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63" r:id="rId4"/>
    <p:sldId id="257" r:id="rId5"/>
    <p:sldId id="258" r:id="rId6"/>
    <p:sldId id="259" r:id="rId7"/>
    <p:sldId id="260" r:id="rId8"/>
    <p:sldId id="261" r:id="rId9"/>
    <p:sldId id="262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FFD966"/>
    <a:srgbClr val="FFC7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682" autoAdjust="0"/>
    <p:restoredTop sz="94660"/>
  </p:normalViewPr>
  <p:slideViewPr>
    <p:cSldViewPr snapToGrid="0">
      <p:cViewPr varScale="1">
        <p:scale>
          <a:sx n="87" d="100"/>
          <a:sy n="87" d="100"/>
        </p:scale>
        <p:origin x="92" y="3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BD989-6F16-4A99-978C-D92CE4E210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DC33C95-BAFE-4473-BFFF-3DE2316414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57B01D-0D36-4AA4-A9AA-B50B8631EF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C1E8-EE8A-450B-B894-A085B137B662}" type="datetimeFigureOut">
              <a:rPr lang="en-AE" smtClean="0"/>
              <a:t>30/12/2022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048B96-93A0-45E9-9700-646C11B016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FA8D94-2579-4D5E-9926-21F5AD2D65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39250-2B11-41AF-BDB4-7C154B96D5AC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4022414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D1367F-30C1-4D17-BC14-D4DE777E60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8DA760-E605-401D-BA87-D35D24F51F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73CB24-E98B-4D19-A55B-68A9845C9F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C1E8-EE8A-450B-B894-A085B137B662}" type="datetimeFigureOut">
              <a:rPr lang="en-AE" smtClean="0"/>
              <a:t>30/12/2022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2D50E-0D65-44A9-8C2D-FDA0AF8239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301B68-56E9-41FA-8F4C-F247B396A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39250-2B11-41AF-BDB4-7C154B96D5AC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119271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F42181-91AE-4630-A808-806AF5406A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BB3662-7D79-440E-B854-CDD0DD8C02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EEBFF8-D485-49B7-8A60-32FF73059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C1E8-EE8A-450B-B894-A085B137B662}" type="datetimeFigureOut">
              <a:rPr lang="en-AE" smtClean="0"/>
              <a:t>30/12/2022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F09042-30B5-4741-8EA7-C738A5715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433430-92FB-4551-ABAB-7EAF1C155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39250-2B11-41AF-BDB4-7C154B96D5AC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975558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8BCD3A-8799-4C73-92F3-0C085F37C3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114D43-CE4C-438B-B00F-B3672F12625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6128D4-F742-4E78-824F-AFAE4CBE57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EFE4BA-FEAB-400C-951F-16E9CA3285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C1E8-EE8A-450B-B894-A085B137B662}" type="datetimeFigureOut">
              <a:rPr lang="en-AE" smtClean="0"/>
              <a:t>30/12/2022</a:t>
            </a:fld>
            <a:endParaRPr lang="en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98BECD-3222-4C58-B845-C8789CB74D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357B9C-33DD-41CB-B2C3-94CA8533A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39250-2B11-41AF-BDB4-7C154B96D5AC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705730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1232F-E76C-4F70-AEA1-7AE09B5FF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799BCE-6080-47BD-8639-9717EC18E2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6EA1E6-5E46-412C-982C-5CB1F7B70A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CAABCF-EC41-4A5A-9473-7B748C3810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45598DA-2975-4B53-9AC5-2AEA8360185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BC64916-3A45-4FF3-8B97-F4DF418C3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C1E8-EE8A-450B-B894-A085B137B662}" type="datetimeFigureOut">
              <a:rPr lang="en-AE" smtClean="0"/>
              <a:t>30/12/2022</a:t>
            </a:fld>
            <a:endParaRPr lang="en-A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3F7BD7C-BB6D-4D25-888F-45A4308C7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93DB98A-F6D6-4BE8-BA61-BDD2CBAE2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39250-2B11-41AF-BDB4-7C154B96D5AC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4965299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FB0C85-6B52-4EBD-A1B4-3DCA5167B0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1A99DDE-1882-4FF0-846A-6BD463DCB9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C1E8-EE8A-450B-B894-A085B137B662}" type="datetimeFigureOut">
              <a:rPr lang="en-AE" smtClean="0"/>
              <a:t>30/12/2022</a:t>
            </a:fld>
            <a:endParaRPr lang="en-A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8883CFA-588E-4474-86CA-20DDD2E01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3888B0-E4D4-45F6-A3D1-36A78766CE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39250-2B11-41AF-BDB4-7C154B96D5AC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880171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B939C9-1A56-4E9A-94B5-3710628916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C1E8-EE8A-450B-B894-A085B137B662}" type="datetimeFigureOut">
              <a:rPr lang="en-AE" smtClean="0"/>
              <a:t>30/12/2022</a:t>
            </a:fld>
            <a:endParaRPr lang="en-A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BB0D377-C00B-4E79-A4FC-7EE159A26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B1A193-DF0F-440C-B328-6FD039E11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39250-2B11-41AF-BDB4-7C154B96D5AC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076740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258F06-7584-4A2F-AF52-7ACFC60F11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161686-F99A-4608-B8A9-D25C268195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1169F5-E7AE-431C-A2B6-8CB78CBF3D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E0A199-6E44-4FE3-B584-72108736E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C1E8-EE8A-450B-B894-A085B137B662}" type="datetimeFigureOut">
              <a:rPr lang="en-AE" smtClean="0"/>
              <a:t>30/12/2022</a:t>
            </a:fld>
            <a:endParaRPr lang="en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1460D2-31CC-4FC2-96A2-76175EFB6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7E1D62-CC1F-48DA-AA8F-762A93B38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39250-2B11-41AF-BDB4-7C154B96D5AC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4148630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F90C9A-CEDF-481D-91F2-5A9C26B724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12608A-695D-4528-8BCD-E83BE6D10E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69A206-1F4C-481E-AE7F-1C269C31FC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B8040B-65CD-4A0B-852A-50F1324829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C1E8-EE8A-450B-B894-A085B137B662}" type="datetimeFigureOut">
              <a:rPr lang="en-AE" smtClean="0"/>
              <a:t>30/12/2022</a:t>
            </a:fld>
            <a:endParaRPr lang="en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138F5F-EB94-424E-893D-D2513240BF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320A9D-70BD-4417-9723-6534AFEB1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39250-2B11-41AF-BDB4-7C154B96D5AC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2960776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AB7461-4E4A-4E40-972D-061AED8EF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27A7A8-2267-48E0-8FB7-81DA73BF77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60BA76-823C-49F4-BFF3-2C7AD75D2B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C1E8-EE8A-450B-B894-A085B137B662}" type="datetimeFigureOut">
              <a:rPr lang="en-AE" smtClean="0"/>
              <a:t>30/12/2022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2B3545-7A71-44A2-9EE1-9CE6130CE7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B02E56-84A7-490A-8E36-9D394B7D7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39250-2B11-41AF-BDB4-7C154B96D5AC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113512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0070BBD-A4C5-4E84-8BEF-28C175E5898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81518A-B287-4C51-902C-27F177E48D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222223-5242-4746-81B9-DFE142F759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6C1E8-EE8A-450B-B894-A085B137B662}" type="datetimeFigureOut">
              <a:rPr lang="en-AE" smtClean="0"/>
              <a:t>30/12/2022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5E03CC-479E-46C4-B9EE-575D81F09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657C16-D50E-41F4-9CB5-90AC3929BA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C39250-2B11-41AF-BDB4-7C154B96D5AC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924485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156B355-F83A-476B-8FC1-D73BD7411C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B8BCB4-7889-427D-A3D0-41FC672721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5CB5A7-24E9-4CAF-A644-1D2362D80B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46C1E8-EE8A-450B-B894-A085B137B662}" type="datetimeFigureOut">
              <a:rPr lang="en-AE" smtClean="0"/>
              <a:t>30/12/2022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A1F3A4-845F-4535-B6DE-733A70DAB0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0D6312-77E4-49CB-9417-C5ECA7F8A8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C39250-2B11-41AF-BDB4-7C154B96D5AC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391623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t.me/mariam_khalifa1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13" Type="http://schemas.openxmlformats.org/officeDocument/2006/relationships/image" Target="../media/image5.gif"/><Relationship Id="rId3" Type="http://schemas.openxmlformats.org/officeDocument/2006/relationships/slide" Target="slide4.xml"/><Relationship Id="rId7" Type="http://schemas.openxmlformats.org/officeDocument/2006/relationships/slide" Target="slide9.xml"/><Relationship Id="rId12" Type="http://schemas.openxmlformats.org/officeDocument/2006/relationships/image" Target="../media/image1.png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11" Type="http://schemas.openxmlformats.org/officeDocument/2006/relationships/slide" Target="slide8.xml"/><Relationship Id="rId5" Type="http://schemas.openxmlformats.org/officeDocument/2006/relationships/slide" Target="slide6.xml"/><Relationship Id="rId10" Type="http://schemas.openxmlformats.org/officeDocument/2006/relationships/slide" Target="slide12.xml"/><Relationship Id="rId4" Type="http://schemas.openxmlformats.org/officeDocument/2006/relationships/slide" Target="slide5.xml"/><Relationship Id="rId9" Type="http://schemas.openxmlformats.org/officeDocument/2006/relationships/slide" Target="slide11.xml"/><Relationship Id="rId1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.png"/><Relationship Id="rId5" Type="http://schemas.openxmlformats.org/officeDocument/2006/relationships/slide" Target="slide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" Target="slide2.xml"/><Relationship Id="rId7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13" Type="http://schemas.openxmlformats.org/officeDocument/2006/relationships/image" Target="../media/image21.png"/><Relationship Id="rId3" Type="http://schemas.openxmlformats.org/officeDocument/2006/relationships/slide" Target="slide2.xml"/><Relationship Id="rId7" Type="http://schemas.openxmlformats.org/officeDocument/2006/relationships/image" Target="../media/image15.png"/><Relationship Id="rId12" Type="http://schemas.openxmlformats.org/officeDocument/2006/relationships/image" Target="../media/image20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sv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svg"/><Relationship Id="rId4" Type="http://schemas.openxmlformats.org/officeDocument/2006/relationships/image" Target="../media/image1.png"/><Relationship Id="rId9" Type="http://schemas.openxmlformats.org/officeDocument/2006/relationships/image" Target="../media/image17.png"/><Relationship Id="rId14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Free photo Happy Fly Animal Cartoon Bee Honeycomb Insect - Max Pixel">
            <a:extLst>
              <a:ext uri="{FF2B5EF4-FFF2-40B4-BE49-F238E27FC236}">
                <a16:creationId xmlns:a16="http://schemas.microsoft.com/office/drawing/2014/main" id="{1E1E3599-D56E-49DC-9011-CA8EB079EC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78327"/>
            <a:ext cx="2179673" cy="2179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D00186CB-A771-40B8-88A0-FD3ABAEF7A59}"/>
              </a:ext>
            </a:extLst>
          </p:cNvPr>
          <p:cNvGrpSpPr/>
          <p:nvPr/>
        </p:nvGrpSpPr>
        <p:grpSpPr>
          <a:xfrm>
            <a:off x="0" y="85060"/>
            <a:ext cx="12099851" cy="6876179"/>
            <a:chOff x="0" y="85060"/>
            <a:chExt cx="12099851" cy="6985272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500D6442-1512-4C20-A475-5F3B6B0E636C}"/>
                </a:ext>
              </a:extLst>
            </p:cNvPr>
            <p:cNvSpPr/>
            <p:nvPr/>
          </p:nvSpPr>
          <p:spPr>
            <a:xfrm>
              <a:off x="0" y="85060"/>
              <a:ext cx="12099851" cy="6772940"/>
            </a:xfrm>
            <a:prstGeom prst="rect">
              <a:avLst/>
            </a:prstGeom>
            <a:noFill/>
            <a:ln w="231775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 dirty="0"/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C009819C-76D1-44BD-9F81-D21245A83F9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6727152"/>
              <a:ext cx="2450592" cy="343180"/>
            </a:xfrm>
            <a:prstGeom prst="rect">
              <a:avLst/>
            </a:prstGeom>
          </p:spPr>
        </p:pic>
      </p:grp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9E56C483-1460-4CF1-B8FC-EA7E5732D74B}"/>
              </a:ext>
            </a:extLst>
          </p:cNvPr>
          <p:cNvSpPr/>
          <p:nvPr/>
        </p:nvSpPr>
        <p:spPr>
          <a:xfrm>
            <a:off x="1371600" y="457200"/>
            <a:ext cx="9837964" cy="507002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2400" b="1" u="sng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تحدي خلية النحل  </a:t>
            </a:r>
            <a:endParaRPr lang="ar-AE" sz="24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marL="342900" indent="-3429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AE" sz="24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يكون التحدي بين فريقين  ( </a:t>
            </a:r>
            <a:r>
              <a:rPr lang="ar-AE" sz="2400" dirty="0">
                <a:solidFill>
                  <a:srgbClr val="00B0F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الأزرق</a:t>
            </a:r>
            <a:r>
              <a:rPr lang="ar-AE" sz="24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AE" sz="2400" dirty="0">
                <a:solidFill>
                  <a:srgbClr val="FF99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والبرتقالي</a:t>
            </a:r>
            <a:r>
              <a:rPr lang="ar-AE" sz="24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) </a:t>
            </a:r>
          </a:p>
          <a:p>
            <a:pPr marL="342900" indent="-3429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AE" sz="24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يختار المتسابقين حرفاً من الجدول وينتقلان للتحدي . </a:t>
            </a:r>
          </a:p>
          <a:p>
            <a:pPr marL="342900" indent="-3429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AE" sz="24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من يفوز يقوم باختيار رقم من خلية النحل . </a:t>
            </a:r>
          </a:p>
          <a:p>
            <a:pPr marL="342900" indent="-3429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AE" sz="24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عند الضغط على الرقم في الخلية مرة واحدة يظهر </a:t>
            </a:r>
            <a:r>
              <a:rPr lang="ar-AE" sz="2400" dirty="0">
                <a:solidFill>
                  <a:srgbClr val="00B0F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اللون الأزرق </a:t>
            </a:r>
            <a:r>
              <a:rPr lang="ar-AE" sz="24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وعند الضغط مرتين يتحول </a:t>
            </a:r>
            <a:r>
              <a:rPr lang="ar-AE" sz="2400" dirty="0">
                <a:solidFill>
                  <a:srgbClr val="FF99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اللون للبرتقالي</a:t>
            </a:r>
            <a:r>
              <a:rPr lang="ar-AE" sz="24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.</a:t>
            </a:r>
          </a:p>
          <a:p>
            <a:pPr marL="342900" indent="-3429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AE" sz="24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يفوز الفريق الذي يتمكن من تحقيق خط أوفقي من لون الفريق الخاص به . </a:t>
            </a:r>
          </a:p>
          <a:p>
            <a:pPr marL="342900" indent="-3429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AE" sz="24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أو يفوز الفريق الذي حقق مساحة أكبر من لونه في الخلية  .  </a:t>
            </a:r>
          </a:p>
          <a:p>
            <a:pPr marL="342900" indent="-3429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AE" sz="24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للعودة للصفحة الرئيسية نضغط على النحلة 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49F9458-D1F8-4348-85CF-C1454AD990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7797" y="2159265"/>
            <a:ext cx="646692" cy="55127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A1C9021-0726-400F-B801-804077801B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9795" y="1656925"/>
            <a:ext cx="3716205" cy="50234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3DEFF4B-486C-4A4F-A54D-E022C058BAA6}"/>
              </a:ext>
            </a:extLst>
          </p:cNvPr>
          <p:cNvSpPr txBox="1"/>
          <p:nvPr/>
        </p:nvSpPr>
        <p:spPr>
          <a:xfrm>
            <a:off x="377109" y="5029499"/>
            <a:ext cx="616403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AE" sz="18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AE" sz="1800" b="1" dirty="0">
                <a:solidFill>
                  <a:srgbClr val="C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إعداد وتصميم   </a:t>
            </a:r>
          </a:p>
          <a:p>
            <a:pPr algn="ctr"/>
            <a:r>
              <a:rPr lang="ar-AE" sz="18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معلمة المجال الأول : مريم خليفه المسافري </a:t>
            </a:r>
            <a:endParaRPr lang="en-US" sz="18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ctr"/>
            <a:endParaRPr lang="en-US" sz="18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ctr"/>
            <a:endParaRPr lang="ar-AE" sz="1800" dirty="0">
              <a:solidFill>
                <a:schemeClr val="tx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ctr"/>
            <a:r>
              <a:rPr lang="ar-AE" sz="1800" dirty="0">
                <a:solidFill>
                  <a:schemeClr val="tx1"/>
                </a:solidFill>
                <a:highlight>
                  <a:srgbClr val="FFFF00"/>
                </a:highlight>
                <a:latin typeface="Sakkal Majalla" panose="02000000000000000000" pitchFamily="2" charset="-78"/>
                <a:cs typeface="Sakkal Majalla" panose="02000000000000000000" pitchFamily="2" charset="-78"/>
              </a:rPr>
              <a:t>هذا العمل مجاني ولا يمكن بيعه</a:t>
            </a:r>
            <a:r>
              <a:rPr lang="ar-AE" sz="1800" dirty="0">
                <a:solidFill>
                  <a:schemeClr val="tx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50E8D3A-CF6C-43C6-BAC1-FADC78428EF5}"/>
              </a:ext>
            </a:extLst>
          </p:cNvPr>
          <p:cNvSpPr txBox="1"/>
          <p:nvPr/>
        </p:nvSpPr>
        <p:spPr>
          <a:xfrm>
            <a:off x="516476" y="5638612"/>
            <a:ext cx="609719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AE" dirty="0">
                <a:hlinkClick r:id="rId6"/>
              </a:rPr>
              <a:t>https://t.me/mariam_khalifa1</a:t>
            </a:r>
            <a:endParaRPr lang="en-AE" dirty="0"/>
          </a:p>
        </p:txBody>
      </p:sp>
    </p:spTree>
    <p:extLst>
      <p:ext uri="{BB962C8B-B14F-4D97-AF65-F5344CB8AC3E}">
        <p14:creationId xmlns:p14="http://schemas.microsoft.com/office/powerpoint/2010/main" val="39676017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Hexagon 3">
            <a:extLst>
              <a:ext uri="{FF2B5EF4-FFF2-40B4-BE49-F238E27FC236}">
                <a16:creationId xmlns:a16="http://schemas.microsoft.com/office/drawing/2014/main" id="{1FA1C599-030C-4DA3-8B32-E81A806D541C}"/>
              </a:ext>
            </a:extLst>
          </p:cNvPr>
          <p:cNvSpPr/>
          <p:nvPr/>
        </p:nvSpPr>
        <p:spPr>
          <a:xfrm>
            <a:off x="758951" y="203916"/>
            <a:ext cx="1814128" cy="1550452"/>
          </a:xfrm>
          <a:prstGeom prst="hex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1</a:t>
            </a:r>
            <a:endParaRPr lang="en-AE" sz="3200" dirty="0">
              <a:solidFill>
                <a:schemeClr val="tx1"/>
              </a:solidFill>
            </a:endParaRPr>
          </a:p>
        </p:txBody>
      </p:sp>
      <p:sp>
        <p:nvSpPr>
          <p:cNvPr id="58" name="Hexagon 57">
            <a:extLst>
              <a:ext uri="{FF2B5EF4-FFF2-40B4-BE49-F238E27FC236}">
                <a16:creationId xmlns:a16="http://schemas.microsoft.com/office/drawing/2014/main" id="{884DE262-97B7-4455-93C1-6B81CAFE47EC}"/>
              </a:ext>
            </a:extLst>
          </p:cNvPr>
          <p:cNvSpPr/>
          <p:nvPr/>
        </p:nvSpPr>
        <p:spPr>
          <a:xfrm>
            <a:off x="758951" y="1772218"/>
            <a:ext cx="1814128" cy="1550452"/>
          </a:xfrm>
          <a:prstGeom prst="hex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2</a:t>
            </a:r>
            <a:endParaRPr lang="en-AE" sz="3200" dirty="0">
              <a:solidFill>
                <a:schemeClr val="tx1"/>
              </a:solidFill>
            </a:endParaRPr>
          </a:p>
        </p:txBody>
      </p:sp>
      <p:sp>
        <p:nvSpPr>
          <p:cNvPr id="59" name="Hexagon 58">
            <a:extLst>
              <a:ext uri="{FF2B5EF4-FFF2-40B4-BE49-F238E27FC236}">
                <a16:creationId xmlns:a16="http://schemas.microsoft.com/office/drawing/2014/main" id="{09B20FFC-3D10-4158-A9F0-C73752233ECE}"/>
              </a:ext>
            </a:extLst>
          </p:cNvPr>
          <p:cNvSpPr/>
          <p:nvPr/>
        </p:nvSpPr>
        <p:spPr>
          <a:xfrm>
            <a:off x="758951" y="3340521"/>
            <a:ext cx="1814128" cy="1550452"/>
          </a:xfrm>
          <a:prstGeom prst="hex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3</a:t>
            </a:r>
            <a:endParaRPr lang="en-AE" sz="3200" dirty="0">
              <a:solidFill>
                <a:schemeClr val="tx1"/>
              </a:solidFill>
            </a:endParaRPr>
          </a:p>
        </p:txBody>
      </p:sp>
      <p:sp>
        <p:nvSpPr>
          <p:cNvPr id="60" name="Hexagon 59">
            <a:extLst>
              <a:ext uri="{FF2B5EF4-FFF2-40B4-BE49-F238E27FC236}">
                <a16:creationId xmlns:a16="http://schemas.microsoft.com/office/drawing/2014/main" id="{D8755901-CB59-4C11-97DF-15793EF9F9E4}"/>
              </a:ext>
            </a:extLst>
          </p:cNvPr>
          <p:cNvSpPr/>
          <p:nvPr/>
        </p:nvSpPr>
        <p:spPr>
          <a:xfrm>
            <a:off x="2208522" y="996992"/>
            <a:ext cx="1814128" cy="1550452"/>
          </a:xfrm>
          <a:prstGeom prst="hex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4</a:t>
            </a:r>
            <a:endParaRPr lang="en-AE" sz="3200" dirty="0">
              <a:solidFill>
                <a:schemeClr val="tx1"/>
              </a:solidFill>
            </a:endParaRPr>
          </a:p>
        </p:txBody>
      </p:sp>
      <p:sp>
        <p:nvSpPr>
          <p:cNvPr id="61" name="Hexagon 60">
            <a:extLst>
              <a:ext uri="{FF2B5EF4-FFF2-40B4-BE49-F238E27FC236}">
                <a16:creationId xmlns:a16="http://schemas.microsoft.com/office/drawing/2014/main" id="{7CC97743-C645-4D57-8125-1CC173B16A50}"/>
              </a:ext>
            </a:extLst>
          </p:cNvPr>
          <p:cNvSpPr/>
          <p:nvPr/>
        </p:nvSpPr>
        <p:spPr>
          <a:xfrm>
            <a:off x="2208522" y="2565294"/>
            <a:ext cx="1814128" cy="1550452"/>
          </a:xfrm>
          <a:prstGeom prst="hex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5</a:t>
            </a:r>
            <a:endParaRPr lang="en-AE" sz="3200" dirty="0">
              <a:solidFill>
                <a:schemeClr val="tx1"/>
              </a:solidFill>
            </a:endParaRPr>
          </a:p>
        </p:txBody>
      </p:sp>
      <p:sp>
        <p:nvSpPr>
          <p:cNvPr id="62" name="Hexagon 61">
            <a:extLst>
              <a:ext uri="{FF2B5EF4-FFF2-40B4-BE49-F238E27FC236}">
                <a16:creationId xmlns:a16="http://schemas.microsoft.com/office/drawing/2014/main" id="{45B121A0-6427-48B0-8FE3-F1267F575609}"/>
              </a:ext>
            </a:extLst>
          </p:cNvPr>
          <p:cNvSpPr/>
          <p:nvPr/>
        </p:nvSpPr>
        <p:spPr>
          <a:xfrm>
            <a:off x="2208522" y="4133597"/>
            <a:ext cx="1814128" cy="1550452"/>
          </a:xfrm>
          <a:prstGeom prst="hex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6</a:t>
            </a:r>
            <a:endParaRPr lang="en-AE" sz="3200" dirty="0">
              <a:solidFill>
                <a:schemeClr val="tx1"/>
              </a:solidFill>
            </a:endParaRPr>
          </a:p>
        </p:txBody>
      </p:sp>
      <p:sp>
        <p:nvSpPr>
          <p:cNvPr id="63" name="Hexagon 62">
            <a:extLst>
              <a:ext uri="{FF2B5EF4-FFF2-40B4-BE49-F238E27FC236}">
                <a16:creationId xmlns:a16="http://schemas.microsoft.com/office/drawing/2014/main" id="{880676D5-20D0-4AC3-9B6E-EC1001C346D0}"/>
              </a:ext>
            </a:extLst>
          </p:cNvPr>
          <p:cNvSpPr/>
          <p:nvPr/>
        </p:nvSpPr>
        <p:spPr>
          <a:xfrm>
            <a:off x="3654551" y="221766"/>
            <a:ext cx="1814128" cy="1550452"/>
          </a:xfrm>
          <a:prstGeom prst="hex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9</a:t>
            </a:r>
            <a:endParaRPr lang="en-AE" sz="3200" dirty="0">
              <a:solidFill>
                <a:schemeClr val="tx1"/>
              </a:solidFill>
            </a:endParaRPr>
          </a:p>
        </p:txBody>
      </p:sp>
      <p:sp>
        <p:nvSpPr>
          <p:cNvPr id="64" name="Hexagon 63">
            <a:extLst>
              <a:ext uri="{FF2B5EF4-FFF2-40B4-BE49-F238E27FC236}">
                <a16:creationId xmlns:a16="http://schemas.microsoft.com/office/drawing/2014/main" id="{964C18D9-CEE0-4B76-AA10-CADFFD580449}"/>
              </a:ext>
            </a:extLst>
          </p:cNvPr>
          <p:cNvSpPr/>
          <p:nvPr/>
        </p:nvSpPr>
        <p:spPr>
          <a:xfrm>
            <a:off x="3654551" y="1790068"/>
            <a:ext cx="1814128" cy="1550452"/>
          </a:xfrm>
          <a:prstGeom prst="hex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8</a:t>
            </a:r>
            <a:endParaRPr lang="en-AE" sz="3200" dirty="0">
              <a:solidFill>
                <a:schemeClr val="tx1"/>
              </a:solidFill>
            </a:endParaRPr>
          </a:p>
        </p:txBody>
      </p:sp>
      <p:sp>
        <p:nvSpPr>
          <p:cNvPr id="65" name="Hexagon 64">
            <a:extLst>
              <a:ext uri="{FF2B5EF4-FFF2-40B4-BE49-F238E27FC236}">
                <a16:creationId xmlns:a16="http://schemas.microsoft.com/office/drawing/2014/main" id="{355460B4-6154-432E-BA8B-C69ABBA0889D}"/>
              </a:ext>
            </a:extLst>
          </p:cNvPr>
          <p:cNvSpPr/>
          <p:nvPr/>
        </p:nvSpPr>
        <p:spPr>
          <a:xfrm>
            <a:off x="3654551" y="3358371"/>
            <a:ext cx="1814128" cy="1550452"/>
          </a:xfrm>
          <a:prstGeom prst="hex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7</a:t>
            </a:r>
            <a:endParaRPr lang="en-AE" sz="3200" dirty="0">
              <a:solidFill>
                <a:schemeClr val="tx1"/>
              </a:solidFill>
            </a:endParaRPr>
          </a:p>
        </p:txBody>
      </p:sp>
      <p:sp>
        <p:nvSpPr>
          <p:cNvPr id="66" name="Hexagon 65">
            <a:extLst>
              <a:ext uri="{FF2B5EF4-FFF2-40B4-BE49-F238E27FC236}">
                <a16:creationId xmlns:a16="http://schemas.microsoft.com/office/drawing/2014/main" id="{7F6F433A-6AAB-4577-9599-F875EBE8B738}"/>
              </a:ext>
            </a:extLst>
          </p:cNvPr>
          <p:cNvSpPr/>
          <p:nvPr/>
        </p:nvSpPr>
        <p:spPr>
          <a:xfrm>
            <a:off x="5104122" y="1014842"/>
            <a:ext cx="1814128" cy="1550452"/>
          </a:xfrm>
          <a:prstGeom prst="hex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10</a:t>
            </a:r>
            <a:endParaRPr lang="en-AE" sz="3200" dirty="0">
              <a:solidFill>
                <a:schemeClr val="tx1"/>
              </a:solidFill>
            </a:endParaRPr>
          </a:p>
        </p:txBody>
      </p:sp>
      <p:sp>
        <p:nvSpPr>
          <p:cNvPr id="67" name="Hexagon 66">
            <a:extLst>
              <a:ext uri="{FF2B5EF4-FFF2-40B4-BE49-F238E27FC236}">
                <a16:creationId xmlns:a16="http://schemas.microsoft.com/office/drawing/2014/main" id="{301EED7A-B0DA-45C2-87AA-EA81A0BADD87}"/>
              </a:ext>
            </a:extLst>
          </p:cNvPr>
          <p:cNvSpPr/>
          <p:nvPr/>
        </p:nvSpPr>
        <p:spPr>
          <a:xfrm>
            <a:off x="5104122" y="2583144"/>
            <a:ext cx="1814128" cy="1550452"/>
          </a:xfrm>
          <a:prstGeom prst="hex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11</a:t>
            </a:r>
            <a:endParaRPr lang="en-AE" sz="3200" dirty="0">
              <a:solidFill>
                <a:schemeClr val="tx1"/>
              </a:solidFill>
            </a:endParaRPr>
          </a:p>
        </p:txBody>
      </p:sp>
      <p:sp>
        <p:nvSpPr>
          <p:cNvPr id="68" name="Hexagon 67">
            <a:extLst>
              <a:ext uri="{FF2B5EF4-FFF2-40B4-BE49-F238E27FC236}">
                <a16:creationId xmlns:a16="http://schemas.microsoft.com/office/drawing/2014/main" id="{89C6D846-5375-426E-A5B9-F26F9EAF686B}"/>
              </a:ext>
            </a:extLst>
          </p:cNvPr>
          <p:cNvSpPr/>
          <p:nvPr/>
        </p:nvSpPr>
        <p:spPr>
          <a:xfrm>
            <a:off x="5104122" y="4151447"/>
            <a:ext cx="1814128" cy="1550452"/>
          </a:xfrm>
          <a:prstGeom prst="hex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12</a:t>
            </a:r>
            <a:endParaRPr lang="en-AE" sz="3200" dirty="0">
              <a:solidFill>
                <a:schemeClr val="tx1"/>
              </a:solidFill>
            </a:endParaRPr>
          </a:p>
        </p:txBody>
      </p:sp>
      <p:sp>
        <p:nvSpPr>
          <p:cNvPr id="69" name="Hexagon 68">
            <a:extLst>
              <a:ext uri="{FF2B5EF4-FFF2-40B4-BE49-F238E27FC236}">
                <a16:creationId xmlns:a16="http://schemas.microsoft.com/office/drawing/2014/main" id="{15FD9EB4-75BE-476C-ADF2-B33927ABC259}"/>
              </a:ext>
            </a:extLst>
          </p:cNvPr>
          <p:cNvSpPr/>
          <p:nvPr/>
        </p:nvSpPr>
        <p:spPr>
          <a:xfrm>
            <a:off x="6550151" y="221766"/>
            <a:ext cx="1814128" cy="1550452"/>
          </a:xfrm>
          <a:prstGeom prst="hex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13</a:t>
            </a:r>
            <a:endParaRPr lang="en-AE" sz="3200" dirty="0">
              <a:solidFill>
                <a:schemeClr val="tx1"/>
              </a:solidFill>
            </a:endParaRPr>
          </a:p>
        </p:txBody>
      </p:sp>
      <p:sp>
        <p:nvSpPr>
          <p:cNvPr id="70" name="Hexagon 69">
            <a:extLst>
              <a:ext uri="{FF2B5EF4-FFF2-40B4-BE49-F238E27FC236}">
                <a16:creationId xmlns:a16="http://schemas.microsoft.com/office/drawing/2014/main" id="{EF31E986-9598-4702-8AC9-1004D1127017}"/>
              </a:ext>
            </a:extLst>
          </p:cNvPr>
          <p:cNvSpPr/>
          <p:nvPr/>
        </p:nvSpPr>
        <p:spPr>
          <a:xfrm>
            <a:off x="6550151" y="1790068"/>
            <a:ext cx="1814128" cy="1550452"/>
          </a:xfrm>
          <a:prstGeom prst="hex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14</a:t>
            </a:r>
            <a:endParaRPr lang="en-AE" sz="3200" dirty="0">
              <a:solidFill>
                <a:schemeClr val="tx1"/>
              </a:solidFill>
            </a:endParaRPr>
          </a:p>
        </p:txBody>
      </p:sp>
      <p:sp>
        <p:nvSpPr>
          <p:cNvPr id="71" name="Hexagon 70">
            <a:extLst>
              <a:ext uri="{FF2B5EF4-FFF2-40B4-BE49-F238E27FC236}">
                <a16:creationId xmlns:a16="http://schemas.microsoft.com/office/drawing/2014/main" id="{4E9D9C30-2B19-4212-A412-CD5F4B8CCAD4}"/>
              </a:ext>
            </a:extLst>
          </p:cNvPr>
          <p:cNvSpPr/>
          <p:nvPr/>
        </p:nvSpPr>
        <p:spPr>
          <a:xfrm>
            <a:off x="6550151" y="3358371"/>
            <a:ext cx="1814128" cy="1550452"/>
          </a:xfrm>
          <a:prstGeom prst="hex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15</a:t>
            </a:r>
            <a:endParaRPr lang="en-AE" sz="3200" dirty="0">
              <a:solidFill>
                <a:schemeClr val="tx1"/>
              </a:solidFill>
            </a:endParaRPr>
          </a:p>
        </p:txBody>
      </p:sp>
      <p:sp>
        <p:nvSpPr>
          <p:cNvPr id="72" name="Hexagon 71">
            <a:extLst>
              <a:ext uri="{FF2B5EF4-FFF2-40B4-BE49-F238E27FC236}">
                <a16:creationId xmlns:a16="http://schemas.microsoft.com/office/drawing/2014/main" id="{BE4A49F7-6FFF-4396-87DF-79E67C7AAA47}"/>
              </a:ext>
            </a:extLst>
          </p:cNvPr>
          <p:cNvSpPr/>
          <p:nvPr/>
        </p:nvSpPr>
        <p:spPr>
          <a:xfrm>
            <a:off x="7999722" y="1014842"/>
            <a:ext cx="1814128" cy="1550452"/>
          </a:xfrm>
          <a:prstGeom prst="hex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16</a:t>
            </a:r>
            <a:endParaRPr lang="en-AE" sz="3200" dirty="0">
              <a:solidFill>
                <a:schemeClr val="tx1"/>
              </a:solidFill>
            </a:endParaRPr>
          </a:p>
        </p:txBody>
      </p:sp>
      <p:sp>
        <p:nvSpPr>
          <p:cNvPr id="73" name="Hexagon 72">
            <a:extLst>
              <a:ext uri="{FF2B5EF4-FFF2-40B4-BE49-F238E27FC236}">
                <a16:creationId xmlns:a16="http://schemas.microsoft.com/office/drawing/2014/main" id="{9A283B5E-D87C-4EC2-BCBD-0A7618E5FE7F}"/>
              </a:ext>
            </a:extLst>
          </p:cNvPr>
          <p:cNvSpPr/>
          <p:nvPr/>
        </p:nvSpPr>
        <p:spPr>
          <a:xfrm>
            <a:off x="7999722" y="2583144"/>
            <a:ext cx="1814128" cy="1550452"/>
          </a:xfrm>
          <a:prstGeom prst="hex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17</a:t>
            </a:r>
            <a:endParaRPr lang="en-AE" sz="3200" dirty="0">
              <a:solidFill>
                <a:schemeClr val="tx1"/>
              </a:solidFill>
            </a:endParaRPr>
          </a:p>
        </p:txBody>
      </p:sp>
      <p:sp>
        <p:nvSpPr>
          <p:cNvPr id="74" name="Hexagon 73">
            <a:extLst>
              <a:ext uri="{FF2B5EF4-FFF2-40B4-BE49-F238E27FC236}">
                <a16:creationId xmlns:a16="http://schemas.microsoft.com/office/drawing/2014/main" id="{922013FC-9E0E-4954-B6BC-D645C237BB2F}"/>
              </a:ext>
            </a:extLst>
          </p:cNvPr>
          <p:cNvSpPr/>
          <p:nvPr/>
        </p:nvSpPr>
        <p:spPr>
          <a:xfrm>
            <a:off x="7999722" y="4151447"/>
            <a:ext cx="1814128" cy="1550452"/>
          </a:xfrm>
          <a:prstGeom prst="hex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18</a:t>
            </a:r>
            <a:endParaRPr lang="en-AE" sz="3200" dirty="0">
              <a:solidFill>
                <a:schemeClr val="tx1"/>
              </a:solidFill>
            </a:endParaRPr>
          </a:p>
        </p:txBody>
      </p:sp>
      <p:sp>
        <p:nvSpPr>
          <p:cNvPr id="81" name="Hexagon 80">
            <a:extLst>
              <a:ext uri="{FF2B5EF4-FFF2-40B4-BE49-F238E27FC236}">
                <a16:creationId xmlns:a16="http://schemas.microsoft.com/office/drawing/2014/main" id="{FD7E0301-9EF8-47B9-B0D5-3A73A5396902}"/>
              </a:ext>
            </a:extLst>
          </p:cNvPr>
          <p:cNvSpPr/>
          <p:nvPr/>
        </p:nvSpPr>
        <p:spPr>
          <a:xfrm>
            <a:off x="9445751" y="239616"/>
            <a:ext cx="1814128" cy="1550452"/>
          </a:xfrm>
          <a:prstGeom prst="hex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19</a:t>
            </a:r>
            <a:endParaRPr lang="en-AE" sz="3200" dirty="0">
              <a:solidFill>
                <a:schemeClr val="tx1"/>
              </a:solidFill>
            </a:endParaRPr>
          </a:p>
        </p:txBody>
      </p:sp>
      <p:sp>
        <p:nvSpPr>
          <p:cNvPr id="82" name="Hexagon 81">
            <a:extLst>
              <a:ext uri="{FF2B5EF4-FFF2-40B4-BE49-F238E27FC236}">
                <a16:creationId xmlns:a16="http://schemas.microsoft.com/office/drawing/2014/main" id="{E1E63EB4-2D50-4A8D-B9E1-9F77222B5DC7}"/>
              </a:ext>
            </a:extLst>
          </p:cNvPr>
          <p:cNvSpPr/>
          <p:nvPr/>
        </p:nvSpPr>
        <p:spPr>
          <a:xfrm>
            <a:off x="9445751" y="1807918"/>
            <a:ext cx="1814128" cy="1550452"/>
          </a:xfrm>
          <a:prstGeom prst="hex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20</a:t>
            </a:r>
            <a:endParaRPr lang="en-AE" sz="3200" dirty="0">
              <a:solidFill>
                <a:schemeClr val="tx1"/>
              </a:solidFill>
            </a:endParaRPr>
          </a:p>
        </p:txBody>
      </p:sp>
      <p:sp>
        <p:nvSpPr>
          <p:cNvPr id="83" name="Hexagon 82">
            <a:extLst>
              <a:ext uri="{FF2B5EF4-FFF2-40B4-BE49-F238E27FC236}">
                <a16:creationId xmlns:a16="http://schemas.microsoft.com/office/drawing/2014/main" id="{C811B310-8359-4D44-9B76-F4337F84FD85}"/>
              </a:ext>
            </a:extLst>
          </p:cNvPr>
          <p:cNvSpPr/>
          <p:nvPr/>
        </p:nvSpPr>
        <p:spPr>
          <a:xfrm>
            <a:off x="9445751" y="3376221"/>
            <a:ext cx="1814128" cy="1550452"/>
          </a:xfrm>
          <a:prstGeom prst="hexagon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21</a:t>
            </a:r>
            <a:endParaRPr lang="en-AE" sz="3200" dirty="0">
              <a:solidFill>
                <a:schemeClr val="tx1"/>
              </a:solidFill>
            </a:endParaRPr>
          </a:p>
        </p:txBody>
      </p:sp>
      <p:graphicFrame>
        <p:nvGraphicFramePr>
          <p:cNvPr id="88" name="Table 88">
            <a:extLst>
              <a:ext uri="{FF2B5EF4-FFF2-40B4-BE49-F238E27FC236}">
                <a16:creationId xmlns:a16="http://schemas.microsoft.com/office/drawing/2014/main" id="{B4BC2763-C675-462E-A492-09D2494608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9280036"/>
              </p:ext>
            </p:extLst>
          </p:nvPr>
        </p:nvGraphicFramePr>
        <p:xfrm>
          <a:off x="1855476" y="5791640"/>
          <a:ext cx="8138825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27765">
                  <a:extLst>
                    <a:ext uri="{9D8B030D-6E8A-4147-A177-3AD203B41FA5}">
                      <a16:colId xmlns:a16="http://schemas.microsoft.com/office/drawing/2014/main" val="1016274445"/>
                    </a:ext>
                  </a:extLst>
                </a:gridCol>
                <a:gridCol w="1627765">
                  <a:extLst>
                    <a:ext uri="{9D8B030D-6E8A-4147-A177-3AD203B41FA5}">
                      <a16:colId xmlns:a16="http://schemas.microsoft.com/office/drawing/2014/main" val="3969127090"/>
                    </a:ext>
                  </a:extLst>
                </a:gridCol>
                <a:gridCol w="1627765">
                  <a:extLst>
                    <a:ext uri="{9D8B030D-6E8A-4147-A177-3AD203B41FA5}">
                      <a16:colId xmlns:a16="http://schemas.microsoft.com/office/drawing/2014/main" val="1288228061"/>
                    </a:ext>
                  </a:extLst>
                </a:gridCol>
                <a:gridCol w="1627765">
                  <a:extLst>
                    <a:ext uri="{9D8B030D-6E8A-4147-A177-3AD203B41FA5}">
                      <a16:colId xmlns:a16="http://schemas.microsoft.com/office/drawing/2014/main" val="3647715251"/>
                    </a:ext>
                  </a:extLst>
                </a:gridCol>
                <a:gridCol w="1627765">
                  <a:extLst>
                    <a:ext uri="{9D8B030D-6E8A-4147-A177-3AD203B41FA5}">
                      <a16:colId xmlns:a16="http://schemas.microsoft.com/office/drawing/2014/main" val="1399646346"/>
                    </a:ext>
                  </a:extLst>
                </a:gridCol>
              </a:tblGrid>
              <a:tr h="388690">
                <a:tc>
                  <a:txBody>
                    <a:bodyPr/>
                    <a:lstStyle/>
                    <a:p>
                      <a:r>
                        <a:rPr lang="ar-AE" sz="2400" dirty="0">
                          <a:latin typeface="DG Bebo" panose="01000000000000000000" pitchFamily="2" charset="-78"/>
                          <a:cs typeface="DG Bebo" panose="01000000000000000000" pitchFamily="2" charset="-78"/>
                          <a:hlinkClick r:id="rId2" action="ppaction://hlinksldjump"/>
                        </a:rPr>
                        <a:t>أ</a:t>
                      </a:r>
                      <a:endParaRPr lang="en-AE" sz="2400" dirty="0">
                        <a:latin typeface="DG Bebo" panose="01000000000000000000" pitchFamily="2" charset="-78"/>
                        <a:cs typeface="DG Bebo" panose="01000000000000000000" pitchFamily="2" charset="-78"/>
                      </a:endParaRPr>
                    </a:p>
                  </a:txBody>
                  <a:tcPr anchor="ctr" anchorCtr="1">
                    <a:solidFill>
                      <a:srgbClr val="FFD966">
                        <a:alpha val="4392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AE" sz="2400" dirty="0">
                          <a:latin typeface="DG Bebo" panose="01000000000000000000" pitchFamily="2" charset="-78"/>
                          <a:cs typeface="DG Bebo" panose="01000000000000000000" pitchFamily="2" charset="-78"/>
                          <a:hlinkClick r:id="rId3" action="ppaction://hlinksldjump"/>
                        </a:rPr>
                        <a:t>ب</a:t>
                      </a:r>
                      <a:endParaRPr lang="en-AE" sz="2400" dirty="0">
                        <a:latin typeface="DG Bebo" panose="01000000000000000000" pitchFamily="2" charset="-78"/>
                        <a:cs typeface="DG Bebo" panose="01000000000000000000" pitchFamily="2" charset="-78"/>
                      </a:endParaRPr>
                    </a:p>
                  </a:txBody>
                  <a:tcPr anchor="ctr" anchorCtr="1">
                    <a:solidFill>
                      <a:srgbClr val="FFD966">
                        <a:alpha val="4392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AE" sz="2400" dirty="0">
                          <a:latin typeface="DG Bebo" panose="01000000000000000000" pitchFamily="2" charset="-78"/>
                          <a:cs typeface="DG Bebo" panose="01000000000000000000" pitchFamily="2" charset="-78"/>
                          <a:hlinkClick r:id="rId4" action="ppaction://hlinksldjump"/>
                        </a:rPr>
                        <a:t>ت</a:t>
                      </a:r>
                      <a:endParaRPr lang="en-AE" sz="2400" dirty="0">
                        <a:latin typeface="DG Bebo" panose="01000000000000000000" pitchFamily="2" charset="-78"/>
                        <a:cs typeface="DG Bebo" panose="01000000000000000000" pitchFamily="2" charset="-78"/>
                      </a:endParaRPr>
                    </a:p>
                  </a:txBody>
                  <a:tcPr anchor="ctr" anchorCtr="1">
                    <a:solidFill>
                      <a:srgbClr val="FFD966">
                        <a:alpha val="4392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AE" sz="2400" dirty="0">
                          <a:latin typeface="DG Bebo" panose="01000000000000000000" pitchFamily="2" charset="-78"/>
                          <a:cs typeface="DG Bebo" panose="01000000000000000000" pitchFamily="2" charset="-78"/>
                          <a:hlinkClick r:id="rId5" action="ppaction://hlinksldjump"/>
                        </a:rPr>
                        <a:t>ث</a:t>
                      </a:r>
                      <a:endParaRPr lang="en-AE" sz="2400" dirty="0">
                        <a:latin typeface="DG Bebo" panose="01000000000000000000" pitchFamily="2" charset="-78"/>
                        <a:cs typeface="DG Bebo" panose="01000000000000000000" pitchFamily="2" charset="-78"/>
                      </a:endParaRPr>
                    </a:p>
                  </a:txBody>
                  <a:tcPr anchor="ctr" anchorCtr="1">
                    <a:solidFill>
                      <a:srgbClr val="FFD966">
                        <a:alpha val="4392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AE" sz="2400" dirty="0">
                          <a:latin typeface="DG Bebo" panose="01000000000000000000" pitchFamily="2" charset="-78"/>
                          <a:cs typeface="DG Bebo" panose="01000000000000000000" pitchFamily="2" charset="-78"/>
                          <a:hlinkClick r:id="rId6" action="ppaction://hlinksldjump"/>
                        </a:rPr>
                        <a:t>ج</a:t>
                      </a:r>
                      <a:endParaRPr lang="en-AE" sz="2400" dirty="0">
                        <a:latin typeface="DG Bebo" panose="01000000000000000000" pitchFamily="2" charset="-78"/>
                        <a:cs typeface="DG Bebo" panose="01000000000000000000" pitchFamily="2" charset="-78"/>
                      </a:endParaRPr>
                    </a:p>
                  </a:txBody>
                  <a:tcPr anchor="ctr" anchorCtr="1">
                    <a:solidFill>
                      <a:srgbClr val="FFD966">
                        <a:alpha val="43922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2650193"/>
                  </a:ext>
                </a:extLst>
              </a:tr>
              <a:tr h="388690">
                <a:tc>
                  <a:txBody>
                    <a:bodyPr/>
                    <a:lstStyle/>
                    <a:p>
                      <a:r>
                        <a:rPr lang="ar-AE" sz="2400" dirty="0">
                          <a:latin typeface="DG Bebo" panose="01000000000000000000" pitchFamily="2" charset="-78"/>
                          <a:cs typeface="DG Bebo" panose="01000000000000000000" pitchFamily="2" charset="-78"/>
                          <a:hlinkClick r:id="rId7" action="ppaction://hlinksldjump"/>
                        </a:rPr>
                        <a:t>ح</a:t>
                      </a:r>
                      <a:endParaRPr lang="en-AE" sz="2400" dirty="0">
                        <a:latin typeface="DG Bebo" panose="01000000000000000000" pitchFamily="2" charset="-78"/>
                        <a:cs typeface="DG Bebo" panose="01000000000000000000" pitchFamily="2" charset="-78"/>
                      </a:endParaRPr>
                    </a:p>
                  </a:txBody>
                  <a:tcPr anchor="ctr" anchorCtr="1">
                    <a:solidFill>
                      <a:srgbClr val="FFD966">
                        <a:alpha val="4392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AE" sz="2400" dirty="0">
                          <a:latin typeface="DG Bebo" panose="01000000000000000000" pitchFamily="2" charset="-78"/>
                          <a:cs typeface="DG Bebo" panose="01000000000000000000" pitchFamily="2" charset="-78"/>
                          <a:hlinkClick r:id="rId8" action="ppaction://hlinksldjump"/>
                        </a:rPr>
                        <a:t>خ</a:t>
                      </a:r>
                      <a:endParaRPr lang="en-AE" sz="2400" dirty="0">
                        <a:latin typeface="DG Bebo" panose="01000000000000000000" pitchFamily="2" charset="-78"/>
                        <a:cs typeface="DG Bebo" panose="01000000000000000000" pitchFamily="2" charset="-78"/>
                      </a:endParaRPr>
                    </a:p>
                  </a:txBody>
                  <a:tcPr anchor="ctr" anchorCtr="1">
                    <a:solidFill>
                      <a:srgbClr val="FFD966">
                        <a:alpha val="4392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AE" sz="2400" dirty="0">
                          <a:latin typeface="DG Bebo" panose="01000000000000000000" pitchFamily="2" charset="-78"/>
                          <a:cs typeface="DG Bebo" panose="01000000000000000000" pitchFamily="2" charset="-78"/>
                          <a:hlinkClick r:id="rId9" action="ppaction://hlinksldjump"/>
                        </a:rPr>
                        <a:t>د</a:t>
                      </a:r>
                      <a:endParaRPr lang="en-AE" sz="2400" dirty="0">
                        <a:latin typeface="DG Bebo" panose="01000000000000000000" pitchFamily="2" charset="-78"/>
                        <a:cs typeface="DG Bebo" panose="01000000000000000000" pitchFamily="2" charset="-78"/>
                      </a:endParaRPr>
                    </a:p>
                  </a:txBody>
                  <a:tcPr anchor="ctr" anchorCtr="1">
                    <a:solidFill>
                      <a:srgbClr val="FFD966">
                        <a:alpha val="4392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AE" sz="2400" dirty="0">
                          <a:latin typeface="DG Bebo" panose="01000000000000000000" pitchFamily="2" charset="-78"/>
                          <a:cs typeface="DG Bebo" panose="01000000000000000000" pitchFamily="2" charset="-78"/>
                          <a:hlinkClick r:id="rId10" action="ppaction://hlinksldjump"/>
                        </a:rPr>
                        <a:t>ر</a:t>
                      </a:r>
                      <a:endParaRPr lang="en-AE" sz="2400" dirty="0">
                        <a:latin typeface="DG Bebo" panose="01000000000000000000" pitchFamily="2" charset="-78"/>
                        <a:cs typeface="DG Bebo" panose="01000000000000000000" pitchFamily="2" charset="-78"/>
                      </a:endParaRPr>
                    </a:p>
                  </a:txBody>
                  <a:tcPr anchor="ctr" anchorCtr="1">
                    <a:solidFill>
                      <a:srgbClr val="FFD966">
                        <a:alpha val="43922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ar-AE" sz="2400" dirty="0">
                          <a:latin typeface="DG Bebo" panose="01000000000000000000" pitchFamily="2" charset="-78"/>
                          <a:cs typeface="DG Bebo" panose="01000000000000000000" pitchFamily="2" charset="-78"/>
                          <a:hlinkClick r:id="rId11" action="ppaction://hlinksldjump"/>
                        </a:rPr>
                        <a:t>ز</a:t>
                      </a:r>
                      <a:endParaRPr lang="en-AE" sz="2400" dirty="0">
                        <a:latin typeface="DG Bebo" panose="01000000000000000000" pitchFamily="2" charset="-78"/>
                        <a:cs typeface="DG Bebo" panose="01000000000000000000" pitchFamily="2" charset="-78"/>
                      </a:endParaRPr>
                    </a:p>
                  </a:txBody>
                  <a:tcPr anchor="ctr" anchorCtr="1">
                    <a:solidFill>
                      <a:srgbClr val="FFD966">
                        <a:alpha val="43922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3296920"/>
                  </a:ext>
                </a:extLst>
              </a:tr>
            </a:tbl>
          </a:graphicData>
        </a:graphic>
      </p:graphicFrame>
      <p:pic>
        <p:nvPicPr>
          <p:cNvPr id="1028" name="Picture 4" descr="Free photo Happy Fly Animal Cartoon Bee Honeycomb Insect - Max Pixel">
            <a:extLst>
              <a:ext uri="{FF2B5EF4-FFF2-40B4-BE49-F238E27FC236}">
                <a16:creationId xmlns:a16="http://schemas.microsoft.com/office/drawing/2014/main" id="{7B8EE2A2-DD1B-4843-BADB-3C773DD37C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78327"/>
            <a:ext cx="2179673" cy="2179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nimals Animated Clipart: bee_hive_animation_5C">
            <a:extLst>
              <a:ext uri="{FF2B5EF4-FFF2-40B4-BE49-F238E27FC236}">
                <a16:creationId xmlns:a16="http://schemas.microsoft.com/office/drawing/2014/main" id="{ADDF25F7-8378-436D-A6A9-59383ABD8E6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4303" y="5017245"/>
            <a:ext cx="2310360" cy="1995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330F0A0C-EAD8-4034-BA59-D508D44B4380}"/>
              </a:ext>
            </a:extLst>
          </p:cNvPr>
          <p:cNvGrpSpPr/>
          <p:nvPr/>
        </p:nvGrpSpPr>
        <p:grpSpPr>
          <a:xfrm>
            <a:off x="0" y="85060"/>
            <a:ext cx="12099851" cy="6985272"/>
            <a:chOff x="0" y="85060"/>
            <a:chExt cx="12099851" cy="6985272"/>
          </a:xfrm>
        </p:grpSpPr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D3F06BAA-5A3D-4319-95A1-085D156AE4B2}"/>
                </a:ext>
              </a:extLst>
            </p:cNvPr>
            <p:cNvSpPr/>
            <p:nvPr/>
          </p:nvSpPr>
          <p:spPr>
            <a:xfrm>
              <a:off x="0" y="85060"/>
              <a:ext cx="12099851" cy="6772940"/>
            </a:xfrm>
            <a:prstGeom prst="rect">
              <a:avLst/>
            </a:prstGeom>
            <a:noFill/>
            <a:ln w="231775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 dirty="0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11C14BF2-5771-41C9-A5EE-8524EAEBA2EF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0" y="6727152"/>
              <a:ext cx="2450592" cy="34318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88862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5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59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7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10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0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11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117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3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124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5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9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130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6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137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8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143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4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145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6" fill="hold">
                      <p:stCondLst>
                        <p:cond delay="0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9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150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5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156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7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163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8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169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0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>
                      <p:stCondLst>
                        <p:cond delay="0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5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176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7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1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182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3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>
                      <p:stCondLst>
                        <p:cond delay="0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8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189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4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195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1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202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3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7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20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9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210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1" fill="hold">
                      <p:stCondLst>
                        <p:cond delay="0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4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215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6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0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221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223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4" fill="hold">
                      <p:stCondLst>
                        <p:cond delay="0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7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228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9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3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234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5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236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7" fill="hold">
                      <p:stCondLst>
                        <p:cond delay="0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241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2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6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247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8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249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0" fill="hold">
                      <p:stCondLst>
                        <p:cond delay="0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3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25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5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9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260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1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262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3" fill="hold">
                      <p:stCondLst>
                        <p:cond delay="0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6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F0"/>
                                      </p:to>
                                    </p:animClr>
                                    <p:set>
                                      <p:cBhvr>
                                        <p:cTn id="267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8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2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273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4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>
            <a:extLst>
              <a:ext uri="{FF2B5EF4-FFF2-40B4-BE49-F238E27FC236}">
                <a16:creationId xmlns:a16="http://schemas.microsoft.com/office/drawing/2014/main" id="{94B0F2B0-383E-46E3-91AC-2EFDD96B0324}"/>
              </a:ext>
            </a:extLst>
          </p:cNvPr>
          <p:cNvGrpSpPr/>
          <p:nvPr/>
        </p:nvGrpSpPr>
        <p:grpSpPr>
          <a:xfrm>
            <a:off x="0" y="85060"/>
            <a:ext cx="12099851" cy="6886011"/>
            <a:chOff x="0" y="85060"/>
            <a:chExt cx="12099851" cy="6985272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73147E84-EF9C-408E-9457-2E6BDC3860C3}"/>
                </a:ext>
              </a:extLst>
            </p:cNvPr>
            <p:cNvSpPr/>
            <p:nvPr/>
          </p:nvSpPr>
          <p:spPr>
            <a:xfrm>
              <a:off x="0" y="85060"/>
              <a:ext cx="12099851" cy="6772940"/>
            </a:xfrm>
            <a:prstGeom prst="rect">
              <a:avLst/>
            </a:prstGeom>
            <a:noFill/>
            <a:ln w="231775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 dirty="0"/>
            </a:p>
          </p:txBody>
        </p: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3AB4BF9E-60B8-4183-B47D-42B06BF8702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6727152"/>
              <a:ext cx="2450592" cy="343180"/>
            </a:xfrm>
            <a:prstGeom prst="rect">
              <a:avLst/>
            </a:prstGeom>
          </p:spPr>
        </p:pic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69D29ED1-11A6-4385-829F-D0AD376B49C3}"/>
              </a:ext>
            </a:extLst>
          </p:cNvPr>
          <p:cNvSpPr txBox="1"/>
          <p:nvPr/>
        </p:nvSpPr>
        <p:spPr>
          <a:xfrm>
            <a:off x="6889898" y="254996"/>
            <a:ext cx="45082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AE" sz="40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تحدي السرعة القرائية :</a:t>
            </a:r>
            <a:endParaRPr lang="en-AE" sz="40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CAD7DEB-31A0-4BEA-BAEF-656AF3D835EA}"/>
              </a:ext>
            </a:extLst>
          </p:cNvPr>
          <p:cNvSpPr/>
          <p:nvPr/>
        </p:nvSpPr>
        <p:spPr>
          <a:xfrm>
            <a:off x="9338688" y="927886"/>
            <a:ext cx="2527247" cy="78681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400" b="1" dirty="0"/>
              <a:t>الرِّمالُ </a:t>
            </a:r>
            <a:endParaRPr lang="en-AE" sz="44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38A2FDB-2075-4B20-8837-5690B380C6B7}"/>
              </a:ext>
            </a:extLst>
          </p:cNvPr>
          <p:cNvSpPr/>
          <p:nvPr/>
        </p:nvSpPr>
        <p:spPr>
          <a:xfrm>
            <a:off x="9338687" y="1763363"/>
            <a:ext cx="2527247" cy="78681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000" b="1" dirty="0"/>
              <a:t>ساعَةٌ</a:t>
            </a:r>
            <a:endParaRPr lang="en-AE" sz="4000" b="1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5992E89-7FC1-4FC1-9D51-7821BB770D95}"/>
              </a:ext>
            </a:extLst>
          </p:cNvPr>
          <p:cNvSpPr/>
          <p:nvPr/>
        </p:nvSpPr>
        <p:spPr>
          <a:xfrm>
            <a:off x="9338687" y="2607830"/>
            <a:ext cx="2527247" cy="78681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400" b="1" dirty="0"/>
              <a:t>الْـبِلادُ </a:t>
            </a:r>
            <a:endParaRPr lang="en-AE" sz="4400" b="1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374CED4-70D9-48DB-A432-E0DBE53E4649}"/>
              </a:ext>
            </a:extLst>
          </p:cNvPr>
          <p:cNvSpPr/>
          <p:nvPr/>
        </p:nvSpPr>
        <p:spPr>
          <a:xfrm>
            <a:off x="9338686" y="3443307"/>
            <a:ext cx="2527247" cy="78681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400" b="1" dirty="0"/>
              <a:t>الدُّرْجُ </a:t>
            </a:r>
            <a:endParaRPr lang="en-AE" sz="4400" b="1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A2C87D-C103-4FF7-85F3-E60202854CE5}"/>
              </a:ext>
            </a:extLst>
          </p:cNvPr>
          <p:cNvSpPr/>
          <p:nvPr/>
        </p:nvSpPr>
        <p:spPr>
          <a:xfrm>
            <a:off x="9338685" y="4295337"/>
            <a:ext cx="2527247" cy="78681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400" b="1" dirty="0"/>
              <a:t>حَبْــلاً</a:t>
            </a:r>
            <a:endParaRPr lang="en-AE" sz="4400" b="1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8FDF77-50EA-47BF-93AB-9855854B35D7}"/>
              </a:ext>
            </a:extLst>
          </p:cNvPr>
          <p:cNvSpPr/>
          <p:nvPr/>
        </p:nvSpPr>
        <p:spPr>
          <a:xfrm>
            <a:off x="6751682" y="937805"/>
            <a:ext cx="2527247" cy="78681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400" b="1" dirty="0"/>
              <a:t>مُعَلِّماً</a:t>
            </a:r>
            <a:endParaRPr lang="en-AE" sz="4400" b="1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3465269-A3B0-49D2-8704-6A999F6EB8CC}"/>
              </a:ext>
            </a:extLst>
          </p:cNvPr>
          <p:cNvSpPr/>
          <p:nvPr/>
        </p:nvSpPr>
        <p:spPr>
          <a:xfrm>
            <a:off x="6751681" y="1773282"/>
            <a:ext cx="2527247" cy="78681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400" b="1" dirty="0"/>
              <a:t>غُيومٌ </a:t>
            </a:r>
            <a:endParaRPr lang="en-AE" sz="4400" b="1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AC1D857-3CE8-4690-895F-91231A05F22F}"/>
              </a:ext>
            </a:extLst>
          </p:cNvPr>
          <p:cNvSpPr/>
          <p:nvPr/>
        </p:nvSpPr>
        <p:spPr>
          <a:xfrm>
            <a:off x="6751681" y="2617749"/>
            <a:ext cx="2527247" cy="78681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400" b="1" dirty="0"/>
              <a:t>الدَّجاجُ </a:t>
            </a:r>
            <a:endParaRPr lang="en-AE" sz="4400" b="1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D324742-303F-42DA-B847-9CA1DE23D5B2}"/>
              </a:ext>
            </a:extLst>
          </p:cNvPr>
          <p:cNvSpPr/>
          <p:nvPr/>
        </p:nvSpPr>
        <p:spPr>
          <a:xfrm>
            <a:off x="6751680" y="3453226"/>
            <a:ext cx="2527247" cy="78681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400" b="1" dirty="0"/>
              <a:t>الْــوادي </a:t>
            </a:r>
            <a:endParaRPr lang="en-AE" sz="4400" b="1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5630BF3-F95F-4A56-89AB-EF9B7A933794}"/>
              </a:ext>
            </a:extLst>
          </p:cNvPr>
          <p:cNvSpPr/>
          <p:nvPr/>
        </p:nvSpPr>
        <p:spPr>
          <a:xfrm>
            <a:off x="6751679" y="4305256"/>
            <a:ext cx="2527247" cy="78681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400" b="1" dirty="0"/>
              <a:t>سِتارَةٍ</a:t>
            </a:r>
            <a:endParaRPr lang="en-AE" sz="4400" b="1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0027E1C-D9E7-4CC2-8E67-D118F59A92E2}"/>
              </a:ext>
            </a:extLst>
          </p:cNvPr>
          <p:cNvSpPr/>
          <p:nvPr/>
        </p:nvSpPr>
        <p:spPr>
          <a:xfrm>
            <a:off x="4164673" y="917967"/>
            <a:ext cx="2527247" cy="78681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400" b="1" dirty="0"/>
              <a:t>الرِّجالُ</a:t>
            </a:r>
            <a:endParaRPr lang="en-AE" sz="4400" b="1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A88C3C4-0566-479E-A05C-68EE9B6EBDC8}"/>
              </a:ext>
            </a:extLst>
          </p:cNvPr>
          <p:cNvSpPr/>
          <p:nvPr/>
        </p:nvSpPr>
        <p:spPr>
          <a:xfrm>
            <a:off x="4164672" y="1753444"/>
            <a:ext cx="2527247" cy="78681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000" b="1" dirty="0"/>
              <a:t>ساحَةٌ</a:t>
            </a:r>
            <a:endParaRPr lang="en-AE" sz="4000" b="1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F6D453F-EBEE-46E5-9441-7FF84E13007A}"/>
              </a:ext>
            </a:extLst>
          </p:cNvPr>
          <p:cNvSpPr/>
          <p:nvPr/>
        </p:nvSpPr>
        <p:spPr>
          <a:xfrm>
            <a:off x="4164672" y="2597911"/>
            <a:ext cx="2527247" cy="78681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400" b="1" dirty="0"/>
              <a:t>الْـقِلاعُ</a:t>
            </a:r>
            <a:endParaRPr lang="en-AE" sz="4400" b="1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41AFA13-A0F1-483E-BF4D-7633CAF78FC7}"/>
              </a:ext>
            </a:extLst>
          </p:cNvPr>
          <p:cNvSpPr/>
          <p:nvPr/>
        </p:nvSpPr>
        <p:spPr>
          <a:xfrm>
            <a:off x="4164671" y="3433388"/>
            <a:ext cx="2527247" cy="78681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400" b="1" dirty="0"/>
              <a:t>الرُّمْحُ</a:t>
            </a:r>
            <a:endParaRPr lang="en-AE" sz="4400" b="1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3C428F3-8936-4AEE-8C6C-59FE14E7B86C}"/>
              </a:ext>
            </a:extLst>
          </p:cNvPr>
          <p:cNvSpPr/>
          <p:nvPr/>
        </p:nvSpPr>
        <p:spPr>
          <a:xfrm>
            <a:off x="4164670" y="4285418"/>
            <a:ext cx="2527247" cy="78681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400" b="1" dirty="0"/>
              <a:t>جَبَلاً</a:t>
            </a:r>
            <a:endParaRPr lang="en-AE" sz="4400" b="1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124FE57-88D9-40D9-8500-00B4A0D2FF8F}"/>
              </a:ext>
            </a:extLst>
          </p:cNvPr>
          <p:cNvSpPr/>
          <p:nvPr/>
        </p:nvSpPr>
        <p:spPr>
          <a:xfrm>
            <a:off x="1577667" y="927886"/>
            <a:ext cx="2527247" cy="78681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400" b="1" dirty="0"/>
              <a:t>مُدَرِّباً</a:t>
            </a:r>
            <a:endParaRPr lang="en-AE" sz="4400" b="1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3546DFF-6789-4D0A-9009-9654BFC3D194}"/>
              </a:ext>
            </a:extLst>
          </p:cNvPr>
          <p:cNvSpPr/>
          <p:nvPr/>
        </p:nvSpPr>
        <p:spPr>
          <a:xfrm>
            <a:off x="1577666" y="1763363"/>
            <a:ext cx="2527247" cy="78681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400" b="1" dirty="0"/>
              <a:t>نُجومٌ</a:t>
            </a:r>
            <a:endParaRPr lang="en-AE" sz="4400" b="1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7935103-79E1-48D8-8E45-B463CB788BCA}"/>
              </a:ext>
            </a:extLst>
          </p:cNvPr>
          <p:cNvSpPr/>
          <p:nvPr/>
        </p:nvSpPr>
        <p:spPr>
          <a:xfrm>
            <a:off x="1577666" y="2607830"/>
            <a:ext cx="2527247" cy="78681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400" b="1" dirty="0"/>
              <a:t>السَّحابُ </a:t>
            </a:r>
            <a:endParaRPr lang="en-AE" sz="4400" b="1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36BE4D1-76F9-4C19-A429-0754B5519A21}"/>
              </a:ext>
            </a:extLst>
          </p:cNvPr>
          <p:cNvSpPr/>
          <p:nvPr/>
        </p:nvSpPr>
        <p:spPr>
          <a:xfrm>
            <a:off x="1577665" y="3443307"/>
            <a:ext cx="2527247" cy="78681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400" b="1" dirty="0"/>
              <a:t>النَّادي</a:t>
            </a:r>
            <a:endParaRPr lang="en-AE" sz="4400" b="1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4E7600E-13D2-4A40-8AF7-68948F60E9CE}"/>
              </a:ext>
            </a:extLst>
          </p:cNvPr>
          <p:cNvSpPr/>
          <p:nvPr/>
        </p:nvSpPr>
        <p:spPr>
          <a:xfrm>
            <a:off x="1577664" y="4295337"/>
            <a:ext cx="2527247" cy="78681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400" b="1" dirty="0"/>
              <a:t>إدارَةٌ</a:t>
            </a:r>
            <a:endParaRPr lang="en-AE" sz="4400" b="1" dirty="0"/>
          </a:p>
        </p:txBody>
      </p:sp>
      <p:pic>
        <p:nvPicPr>
          <p:cNvPr id="30" name="Picture 4" descr="Free photo Happy Fly Animal Cartoon Bee Honeycomb Insect - Max Pixel">
            <a:hlinkClick r:id="rId5" action="ppaction://hlinksldjump"/>
            <a:extLst>
              <a:ext uri="{FF2B5EF4-FFF2-40B4-BE49-F238E27FC236}">
                <a16:creationId xmlns:a16="http://schemas.microsoft.com/office/drawing/2014/main" id="{0FA6C3B9-8417-4DBE-96DE-FB36D0C45A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122" y="4687252"/>
            <a:ext cx="2179673" cy="2179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videoplayback (2)">
            <a:hlinkClick r:id="" action="ppaction://media"/>
            <a:extLst>
              <a:ext uri="{FF2B5EF4-FFF2-40B4-BE49-F238E27FC236}">
                <a16:creationId xmlns:a16="http://schemas.microsoft.com/office/drawing/2014/main" id="{F0E442DB-726C-4F11-A8C3-3C41DE80009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625660" y="5243415"/>
            <a:ext cx="1775640" cy="998798"/>
          </a:xfrm>
          <a:prstGeom prst="rect">
            <a:avLst/>
          </a:prstGeom>
        </p:spPr>
      </p:pic>
      <p:pic>
        <p:nvPicPr>
          <p:cNvPr id="35" name="videoplayback (2)">
            <a:hlinkClick r:id="" action="ppaction://media"/>
            <a:extLst>
              <a:ext uri="{FF2B5EF4-FFF2-40B4-BE49-F238E27FC236}">
                <a16:creationId xmlns:a16="http://schemas.microsoft.com/office/drawing/2014/main" id="{14B41128-4DA6-4C73-9FE3-05578D2112C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552225" y="5243415"/>
            <a:ext cx="1775640" cy="998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473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624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62624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95" dur="1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video>
              <p:cMediaNode vol="80000">
                <p:cTn id="96" fill="hold" display="0">
                  <p:stCondLst>
                    <p:cond delay="indefinite"/>
                  </p:stCondLst>
                </p:cTn>
                <p:tgtEl>
                  <p:spTgt spid="34"/>
                </p:tgtEl>
              </p:cMediaNode>
            </p:video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01" dur="1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video>
              <p:cMediaNode vol="80000">
                <p:cTn id="102" fill="hold" display="0">
                  <p:stCondLst>
                    <p:cond delay="indefinite"/>
                  </p:stCondLst>
                </p:cTn>
                <p:tgtEl>
                  <p:spTgt spid="35"/>
                </p:tgtEl>
              </p:cMediaNode>
            </p:video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392FE2DD-2EEE-4A8F-8931-1405BC698B2F}"/>
              </a:ext>
            </a:extLst>
          </p:cNvPr>
          <p:cNvGrpSpPr/>
          <p:nvPr/>
        </p:nvGrpSpPr>
        <p:grpSpPr>
          <a:xfrm>
            <a:off x="0" y="85060"/>
            <a:ext cx="12099851" cy="6856514"/>
            <a:chOff x="0" y="85060"/>
            <a:chExt cx="12099851" cy="6985272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E3E5F82E-55AE-488B-A7CA-B2D26B2697E3}"/>
                </a:ext>
              </a:extLst>
            </p:cNvPr>
            <p:cNvSpPr/>
            <p:nvPr/>
          </p:nvSpPr>
          <p:spPr>
            <a:xfrm>
              <a:off x="0" y="85060"/>
              <a:ext cx="12099851" cy="6772940"/>
            </a:xfrm>
            <a:prstGeom prst="rect">
              <a:avLst/>
            </a:prstGeom>
            <a:noFill/>
            <a:ln w="231775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 dirty="0"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5BD9A12-CF46-4BF2-85CF-46BB56EBBFF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727152"/>
              <a:ext cx="2450592" cy="343180"/>
            </a:xfrm>
            <a:prstGeom prst="rect">
              <a:avLst/>
            </a:prstGeom>
          </p:spPr>
        </p:pic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0BA86926-FCAC-4424-BB4E-3D2481A6D539}"/>
              </a:ext>
            </a:extLst>
          </p:cNvPr>
          <p:cNvSpPr txBox="1"/>
          <p:nvPr/>
        </p:nvSpPr>
        <p:spPr>
          <a:xfrm>
            <a:off x="2764465" y="606056"/>
            <a:ext cx="86336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AE" sz="40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تحدي ترتيب الْكَلمات لتكوين جملٍ فِعلية وإسمية :</a:t>
            </a:r>
            <a:endParaRPr lang="en-AE" sz="40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8A0288E-8569-4554-8876-535E46150D99}"/>
              </a:ext>
            </a:extLst>
          </p:cNvPr>
          <p:cNvSpPr txBox="1"/>
          <p:nvPr/>
        </p:nvSpPr>
        <p:spPr>
          <a:xfrm>
            <a:off x="609600" y="2363534"/>
            <a:ext cx="109728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6600" b="1" dirty="0">
                <a:solidFill>
                  <a:srgbClr val="FF99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الْــمَلابِسِ    -   فَتَــحَ    -   سالِمٌ    -   دولابَ </a:t>
            </a:r>
            <a:endParaRPr lang="en-AE" sz="6600" b="1" dirty="0">
              <a:solidFill>
                <a:srgbClr val="FF990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6" name="Picture 4" descr="Free photo Happy Fly Animal Cartoon Bee Honeycomb Insect - Max Pixel">
            <a:hlinkClick r:id="rId3" action="ppaction://hlinksldjump"/>
            <a:extLst>
              <a:ext uri="{FF2B5EF4-FFF2-40B4-BE49-F238E27FC236}">
                <a16:creationId xmlns:a16="http://schemas.microsoft.com/office/drawing/2014/main" id="{26166815-2DD8-4F6B-9052-66385B8862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122" y="4687252"/>
            <a:ext cx="2179673" cy="2179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3623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FD3641CC-A2EF-45AB-8E16-7334F3FD62A7}"/>
              </a:ext>
            </a:extLst>
          </p:cNvPr>
          <p:cNvGrpSpPr/>
          <p:nvPr/>
        </p:nvGrpSpPr>
        <p:grpSpPr>
          <a:xfrm>
            <a:off x="0" y="85060"/>
            <a:ext cx="12099851" cy="6876179"/>
            <a:chOff x="0" y="85060"/>
            <a:chExt cx="12099851" cy="6985272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408DA3C6-C0B9-4CF0-9319-4CD0763FA3C1}"/>
                </a:ext>
              </a:extLst>
            </p:cNvPr>
            <p:cNvSpPr/>
            <p:nvPr/>
          </p:nvSpPr>
          <p:spPr>
            <a:xfrm>
              <a:off x="0" y="85060"/>
              <a:ext cx="12099851" cy="6772940"/>
            </a:xfrm>
            <a:prstGeom prst="rect">
              <a:avLst/>
            </a:prstGeom>
            <a:noFill/>
            <a:ln w="231775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 dirty="0"/>
            </a:p>
          </p:txBody>
        </p: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0ABA771D-9D1E-4CAA-BA26-CFD48BE3DF6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727152"/>
              <a:ext cx="2450592" cy="343180"/>
            </a:xfrm>
            <a:prstGeom prst="rect">
              <a:avLst/>
            </a:prstGeom>
          </p:spPr>
        </p:pic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3DC51712-0DFC-4D93-B40F-FB274F58C00A}"/>
              </a:ext>
            </a:extLst>
          </p:cNvPr>
          <p:cNvSpPr txBox="1"/>
          <p:nvPr/>
        </p:nvSpPr>
        <p:spPr>
          <a:xfrm>
            <a:off x="2764465" y="606056"/>
            <a:ext cx="86336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AE" sz="40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تحدي استخراج الأفعال المضارعة </a:t>
            </a:r>
            <a:r>
              <a:rPr lang="ar-AE" sz="4000" b="1" u="sng" dirty="0">
                <a:solidFill>
                  <a:srgbClr val="FF99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( 4 أفعال )   </a:t>
            </a:r>
            <a:r>
              <a:rPr lang="ar-AE" sz="40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: </a:t>
            </a:r>
            <a:endParaRPr lang="en-AE" sz="40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B0FDFB7F-4498-4F3D-A78E-D3CD39CFA1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0648934"/>
              </p:ext>
            </p:extLst>
          </p:nvPr>
        </p:nvGraphicFramePr>
        <p:xfrm>
          <a:off x="2764465" y="1837758"/>
          <a:ext cx="8128000" cy="407394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2705192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0785359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643264803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82693763"/>
                    </a:ext>
                  </a:extLst>
                </a:gridCol>
              </a:tblGrid>
              <a:tr h="1357981">
                <a:tc>
                  <a:txBody>
                    <a:bodyPr/>
                    <a:lstStyle/>
                    <a:p>
                      <a:r>
                        <a:rPr lang="ar-AE" sz="4000" b="1" dirty="0"/>
                        <a:t>أَكَـلَ </a:t>
                      </a:r>
                      <a:endParaRPr lang="en-AE" sz="40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ar-AE" sz="4000" b="1" dirty="0"/>
                        <a:t>تَـلْـعَبُ </a:t>
                      </a:r>
                      <a:endParaRPr lang="en-AE" sz="40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ar-AE" sz="4000" b="1" dirty="0"/>
                        <a:t>نامَتْ </a:t>
                      </a:r>
                      <a:endParaRPr lang="en-AE" sz="40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ar-AE" sz="4000" b="1" dirty="0"/>
                        <a:t>قالَ</a:t>
                      </a:r>
                      <a:endParaRPr lang="en-AE" sz="4000" b="1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724747605"/>
                  </a:ext>
                </a:extLst>
              </a:tr>
              <a:tr h="1357981">
                <a:tc>
                  <a:txBody>
                    <a:bodyPr/>
                    <a:lstStyle/>
                    <a:p>
                      <a:r>
                        <a:rPr lang="ar-AE" sz="4000" b="1" dirty="0"/>
                        <a:t>تَـحْكي </a:t>
                      </a:r>
                      <a:endParaRPr lang="en-AE" sz="40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ar-AE" sz="4000" b="1" dirty="0"/>
                        <a:t>رَسَمَ </a:t>
                      </a:r>
                      <a:endParaRPr lang="en-AE" sz="40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ar-AE" sz="4000" b="1" dirty="0"/>
                        <a:t>كَتَبَ </a:t>
                      </a:r>
                      <a:endParaRPr lang="en-AE" sz="40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ar-AE" sz="4000" b="1" dirty="0"/>
                        <a:t>يَجْري </a:t>
                      </a:r>
                      <a:endParaRPr lang="en-AE" sz="4000" b="1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653219408"/>
                  </a:ext>
                </a:extLst>
              </a:tr>
              <a:tr h="1357981">
                <a:tc>
                  <a:txBody>
                    <a:bodyPr/>
                    <a:lstStyle/>
                    <a:p>
                      <a:r>
                        <a:rPr lang="ar-AE" sz="4000" b="1" dirty="0"/>
                        <a:t>حَفِظَ </a:t>
                      </a:r>
                      <a:endParaRPr lang="en-AE" sz="40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ar-AE" sz="4000" b="1" dirty="0"/>
                        <a:t>نادى </a:t>
                      </a:r>
                      <a:endParaRPr lang="en-AE" sz="40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ar-AE" sz="4000" b="1" dirty="0"/>
                        <a:t>أغْلَقَ </a:t>
                      </a:r>
                      <a:endParaRPr lang="en-AE" sz="40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ar-AE" sz="4000" b="1" dirty="0"/>
                        <a:t>يَسْقي </a:t>
                      </a:r>
                      <a:endParaRPr lang="en-AE" sz="4000" b="1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2247467416"/>
                  </a:ext>
                </a:extLst>
              </a:tr>
            </a:tbl>
          </a:graphicData>
        </a:graphic>
      </p:graphicFrame>
      <p:pic>
        <p:nvPicPr>
          <p:cNvPr id="6" name="Picture 4" descr="Free photo Happy Fly Animal Cartoon Bee Honeycomb Insect - Max Pixel">
            <a:hlinkClick r:id="rId3" action="ppaction://hlinksldjump"/>
            <a:extLst>
              <a:ext uri="{FF2B5EF4-FFF2-40B4-BE49-F238E27FC236}">
                <a16:creationId xmlns:a16="http://schemas.microsoft.com/office/drawing/2014/main" id="{D1773994-8227-44C4-8701-D0E9D0A3CB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122" y="4687252"/>
            <a:ext cx="2179673" cy="2179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9361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65E9C96F-CCD1-4962-96BB-56270AF0BC20}"/>
              </a:ext>
            </a:extLst>
          </p:cNvPr>
          <p:cNvGrpSpPr/>
          <p:nvPr/>
        </p:nvGrpSpPr>
        <p:grpSpPr>
          <a:xfrm>
            <a:off x="0" y="85060"/>
            <a:ext cx="12099851" cy="6876179"/>
            <a:chOff x="0" y="85060"/>
            <a:chExt cx="12099851" cy="698527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6FFC4D1-5E4D-4FBE-9BCB-0422EC765CFC}"/>
                </a:ext>
              </a:extLst>
            </p:cNvPr>
            <p:cNvSpPr/>
            <p:nvPr/>
          </p:nvSpPr>
          <p:spPr>
            <a:xfrm>
              <a:off x="0" y="85060"/>
              <a:ext cx="12099851" cy="6772940"/>
            </a:xfrm>
            <a:prstGeom prst="rect">
              <a:avLst/>
            </a:prstGeom>
            <a:noFill/>
            <a:ln w="231775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 dirty="0"/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EC708064-7DC4-46AA-BCC3-5800CC1F283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727152"/>
              <a:ext cx="2450592" cy="343180"/>
            </a:xfrm>
            <a:prstGeom prst="rect">
              <a:avLst/>
            </a:prstGeom>
          </p:spPr>
        </p:pic>
      </p:grpSp>
      <p:pic>
        <p:nvPicPr>
          <p:cNvPr id="7" name="Picture 4" descr="Free photo Happy Fly Animal Cartoon Bee Honeycomb Insect - Max Pixel">
            <a:hlinkClick r:id="rId3" action="ppaction://hlinksldjump"/>
            <a:extLst>
              <a:ext uri="{FF2B5EF4-FFF2-40B4-BE49-F238E27FC236}">
                <a16:creationId xmlns:a16="http://schemas.microsoft.com/office/drawing/2014/main" id="{B64046B2-4341-48DA-BF60-925E69A3AA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122" y="4687252"/>
            <a:ext cx="2179673" cy="2179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A9B5857-79FA-DAFD-577F-0DB40D7514ED}"/>
              </a:ext>
            </a:extLst>
          </p:cNvPr>
          <p:cNvSpPr/>
          <p:nvPr/>
        </p:nvSpPr>
        <p:spPr>
          <a:xfrm>
            <a:off x="1709840" y="1126181"/>
            <a:ext cx="1458793" cy="757488"/>
          </a:xfrm>
          <a:custGeom>
            <a:avLst/>
            <a:gdLst>
              <a:gd name="connsiteX0" fmla="*/ 0 w 1458793"/>
              <a:gd name="connsiteY0" fmla="*/ 0 h 757488"/>
              <a:gd name="connsiteX1" fmla="*/ 486264 w 1458793"/>
              <a:gd name="connsiteY1" fmla="*/ 0 h 757488"/>
              <a:gd name="connsiteX2" fmla="*/ 987117 w 1458793"/>
              <a:gd name="connsiteY2" fmla="*/ 0 h 757488"/>
              <a:gd name="connsiteX3" fmla="*/ 1458793 w 1458793"/>
              <a:gd name="connsiteY3" fmla="*/ 0 h 757488"/>
              <a:gd name="connsiteX4" fmla="*/ 1458793 w 1458793"/>
              <a:gd name="connsiteY4" fmla="*/ 363594 h 757488"/>
              <a:gd name="connsiteX5" fmla="*/ 1458793 w 1458793"/>
              <a:gd name="connsiteY5" fmla="*/ 757488 h 757488"/>
              <a:gd name="connsiteX6" fmla="*/ 943353 w 1458793"/>
              <a:gd name="connsiteY6" fmla="*/ 757488 h 757488"/>
              <a:gd name="connsiteX7" fmla="*/ 471676 w 1458793"/>
              <a:gd name="connsiteY7" fmla="*/ 757488 h 757488"/>
              <a:gd name="connsiteX8" fmla="*/ 0 w 1458793"/>
              <a:gd name="connsiteY8" fmla="*/ 757488 h 757488"/>
              <a:gd name="connsiteX9" fmla="*/ 0 w 1458793"/>
              <a:gd name="connsiteY9" fmla="*/ 401469 h 757488"/>
              <a:gd name="connsiteX10" fmla="*/ 0 w 1458793"/>
              <a:gd name="connsiteY10" fmla="*/ 0 h 757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458793" h="757488" fill="none" extrusionOk="0">
                <a:moveTo>
                  <a:pt x="0" y="0"/>
                </a:moveTo>
                <a:cubicBezTo>
                  <a:pt x="224225" y="-6268"/>
                  <a:pt x="295520" y="12970"/>
                  <a:pt x="486264" y="0"/>
                </a:cubicBezTo>
                <a:cubicBezTo>
                  <a:pt x="677008" y="-12970"/>
                  <a:pt x="817555" y="-18118"/>
                  <a:pt x="987117" y="0"/>
                </a:cubicBezTo>
                <a:cubicBezTo>
                  <a:pt x="1156679" y="18118"/>
                  <a:pt x="1249122" y="-22406"/>
                  <a:pt x="1458793" y="0"/>
                </a:cubicBezTo>
                <a:cubicBezTo>
                  <a:pt x="1444888" y="141605"/>
                  <a:pt x="1472599" y="223448"/>
                  <a:pt x="1458793" y="363594"/>
                </a:cubicBezTo>
                <a:cubicBezTo>
                  <a:pt x="1444987" y="503740"/>
                  <a:pt x="1463841" y="576528"/>
                  <a:pt x="1458793" y="757488"/>
                </a:cubicBezTo>
                <a:cubicBezTo>
                  <a:pt x="1261881" y="745208"/>
                  <a:pt x="1055878" y="762239"/>
                  <a:pt x="943353" y="757488"/>
                </a:cubicBezTo>
                <a:cubicBezTo>
                  <a:pt x="830828" y="752737"/>
                  <a:pt x="604186" y="749286"/>
                  <a:pt x="471676" y="757488"/>
                </a:cubicBezTo>
                <a:cubicBezTo>
                  <a:pt x="339166" y="765690"/>
                  <a:pt x="101384" y="754758"/>
                  <a:pt x="0" y="757488"/>
                </a:cubicBezTo>
                <a:cubicBezTo>
                  <a:pt x="-15037" y="586400"/>
                  <a:pt x="-2571" y="499086"/>
                  <a:pt x="0" y="401469"/>
                </a:cubicBezTo>
                <a:cubicBezTo>
                  <a:pt x="2571" y="303852"/>
                  <a:pt x="3637" y="123511"/>
                  <a:pt x="0" y="0"/>
                </a:cubicBezTo>
                <a:close/>
              </a:path>
              <a:path w="1458793" h="757488" stroke="0" extrusionOk="0">
                <a:moveTo>
                  <a:pt x="0" y="0"/>
                </a:moveTo>
                <a:cubicBezTo>
                  <a:pt x="221732" y="-21343"/>
                  <a:pt x="364922" y="-21291"/>
                  <a:pt x="486264" y="0"/>
                </a:cubicBezTo>
                <a:cubicBezTo>
                  <a:pt x="607606" y="21291"/>
                  <a:pt x="780829" y="19402"/>
                  <a:pt x="972529" y="0"/>
                </a:cubicBezTo>
                <a:cubicBezTo>
                  <a:pt x="1164229" y="-19402"/>
                  <a:pt x="1253670" y="8682"/>
                  <a:pt x="1458793" y="0"/>
                </a:cubicBezTo>
                <a:cubicBezTo>
                  <a:pt x="1469352" y="153704"/>
                  <a:pt x="1462207" y="262681"/>
                  <a:pt x="1458793" y="356019"/>
                </a:cubicBezTo>
                <a:cubicBezTo>
                  <a:pt x="1455379" y="449357"/>
                  <a:pt x="1440318" y="594612"/>
                  <a:pt x="1458793" y="757488"/>
                </a:cubicBezTo>
                <a:cubicBezTo>
                  <a:pt x="1338651" y="752646"/>
                  <a:pt x="1155149" y="763285"/>
                  <a:pt x="1001705" y="757488"/>
                </a:cubicBezTo>
                <a:cubicBezTo>
                  <a:pt x="848261" y="751691"/>
                  <a:pt x="691124" y="767368"/>
                  <a:pt x="544616" y="757488"/>
                </a:cubicBezTo>
                <a:cubicBezTo>
                  <a:pt x="398108" y="747608"/>
                  <a:pt x="228699" y="751756"/>
                  <a:pt x="0" y="757488"/>
                </a:cubicBezTo>
                <a:cubicBezTo>
                  <a:pt x="-9158" y="673269"/>
                  <a:pt x="-15737" y="472245"/>
                  <a:pt x="0" y="386319"/>
                </a:cubicBezTo>
                <a:cubicBezTo>
                  <a:pt x="15737" y="300393"/>
                  <a:pt x="4099" y="114212"/>
                  <a:pt x="0" y="0"/>
                </a:cubicBezTo>
                <a:close/>
              </a:path>
            </a:pathLst>
          </a:custGeom>
          <a:ln w="28575">
            <a:solidFill>
              <a:srgbClr val="2E7C7B"/>
            </a:solidFill>
            <a:extLst>
              <a:ext uri="{C807C97D-BFC1-408E-A445-0C87EB9F89A2}">
                <ask:lineSketchStyleProps xmlns:ask="http://schemas.microsoft.com/office/drawing/2018/sketchyshapes" sd="58136609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800" b="1" dirty="0"/>
              <a:t>و</a:t>
            </a:r>
            <a:endParaRPr lang="en-AE" sz="2800" b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E26812F-626D-1091-C50C-4B7B3B938A94}"/>
              </a:ext>
            </a:extLst>
          </p:cNvPr>
          <p:cNvSpPr/>
          <p:nvPr/>
        </p:nvSpPr>
        <p:spPr>
          <a:xfrm>
            <a:off x="3270802" y="1121718"/>
            <a:ext cx="1458793" cy="757488"/>
          </a:xfrm>
          <a:custGeom>
            <a:avLst/>
            <a:gdLst>
              <a:gd name="connsiteX0" fmla="*/ 0 w 1458793"/>
              <a:gd name="connsiteY0" fmla="*/ 0 h 757488"/>
              <a:gd name="connsiteX1" fmla="*/ 471676 w 1458793"/>
              <a:gd name="connsiteY1" fmla="*/ 0 h 757488"/>
              <a:gd name="connsiteX2" fmla="*/ 972529 w 1458793"/>
              <a:gd name="connsiteY2" fmla="*/ 0 h 757488"/>
              <a:gd name="connsiteX3" fmla="*/ 1458793 w 1458793"/>
              <a:gd name="connsiteY3" fmla="*/ 0 h 757488"/>
              <a:gd name="connsiteX4" fmla="*/ 1458793 w 1458793"/>
              <a:gd name="connsiteY4" fmla="*/ 356019 h 757488"/>
              <a:gd name="connsiteX5" fmla="*/ 1458793 w 1458793"/>
              <a:gd name="connsiteY5" fmla="*/ 757488 h 757488"/>
              <a:gd name="connsiteX6" fmla="*/ 987117 w 1458793"/>
              <a:gd name="connsiteY6" fmla="*/ 757488 h 757488"/>
              <a:gd name="connsiteX7" fmla="*/ 530028 w 1458793"/>
              <a:gd name="connsiteY7" fmla="*/ 757488 h 757488"/>
              <a:gd name="connsiteX8" fmla="*/ 0 w 1458793"/>
              <a:gd name="connsiteY8" fmla="*/ 757488 h 757488"/>
              <a:gd name="connsiteX9" fmla="*/ 0 w 1458793"/>
              <a:gd name="connsiteY9" fmla="*/ 363594 h 757488"/>
              <a:gd name="connsiteX10" fmla="*/ 0 w 1458793"/>
              <a:gd name="connsiteY10" fmla="*/ 0 h 757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458793" h="757488" fill="none" extrusionOk="0">
                <a:moveTo>
                  <a:pt x="0" y="0"/>
                </a:moveTo>
                <a:cubicBezTo>
                  <a:pt x="158846" y="-2597"/>
                  <a:pt x="351714" y="3560"/>
                  <a:pt x="471676" y="0"/>
                </a:cubicBezTo>
                <a:cubicBezTo>
                  <a:pt x="591638" y="-3560"/>
                  <a:pt x="783933" y="8245"/>
                  <a:pt x="972529" y="0"/>
                </a:cubicBezTo>
                <a:cubicBezTo>
                  <a:pt x="1161125" y="-8245"/>
                  <a:pt x="1224505" y="541"/>
                  <a:pt x="1458793" y="0"/>
                </a:cubicBezTo>
                <a:cubicBezTo>
                  <a:pt x="1475752" y="136613"/>
                  <a:pt x="1464738" y="263430"/>
                  <a:pt x="1458793" y="356019"/>
                </a:cubicBezTo>
                <a:cubicBezTo>
                  <a:pt x="1452848" y="448608"/>
                  <a:pt x="1454877" y="671171"/>
                  <a:pt x="1458793" y="757488"/>
                </a:cubicBezTo>
                <a:cubicBezTo>
                  <a:pt x="1305664" y="739305"/>
                  <a:pt x="1221595" y="756040"/>
                  <a:pt x="987117" y="757488"/>
                </a:cubicBezTo>
                <a:cubicBezTo>
                  <a:pt x="752639" y="758936"/>
                  <a:pt x="731371" y="747045"/>
                  <a:pt x="530028" y="757488"/>
                </a:cubicBezTo>
                <a:cubicBezTo>
                  <a:pt x="328685" y="767931"/>
                  <a:pt x="208830" y="736492"/>
                  <a:pt x="0" y="757488"/>
                </a:cubicBezTo>
                <a:cubicBezTo>
                  <a:pt x="-9594" y="561727"/>
                  <a:pt x="9395" y="461468"/>
                  <a:pt x="0" y="363594"/>
                </a:cubicBezTo>
                <a:cubicBezTo>
                  <a:pt x="-9395" y="265720"/>
                  <a:pt x="-6767" y="173437"/>
                  <a:pt x="0" y="0"/>
                </a:cubicBezTo>
                <a:close/>
              </a:path>
              <a:path w="1458793" h="757488" stroke="0" extrusionOk="0">
                <a:moveTo>
                  <a:pt x="0" y="0"/>
                </a:moveTo>
                <a:cubicBezTo>
                  <a:pt x="215585" y="-593"/>
                  <a:pt x="273889" y="-9839"/>
                  <a:pt x="500852" y="0"/>
                </a:cubicBezTo>
                <a:cubicBezTo>
                  <a:pt x="727815" y="9839"/>
                  <a:pt x="785065" y="272"/>
                  <a:pt x="987117" y="0"/>
                </a:cubicBezTo>
                <a:cubicBezTo>
                  <a:pt x="1189169" y="-272"/>
                  <a:pt x="1248196" y="13818"/>
                  <a:pt x="1458793" y="0"/>
                </a:cubicBezTo>
                <a:cubicBezTo>
                  <a:pt x="1467442" y="144825"/>
                  <a:pt x="1461327" y="189112"/>
                  <a:pt x="1458793" y="356019"/>
                </a:cubicBezTo>
                <a:cubicBezTo>
                  <a:pt x="1456259" y="522926"/>
                  <a:pt x="1471736" y="583585"/>
                  <a:pt x="1458793" y="757488"/>
                </a:cubicBezTo>
                <a:cubicBezTo>
                  <a:pt x="1365962" y="741802"/>
                  <a:pt x="1134488" y="749535"/>
                  <a:pt x="1001705" y="757488"/>
                </a:cubicBezTo>
                <a:cubicBezTo>
                  <a:pt x="868922" y="765441"/>
                  <a:pt x="614453" y="737363"/>
                  <a:pt x="515440" y="757488"/>
                </a:cubicBezTo>
                <a:cubicBezTo>
                  <a:pt x="416428" y="777613"/>
                  <a:pt x="159532" y="753091"/>
                  <a:pt x="0" y="757488"/>
                </a:cubicBezTo>
                <a:cubicBezTo>
                  <a:pt x="-2180" y="627228"/>
                  <a:pt x="6574" y="522168"/>
                  <a:pt x="0" y="378744"/>
                </a:cubicBezTo>
                <a:cubicBezTo>
                  <a:pt x="-6574" y="235320"/>
                  <a:pt x="13476" y="88913"/>
                  <a:pt x="0" y="0"/>
                </a:cubicBezTo>
                <a:close/>
              </a:path>
            </a:pathLst>
          </a:custGeom>
          <a:ln w="28575">
            <a:solidFill>
              <a:srgbClr val="2E7C7B"/>
            </a:solidFill>
            <a:extLst>
              <a:ext uri="{C807C97D-BFC1-408E-A445-0C87EB9F89A2}">
                <ask:lineSketchStyleProps xmlns:ask="http://schemas.microsoft.com/office/drawing/2018/sketchyshapes" sd="33619096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800" b="1" dirty="0"/>
              <a:t>أو</a:t>
            </a:r>
            <a:endParaRPr lang="en-AE" sz="2800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D7C4674-6CD5-AD81-F97C-B2E949AE35C8}"/>
              </a:ext>
            </a:extLst>
          </p:cNvPr>
          <p:cNvSpPr/>
          <p:nvPr/>
        </p:nvSpPr>
        <p:spPr>
          <a:xfrm>
            <a:off x="181202" y="1121718"/>
            <a:ext cx="1458793" cy="757488"/>
          </a:xfrm>
          <a:custGeom>
            <a:avLst/>
            <a:gdLst>
              <a:gd name="connsiteX0" fmla="*/ 0 w 1458793"/>
              <a:gd name="connsiteY0" fmla="*/ 0 h 757488"/>
              <a:gd name="connsiteX1" fmla="*/ 500852 w 1458793"/>
              <a:gd name="connsiteY1" fmla="*/ 0 h 757488"/>
              <a:gd name="connsiteX2" fmla="*/ 1001705 w 1458793"/>
              <a:gd name="connsiteY2" fmla="*/ 0 h 757488"/>
              <a:gd name="connsiteX3" fmla="*/ 1458793 w 1458793"/>
              <a:gd name="connsiteY3" fmla="*/ 0 h 757488"/>
              <a:gd name="connsiteX4" fmla="*/ 1458793 w 1458793"/>
              <a:gd name="connsiteY4" fmla="*/ 378744 h 757488"/>
              <a:gd name="connsiteX5" fmla="*/ 1458793 w 1458793"/>
              <a:gd name="connsiteY5" fmla="*/ 757488 h 757488"/>
              <a:gd name="connsiteX6" fmla="*/ 1016292 w 1458793"/>
              <a:gd name="connsiteY6" fmla="*/ 757488 h 757488"/>
              <a:gd name="connsiteX7" fmla="*/ 515440 w 1458793"/>
              <a:gd name="connsiteY7" fmla="*/ 757488 h 757488"/>
              <a:gd name="connsiteX8" fmla="*/ 0 w 1458793"/>
              <a:gd name="connsiteY8" fmla="*/ 757488 h 757488"/>
              <a:gd name="connsiteX9" fmla="*/ 0 w 1458793"/>
              <a:gd name="connsiteY9" fmla="*/ 393894 h 757488"/>
              <a:gd name="connsiteX10" fmla="*/ 0 w 1458793"/>
              <a:gd name="connsiteY10" fmla="*/ 0 h 757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458793" h="757488" fill="none" extrusionOk="0">
                <a:moveTo>
                  <a:pt x="0" y="0"/>
                </a:moveTo>
                <a:cubicBezTo>
                  <a:pt x="125639" y="21634"/>
                  <a:pt x="364976" y="-16376"/>
                  <a:pt x="500852" y="0"/>
                </a:cubicBezTo>
                <a:cubicBezTo>
                  <a:pt x="636728" y="16376"/>
                  <a:pt x="787412" y="-18196"/>
                  <a:pt x="1001705" y="0"/>
                </a:cubicBezTo>
                <a:cubicBezTo>
                  <a:pt x="1215998" y="18196"/>
                  <a:pt x="1252001" y="-2512"/>
                  <a:pt x="1458793" y="0"/>
                </a:cubicBezTo>
                <a:cubicBezTo>
                  <a:pt x="1452120" y="111121"/>
                  <a:pt x="1457601" y="233417"/>
                  <a:pt x="1458793" y="378744"/>
                </a:cubicBezTo>
                <a:cubicBezTo>
                  <a:pt x="1459985" y="524071"/>
                  <a:pt x="1461454" y="667300"/>
                  <a:pt x="1458793" y="757488"/>
                </a:cubicBezTo>
                <a:cubicBezTo>
                  <a:pt x="1306745" y="775581"/>
                  <a:pt x="1232244" y="744135"/>
                  <a:pt x="1016292" y="757488"/>
                </a:cubicBezTo>
                <a:cubicBezTo>
                  <a:pt x="800340" y="770841"/>
                  <a:pt x="650525" y="744146"/>
                  <a:pt x="515440" y="757488"/>
                </a:cubicBezTo>
                <a:cubicBezTo>
                  <a:pt x="380355" y="770830"/>
                  <a:pt x="118655" y="753707"/>
                  <a:pt x="0" y="757488"/>
                </a:cubicBezTo>
                <a:cubicBezTo>
                  <a:pt x="-13787" y="609284"/>
                  <a:pt x="5174" y="505248"/>
                  <a:pt x="0" y="393894"/>
                </a:cubicBezTo>
                <a:cubicBezTo>
                  <a:pt x="-5174" y="282540"/>
                  <a:pt x="-2300" y="192618"/>
                  <a:pt x="0" y="0"/>
                </a:cubicBezTo>
                <a:close/>
              </a:path>
              <a:path w="1458793" h="757488" stroke="0" extrusionOk="0">
                <a:moveTo>
                  <a:pt x="0" y="0"/>
                </a:moveTo>
                <a:cubicBezTo>
                  <a:pt x="192189" y="-12489"/>
                  <a:pt x="392275" y="19003"/>
                  <a:pt x="500852" y="0"/>
                </a:cubicBezTo>
                <a:cubicBezTo>
                  <a:pt x="609429" y="-19003"/>
                  <a:pt x="850298" y="17359"/>
                  <a:pt x="987117" y="0"/>
                </a:cubicBezTo>
                <a:cubicBezTo>
                  <a:pt x="1123936" y="-17359"/>
                  <a:pt x="1274461" y="3451"/>
                  <a:pt x="1458793" y="0"/>
                </a:cubicBezTo>
                <a:cubicBezTo>
                  <a:pt x="1470251" y="149194"/>
                  <a:pt x="1454984" y="273195"/>
                  <a:pt x="1458793" y="393894"/>
                </a:cubicBezTo>
                <a:cubicBezTo>
                  <a:pt x="1462602" y="514593"/>
                  <a:pt x="1461661" y="609109"/>
                  <a:pt x="1458793" y="757488"/>
                </a:cubicBezTo>
                <a:cubicBezTo>
                  <a:pt x="1252135" y="751390"/>
                  <a:pt x="1151288" y="750480"/>
                  <a:pt x="1016292" y="757488"/>
                </a:cubicBezTo>
                <a:cubicBezTo>
                  <a:pt x="881296" y="764496"/>
                  <a:pt x="751478" y="748533"/>
                  <a:pt x="573792" y="757488"/>
                </a:cubicBezTo>
                <a:cubicBezTo>
                  <a:pt x="396106" y="766443"/>
                  <a:pt x="242553" y="733075"/>
                  <a:pt x="0" y="757488"/>
                </a:cubicBezTo>
                <a:cubicBezTo>
                  <a:pt x="-2673" y="684054"/>
                  <a:pt x="6453" y="484443"/>
                  <a:pt x="0" y="393894"/>
                </a:cubicBezTo>
                <a:cubicBezTo>
                  <a:pt x="-6453" y="303345"/>
                  <a:pt x="-13225" y="155063"/>
                  <a:pt x="0" y="0"/>
                </a:cubicBezTo>
                <a:close/>
              </a:path>
            </a:pathLst>
          </a:custGeom>
          <a:ln w="28575">
            <a:solidFill>
              <a:srgbClr val="2E7C7B"/>
            </a:solidFill>
            <a:extLst>
              <a:ext uri="{C807C97D-BFC1-408E-A445-0C87EB9F89A2}">
                <ask:lineSketchStyleProps xmlns:ask="http://schemas.microsoft.com/office/drawing/2018/sketchyshapes" sd="3813539670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800" b="1" dirty="0"/>
              <a:t>ثُمَّ </a:t>
            </a:r>
            <a:endParaRPr lang="en-AE" sz="2800" b="1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5F1A44C-6867-282D-6185-A9EE89FD7B58}"/>
              </a:ext>
            </a:extLst>
          </p:cNvPr>
          <p:cNvSpPr/>
          <p:nvPr/>
        </p:nvSpPr>
        <p:spPr>
          <a:xfrm>
            <a:off x="5676806" y="300796"/>
            <a:ext cx="6266459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571500" indent="-571500" algn="r" rtl="1">
              <a:buFont typeface="Arial" panose="020B0604020202020204" pitchFamily="34" charset="0"/>
              <a:buChar char="•"/>
            </a:pPr>
            <a:r>
              <a:rPr lang="ar-AE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اكمل الجمل</a:t>
            </a:r>
            <a:r>
              <a:rPr lang="en-US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ar-AE" sz="32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بحرف العطف المناسب :</a:t>
            </a:r>
            <a:endParaRPr lang="en-US" sz="3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49CE74C-57AE-CAFA-0902-CAD7AFF5C031}"/>
              </a:ext>
            </a:extLst>
          </p:cNvPr>
          <p:cNvSpPr/>
          <p:nvPr/>
        </p:nvSpPr>
        <p:spPr>
          <a:xfrm>
            <a:off x="5131350" y="1239848"/>
            <a:ext cx="481574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أغْسِلُ يدي بالماء....الصابون.</a:t>
            </a:r>
            <a:endParaRPr lang="en-US" sz="4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35A6AF8-3E2A-F01D-A287-CF38D275E35F}"/>
              </a:ext>
            </a:extLst>
          </p:cNvPr>
          <p:cNvSpPr/>
          <p:nvPr/>
        </p:nvSpPr>
        <p:spPr>
          <a:xfrm>
            <a:off x="6799253" y="1181760"/>
            <a:ext cx="46198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800" b="1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و</a:t>
            </a:r>
            <a:endParaRPr lang="en-US" sz="4800" b="1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4" name="Picture 13" descr="A picture containing toy&#10;&#10;Description automatically generated">
            <a:extLst>
              <a:ext uri="{FF2B5EF4-FFF2-40B4-BE49-F238E27FC236}">
                <a16:creationId xmlns:a16="http://schemas.microsoft.com/office/drawing/2014/main" id="{EB7FFC91-D1C9-483C-A90C-6323B4FC4E2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2071" y="885571"/>
            <a:ext cx="1885486" cy="141386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D29F952E-5388-C6BA-4B38-80C0F371E27B}"/>
              </a:ext>
            </a:extLst>
          </p:cNvPr>
          <p:cNvSpPr/>
          <p:nvPr/>
        </p:nvSpPr>
        <p:spPr>
          <a:xfrm>
            <a:off x="1721477" y="2581639"/>
            <a:ext cx="1458793" cy="757488"/>
          </a:xfrm>
          <a:custGeom>
            <a:avLst/>
            <a:gdLst>
              <a:gd name="connsiteX0" fmla="*/ 0 w 1458793"/>
              <a:gd name="connsiteY0" fmla="*/ 0 h 757488"/>
              <a:gd name="connsiteX1" fmla="*/ 486264 w 1458793"/>
              <a:gd name="connsiteY1" fmla="*/ 0 h 757488"/>
              <a:gd name="connsiteX2" fmla="*/ 987117 w 1458793"/>
              <a:gd name="connsiteY2" fmla="*/ 0 h 757488"/>
              <a:gd name="connsiteX3" fmla="*/ 1458793 w 1458793"/>
              <a:gd name="connsiteY3" fmla="*/ 0 h 757488"/>
              <a:gd name="connsiteX4" fmla="*/ 1458793 w 1458793"/>
              <a:gd name="connsiteY4" fmla="*/ 363594 h 757488"/>
              <a:gd name="connsiteX5" fmla="*/ 1458793 w 1458793"/>
              <a:gd name="connsiteY5" fmla="*/ 757488 h 757488"/>
              <a:gd name="connsiteX6" fmla="*/ 943353 w 1458793"/>
              <a:gd name="connsiteY6" fmla="*/ 757488 h 757488"/>
              <a:gd name="connsiteX7" fmla="*/ 471676 w 1458793"/>
              <a:gd name="connsiteY7" fmla="*/ 757488 h 757488"/>
              <a:gd name="connsiteX8" fmla="*/ 0 w 1458793"/>
              <a:gd name="connsiteY8" fmla="*/ 757488 h 757488"/>
              <a:gd name="connsiteX9" fmla="*/ 0 w 1458793"/>
              <a:gd name="connsiteY9" fmla="*/ 401469 h 757488"/>
              <a:gd name="connsiteX10" fmla="*/ 0 w 1458793"/>
              <a:gd name="connsiteY10" fmla="*/ 0 h 757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458793" h="757488" fill="none" extrusionOk="0">
                <a:moveTo>
                  <a:pt x="0" y="0"/>
                </a:moveTo>
                <a:cubicBezTo>
                  <a:pt x="224225" y="-6268"/>
                  <a:pt x="295520" y="12970"/>
                  <a:pt x="486264" y="0"/>
                </a:cubicBezTo>
                <a:cubicBezTo>
                  <a:pt x="677008" y="-12970"/>
                  <a:pt x="817555" y="-18118"/>
                  <a:pt x="987117" y="0"/>
                </a:cubicBezTo>
                <a:cubicBezTo>
                  <a:pt x="1156679" y="18118"/>
                  <a:pt x="1249122" y="-22406"/>
                  <a:pt x="1458793" y="0"/>
                </a:cubicBezTo>
                <a:cubicBezTo>
                  <a:pt x="1444888" y="141605"/>
                  <a:pt x="1472599" y="223448"/>
                  <a:pt x="1458793" y="363594"/>
                </a:cubicBezTo>
                <a:cubicBezTo>
                  <a:pt x="1444987" y="503740"/>
                  <a:pt x="1463841" y="576528"/>
                  <a:pt x="1458793" y="757488"/>
                </a:cubicBezTo>
                <a:cubicBezTo>
                  <a:pt x="1261881" y="745208"/>
                  <a:pt x="1055878" y="762239"/>
                  <a:pt x="943353" y="757488"/>
                </a:cubicBezTo>
                <a:cubicBezTo>
                  <a:pt x="830828" y="752737"/>
                  <a:pt x="604186" y="749286"/>
                  <a:pt x="471676" y="757488"/>
                </a:cubicBezTo>
                <a:cubicBezTo>
                  <a:pt x="339166" y="765690"/>
                  <a:pt x="101384" y="754758"/>
                  <a:pt x="0" y="757488"/>
                </a:cubicBezTo>
                <a:cubicBezTo>
                  <a:pt x="-15037" y="586400"/>
                  <a:pt x="-2571" y="499086"/>
                  <a:pt x="0" y="401469"/>
                </a:cubicBezTo>
                <a:cubicBezTo>
                  <a:pt x="2571" y="303852"/>
                  <a:pt x="3637" y="123511"/>
                  <a:pt x="0" y="0"/>
                </a:cubicBezTo>
                <a:close/>
              </a:path>
              <a:path w="1458793" h="757488" stroke="0" extrusionOk="0">
                <a:moveTo>
                  <a:pt x="0" y="0"/>
                </a:moveTo>
                <a:cubicBezTo>
                  <a:pt x="221732" y="-21343"/>
                  <a:pt x="364922" y="-21291"/>
                  <a:pt x="486264" y="0"/>
                </a:cubicBezTo>
                <a:cubicBezTo>
                  <a:pt x="607606" y="21291"/>
                  <a:pt x="780829" y="19402"/>
                  <a:pt x="972529" y="0"/>
                </a:cubicBezTo>
                <a:cubicBezTo>
                  <a:pt x="1164229" y="-19402"/>
                  <a:pt x="1253670" y="8682"/>
                  <a:pt x="1458793" y="0"/>
                </a:cubicBezTo>
                <a:cubicBezTo>
                  <a:pt x="1469352" y="153704"/>
                  <a:pt x="1462207" y="262681"/>
                  <a:pt x="1458793" y="356019"/>
                </a:cubicBezTo>
                <a:cubicBezTo>
                  <a:pt x="1455379" y="449357"/>
                  <a:pt x="1440318" y="594612"/>
                  <a:pt x="1458793" y="757488"/>
                </a:cubicBezTo>
                <a:cubicBezTo>
                  <a:pt x="1338651" y="752646"/>
                  <a:pt x="1155149" y="763285"/>
                  <a:pt x="1001705" y="757488"/>
                </a:cubicBezTo>
                <a:cubicBezTo>
                  <a:pt x="848261" y="751691"/>
                  <a:pt x="691124" y="767368"/>
                  <a:pt x="544616" y="757488"/>
                </a:cubicBezTo>
                <a:cubicBezTo>
                  <a:pt x="398108" y="747608"/>
                  <a:pt x="228699" y="751756"/>
                  <a:pt x="0" y="757488"/>
                </a:cubicBezTo>
                <a:cubicBezTo>
                  <a:pt x="-9158" y="673269"/>
                  <a:pt x="-15737" y="472245"/>
                  <a:pt x="0" y="386319"/>
                </a:cubicBezTo>
                <a:cubicBezTo>
                  <a:pt x="15737" y="300393"/>
                  <a:pt x="4099" y="114212"/>
                  <a:pt x="0" y="0"/>
                </a:cubicBezTo>
                <a:close/>
              </a:path>
            </a:pathLst>
          </a:custGeom>
          <a:ln w="28575">
            <a:solidFill>
              <a:srgbClr val="2E7C7B"/>
            </a:solidFill>
            <a:extLst>
              <a:ext uri="{C807C97D-BFC1-408E-A445-0C87EB9F89A2}">
                <ask:lineSketchStyleProps xmlns:ask="http://schemas.microsoft.com/office/drawing/2018/sketchyshapes" sd="58136609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800" b="1" dirty="0"/>
              <a:t>ثُم</a:t>
            </a:r>
            <a:endParaRPr lang="en-AE" sz="2800" b="1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E4806E0-74FC-6532-664F-89BC154F4B3C}"/>
              </a:ext>
            </a:extLst>
          </p:cNvPr>
          <p:cNvSpPr/>
          <p:nvPr/>
        </p:nvSpPr>
        <p:spPr>
          <a:xfrm>
            <a:off x="3270802" y="2581639"/>
            <a:ext cx="1458793" cy="757488"/>
          </a:xfrm>
          <a:custGeom>
            <a:avLst/>
            <a:gdLst>
              <a:gd name="connsiteX0" fmla="*/ 0 w 1458793"/>
              <a:gd name="connsiteY0" fmla="*/ 0 h 757488"/>
              <a:gd name="connsiteX1" fmla="*/ 471676 w 1458793"/>
              <a:gd name="connsiteY1" fmla="*/ 0 h 757488"/>
              <a:gd name="connsiteX2" fmla="*/ 972529 w 1458793"/>
              <a:gd name="connsiteY2" fmla="*/ 0 h 757488"/>
              <a:gd name="connsiteX3" fmla="*/ 1458793 w 1458793"/>
              <a:gd name="connsiteY3" fmla="*/ 0 h 757488"/>
              <a:gd name="connsiteX4" fmla="*/ 1458793 w 1458793"/>
              <a:gd name="connsiteY4" fmla="*/ 356019 h 757488"/>
              <a:gd name="connsiteX5" fmla="*/ 1458793 w 1458793"/>
              <a:gd name="connsiteY5" fmla="*/ 757488 h 757488"/>
              <a:gd name="connsiteX6" fmla="*/ 987117 w 1458793"/>
              <a:gd name="connsiteY6" fmla="*/ 757488 h 757488"/>
              <a:gd name="connsiteX7" fmla="*/ 530028 w 1458793"/>
              <a:gd name="connsiteY7" fmla="*/ 757488 h 757488"/>
              <a:gd name="connsiteX8" fmla="*/ 0 w 1458793"/>
              <a:gd name="connsiteY8" fmla="*/ 757488 h 757488"/>
              <a:gd name="connsiteX9" fmla="*/ 0 w 1458793"/>
              <a:gd name="connsiteY9" fmla="*/ 363594 h 757488"/>
              <a:gd name="connsiteX10" fmla="*/ 0 w 1458793"/>
              <a:gd name="connsiteY10" fmla="*/ 0 h 757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458793" h="757488" fill="none" extrusionOk="0">
                <a:moveTo>
                  <a:pt x="0" y="0"/>
                </a:moveTo>
                <a:cubicBezTo>
                  <a:pt x="158846" y="-2597"/>
                  <a:pt x="351714" y="3560"/>
                  <a:pt x="471676" y="0"/>
                </a:cubicBezTo>
                <a:cubicBezTo>
                  <a:pt x="591638" y="-3560"/>
                  <a:pt x="783933" y="8245"/>
                  <a:pt x="972529" y="0"/>
                </a:cubicBezTo>
                <a:cubicBezTo>
                  <a:pt x="1161125" y="-8245"/>
                  <a:pt x="1224505" y="541"/>
                  <a:pt x="1458793" y="0"/>
                </a:cubicBezTo>
                <a:cubicBezTo>
                  <a:pt x="1475752" y="136613"/>
                  <a:pt x="1464738" y="263430"/>
                  <a:pt x="1458793" y="356019"/>
                </a:cubicBezTo>
                <a:cubicBezTo>
                  <a:pt x="1452848" y="448608"/>
                  <a:pt x="1454877" y="671171"/>
                  <a:pt x="1458793" y="757488"/>
                </a:cubicBezTo>
                <a:cubicBezTo>
                  <a:pt x="1305664" y="739305"/>
                  <a:pt x="1221595" y="756040"/>
                  <a:pt x="987117" y="757488"/>
                </a:cubicBezTo>
                <a:cubicBezTo>
                  <a:pt x="752639" y="758936"/>
                  <a:pt x="731371" y="747045"/>
                  <a:pt x="530028" y="757488"/>
                </a:cubicBezTo>
                <a:cubicBezTo>
                  <a:pt x="328685" y="767931"/>
                  <a:pt x="208830" y="736492"/>
                  <a:pt x="0" y="757488"/>
                </a:cubicBezTo>
                <a:cubicBezTo>
                  <a:pt x="-9594" y="561727"/>
                  <a:pt x="9395" y="461468"/>
                  <a:pt x="0" y="363594"/>
                </a:cubicBezTo>
                <a:cubicBezTo>
                  <a:pt x="-9395" y="265720"/>
                  <a:pt x="-6767" y="173437"/>
                  <a:pt x="0" y="0"/>
                </a:cubicBezTo>
                <a:close/>
              </a:path>
              <a:path w="1458793" h="757488" stroke="0" extrusionOk="0">
                <a:moveTo>
                  <a:pt x="0" y="0"/>
                </a:moveTo>
                <a:cubicBezTo>
                  <a:pt x="215585" y="-593"/>
                  <a:pt x="273889" y="-9839"/>
                  <a:pt x="500852" y="0"/>
                </a:cubicBezTo>
                <a:cubicBezTo>
                  <a:pt x="727815" y="9839"/>
                  <a:pt x="785065" y="272"/>
                  <a:pt x="987117" y="0"/>
                </a:cubicBezTo>
                <a:cubicBezTo>
                  <a:pt x="1189169" y="-272"/>
                  <a:pt x="1248196" y="13818"/>
                  <a:pt x="1458793" y="0"/>
                </a:cubicBezTo>
                <a:cubicBezTo>
                  <a:pt x="1467442" y="144825"/>
                  <a:pt x="1461327" y="189112"/>
                  <a:pt x="1458793" y="356019"/>
                </a:cubicBezTo>
                <a:cubicBezTo>
                  <a:pt x="1456259" y="522926"/>
                  <a:pt x="1471736" y="583585"/>
                  <a:pt x="1458793" y="757488"/>
                </a:cubicBezTo>
                <a:cubicBezTo>
                  <a:pt x="1365962" y="741802"/>
                  <a:pt x="1134488" y="749535"/>
                  <a:pt x="1001705" y="757488"/>
                </a:cubicBezTo>
                <a:cubicBezTo>
                  <a:pt x="868922" y="765441"/>
                  <a:pt x="614453" y="737363"/>
                  <a:pt x="515440" y="757488"/>
                </a:cubicBezTo>
                <a:cubicBezTo>
                  <a:pt x="416428" y="777613"/>
                  <a:pt x="159532" y="753091"/>
                  <a:pt x="0" y="757488"/>
                </a:cubicBezTo>
                <a:cubicBezTo>
                  <a:pt x="-2180" y="627228"/>
                  <a:pt x="6574" y="522168"/>
                  <a:pt x="0" y="378744"/>
                </a:cubicBezTo>
                <a:cubicBezTo>
                  <a:pt x="-6574" y="235320"/>
                  <a:pt x="13476" y="88913"/>
                  <a:pt x="0" y="0"/>
                </a:cubicBezTo>
                <a:close/>
              </a:path>
            </a:pathLst>
          </a:custGeom>
          <a:ln w="28575">
            <a:solidFill>
              <a:srgbClr val="2E7C7B"/>
            </a:solidFill>
            <a:extLst>
              <a:ext uri="{C807C97D-BFC1-408E-A445-0C87EB9F89A2}">
                <ask:lineSketchStyleProps xmlns:ask="http://schemas.microsoft.com/office/drawing/2018/sketchyshapes" sd="33619096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800" b="1" dirty="0"/>
              <a:t>و</a:t>
            </a:r>
            <a:endParaRPr lang="en-AE" sz="2800" b="1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265CFB0-A2C7-32F9-19DD-9F4AD4C9C889}"/>
              </a:ext>
            </a:extLst>
          </p:cNvPr>
          <p:cNvSpPr/>
          <p:nvPr/>
        </p:nvSpPr>
        <p:spPr>
          <a:xfrm>
            <a:off x="198717" y="2592789"/>
            <a:ext cx="1458793" cy="757488"/>
          </a:xfrm>
          <a:custGeom>
            <a:avLst/>
            <a:gdLst>
              <a:gd name="connsiteX0" fmla="*/ 0 w 1458793"/>
              <a:gd name="connsiteY0" fmla="*/ 0 h 757488"/>
              <a:gd name="connsiteX1" fmla="*/ 500852 w 1458793"/>
              <a:gd name="connsiteY1" fmla="*/ 0 h 757488"/>
              <a:gd name="connsiteX2" fmla="*/ 1001705 w 1458793"/>
              <a:gd name="connsiteY2" fmla="*/ 0 h 757488"/>
              <a:gd name="connsiteX3" fmla="*/ 1458793 w 1458793"/>
              <a:gd name="connsiteY3" fmla="*/ 0 h 757488"/>
              <a:gd name="connsiteX4" fmla="*/ 1458793 w 1458793"/>
              <a:gd name="connsiteY4" fmla="*/ 378744 h 757488"/>
              <a:gd name="connsiteX5" fmla="*/ 1458793 w 1458793"/>
              <a:gd name="connsiteY5" fmla="*/ 757488 h 757488"/>
              <a:gd name="connsiteX6" fmla="*/ 1016292 w 1458793"/>
              <a:gd name="connsiteY6" fmla="*/ 757488 h 757488"/>
              <a:gd name="connsiteX7" fmla="*/ 515440 w 1458793"/>
              <a:gd name="connsiteY7" fmla="*/ 757488 h 757488"/>
              <a:gd name="connsiteX8" fmla="*/ 0 w 1458793"/>
              <a:gd name="connsiteY8" fmla="*/ 757488 h 757488"/>
              <a:gd name="connsiteX9" fmla="*/ 0 w 1458793"/>
              <a:gd name="connsiteY9" fmla="*/ 393894 h 757488"/>
              <a:gd name="connsiteX10" fmla="*/ 0 w 1458793"/>
              <a:gd name="connsiteY10" fmla="*/ 0 h 757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458793" h="757488" fill="none" extrusionOk="0">
                <a:moveTo>
                  <a:pt x="0" y="0"/>
                </a:moveTo>
                <a:cubicBezTo>
                  <a:pt x="125639" y="21634"/>
                  <a:pt x="364976" y="-16376"/>
                  <a:pt x="500852" y="0"/>
                </a:cubicBezTo>
                <a:cubicBezTo>
                  <a:pt x="636728" y="16376"/>
                  <a:pt x="787412" y="-18196"/>
                  <a:pt x="1001705" y="0"/>
                </a:cubicBezTo>
                <a:cubicBezTo>
                  <a:pt x="1215998" y="18196"/>
                  <a:pt x="1252001" y="-2512"/>
                  <a:pt x="1458793" y="0"/>
                </a:cubicBezTo>
                <a:cubicBezTo>
                  <a:pt x="1452120" y="111121"/>
                  <a:pt x="1457601" y="233417"/>
                  <a:pt x="1458793" y="378744"/>
                </a:cubicBezTo>
                <a:cubicBezTo>
                  <a:pt x="1459985" y="524071"/>
                  <a:pt x="1461454" y="667300"/>
                  <a:pt x="1458793" y="757488"/>
                </a:cubicBezTo>
                <a:cubicBezTo>
                  <a:pt x="1306745" y="775581"/>
                  <a:pt x="1232244" y="744135"/>
                  <a:pt x="1016292" y="757488"/>
                </a:cubicBezTo>
                <a:cubicBezTo>
                  <a:pt x="800340" y="770841"/>
                  <a:pt x="650525" y="744146"/>
                  <a:pt x="515440" y="757488"/>
                </a:cubicBezTo>
                <a:cubicBezTo>
                  <a:pt x="380355" y="770830"/>
                  <a:pt x="118655" y="753707"/>
                  <a:pt x="0" y="757488"/>
                </a:cubicBezTo>
                <a:cubicBezTo>
                  <a:pt x="-13787" y="609284"/>
                  <a:pt x="5174" y="505248"/>
                  <a:pt x="0" y="393894"/>
                </a:cubicBezTo>
                <a:cubicBezTo>
                  <a:pt x="-5174" y="282540"/>
                  <a:pt x="-2300" y="192618"/>
                  <a:pt x="0" y="0"/>
                </a:cubicBezTo>
                <a:close/>
              </a:path>
              <a:path w="1458793" h="757488" stroke="0" extrusionOk="0">
                <a:moveTo>
                  <a:pt x="0" y="0"/>
                </a:moveTo>
                <a:cubicBezTo>
                  <a:pt x="192189" y="-12489"/>
                  <a:pt x="392275" y="19003"/>
                  <a:pt x="500852" y="0"/>
                </a:cubicBezTo>
                <a:cubicBezTo>
                  <a:pt x="609429" y="-19003"/>
                  <a:pt x="850298" y="17359"/>
                  <a:pt x="987117" y="0"/>
                </a:cubicBezTo>
                <a:cubicBezTo>
                  <a:pt x="1123936" y="-17359"/>
                  <a:pt x="1274461" y="3451"/>
                  <a:pt x="1458793" y="0"/>
                </a:cubicBezTo>
                <a:cubicBezTo>
                  <a:pt x="1470251" y="149194"/>
                  <a:pt x="1454984" y="273195"/>
                  <a:pt x="1458793" y="393894"/>
                </a:cubicBezTo>
                <a:cubicBezTo>
                  <a:pt x="1462602" y="514593"/>
                  <a:pt x="1461661" y="609109"/>
                  <a:pt x="1458793" y="757488"/>
                </a:cubicBezTo>
                <a:cubicBezTo>
                  <a:pt x="1252135" y="751390"/>
                  <a:pt x="1151288" y="750480"/>
                  <a:pt x="1016292" y="757488"/>
                </a:cubicBezTo>
                <a:cubicBezTo>
                  <a:pt x="881296" y="764496"/>
                  <a:pt x="751478" y="748533"/>
                  <a:pt x="573792" y="757488"/>
                </a:cubicBezTo>
                <a:cubicBezTo>
                  <a:pt x="396106" y="766443"/>
                  <a:pt x="242553" y="733075"/>
                  <a:pt x="0" y="757488"/>
                </a:cubicBezTo>
                <a:cubicBezTo>
                  <a:pt x="-2673" y="684054"/>
                  <a:pt x="6453" y="484443"/>
                  <a:pt x="0" y="393894"/>
                </a:cubicBezTo>
                <a:cubicBezTo>
                  <a:pt x="-6453" y="303345"/>
                  <a:pt x="-13225" y="155063"/>
                  <a:pt x="0" y="0"/>
                </a:cubicBezTo>
                <a:close/>
              </a:path>
            </a:pathLst>
          </a:custGeom>
          <a:ln w="28575">
            <a:solidFill>
              <a:srgbClr val="2E7C7B"/>
            </a:solidFill>
            <a:extLst>
              <a:ext uri="{C807C97D-BFC1-408E-A445-0C87EB9F89A2}">
                <ask:lineSketchStyleProps xmlns:ask="http://schemas.microsoft.com/office/drawing/2018/sketchyshapes" sd="3813539670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800" b="1" dirty="0"/>
              <a:t>أَو</a:t>
            </a:r>
            <a:endParaRPr lang="en-AE" sz="2800" b="1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523C8AE-5344-95C0-7DDC-626BD0E2A2BC}"/>
              </a:ext>
            </a:extLst>
          </p:cNvPr>
          <p:cNvSpPr/>
          <p:nvPr/>
        </p:nvSpPr>
        <p:spPr>
          <a:xfrm>
            <a:off x="5328433" y="2709968"/>
            <a:ext cx="434285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أزْرَعُ  النَّـبْتَةَ......... أسْقيـها.</a:t>
            </a:r>
            <a:endParaRPr lang="en-US" sz="4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37D0D56-89CD-B515-3A9D-D12D9AD8D752}"/>
              </a:ext>
            </a:extLst>
          </p:cNvPr>
          <p:cNvSpPr/>
          <p:nvPr/>
        </p:nvSpPr>
        <p:spPr>
          <a:xfrm>
            <a:off x="6981735" y="2681568"/>
            <a:ext cx="74411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800" b="1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ثم </a:t>
            </a:r>
            <a:endParaRPr lang="en-US" sz="4800" b="1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0" name="Picture 19" descr="A picture containing toy, doll, clipart, vector graphics&#10;&#10;Description automatically generated">
            <a:extLst>
              <a:ext uri="{FF2B5EF4-FFF2-40B4-BE49-F238E27FC236}">
                <a16:creationId xmlns:a16="http://schemas.microsoft.com/office/drawing/2014/main" id="{F4D1D0F9-D142-22C8-FD1E-D9938E3A68C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78" t="8267" r="8889" b="47867"/>
          <a:stretch/>
        </p:blipFill>
        <p:spPr>
          <a:xfrm>
            <a:off x="10173113" y="2425530"/>
            <a:ext cx="1739467" cy="148645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CC8C825-AE76-DCE6-66C4-8E34C6084556}"/>
              </a:ext>
            </a:extLst>
          </p:cNvPr>
          <p:cNvSpPr/>
          <p:nvPr/>
        </p:nvSpPr>
        <p:spPr>
          <a:xfrm>
            <a:off x="181202" y="4030764"/>
            <a:ext cx="1387254" cy="757488"/>
          </a:xfrm>
          <a:custGeom>
            <a:avLst/>
            <a:gdLst>
              <a:gd name="connsiteX0" fmla="*/ 0 w 1387254"/>
              <a:gd name="connsiteY0" fmla="*/ 0 h 757488"/>
              <a:gd name="connsiteX1" fmla="*/ 693627 w 1387254"/>
              <a:gd name="connsiteY1" fmla="*/ 0 h 757488"/>
              <a:gd name="connsiteX2" fmla="*/ 1387254 w 1387254"/>
              <a:gd name="connsiteY2" fmla="*/ 0 h 757488"/>
              <a:gd name="connsiteX3" fmla="*/ 1387254 w 1387254"/>
              <a:gd name="connsiteY3" fmla="*/ 386319 h 757488"/>
              <a:gd name="connsiteX4" fmla="*/ 1387254 w 1387254"/>
              <a:gd name="connsiteY4" fmla="*/ 757488 h 757488"/>
              <a:gd name="connsiteX5" fmla="*/ 679754 w 1387254"/>
              <a:gd name="connsiteY5" fmla="*/ 757488 h 757488"/>
              <a:gd name="connsiteX6" fmla="*/ 0 w 1387254"/>
              <a:gd name="connsiteY6" fmla="*/ 757488 h 757488"/>
              <a:gd name="connsiteX7" fmla="*/ 0 w 1387254"/>
              <a:gd name="connsiteY7" fmla="*/ 393894 h 757488"/>
              <a:gd name="connsiteX8" fmla="*/ 0 w 1387254"/>
              <a:gd name="connsiteY8" fmla="*/ 0 h 757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87254" h="757488" fill="none" extrusionOk="0">
                <a:moveTo>
                  <a:pt x="0" y="0"/>
                </a:moveTo>
                <a:cubicBezTo>
                  <a:pt x="270723" y="25710"/>
                  <a:pt x="442156" y="-28236"/>
                  <a:pt x="693627" y="0"/>
                </a:cubicBezTo>
                <a:cubicBezTo>
                  <a:pt x="945098" y="28236"/>
                  <a:pt x="1211771" y="24483"/>
                  <a:pt x="1387254" y="0"/>
                </a:cubicBezTo>
                <a:cubicBezTo>
                  <a:pt x="1398705" y="90448"/>
                  <a:pt x="1389485" y="250681"/>
                  <a:pt x="1387254" y="386319"/>
                </a:cubicBezTo>
                <a:cubicBezTo>
                  <a:pt x="1385023" y="521957"/>
                  <a:pt x="1379597" y="650300"/>
                  <a:pt x="1387254" y="757488"/>
                </a:cubicBezTo>
                <a:cubicBezTo>
                  <a:pt x="1229092" y="756280"/>
                  <a:pt x="909351" y="789102"/>
                  <a:pt x="679754" y="757488"/>
                </a:cubicBezTo>
                <a:cubicBezTo>
                  <a:pt x="450157" y="725874"/>
                  <a:pt x="292662" y="768846"/>
                  <a:pt x="0" y="757488"/>
                </a:cubicBezTo>
                <a:cubicBezTo>
                  <a:pt x="-9735" y="649577"/>
                  <a:pt x="-14325" y="534809"/>
                  <a:pt x="0" y="393894"/>
                </a:cubicBezTo>
                <a:cubicBezTo>
                  <a:pt x="14325" y="252979"/>
                  <a:pt x="-4299" y="164121"/>
                  <a:pt x="0" y="0"/>
                </a:cubicBezTo>
                <a:close/>
              </a:path>
              <a:path w="1387254" h="757488" stroke="0" extrusionOk="0">
                <a:moveTo>
                  <a:pt x="0" y="0"/>
                </a:moveTo>
                <a:cubicBezTo>
                  <a:pt x="221361" y="18716"/>
                  <a:pt x="464208" y="-18554"/>
                  <a:pt x="693627" y="0"/>
                </a:cubicBezTo>
                <a:cubicBezTo>
                  <a:pt x="923046" y="18554"/>
                  <a:pt x="1058243" y="-12533"/>
                  <a:pt x="1387254" y="0"/>
                </a:cubicBezTo>
                <a:cubicBezTo>
                  <a:pt x="1398100" y="127219"/>
                  <a:pt x="1383552" y="276145"/>
                  <a:pt x="1387254" y="386319"/>
                </a:cubicBezTo>
                <a:cubicBezTo>
                  <a:pt x="1390956" y="496493"/>
                  <a:pt x="1387126" y="671491"/>
                  <a:pt x="1387254" y="757488"/>
                </a:cubicBezTo>
                <a:cubicBezTo>
                  <a:pt x="1080845" y="753555"/>
                  <a:pt x="914690" y="776228"/>
                  <a:pt x="735245" y="757488"/>
                </a:cubicBezTo>
                <a:cubicBezTo>
                  <a:pt x="555800" y="738748"/>
                  <a:pt x="366711" y="728043"/>
                  <a:pt x="0" y="757488"/>
                </a:cubicBezTo>
                <a:cubicBezTo>
                  <a:pt x="-484" y="612267"/>
                  <a:pt x="-9555" y="549651"/>
                  <a:pt x="0" y="393894"/>
                </a:cubicBezTo>
                <a:cubicBezTo>
                  <a:pt x="9555" y="238137"/>
                  <a:pt x="15139" y="100788"/>
                  <a:pt x="0" y="0"/>
                </a:cubicBezTo>
                <a:close/>
              </a:path>
            </a:pathLst>
          </a:custGeom>
          <a:ln w="28575">
            <a:solidFill>
              <a:srgbClr val="2E7C7B"/>
            </a:solidFill>
            <a:extLst>
              <a:ext uri="{C807C97D-BFC1-408E-A445-0C87EB9F89A2}">
                <ask:lineSketchStyleProps xmlns:ask="http://schemas.microsoft.com/office/drawing/2018/sketchyshapes" sd="58136609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800" b="1" dirty="0"/>
              <a:t>أو </a:t>
            </a:r>
            <a:endParaRPr lang="en-AE" sz="2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910B553-2F46-ADEB-AB9B-BF432BF1146F}"/>
              </a:ext>
            </a:extLst>
          </p:cNvPr>
          <p:cNvSpPr/>
          <p:nvPr/>
        </p:nvSpPr>
        <p:spPr>
          <a:xfrm>
            <a:off x="3058727" y="4026387"/>
            <a:ext cx="1387254" cy="757488"/>
          </a:xfrm>
          <a:custGeom>
            <a:avLst/>
            <a:gdLst>
              <a:gd name="connsiteX0" fmla="*/ 0 w 1387254"/>
              <a:gd name="connsiteY0" fmla="*/ 0 h 757488"/>
              <a:gd name="connsiteX1" fmla="*/ 721372 w 1387254"/>
              <a:gd name="connsiteY1" fmla="*/ 0 h 757488"/>
              <a:gd name="connsiteX2" fmla="*/ 1387254 w 1387254"/>
              <a:gd name="connsiteY2" fmla="*/ 0 h 757488"/>
              <a:gd name="connsiteX3" fmla="*/ 1387254 w 1387254"/>
              <a:gd name="connsiteY3" fmla="*/ 386319 h 757488"/>
              <a:gd name="connsiteX4" fmla="*/ 1387254 w 1387254"/>
              <a:gd name="connsiteY4" fmla="*/ 757488 h 757488"/>
              <a:gd name="connsiteX5" fmla="*/ 665882 w 1387254"/>
              <a:gd name="connsiteY5" fmla="*/ 757488 h 757488"/>
              <a:gd name="connsiteX6" fmla="*/ 0 w 1387254"/>
              <a:gd name="connsiteY6" fmla="*/ 757488 h 757488"/>
              <a:gd name="connsiteX7" fmla="*/ 0 w 1387254"/>
              <a:gd name="connsiteY7" fmla="*/ 378744 h 757488"/>
              <a:gd name="connsiteX8" fmla="*/ 0 w 1387254"/>
              <a:gd name="connsiteY8" fmla="*/ 0 h 757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87254" h="757488" fill="none" extrusionOk="0">
                <a:moveTo>
                  <a:pt x="0" y="0"/>
                </a:moveTo>
                <a:cubicBezTo>
                  <a:pt x="321726" y="31382"/>
                  <a:pt x="464866" y="-34032"/>
                  <a:pt x="721372" y="0"/>
                </a:cubicBezTo>
                <a:cubicBezTo>
                  <a:pt x="977878" y="34032"/>
                  <a:pt x="1159304" y="1189"/>
                  <a:pt x="1387254" y="0"/>
                </a:cubicBezTo>
                <a:cubicBezTo>
                  <a:pt x="1390204" y="148092"/>
                  <a:pt x="1372232" y="258248"/>
                  <a:pt x="1387254" y="386319"/>
                </a:cubicBezTo>
                <a:cubicBezTo>
                  <a:pt x="1402276" y="514390"/>
                  <a:pt x="1384072" y="643666"/>
                  <a:pt x="1387254" y="757488"/>
                </a:cubicBezTo>
                <a:cubicBezTo>
                  <a:pt x="1143024" y="760425"/>
                  <a:pt x="960603" y="782228"/>
                  <a:pt x="665882" y="757488"/>
                </a:cubicBezTo>
                <a:cubicBezTo>
                  <a:pt x="371161" y="732748"/>
                  <a:pt x="261267" y="742196"/>
                  <a:pt x="0" y="757488"/>
                </a:cubicBezTo>
                <a:cubicBezTo>
                  <a:pt x="-16423" y="590603"/>
                  <a:pt x="2860" y="537856"/>
                  <a:pt x="0" y="378744"/>
                </a:cubicBezTo>
                <a:cubicBezTo>
                  <a:pt x="-2860" y="219632"/>
                  <a:pt x="8263" y="129224"/>
                  <a:pt x="0" y="0"/>
                </a:cubicBezTo>
                <a:close/>
              </a:path>
              <a:path w="1387254" h="757488" stroke="0" extrusionOk="0">
                <a:moveTo>
                  <a:pt x="0" y="0"/>
                </a:moveTo>
                <a:cubicBezTo>
                  <a:pt x="350681" y="11953"/>
                  <a:pt x="463585" y="-18736"/>
                  <a:pt x="707500" y="0"/>
                </a:cubicBezTo>
                <a:cubicBezTo>
                  <a:pt x="951415" y="18736"/>
                  <a:pt x="1146433" y="-17420"/>
                  <a:pt x="1387254" y="0"/>
                </a:cubicBezTo>
                <a:cubicBezTo>
                  <a:pt x="1373235" y="154255"/>
                  <a:pt x="1384187" y="233105"/>
                  <a:pt x="1387254" y="378744"/>
                </a:cubicBezTo>
                <a:cubicBezTo>
                  <a:pt x="1390321" y="524383"/>
                  <a:pt x="1372060" y="584368"/>
                  <a:pt x="1387254" y="757488"/>
                </a:cubicBezTo>
                <a:cubicBezTo>
                  <a:pt x="1098692" y="766758"/>
                  <a:pt x="1006751" y="777090"/>
                  <a:pt x="665882" y="757488"/>
                </a:cubicBezTo>
                <a:cubicBezTo>
                  <a:pt x="325013" y="737886"/>
                  <a:pt x="159280" y="724482"/>
                  <a:pt x="0" y="757488"/>
                </a:cubicBezTo>
                <a:cubicBezTo>
                  <a:pt x="16259" y="569389"/>
                  <a:pt x="11538" y="561795"/>
                  <a:pt x="0" y="378744"/>
                </a:cubicBezTo>
                <a:cubicBezTo>
                  <a:pt x="-11538" y="195693"/>
                  <a:pt x="-2106" y="90619"/>
                  <a:pt x="0" y="0"/>
                </a:cubicBezTo>
                <a:close/>
              </a:path>
            </a:pathLst>
          </a:custGeom>
          <a:ln w="28575">
            <a:solidFill>
              <a:srgbClr val="2E7C7B"/>
            </a:solidFill>
            <a:extLst>
              <a:ext uri="{C807C97D-BFC1-408E-A445-0C87EB9F89A2}">
                <ask:lineSketchStyleProps xmlns:ask="http://schemas.microsoft.com/office/drawing/2018/sketchyshapes" sd="33619096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800" b="1" dirty="0"/>
              <a:t>و</a:t>
            </a:r>
            <a:endParaRPr lang="en-AE" sz="2800" b="1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7FFC628-884B-9575-2F7D-AE8CBA3CE75B}"/>
              </a:ext>
            </a:extLst>
          </p:cNvPr>
          <p:cNvSpPr/>
          <p:nvPr/>
        </p:nvSpPr>
        <p:spPr>
          <a:xfrm>
            <a:off x="1622351" y="4030764"/>
            <a:ext cx="1387254" cy="757488"/>
          </a:xfrm>
          <a:custGeom>
            <a:avLst/>
            <a:gdLst>
              <a:gd name="connsiteX0" fmla="*/ 0 w 1387254"/>
              <a:gd name="connsiteY0" fmla="*/ 0 h 757488"/>
              <a:gd name="connsiteX1" fmla="*/ 707500 w 1387254"/>
              <a:gd name="connsiteY1" fmla="*/ 0 h 757488"/>
              <a:gd name="connsiteX2" fmla="*/ 1387254 w 1387254"/>
              <a:gd name="connsiteY2" fmla="*/ 0 h 757488"/>
              <a:gd name="connsiteX3" fmla="*/ 1387254 w 1387254"/>
              <a:gd name="connsiteY3" fmla="*/ 356019 h 757488"/>
              <a:gd name="connsiteX4" fmla="*/ 1387254 w 1387254"/>
              <a:gd name="connsiteY4" fmla="*/ 757488 h 757488"/>
              <a:gd name="connsiteX5" fmla="*/ 735245 w 1387254"/>
              <a:gd name="connsiteY5" fmla="*/ 757488 h 757488"/>
              <a:gd name="connsiteX6" fmla="*/ 0 w 1387254"/>
              <a:gd name="connsiteY6" fmla="*/ 757488 h 757488"/>
              <a:gd name="connsiteX7" fmla="*/ 0 w 1387254"/>
              <a:gd name="connsiteY7" fmla="*/ 363594 h 757488"/>
              <a:gd name="connsiteX8" fmla="*/ 0 w 1387254"/>
              <a:gd name="connsiteY8" fmla="*/ 0 h 757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87254" h="757488" fill="none" extrusionOk="0">
                <a:moveTo>
                  <a:pt x="0" y="0"/>
                </a:moveTo>
                <a:cubicBezTo>
                  <a:pt x="195240" y="-21933"/>
                  <a:pt x="406571" y="8527"/>
                  <a:pt x="707500" y="0"/>
                </a:cubicBezTo>
                <a:cubicBezTo>
                  <a:pt x="1008429" y="-8527"/>
                  <a:pt x="1217189" y="-29758"/>
                  <a:pt x="1387254" y="0"/>
                </a:cubicBezTo>
                <a:cubicBezTo>
                  <a:pt x="1370705" y="103889"/>
                  <a:pt x="1384004" y="239119"/>
                  <a:pt x="1387254" y="356019"/>
                </a:cubicBezTo>
                <a:cubicBezTo>
                  <a:pt x="1390504" y="472919"/>
                  <a:pt x="1385248" y="638874"/>
                  <a:pt x="1387254" y="757488"/>
                </a:cubicBezTo>
                <a:cubicBezTo>
                  <a:pt x="1070987" y="770867"/>
                  <a:pt x="990895" y="788965"/>
                  <a:pt x="735245" y="757488"/>
                </a:cubicBezTo>
                <a:cubicBezTo>
                  <a:pt x="479595" y="726011"/>
                  <a:pt x="194414" y="730432"/>
                  <a:pt x="0" y="757488"/>
                </a:cubicBezTo>
                <a:cubicBezTo>
                  <a:pt x="15153" y="610139"/>
                  <a:pt x="-7297" y="537110"/>
                  <a:pt x="0" y="363594"/>
                </a:cubicBezTo>
                <a:cubicBezTo>
                  <a:pt x="7297" y="190078"/>
                  <a:pt x="6736" y="79914"/>
                  <a:pt x="0" y="0"/>
                </a:cubicBezTo>
                <a:close/>
              </a:path>
              <a:path w="1387254" h="757488" stroke="0" extrusionOk="0">
                <a:moveTo>
                  <a:pt x="0" y="0"/>
                </a:moveTo>
                <a:cubicBezTo>
                  <a:pt x="302125" y="-19622"/>
                  <a:pt x="519639" y="4419"/>
                  <a:pt x="707500" y="0"/>
                </a:cubicBezTo>
                <a:cubicBezTo>
                  <a:pt x="895361" y="-4419"/>
                  <a:pt x="1098583" y="-7809"/>
                  <a:pt x="1387254" y="0"/>
                </a:cubicBezTo>
                <a:cubicBezTo>
                  <a:pt x="1383608" y="124364"/>
                  <a:pt x="1369619" y="191035"/>
                  <a:pt x="1387254" y="356019"/>
                </a:cubicBezTo>
                <a:cubicBezTo>
                  <a:pt x="1404889" y="521003"/>
                  <a:pt x="1376851" y="557846"/>
                  <a:pt x="1387254" y="757488"/>
                </a:cubicBezTo>
                <a:cubicBezTo>
                  <a:pt x="1116118" y="787327"/>
                  <a:pt x="951817" y="732485"/>
                  <a:pt x="735245" y="757488"/>
                </a:cubicBezTo>
                <a:cubicBezTo>
                  <a:pt x="518673" y="782491"/>
                  <a:pt x="258469" y="778363"/>
                  <a:pt x="0" y="757488"/>
                </a:cubicBezTo>
                <a:cubicBezTo>
                  <a:pt x="-14738" y="583536"/>
                  <a:pt x="-4120" y="570711"/>
                  <a:pt x="0" y="401469"/>
                </a:cubicBezTo>
                <a:cubicBezTo>
                  <a:pt x="4120" y="232227"/>
                  <a:pt x="3430" y="95465"/>
                  <a:pt x="0" y="0"/>
                </a:cubicBezTo>
                <a:close/>
              </a:path>
            </a:pathLst>
          </a:custGeom>
          <a:ln w="28575">
            <a:solidFill>
              <a:srgbClr val="2E7C7B"/>
            </a:solidFill>
            <a:extLst>
              <a:ext uri="{C807C97D-BFC1-408E-A445-0C87EB9F89A2}">
                <ask:lineSketchStyleProps xmlns:ask="http://schemas.microsoft.com/office/drawing/2018/sketchyshapes" sd="3813539670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2800" b="1" dirty="0"/>
              <a:t>ثم </a:t>
            </a:r>
            <a:endParaRPr lang="en-AE" sz="2800" b="1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B1093BA-8DF5-53A7-9A0C-37C8ED4B4762}"/>
              </a:ext>
            </a:extLst>
          </p:cNvPr>
          <p:cNvSpPr/>
          <p:nvPr/>
        </p:nvSpPr>
        <p:spPr>
          <a:xfrm>
            <a:off x="4425942" y="4193052"/>
            <a:ext cx="524534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سأرْكبُ الدَّرّاجة ......... السَّيّارةَ.</a:t>
            </a:r>
            <a:endParaRPr lang="en-US" sz="44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57923F76-8E47-54C4-DA7E-8E164F383E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62952" y="4377639"/>
            <a:ext cx="885484" cy="55694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8E758F0-3980-6077-4587-DA78748D13D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71289" y="4558570"/>
            <a:ext cx="1025791" cy="420837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7C2D56F-AE34-AE63-173E-8FDF5A1D09B6}"/>
              </a:ext>
            </a:extLst>
          </p:cNvPr>
          <p:cNvSpPr/>
          <p:nvPr/>
        </p:nvSpPr>
        <p:spPr>
          <a:xfrm>
            <a:off x="6013873" y="4193051"/>
            <a:ext cx="59503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4800" b="1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أو</a:t>
            </a:r>
            <a:endParaRPr lang="en-US" sz="4800" b="1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6987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B183"/>
                                      </p:to>
                                    </p:animClr>
                                    <p:set>
                                      <p:cBhvr>
                                        <p:cTn id="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3" grpId="0"/>
      <p:bldP spid="19" grpId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CC892A2E-90B6-4556-8FA9-A53D9BC2C3F9}"/>
              </a:ext>
            </a:extLst>
          </p:cNvPr>
          <p:cNvGrpSpPr/>
          <p:nvPr/>
        </p:nvGrpSpPr>
        <p:grpSpPr>
          <a:xfrm>
            <a:off x="0" y="85060"/>
            <a:ext cx="12099851" cy="6866346"/>
            <a:chOff x="0" y="85060"/>
            <a:chExt cx="12099851" cy="698527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AD52832-5B4B-49FE-863D-7A515BC3BDCA}"/>
                </a:ext>
              </a:extLst>
            </p:cNvPr>
            <p:cNvSpPr/>
            <p:nvPr/>
          </p:nvSpPr>
          <p:spPr>
            <a:xfrm>
              <a:off x="0" y="85060"/>
              <a:ext cx="12099851" cy="6772940"/>
            </a:xfrm>
            <a:prstGeom prst="rect">
              <a:avLst/>
            </a:prstGeom>
            <a:noFill/>
            <a:ln w="231775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 dirty="0"/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D67E3517-D4C6-4B1F-8AFF-49F31ECCC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727152"/>
              <a:ext cx="2450592" cy="343180"/>
            </a:xfrm>
            <a:prstGeom prst="rect">
              <a:avLst/>
            </a:prstGeom>
          </p:spPr>
        </p:pic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EDE21230-8808-473C-B336-0C41482045F0}"/>
              </a:ext>
            </a:extLst>
          </p:cNvPr>
          <p:cNvSpPr txBox="1"/>
          <p:nvPr/>
        </p:nvSpPr>
        <p:spPr>
          <a:xfrm>
            <a:off x="1081549" y="606056"/>
            <a:ext cx="103165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AE" sz="40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اكتب جملة تعبر عن الصورة تحوي اسم حيوان واسم مكان :</a:t>
            </a:r>
          </a:p>
        </p:txBody>
      </p:sp>
      <p:pic>
        <p:nvPicPr>
          <p:cNvPr id="7" name="Picture 4" descr="Free photo Happy Fly Animal Cartoon Bee Honeycomb Insect - Max Pixel">
            <a:hlinkClick r:id="rId3" action="ppaction://hlinksldjump"/>
            <a:extLst>
              <a:ext uri="{FF2B5EF4-FFF2-40B4-BE49-F238E27FC236}">
                <a16:creationId xmlns:a16="http://schemas.microsoft.com/office/drawing/2014/main" id="{64C27C09-5069-4E39-9397-9A46ECC033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122" y="4687252"/>
            <a:ext cx="2179673" cy="2179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Map&#10;&#10;Description automatically generated">
            <a:extLst>
              <a:ext uri="{FF2B5EF4-FFF2-40B4-BE49-F238E27FC236}">
                <a16:creationId xmlns:a16="http://schemas.microsoft.com/office/drawing/2014/main" id="{0F887482-C7C1-8885-A4AF-BAA83584E47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355" y="1739685"/>
            <a:ext cx="6255774" cy="3753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6934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089B756C-5AD5-475C-84F9-6504A552A682}"/>
              </a:ext>
            </a:extLst>
          </p:cNvPr>
          <p:cNvGrpSpPr/>
          <p:nvPr/>
        </p:nvGrpSpPr>
        <p:grpSpPr>
          <a:xfrm>
            <a:off x="0" y="85060"/>
            <a:ext cx="12099851" cy="6905675"/>
            <a:chOff x="0" y="85060"/>
            <a:chExt cx="12099851" cy="698527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C055F812-C3FC-49F1-9681-4E1C22AFECB0}"/>
                </a:ext>
              </a:extLst>
            </p:cNvPr>
            <p:cNvSpPr/>
            <p:nvPr/>
          </p:nvSpPr>
          <p:spPr>
            <a:xfrm>
              <a:off x="0" y="85060"/>
              <a:ext cx="12099851" cy="6772940"/>
            </a:xfrm>
            <a:prstGeom prst="rect">
              <a:avLst/>
            </a:prstGeom>
            <a:noFill/>
            <a:ln w="231775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 dirty="0"/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A74769F2-684B-4755-8B85-86B65A38FAE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727152"/>
              <a:ext cx="2450592" cy="343180"/>
            </a:xfrm>
            <a:prstGeom prst="rect">
              <a:avLst/>
            </a:prstGeom>
          </p:spPr>
        </p:pic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93C66CE1-5A6C-4F5A-8048-5E85D1393E0A}"/>
              </a:ext>
            </a:extLst>
          </p:cNvPr>
          <p:cNvSpPr txBox="1"/>
          <p:nvPr/>
        </p:nvSpPr>
        <p:spPr>
          <a:xfrm>
            <a:off x="2764465" y="606056"/>
            <a:ext cx="86336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AE" sz="40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تحدي استخراج الأفعال الماضية </a:t>
            </a:r>
            <a:r>
              <a:rPr lang="ar-AE" sz="4000" b="1" u="sng" dirty="0">
                <a:solidFill>
                  <a:srgbClr val="FF99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( 4 أفعال )   </a:t>
            </a:r>
            <a:r>
              <a:rPr lang="ar-AE" sz="40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: </a:t>
            </a:r>
            <a:endParaRPr lang="en-AE" sz="40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F5D8D79-4AE4-4B29-AE83-D02FEC05C9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676115"/>
              </p:ext>
            </p:extLst>
          </p:nvPr>
        </p:nvGraphicFramePr>
        <p:xfrm>
          <a:off x="2764465" y="1837758"/>
          <a:ext cx="8128000" cy="407394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2705192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0785359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643264803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82693763"/>
                    </a:ext>
                  </a:extLst>
                </a:gridCol>
              </a:tblGrid>
              <a:tr h="1357981">
                <a:tc>
                  <a:txBody>
                    <a:bodyPr/>
                    <a:lstStyle/>
                    <a:p>
                      <a:r>
                        <a:rPr lang="ar-AE" sz="4000" b="1" dirty="0"/>
                        <a:t>تَطيرُ </a:t>
                      </a:r>
                      <a:endParaRPr lang="en-AE" sz="40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ar-AE" sz="4000" b="1" dirty="0"/>
                        <a:t>يَزْرَعُ </a:t>
                      </a:r>
                      <a:endParaRPr lang="en-AE" sz="40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ar-AE" sz="4000" b="1" dirty="0"/>
                        <a:t>رَنَّ </a:t>
                      </a:r>
                      <a:endParaRPr lang="en-AE" sz="40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ar-AE" sz="4000" b="1" dirty="0"/>
                        <a:t>تُعْطي </a:t>
                      </a:r>
                      <a:endParaRPr lang="en-AE" sz="4000" b="1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724747605"/>
                  </a:ext>
                </a:extLst>
              </a:tr>
              <a:tr h="1357981">
                <a:tc>
                  <a:txBody>
                    <a:bodyPr/>
                    <a:lstStyle/>
                    <a:p>
                      <a:r>
                        <a:rPr lang="ar-AE" sz="4000" b="1" dirty="0"/>
                        <a:t>تَصَدَّقَ </a:t>
                      </a:r>
                      <a:endParaRPr lang="en-AE" sz="40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ar-AE" sz="4000" b="1" dirty="0"/>
                        <a:t>كَتَبَ </a:t>
                      </a:r>
                      <a:endParaRPr lang="en-AE" sz="40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ar-AE" sz="4000" b="1" dirty="0"/>
                        <a:t>تُعَلِّمُ </a:t>
                      </a:r>
                      <a:endParaRPr lang="en-AE" sz="40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ar-AE" sz="4000" b="1" dirty="0"/>
                        <a:t>يغْرقُ </a:t>
                      </a:r>
                      <a:endParaRPr lang="en-AE" sz="4000" b="1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653219408"/>
                  </a:ext>
                </a:extLst>
              </a:tr>
              <a:tr h="1357981">
                <a:tc>
                  <a:txBody>
                    <a:bodyPr/>
                    <a:lstStyle/>
                    <a:p>
                      <a:r>
                        <a:rPr lang="ar-AE" sz="4000" b="1" dirty="0"/>
                        <a:t>مَسَحَتْ</a:t>
                      </a:r>
                      <a:endParaRPr lang="en-AE" sz="40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ar-AE" sz="4000" b="1" dirty="0"/>
                        <a:t>قَطَعَ</a:t>
                      </a:r>
                      <a:endParaRPr lang="en-AE" sz="40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ar-AE" sz="4000" b="1" dirty="0"/>
                        <a:t>تَتَدَرَّبُ</a:t>
                      </a:r>
                      <a:endParaRPr lang="en-AE" sz="40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ar-AE" sz="4000" b="1" dirty="0"/>
                        <a:t>يُرَتِّبُ </a:t>
                      </a:r>
                      <a:endParaRPr lang="en-AE" sz="4000" b="1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2247467416"/>
                  </a:ext>
                </a:extLst>
              </a:tr>
            </a:tbl>
          </a:graphicData>
        </a:graphic>
      </p:graphicFrame>
      <p:pic>
        <p:nvPicPr>
          <p:cNvPr id="7" name="Picture 4" descr="Free photo Happy Fly Animal Cartoon Bee Honeycomb Insect - Max Pixel">
            <a:hlinkClick r:id="rId3" action="ppaction://hlinksldjump"/>
            <a:extLst>
              <a:ext uri="{FF2B5EF4-FFF2-40B4-BE49-F238E27FC236}">
                <a16:creationId xmlns:a16="http://schemas.microsoft.com/office/drawing/2014/main" id="{FF0E26EC-348F-4DE0-A50D-7E09D6A3A5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122" y="4687252"/>
            <a:ext cx="2179673" cy="2179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5175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08AD6547-0C44-42E3-AD7D-93B7B2B66BB9}"/>
              </a:ext>
            </a:extLst>
          </p:cNvPr>
          <p:cNvGrpSpPr/>
          <p:nvPr/>
        </p:nvGrpSpPr>
        <p:grpSpPr>
          <a:xfrm>
            <a:off x="0" y="85060"/>
            <a:ext cx="12099851" cy="6866346"/>
            <a:chOff x="0" y="85060"/>
            <a:chExt cx="12099851" cy="6985272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ABFFD2D-225F-46C7-A4EB-DD2421A6B1C4}"/>
                </a:ext>
              </a:extLst>
            </p:cNvPr>
            <p:cNvSpPr/>
            <p:nvPr/>
          </p:nvSpPr>
          <p:spPr>
            <a:xfrm>
              <a:off x="0" y="85060"/>
              <a:ext cx="12099851" cy="6772940"/>
            </a:xfrm>
            <a:prstGeom prst="rect">
              <a:avLst/>
            </a:prstGeom>
            <a:noFill/>
            <a:ln w="231775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 dirty="0"/>
            </a:p>
          </p:txBody>
        </p: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5A337F71-83D2-40A9-99BB-0E8AD9FED04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727152"/>
              <a:ext cx="2450592" cy="343180"/>
            </a:xfrm>
            <a:prstGeom prst="rect">
              <a:avLst/>
            </a:prstGeom>
          </p:spPr>
        </p:pic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29D24C81-F976-481B-AE45-93A6A61C5B8E}"/>
              </a:ext>
            </a:extLst>
          </p:cNvPr>
          <p:cNvSpPr txBox="1"/>
          <p:nvPr/>
        </p:nvSpPr>
        <p:spPr>
          <a:xfrm>
            <a:off x="2764465" y="606056"/>
            <a:ext cx="86336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AE" sz="40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تحدي كتابة الكلمات التالية بتنوين الفتح </a:t>
            </a:r>
            <a:r>
              <a:rPr lang="ar-AE" sz="4000" b="1" u="sng" dirty="0">
                <a:solidFill>
                  <a:srgbClr val="FF99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</a:t>
            </a:r>
            <a:r>
              <a:rPr lang="ar-AE" sz="40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: </a:t>
            </a:r>
            <a:endParaRPr lang="en-AE" sz="40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5056F18-EE54-4BC4-B70F-4AF1C7E3E4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5988550"/>
              </p:ext>
            </p:extLst>
          </p:nvPr>
        </p:nvGraphicFramePr>
        <p:xfrm>
          <a:off x="2387275" y="2306388"/>
          <a:ext cx="8128000" cy="13579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2705192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0785359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643264803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82693763"/>
                    </a:ext>
                  </a:extLst>
                </a:gridCol>
              </a:tblGrid>
              <a:tr h="1357981">
                <a:tc>
                  <a:txBody>
                    <a:bodyPr/>
                    <a:lstStyle/>
                    <a:p>
                      <a:r>
                        <a:rPr lang="ar-AE" sz="4000" b="1" dirty="0"/>
                        <a:t>الْـحاسوبُ</a:t>
                      </a:r>
                      <a:endParaRPr lang="en-AE" sz="40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ar-AE" sz="4000" b="1" dirty="0"/>
                        <a:t>النِّيلُ</a:t>
                      </a:r>
                      <a:endParaRPr lang="en-AE" sz="40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ar-AE" sz="4000" b="1" dirty="0"/>
                        <a:t>اْلوادي</a:t>
                      </a:r>
                      <a:endParaRPr lang="en-AE" sz="4000" b="1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r>
                        <a:rPr lang="ar-AE" sz="4000" b="1" dirty="0"/>
                        <a:t>سواءٌ</a:t>
                      </a:r>
                      <a:endParaRPr lang="en-AE" sz="4000" b="1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724747605"/>
                  </a:ext>
                </a:extLst>
              </a:tr>
            </a:tbl>
          </a:graphicData>
        </a:graphic>
      </p:graphicFrame>
      <p:pic>
        <p:nvPicPr>
          <p:cNvPr id="6" name="Picture 4" descr="Free photo Happy Fly Animal Cartoon Bee Honeycomb Insect - Max Pixel">
            <a:hlinkClick r:id="rId3" action="ppaction://hlinksldjump"/>
            <a:extLst>
              <a:ext uri="{FF2B5EF4-FFF2-40B4-BE49-F238E27FC236}">
                <a16:creationId xmlns:a16="http://schemas.microsoft.com/office/drawing/2014/main" id="{70167ED4-1D52-44BC-B71B-4353AABB18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122" y="4687252"/>
            <a:ext cx="2179673" cy="2179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4345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8CEFF747-4A97-470D-B4D8-77241A38F64D}"/>
              </a:ext>
            </a:extLst>
          </p:cNvPr>
          <p:cNvGrpSpPr/>
          <p:nvPr/>
        </p:nvGrpSpPr>
        <p:grpSpPr>
          <a:xfrm>
            <a:off x="0" y="85060"/>
            <a:ext cx="12099851" cy="6856514"/>
            <a:chOff x="0" y="85060"/>
            <a:chExt cx="12099851" cy="6985272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B017A47F-E0FF-4A82-A7BB-4C18B664FE7C}"/>
                </a:ext>
              </a:extLst>
            </p:cNvPr>
            <p:cNvSpPr/>
            <p:nvPr/>
          </p:nvSpPr>
          <p:spPr>
            <a:xfrm>
              <a:off x="0" y="85060"/>
              <a:ext cx="12099851" cy="6772940"/>
            </a:xfrm>
            <a:prstGeom prst="rect">
              <a:avLst/>
            </a:prstGeom>
            <a:noFill/>
            <a:ln w="231775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 dirty="0"/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F205D3C6-D3AE-414C-A285-6B2B6DF2BF4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727152"/>
              <a:ext cx="2450592" cy="343180"/>
            </a:xfrm>
            <a:prstGeom prst="rect">
              <a:avLst/>
            </a:prstGeom>
          </p:spPr>
        </p:pic>
      </p:grpSp>
      <p:pic>
        <p:nvPicPr>
          <p:cNvPr id="15" name="Picture 4" descr="Free photo Happy Fly Animal Cartoon Bee Honeycomb Insect - Max Pixel">
            <a:hlinkClick r:id="rId3" action="ppaction://hlinksldjump"/>
            <a:extLst>
              <a:ext uri="{FF2B5EF4-FFF2-40B4-BE49-F238E27FC236}">
                <a16:creationId xmlns:a16="http://schemas.microsoft.com/office/drawing/2014/main" id="{7820D544-3B36-4DE6-AE50-C7D6A544C2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122" y="4687252"/>
            <a:ext cx="2179673" cy="2179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1AFFC9B-1BA7-7F4F-0731-4CB7E47EE112}"/>
              </a:ext>
            </a:extLst>
          </p:cNvPr>
          <p:cNvSpPr txBox="1"/>
          <p:nvPr/>
        </p:nvSpPr>
        <p:spPr>
          <a:xfrm>
            <a:off x="3145537" y="533592"/>
            <a:ext cx="86514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 rtl="1">
              <a:buFont typeface="Arial" panose="020B0604020202020204" pitchFamily="34" charset="0"/>
              <a:buChar char="•"/>
            </a:pPr>
            <a:r>
              <a:rPr lang="ar-AE" sz="24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صنف الأسماء التالية  حسب دلالتها في الجدول : </a:t>
            </a:r>
            <a:endParaRPr lang="en-AE" sz="24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aphicFrame>
        <p:nvGraphicFramePr>
          <p:cNvPr id="3" name="Table 15">
            <a:extLst>
              <a:ext uri="{FF2B5EF4-FFF2-40B4-BE49-F238E27FC236}">
                <a16:creationId xmlns:a16="http://schemas.microsoft.com/office/drawing/2014/main" id="{367807B3-F2CB-3677-8D5F-A7F5994AB5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1809869"/>
              </p:ext>
            </p:extLst>
          </p:nvPr>
        </p:nvGraphicFramePr>
        <p:xfrm>
          <a:off x="3674167" y="2665542"/>
          <a:ext cx="8208165" cy="39184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36055">
                  <a:extLst>
                    <a:ext uri="{9D8B030D-6E8A-4147-A177-3AD203B41FA5}">
                      <a16:colId xmlns:a16="http://schemas.microsoft.com/office/drawing/2014/main" val="494406816"/>
                    </a:ext>
                  </a:extLst>
                </a:gridCol>
                <a:gridCol w="2736055">
                  <a:extLst>
                    <a:ext uri="{9D8B030D-6E8A-4147-A177-3AD203B41FA5}">
                      <a16:colId xmlns:a16="http://schemas.microsoft.com/office/drawing/2014/main" val="1620245591"/>
                    </a:ext>
                  </a:extLst>
                </a:gridCol>
                <a:gridCol w="2736055">
                  <a:extLst>
                    <a:ext uri="{9D8B030D-6E8A-4147-A177-3AD203B41FA5}">
                      <a16:colId xmlns:a16="http://schemas.microsoft.com/office/drawing/2014/main" val="638201144"/>
                    </a:ext>
                  </a:extLst>
                </a:gridCol>
              </a:tblGrid>
              <a:tr h="701176">
                <a:tc>
                  <a:txBody>
                    <a:bodyPr/>
                    <a:lstStyle/>
                    <a:p>
                      <a:pPr algn="ctr"/>
                      <a:r>
                        <a:rPr lang="ar-AE" sz="3200" dirty="0"/>
                        <a:t>جماد</a:t>
                      </a:r>
                      <a:endParaRPr lang="en-AE" sz="3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3200" dirty="0"/>
                        <a:t>مكان </a:t>
                      </a:r>
                      <a:endParaRPr lang="en-AE" sz="3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3200" dirty="0"/>
                        <a:t>انسان </a:t>
                      </a:r>
                      <a:endParaRPr lang="en-AE" sz="3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9046828"/>
                  </a:ext>
                </a:extLst>
              </a:tr>
              <a:tr h="3217276">
                <a:tc>
                  <a:txBody>
                    <a:bodyPr/>
                    <a:lstStyle/>
                    <a:p>
                      <a:pPr algn="ctr"/>
                      <a:endParaRPr lang="en-AE" sz="3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AE" sz="3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AE" sz="3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303139"/>
                  </a:ext>
                </a:extLst>
              </a:tr>
            </a:tbl>
          </a:graphicData>
        </a:graphic>
      </p:graphicFrame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9ACD616-42FB-10C6-8017-BB2A92E9F174}"/>
              </a:ext>
            </a:extLst>
          </p:cNvPr>
          <p:cNvSpPr/>
          <p:nvPr/>
        </p:nvSpPr>
        <p:spPr>
          <a:xfrm>
            <a:off x="10074442" y="1306141"/>
            <a:ext cx="1540042" cy="80210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4000" dirty="0"/>
              <a:t>جامِعةٌ</a:t>
            </a:r>
            <a:endParaRPr lang="en-AE" sz="4000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ED0B539-1DF4-062C-0F53-776961DF169F}"/>
              </a:ext>
            </a:extLst>
          </p:cNvPr>
          <p:cNvSpPr/>
          <p:nvPr/>
        </p:nvSpPr>
        <p:spPr>
          <a:xfrm>
            <a:off x="8282608" y="1306141"/>
            <a:ext cx="1540042" cy="80210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4000" dirty="0"/>
              <a:t>سُلَّم</a:t>
            </a:r>
            <a:endParaRPr lang="en-AE" sz="4000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E29E5C22-DFAD-85E3-0053-9BA785BF64F0}"/>
              </a:ext>
            </a:extLst>
          </p:cNvPr>
          <p:cNvSpPr/>
          <p:nvPr/>
        </p:nvSpPr>
        <p:spPr>
          <a:xfrm>
            <a:off x="6334459" y="1294563"/>
            <a:ext cx="1540042" cy="80210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4000" dirty="0"/>
              <a:t>طَبيب</a:t>
            </a:r>
            <a:endParaRPr lang="en-AE" sz="4000" dirty="0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1954C3F6-3118-A3C2-5C70-76827FA2B72A}"/>
              </a:ext>
            </a:extLst>
          </p:cNvPr>
          <p:cNvSpPr/>
          <p:nvPr/>
        </p:nvSpPr>
        <p:spPr>
          <a:xfrm>
            <a:off x="4555957" y="1306141"/>
            <a:ext cx="1540042" cy="80210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4000" dirty="0"/>
              <a:t>راشد</a:t>
            </a:r>
            <a:endParaRPr lang="en-AE" sz="4000" dirty="0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FC858AB5-9582-D53E-823B-1A70D0E48AC8}"/>
              </a:ext>
            </a:extLst>
          </p:cNvPr>
          <p:cNvSpPr/>
          <p:nvPr/>
        </p:nvSpPr>
        <p:spPr>
          <a:xfrm>
            <a:off x="2764123" y="1294563"/>
            <a:ext cx="1540042" cy="80210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4000" dirty="0"/>
              <a:t>مصلى</a:t>
            </a:r>
            <a:endParaRPr lang="en-AE" sz="4000" dirty="0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2E753310-0678-5916-CBD3-622D83C1E6E5}"/>
              </a:ext>
            </a:extLst>
          </p:cNvPr>
          <p:cNvSpPr/>
          <p:nvPr/>
        </p:nvSpPr>
        <p:spPr>
          <a:xfrm>
            <a:off x="829306" y="1301676"/>
            <a:ext cx="1540042" cy="80210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AE" sz="4000" dirty="0"/>
              <a:t>بُخورٌ</a:t>
            </a:r>
            <a:endParaRPr lang="en-AE" sz="4000" dirty="0"/>
          </a:p>
        </p:txBody>
      </p:sp>
    </p:spTree>
    <p:extLst>
      <p:ext uri="{BB962C8B-B14F-4D97-AF65-F5344CB8AC3E}">
        <p14:creationId xmlns:p14="http://schemas.microsoft.com/office/powerpoint/2010/main" val="237367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5 0.03519 L -0.01185 0.03542 C -0.01497 0.04283 -0.01718 0.05209 -0.02109 0.05834 C -0.02317 0.06181 -0.02656 0.06088 -0.02903 0.0632 C -0.0345 0.06806 -0.03919 0.07547 -0.04479 0.0794 C -0.047 0.08102 -0.04935 0.08218 -0.05143 0.08426 C -0.06419 0.09676 -0.08984 0.12269 -0.10403 0.14028 C -0.11119 0.14931 -0.11771 0.15949 -0.125 0.16829 C -0.13919 0.18542 -0.15599 0.19537 -0.16849 0.21736 C -0.17057 0.2213 -0.17291 0.225 -0.175 0.22917 C -0.17682 0.23287 -0.17825 0.23727 -0.18021 0.24074 C -0.19674 0.27014 -0.17161 0.21806 -0.19205 0.25949 C -0.19661 0.26852 -0.2 0.27963 -0.20521 0.2875 C -0.20833 0.29213 -0.21119 0.29722 -0.21445 0.30162 C -0.21653 0.3044 -0.21901 0.30579 -0.22109 0.30857 C -0.22669 0.31667 -0.22604 0.32014 -0.23151 0.325 C -0.2319 0.32523 -0.23242 0.325 -0.23281 0.325 L -0.23281 0.32523 " pathEditMode="relative" rAng="0" ptsTypes="AAAAAAAAAAAAAAAA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55" y="14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2.59259E-6 L 2.08333E-6 0.00023 C -0.00456 0.00834 -0.00768 0.01875 -0.01328 0.02593 C -0.01628 0.02986 -0.0211 0.02871 -0.02461 0.03125 C -0.03242 0.03681 -0.03906 0.04514 -0.04701 0.04954 C -0.05026 0.05139 -0.05352 0.05278 -0.05651 0.05533 C -0.07474 0.06922 -0.11133 0.09861 -0.13151 0.11829 C -0.14167 0.12871 -0.15104 0.14028 -0.16133 0.15 C -0.18151 0.16945 -0.20547 0.18056 -0.22331 0.20533 C -0.2263 0.20972 -0.22956 0.21412 -0.23255 0.21875 C -0.23516 0.22292 -0.23724 0.22801 -0.23998 0.23195 C -0.26354 0.26528 -0.22787 0.20625 -0.2569 0.25324 C -0.26341 0.2632 -0.26823 0.27593 -0.27565 0.28449 C -0.28008 0.29005 -0.28425 0.29584 -0.2888 0.3007 C -0.2918 0.30371 -0.29531 0.30533 -0.29831 0.30857 C -0.30625 0.3176 -0.30534 0.32153 -0.31315 0.32709 C -0.31367 0.32755 -0.31432 0.32709 -0.31485 0.32709 L -0.31485 0.32755 " pathEditMode="relative" rAng="0" ptsTypes="AAAAAAAAAAAAAAAA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42" y="16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-2.22222E-6 L -2.29167E-6 0.00023 C 0.00378 0.00834 0.00651 0.01875 0.01146 0.0257 C 0.01393 0.02963 0.01823 0.02847 0.02123 0.03102 C 0.028 0.03658 0.03386 0.04468 0.04076 0.04908 C 0.04349 0.05116 0.04649 0.05232 0.04909 0.05486 C 0.06485 0.06875 0.09675 0.09769 0.11433 0.11759 C 0.12318 0.12755 0.13125 0.13889 0.14024 0.14861 C 0.15795 0.16806 0.17878 0.17917 0.19427 0.20371 C 0.19688 0.20834 0.19974 0.2125 0.20235 0.21713 C 0.20456 0.2213 0.20638 0.22616 0.20873 0.23009 C 0.2293 0.26297 0.19818 0.20463 0.22344 0.25093 C 0.22917 0.26088 0.23334 0.27338 0.23985 0.28218 C 0.24362 0.2875 0.24727 0.29329 0.2513 0.29815 C 0.25378 0.30116 0.2569 0.30278 0.25951 0.30579 C 0.26641 0.31482 0.26563 0.31875 0.2724 0.32408 C 0.27292 0.32477 0.27357 0.32408 0.27409 0.32408 L 0.27409 0.32477 " pathEditMode="relative" rAng="0" ptsTypes="AAAAAAAAAAAAAAAAA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98" y="16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2.59259E-6 L 1.04167E-6 0.00023 C 0.00612 0.01273 0.01042 0.02778 0.0181 0.03843 C 0.02213 0.04398 0.02891 0.0426 0.03372 0.04653 C 0.0444 0.05463 0.05364 0.0669 0.06471 0.07361 C 0.06901 0.07639 0.07357 0.07801 0.07773 0.08148 C 0.10273 0.10255 0.15312 0.1456 0.18099 0.175 C 0.19518 0.19005 0.20794 0.20718 0.22226 0.22153 C 0.25013 0.25023 0.28307 0.26667 0.30768 0.30347 C 0.31172 0.30996 0.31641 0.31621 0.32044 0.32315 C 0.32409 0.3294 0.32682 0.33658 0.33073 0.34236 C 0.36315 0.39167 0.3138 0.30463 0.35404 0.37361 C 0.36289 0.38889 0.36953 0.40741 0.37982 0.4206 C 0.38594 0.42801 0.39154 0.43658 0.39805 0.44398 C 0.40208 0.44861 0.4069 0.45093 0.41107 0.45556 C 0.422 0.46898 0.4207 0.47477 0.43151 0.48287 C 0.43229 0.48357 0.43333 0.48287 0.43424 0.48287 L 0.43424 0.48357 " pathEditMode="relative" rAng="0" ptsTypes="AAAAAAAAAAAAAAAAAA">
                                      <p:cBhvr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06" y="24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2.22222E-6 L -3.75E-6 0.00023 C 0.00508 0.01343 0.0086 0.02986 0.01498 0.04121 C 0.01823 0.04769 0.02383 0.04607 0.02774 0.05 C 0.03659 0.05857 0.04414 0.07222 0.05326 0.07917 C 0.05664 0.08218 0.06042 0.08426 0.06394 0.0882 C 0.08451 0.11042 0.12579 0.15741 0.14857 0.18889 C 0.16016 0.20533 0.17058 0.22361 0.1823 0.23935 C 0.20521 0.27014 0.2323 0.2882 0.25248 0.32778 C 0.25573 0.33472 0.25951 0.34167 0.26302 0.34908 C 0.26589 0.35556 0.2681 0.36389 0.27123 0.36991 C 0.29792 0.42315 0.25743 0.32894 0.29037 0.40394 C 0.29779 0.42014 0.30313 0.44005 0.31146 0.45394 C 0.31667 0.46273 0.32123 0.47176 0.32657 0.47963 C 0.32982 0.48449 0.33373 0.48704 0.33724 0.49236 C 0.34623 0.50672 0.34506 0.51273 0.35391 0.52199 C 0.35443 0.52246 0.35534 0.52199 0.35599 0.52199 L 0.35599 0.52246 " pathEditMode="relative" rAng="0" ptsTypes="AAAAAAAAAAAAAAAA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99" y="26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1.85185E-6 L 2.08333E-7 0.00023 C 0.0043 0.01273 0.00729 0.02824 0.01263 0.03889 C 0.01549 0.04467 0.02018 0.04305 0.02357 0.04699 C 0.03112 0.05509 0.03763 0.06759 0.04531 0.0743 C 0.04831 0.07685 0.05156 0.07893 0.05443 0.08241 C 0.07201 0.10347 0.10742 0.14699 0.12708 0.17662 C 0.13685 0.1919 0.14583 0.20903 0.15586 0.22361 C 0.17539 0.25254 0.19857 0.26921 0.21576 0.30625 C 0.21862 0.31273 0.22187 0.31898 0.22448 0.32616 C 0.22721 0.33241 0.22917 0.33981 0.2319 0.3456 C 0.25469 0.39491 0.22005 0.30741 0.24818 0.37708 C 0.25443 0.39236 0.25911 0.41088 0.26628 0.42407 C 0.27057 0.43194 0.27461 0.44051 0.27904 0.44791 C 0.2819 0.45254 0.28529 0.45486 0.28828 0.45949 C 0.29596 0.47315 0.29492 0.47916 0.3026 0.48727 C 0.30312 0.48773 0.30378 0.48727 0.30443 0.48727 L 0.30443 0.48773 " pathEditMode="relative" rAng="0" ptsTypes="AAAAAAAAAAAAAAAAAA">
                                      <p:cBhvr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21" y="24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  <p:bldP spid="17" grpId="0" animBg="1"/>
      <p:bldP spid="18" grpId="0" animBg="1"/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0E26CAB7-25E8-4CB4-84C8-40DD9213764D}"/>
              </a:ext>
            </a:extLst>
          </p:cNvPr>
          <p:cNvGrpSpPr/>
          <p:nvPr/>
        </p:nvGrpSpPr>
        <p:grpSpPr>
          <a:xfrm>
            <a:off x="0" y="85060"/>
            <a:ext cx="12099851" cy="6876179"/>
            <a:chOff x="0" y="85060"/>
            <a:chExt cx="12099851" cy="6985272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76C36BA-9EF7-495D-8636-5CA761DE8530}"/>
                </a:ext>
              </a:extLst>
            </p:cNvPr>
            <p:cNvSpPr/>
            <p:nvPr/>
          </p:nvSpPr>
          <p:spPr>
            <a:xfrm>
              <a:off x="0" y="85060"/>
              <a:ext cx="12099851" cy="6772940"/>
            </a:xfrm>
            <a:prstGeom prst="rect">
              <a:avLst/>
            </a:prstGeom>
            <a:noFill/>
            <a:ln w="231775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 dirty="0"/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03589D7D-448C-4FCA-B6F1-369C20DC4B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727152"/>
              <a:ext cx="2450592" cy="343180"/>
            </a:xfrm>
            <a:prstGeom prst="rect">
              <a:avLst/>
            </a:prstGeom>
          </p:spPr>
        </p:pic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B23B70C1-33D0-4021-BF41-B75D9EE7D2E1}"/>
              </a:ext>
            </a:extLst>
          </p:cNvPr>
          <p:cNvSpPr txBox="1"/>
          <p:nvPr/>
        </p:nvSpPr>
        <p:spPr>
          <a:xfrm>
            <a:off x="589935" y="400998"/>
            <a:ext cx="114079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 rtl="1">
              <a:buFont typeface="Arial" panose="020B0604020202020204" pitchFamily="34" charset="0"/>
              <a:buChar char="•"/>
            </a:pPr>
            <a:r>
              <a:rPr lang="ar-AE" sz="40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اكتب أكبر قدر من الأسماء مرتبطة بالصورة التالية ..تذكر دلالات الأسماء : " إنسان –حيوان – نبات –جماد – مكان " :</a:t>
            </a:r>
            <a:endParaRPr lang="en-AE" sz="4000" b="1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4" name="Picture 4" descr="Free photo Happy Fly Animal Cartoon Bee Honeycomb Insect - Max Pixel">
            <a:hlinkClick r:id="rId3" action="ppaction://hlinksldjump"/>
            <a:extLst>
              <a:ext uri="{FF2B5EF4-FFF2-40B4-BE49-F238E27FC236}">
                <a16:creationId xmlns:a16="http://schemas.microsoft.com/office/drawing/2014/main" id="{DF1B4697-E183-40A7-BB44-A41DAE48CB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122" y="4687252"/>
            <a:ext cx="2179673" cy="2179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ree vector farm scene in nature with barn">
            <a:extLst>
              <a:ext uri="{FF2B5EF4-FFF2-40B4-BE49-F238E27FC236}">
                <a16:creationId xmlns:a16="http://schemas.microsoft.com/office/drawing/2014/main" id="{01830968-C418-0928-00AD-312666FB8F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2577" y="1837524"/>
            <a:ext cx="5962650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0426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543BE8B5-D19F-4DFF-8AC7-2A09DB632ACB}"/>
              </a:ext>
            </a:extLst>
          </p:cNvPr>
          <p:cNvGrpSpPr/>
          <p:nvPr/>
        </p:nvGrpSpPr>
        <p:grpSpPr>
          <a:xfrm>
            <a:off x="0" y="85060"/>
            <a:ext cx="12099851" cy="6866346"/>
            <a:chOff x="0" y="85060"/>
            <a:chExt cx="12099851" cy="6985272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BB9C9CE-9FA9-4355-BB2D-7D8E3EF1902C}"/>
                </a:ext>
              </a:extLst>
            </p:cNvPr>
            <p:cNvSpPr/>
            <p:nvPr/>
          </p:nvSpPr>
          <p:spPr>
            <a:xfrm>
              <a:off x="0" y="85060"/>
              <a:ext cx="12099851" cy="6772940"/>
            </a:xfrm>
            <a:prstGeom prst="rect">
              <a:avLst/>
            </a:prstGeom>
            <a:noFill/>
            <a:ln w="231775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 dirty="0"/>
            </a:p>
          </p:txBody>
        </p: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42284011-C00B-4804-9ECE-4944D1F3541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6727152"/>
              <a:ext cx="2450592" cy="343180"/>
            </a:xfrm>
            <a:prstGeom prst="rect">
              <a:avLst/>
            </a:prstGeom>
          </p:spPr>
        </p:pic>
      </p:grpSp>
      <p:pic>
        <p:nvPicPr>
          <p:cNvPr id="3" name="Picture 4" descr="Free photo Happy Fly Animal Cartoon Bee Honeycomb Insect - Max Pixel">
            <a:hlinkClick r:id="rId3" action="ppaction://hlinksldjump"/>
            <a:extLst>
              <a:ext uri="{FF2B5EF4-FFF2-40B4-BE49-F238E27FC236}">
                <a16:creationId xmlns:a16="http://schemas.microsoft.com/office/drawing/2014/main" id="{FC8ECFC9-2DFC-4BF3-9465-BF5B57B34E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122" y="4687252"/>
            <a:ext cx="2179673" cy="2179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E76FA2-7FD9-436A-AF97-8381968BEF2A}"/>
              </a:ext>
            </a:extLst>
          </p:cNvPr>
          <p:cNvSpPr txBox="1"/>
          <p:nvPr/>
        </p:nvSpPr>
        <p:spPr>
          <a:xfrm>
            <a:off x="272902" y="332084"/>
            <a:ext cx="11554046" cy="924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AE" sz="3200" b="1" dirty="0">
                <a:latin typeface="Sakkal Majalla" panose="02000000000000000000" pitchFamily="2" charset="-78"/>
              </a:rPr>
              <a:t>اضغط على الصندوق اكتب أسماء الصور التي تظهر منه بأنواع التنوين الثلاثة :</a:t>
            </a:r>
            <a:endParaRPr lang="ar-SA" sz="3200" b="1" dirty="0">
              <a:latin typeface="Sakkal Majalla" panose="02000000000000000000" pitchFamily="2" charset="-78"/>
            </a:endParaRP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1CBAE5B7-C4F5-DA37-9789-F6A4BE6EDD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031343" y="2299130"/>
            <a:ext cx="2667001" cy="2286001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FEE3067C-C5D0-348B-A4F9-06F643DA2E3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853839" y="3158799"/>
            <a:ext cx="1112372" cy="1144154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96F25B34-394D-4425-C778-B25A16C827B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948435" y="3095390"/>
            <a:ext cx="832818" cy="1160435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367CC741-B0FC-72CF-A18C-35E9ED95357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3120583" y="3136121"/>
            <a:ext cx="755266" cy="1166831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F540BF3B-C5C8-E512-EEF3-DC739BE9B2C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2269467" y="2587418"/>
            <a:ext cx="2190751" cy="1881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417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08 -0.01065 L -0.00508 -0.01042 C -0.00729 -0.01898 -0.01029 -0.02685 -0.01172 -0.03565 C -0.01511 -0.05671 -0.01302 -0.04352 -0.01732 -0.07569 C -0.01849 -0.09861 -0.01979 -0.11342 -0.01641 -0.13912 C -0.01537 -0.14606 -0.01224 -0.15162 -0.00977 -0.15741 C -0.00365 -0.17153 0.00221 -0.18102 0.0108 -0.19074 C 0.02122 -0.20231 0.03203 -0.21319 0.04271 -0.22407 C 0.0612 -0.24282 0.06041 -0.24282 0.08021 -0.25393 C 0.08489 -0.25648 0.08945 -0.25949 0.09427 -0.26065 C 0.10078 -0.26227 0.10742 -0.2618 0.11393 -0.26227 C 0.13672 -0.26667 0.13685 -0.26852 0.16458 -0.26065 C 0.21185 -0.24722 0.17526 -0.25555 0.19844 -0.24236 C 0.21263 -0.23426 0.21419 -0.23842 0.22747 -0.22569 C 0.27226 -0.1831 0.21263 -0.23264 0.25 -0.20231 C 0.26067 -0.18333 0.24857 -0.20092 0.25651 -0.19745 C 0.26067 -0.1956 0.26484 -0.19259 0.26875 -0.18912 C 0.27148 -0.18634 0.27357 -0.18217 0.27617 -0.17893 C 0.29179 -0.16018 0.28541 -0.17106 0.29127 -0.16065 L 0.29127 -0.16042 " pathEditMode="relative" rAng="0" ptsTypes="AAAAAAAAAAAAAAAAAA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41" y="-1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08 -0.01065 L -0.00508 -0.01042 C -0.00729 -0.01898 -0.01028 -0.02685 -0.01172 -0.03565 C -0.0151 -0.05671 -0.01302 -0.04352 -0.01732 -0.07569 C -0.01849 -0.09861 -0.01979 -0.11343 -0.0164 -0.13912 C -0.01536 -0.14607 -0.01224 -0.15162 -0.00976 -0.15741 C -0.00364 -0.17153 0.00222 -0.18102 0.01081 -0.19074 C 0.02123 -0.20232 0.03203 -0.21319 0.04271 -0.22407 C 0.0612 -0.24282 0.06042 -0.24282 0.08021 -0.25394 C 0.0849 -0.25648 0.08945 -0.25949 0.09427 -0.26065 C 0.10078 -0.26227 0.10742 -0.26181 0.11393 -0.26227 C 0.13672 -0.26667 0.13685 -0.26852 0.16458 -0.26065 C 0.21185 -0.24722 0.17526 -0.25556 0.19844 -0.24236 C 0.21263 -0.23426 0.21419 -0.23843 0.22748 -0.22569 C 0.27227 -0.1831 0.21263 -0.23264 0.25 -0.20232 C 0.26068 -0.18333 0.24857 -0.20093 0.25651 -0.19745 C 0.26068 -0.1956 0.26485 -0.19259 0.26875 -0.18912 C 0.27149 -0.18634 0.27357 -0.18218 0.27617 -0.17894 C 0.2918 -0.16019 0.28542 -0.17107 0.29128 -0.16065 L 0.29128 -0.16042 " pathEditMode="relative" rAng="0" ptsTypes="AAAAAAAAAAAAAAAAAAAA"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41" y="-1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08 -0.01065 L -0.00508 -0.01042 C -0.00729 -0.01898 -0.01029 -0.02685 -0.01172 -0.03565 C -0.01511 -0.05671 -0.01302 -0.04352 -0.01732 -0.07569 C -0.01849 -0.09861 -0.01979 -0.11342 -0.01641 -0.13912 C -0.01537 -0.14606 -0.01224 -0.15162 -0.00977 -0.15741 C -0.00365 -0.17153 0.00221 -0.18102 0.01081 -0.19074 C 0.02122 -0.20231 0.03203 -0.21319 0.04271 -0.22407 C 0.0612 -0.24282 0.06042 -0.24282 0.08021 -0.25393 C 0.08489 -0.25648 0.08945 -0.25949 0.09427 -0.26065 C 0.10078 -0.26227 0.10742 -0.2618 0.11393 -0.26227 C 0.13672 -0.26667 0.13685 -0.26852 0.16458 -0.26065 C 0.21185 -0.24722 0.17526 -0.25555 0.19844 -0.24236 C 0.21263 -0.23426 0.21419 -0.23842 0.22747 -0.22569 C 0.27226 -0.1831 0.21263 -0.23264 0.25 -0.20231 C 0.26068 -0.18333 0.24857 -0.20092 0.25651 -0.19745 C 0.26068 -0.1956 0.26484 -0.19259 0.26875 -0.18912 C 0.27148 -0.18634 0.27357 -0.18217 0.27617 -0.17893 C 0.2918 -0.16018 0.28542 -0.17106 0.29128 -0.16065 L 0.29128 -0.16042 " pathEditMode="relative" rAng="0" ptsTypes="AAAAAAAAAAAAAAAAAAAA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41" y="-1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326</Words>
  <Application>Microsoft Office PowerPoint</Application>
  <PresentationFormat>Widescreen</PresentationFormat>
  <Paragraphs>128</Paragraphs>
  <Slides>12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DG Bebo</vt:lpstr>
      <vt:lpstr>Sakkal Majalla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مريم المسافري</dc:creator>
  <cp:lastModifiedBy>مريم المسافري</cp:lastModifiedBy>
  <cp:revision>29</cp:revision>
  <dcterms:created xsi:type="dcterms:W3CDTF">2021-05-31T03:15:19Z</dcterms:created>
  <dcterms:modified xsi:type="dcterms:W3CDTF">2022-12-30T03:48:15Z</dcterms:modified>
</cp:coreProperties>
</file>