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9" r:id="rId3"/>
    <p:sldId id="272" r:id="rId4"/>
    <p:sldId id="273" r:id="rId5"/>
    <p:sldId id="274" r:id="rId6"/>
    <p:sldId id="287" r:id="rId7"/>
    <p:sldId id="288" r:id="rId8"/>
    <p:sldId id="289" r:id="rId9"/>
    <p:sldId id="277" r:id="rId10"/>
    <p:sldId id="294" r:id="rId11"/>
    <p:sldId id="275" r:id="rId12"/>
    <p:sldId id="290" r:id="rId13"/>
    <p:sldId id="291" r:id="rId14"/>
    <p:sldId id="292" r:id="rId15"/>
    <p:sldId id="276" r:id="rId16"/>
    <p:sldId id="293" r:id="rId17"/>
    <p:sldId id="265" r:id="rId18"/>
    <p:sldId id="295" r:id="rId19"/>
    <p:sldId id="268" r:id="rId20"/>
    <p:sldId id="25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CC"/>
    <a:srgbClr val="0000CC"/>
    <a:srgbClr val="FFFFF3"/>
    <a:srgbClr val="F3F3F3"/>
    <a:srgbClr val="FFFFFF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D448EF-1DE2-4EE4-82D8-862633DEB8F9}" v="2" dt="2023-03-18T19:51:59.7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ماجد الحكمي" userId="c15e6e485a5a4051" providerId="LiveId" clId="{B0D448EF-1DE2-4EE4-82D8-862633DEB8F9}"/>
    <pc:docChg chg="custSel modSld">
      <pc:chgData name="ماجد الحكمي" userId="c15e6e485a5a4051" providerId="LiveId" clId="{B0D448EF-1DE2-4EE4-82D8-862633DEB8F9}" dt="2023-03-18T19:51:59.711" v="2"/>
      <pc:docMkLst>
        <pc:docMk/>
      </pc:docMkLst>
      <pc:sldChg chg="addSp delSp modSp mod">
        <pc:chgData name="ماجد الحكمي" userId="c15e6e485a5a4051" providerId="LiveId" clId="{B0D448EF-1DE2-4EE4-82D8-862633DEB8F9}" dt="2023-03-18T19:51:59.711" v="2"/>
        <pc:sldMkLst>
          <pc:docMk/>
          <pc:sldMk cId="3793017343" sldId="257"/>
        </pc:sldMkLst>
        <pc:spChg chg="add del mod">
          <ac:chgData name="ماجد الحكمي" userId="c15e6e485a5a4051" providerId="LiveId" clId="{B0D448EF-1DE2-4EE4-82D8-862633DEB8F9}" dt="2023-03-18T19:51:59.213" v="1" actId="478"/>
          <ac:spMkLst>
            <pc:docMk/>
            <pc:sldMk cId="3793017343" sldId="257"/>
            <ac:spMk id="6" creationId="{E45CDA92-F719-39FD-1764-27AA2BAC096F}"/>
          </ac:spMkLst>
        </pc:spChg>
        <pc:spChg chg="add mod">
          <ac:chgData name="ماجد الحكمي" userId="c15e6e485a5a4051" providerId="LiveId" clId="{B0D448EF-1DE2-4EE4-82D8-862633DEB8F9}" dt="2023-03-18T19:51:59.711" v="2"/>
          <ac:spMkLst>
            <pc:docMk/>
            <pc:sldMk cId="3793017343" sldId="257"/>
            <ac:spMk id="11" creationId="{F3D82052-3920-A95D-E099-7D8C4C7D090D}"/>
          </ac:spMkLst>
        </pc:spChg>
        <pc:spChg chg="add mod">
          <ac:chgData name="ماجد الحكمي" userId="c15e6e485a5a4051" providerId="LiveId" clId="{B0D448EF-1DE2-4EE4-82D8-862633DEB8F9}" dt="2023-03-18T19:51:59.711" v="2"/>
          <ac:spMkLst>
            <pc:docMk/>
            <pc:sldMk cId="3793017343" sldId="257"/>
            <ac:spMk id="12" creationId="{8224E400-95C2-4C8E-F2AF-09E47814AEA1}"/>
          </ac:spMkLst>
        </pc:spChg>
        <pc:spChg chg="add mod">
          <ac:chgData name="ماجد الحكمي" userId="c15e6e485a5a4051" providerId="LiveId" clId="{B0D448EF-1DE2-4EE4-82D8-862633DEB8F9}" dt="2023-03-18T19:51:59.711" v="2"/>
          <ac:spMkLst>
            <pc:docMk/>
            <pc:sldMk cId="3793017343" sldId="257"/>
            <ac:spMk id="13" creationId="{5569B7F7-E466-883F-81B0-F60E5346D14C}"/>
          </ac:spMkLst>
        </pc:spChg>
        <pc:spChg chg="del">
          <ac:chgData name="ماجد الحكمي" userId="c15e6e485a5a4051" providerId="LiveId" clId="{B0D448EF-1DE2-4EE4-82D8-862633DEB8F9}" dt="2023-03-18T19:51:59.213" v="1" actId="478"/>
          <ac:spMkLst>
            <pc:docMk/>
            <pc:sldMk cId="3793017343" sldId="257"/>
            <ac:spMk id="21" creationId="{00000000-0000-0000-0000-000000000000}"/>
          </ac:spMkLst>
        </pc:spChg>
        <pc:spChg chg="del">
          <ac:chgData name="ماجد الحكمي" userId="c15e6e485a5a4051" providerId="LiveId" clId="{B0D448EF-1DE2-4EE4-82D8-862633DEB8F9}" dt="2023-03-18T19:51:59.213" v="1" actId="478"/>
          <ac:spMkLst>
            <pc:docMk/>
            <pc:sldMk cId="3793017343" sldId="257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95E68-ADAB-41A6-B692-A6EA9C37A927}" type="datetimeFigureOut">
              <a:rPr lang="en-US" smtClean="0"/>
              <a:t>3/18/2023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3869B5-3D80-4517-B09B-1A0E28BB1E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48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16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0371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0848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5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6956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3869B5-3D80-4517-B09B-1A0E28BB1E4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435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F84E2-278E-4856-80A3-15F0ABC1B181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606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B7086-9313-4CA4-9F2A-A027C56CB91F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11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5D3AB-7C69-4B7D-BA63-534FEEBA7815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032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3AC26-7F73-43A6-80B3-3DE7629DC360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36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0F18-06A8-4575-9AB6-A5F91DE55615}" type="datetime1">
              <a:rPr lang="en-US" smtClean="0"/>
              <a:t>3/18/2023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42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AF0A4-9F11-4E65-9DC2-D770DD639B7D}" type="datetime1">
              <a:rPr lang="en-US" smtClean="0"/>
              <a:t>3/18/2023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927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B7F3-D305-4BCE-8174-D36A7523EF08}" type="datetime1">
              <a:rPr lang="en-US" smtClean="0"/>
              <a:t>3/18/2023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48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23B61-CA2C-4385-B481-D8A93DA27702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849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F27AE-7E4E-4227-A8BB-27405F3D6A0A}" type="datetime1">
              <a:rPr lang="en-US" smtClean="0"/>
              <a:t>3/18/2023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03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E8AF2-A7AE-48EB-86AB-2211D558CF03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47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79E01-AAC4-473B-BD0B-228B8962C566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1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EEF56-3AD5-4EA9-9F08-CC29E8C8ABFF}" type="datetime1">
              <a:rPr lang="en-US" smtClean="0"/>
              <a:t>3/18/2023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0E169-3F21-4709-AA50-1948C9834F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3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22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4296" y="115909"/>
            <a:ext cx="12200592" cy="6634562"/>
            <a:chOff x="-4296" y="115909"/>
            <a:chExt cx="12200592" cy="6634562"/>
          </a:xfrm>
        </p:grpSpPr>
        <p:grpSp>
          <p:nvGrpSpPr>
            <p:cNvPr id="27" name="Group 26"/>
            <p:cNvGrpSpPr/>
            <p:nvPr/>
          </p:nvGrpSpPr>
          <p:grpSpPr>
            <a:xfrm>
              <a:off x="-4296" y="115909"/>
              <a:ext cx="12196296" cy="137373"/>
              <a:chOff x="-4296" y="141667"/>
              <a:chExt cx="12196296" cy="137373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Group 27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9" name="Straight Connector 28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" name="Rounded Rectangle 3"/>
          <p:cNvSpPr/>
          <p:nvPr/>
        </p:nvSpPr>
        <p:spPr>
          <a:xfrm>
            <a:off x="2638020" y="1606059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  الثالث ثانوي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30355" y="1682354"/>
            <a:ext cx="2200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المرحلة/ الصف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41843" y="6235163"/>
            <a:ext cx="30222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200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الحقوق محفوظة لشركة تطوير للخدمات التعليمية</a:t>
            </a:r>
            <a:endParaRPr lang="en-US" sz="1200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30355" y="3228585"/>
            <a:ext cx="2200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المـــــــــــــــــــــــــــــــــــــــــادة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0355" y="3967765"/>
            <a:ext cx="2200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موضوع الدرس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30355" y="4768404"/>
            <a:ext cx="2200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إعداد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638019" y="3896775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ar-SA" sz="3200" b="1" dirty="0">
                <a:solidFill>
                  <a:srgbClr val="0000CC"/>
                </a:solidFill>
                <a:latin typeface="Sakkal Majalla" panose="02000000000000000000" pitchFamily="2" charset="-78"/>
                <a:cs typeface="Sakkal Majalla" pitchFamily="2" charset="-78"/>
              </a:rPr>
              <a:t>وظائف البروتينات المتعددة</a:t>
            </a:r>
            <a:endParaRPr lang="en-US" sz="3200" b="1" dirty="0">
              <a:solidFill>
                <a:srgbClr val="0000CC"/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638019" y="4665415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أ/ ماجد الحكمي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30355" y="2454291"/>
            <a:ext cx="2408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الفصل الدراسي</a:t>
            </a:r>
            <a:endParaRPr lang="en-US" sz="28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059" y="614571"/>
            <a:ext cx="1463544" cy="8405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8" y="540720"/>
            <a:ext cx="1794510" cy="914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533" y="5411260"/>
            <a:ext cx="1580862" cy="783847"/>
          </a:xfrm>
          <a:prstGeom prst="rect">
            <a:avLst/>
          </a:prstGeom>
        </p:spPr>
      </p:pic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F3D82052-3920-A95D-E099-7D8C4C7D090D}"/>
              </a:ext>
            </a:extLst>
          </p:cNvPr>
          <p:cNvSpPr/>
          <p:nvPr/>
        </p:nvSpPr>
        <p:spPr>
          <a:xfrm>
            <a:off x="2638020" y="1606059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  الثاني ثانوي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12" name="Rounded Rectangle 20">
            <a:extLst>
              <a:ext uri="{FF2B5EF4-FFF2-40B4-BE49-F238E27FC236}">
                <a16:creationId xmlns:a16="http://schemas.microsoft.com/office/drawing/2014/main" id="{8224E400-95C2-4C8E-F2AF-09E47814AEA1}"/>
              </a:ext>
            </a:extLst>
          </p:cNvPr>
          <p:cNvSpPr/>
          <p:nvPr/>
        </p:nvSpPr>
        <p:spPr>
          <a:xfrm>
            <a:off x="2638020" y="3155182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كيمياء2-3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  <p:sp>
        <p:nvSpPr>
          <p:cNvPr id="13" name="Rounded Rectangle 24">
            <a:extLst>
              <a:ext uri="{FF2B5EF4-FFF2-40B4-BE49-F238E27FC236}">
                <a16:creationId xmlns:a16="http://schemas.microsoft.com/office/drawing/2014/main" id="{5569B7F7-E466-883F-81B0-F60E5346D14C}"/>
              </a:ext>
            </a:extLst>
          </p:cNvPr>
          <p:cNvSpPr/>
          <p:nvPr/>
        </p:nvSpPr>
        <p:spPr>
          <a:xfrm>
            <a:off x="2638020" y="2380888"/>
            <a:ext cx="5061397" cy="6084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itchFamily="2" charset="-78"/>
              </a:rPr>
              <a:t>الثالث</a:t>
            </a:r>
            <a:endParaRPr lang="en-US" sz="32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3017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10985" y="976235"/>
            <a:ext cx="3506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سنتعلم اليوم كيف 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4" name="Group 3"/>
            <p:cNvGrpSpPr/>
            <p:nvPr/>
          </p:nvGrpSpPr>
          <p:grpSpPr>
            <a:xfrm>
              <a:off x="-4296" y="553791"/>
              <a:ext cx="12200592" cy="6196680"/>
              <a:chOff x="-4296" y="553791"/>
              <a:chExt cx="12200592" cy="6196680"/>
            </a:xfrm>
          </p:grpSpPr>
          <p:grpSp>
            <p:nvGrpSpPr>
              <p:cNvPr id="15" name="Group 14"/>
              <p:cNvGrpSpPr/>
              <p:nvPr/>
            </p:nvGrpSpPr>
            <p:grpSpPr>
              <a:xfrm>
                <a:off x="-4296" y="553791"/>
                <a:ext cx="12196296" cy="137373"/>
                <a:chOff x="-4296" y="141667"/>
                <a:chExt cx="12196296" cy="137373"/>
              </a:xfrm>
            </p:grpSpPr>
            <p:cxnSp>
              <p:nvCxnSpPr>
                <p:cNvPr id="12" name="Straight Connector 11"/>
                <p:cNvCxnSpPr/>
                <p:nvPr/>
              </p:nvCxnSpPr>
              <p:spPr>
                <a:xfrm>
                  <a:off x="0" y="141667"/>
                  <a:ext cx="12192000" cy="0"/>
                </a:xfrm>
                <a:prstGeom prst="line">
                  <a:avLst/>
                </a:prstGeom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-2148" y="203914"/>
                  <a:ext cx="12192000" cy="0"/>
                </a:xfrm>
                <a:prstGeom prst="line">
                  <a:avLst/>
                </a:prstGeom>
                <a:ln w="28575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/>
                <p:nvPr/>
              </p:nvCxnSpPr>
              <p:spPr>
                <a:xfrm>
                  <a:off x="-4296" y="279040"/>
                  <a:ext cx="12192000" cy="0"/>
                </a:xfrm>
                <a:prstGeom prst="line">
                  <a:avLst/>
                </a:prstGeom>
                <a:ln w="5715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" name="Group 15"/>
              <p:cNvGrpSpPr/>
              <p:nvPr/>
            </p:nvGrpSpPr>
            <p:grpSpPr>
              <a:xfrm flipV="1">
                <a:off x="0" y="6613098"/>
                <a:ext cx="12196296" cy="137373"/>
                <a:chOff x="-4296" y="141667"/>
                <a:chExt cx="12196296" cy="137373"/>
              </a:xfrm>
            </p:grpSpPr>
            <p:cxnSp>
              <p:nvCxnSpPr>
                <p:cNvPr id="17" name="Straight Connector 16"/>
                <p:cNvCxnSpPr/>
                <p:nvPr/>
              </p:nvCxnSpPr>
              <p:spPr>
                <a:xfrm>
                  <a:off x="0" y="141667"/>
                  <a:ext cx="12192000" cy="0"/>
                </a:xfrm>
                <a:prstGeom prst="line">
                  <a:avLst/>
                </a:prstGeom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>
                  <a:off x="-2148" y="203914"/>
                  <a:ext cx="12192000" cy="0"/>
                </a:xfrm>
                <a:prstGeom prst="line">
                  <a:avLst/>
                </a:prstGeom>
                <a:ln w="28575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" name="Straight Connector 18"/>
                <p:cNvCxnSpPr/>
                <p:nvPr/>
              </p:nvCxnSpPr>
              <p:spPr>
                <a:xfrm>
                  <a:off x="-4296" y="279040"/>
                  <a:ext cx="12192000" cy="0"/>
                </a:xfrm>
                <a:prstGeom prst="line">
                  <a:avLst/>
                </a:prstGeom>
                <a:ln w="57150"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7798"/>
            <a:stretch/>
          </p:blipFill>
          <p:spPr>
            <a:xfrm>
              <a:off x="273356" y="6163298"/>
              <a:ext cx="962263" cy="394015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230" y="929068"/>
            <a:ext cx="740664" cy="7406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1" name="مربع نص 12"/>
          <p:cNvSpPr txBox="1"/>
          <p:nvPr/>
        </p:nvSpPr>
        <p:spPr>
          <a:xfrm>
            <a:off x="1736084" y="2050577"/>
            <a:ext cx="8711240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تشرح </a:t>
            </a:r>
            <a:r>
              <a:rPr lang="ar-SA" sz="3600" b="1" dirty="0">
                <a:solidFill>
                  <a:srgbClr val="000000"/>
                </a:solidFill>
                <a:latin typeface="ae_AlMateen" panose="02060803050605020204" pitchFamily="18" charset="-78"/>
              </a:rPr>
              <a:t>وظيفة البروتينات في الخلايا .</a:t>
            </a:r>
          </a:p>
        </p:txBody>
      </p:sp>
      <p:sp>
        <p:nvSpPr>
          <p:cNvPr id="22" name="مربع نص 12"/>
          <p:cNvSpPr txBox="1"/>
          <p:nvPr/>
        </p:nvSpPr>
        <p:spPr>
          <a:xfrm>
            <a:off x="1853523" y="3294798"/>
            <a:ext cx="8711240" cy="9015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4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تتعرف </a:t>
            </a:r>
            <a:r>
              <a:rPr lang="ar-SA" sz="4000" b="1" dirty="0">
                <a:solidFill>
                  <a:srgbClr val="000000"/>
                </a:solidFill>
                <a:latin typeface="ae_AlMateen" panose="02060803050605020204" pitchFamily="18" charset="-78"/>
              </a:rPr>
              <a:t>على عمل الإنزيمات.</a:t>
            </a:r>
          </a:p>
        </p:txBody>
      </p:sp>
    </p:spTree>
    <p:extLst>
      <p:ext uri="{BB962C8B-B14F-4D97-AF65-F5344CB8AC3E}">
        <p14:creationId xmlns:p14="http://schemas.microsoft.com/office/powerpoint/2010/main" val="358881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ربع نص 14"/>
          <p:cNvSpPr txBox="1"/>
          <p:nvPr/>
        </p:nvSpPr>
        <p:spPr>
          <a:xfrm>
            <a:off x="9397504" y="1112665"/>
            <a:ext cx="21047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 rtl="1">
              <a:buFont typeface="Wingdings" panose="05000000000000000000" pitchFamily="2" charset="2"/>
              <a:buChar char="q"/>
            </a:pPr>
            <a:r>
              <a:rPr lang="ar-SA" sz="3600" b="1" dirty="0">
                <a:solidFill>
                  <a:srgbClr val="C00000"/>
                </a:solidFill>
              </a:rPr>
              <a:t>التهيئة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ربع نص 12"/>
          <p:cNvSpPr txBox="1"/>
          <p:nvPr/>
        </p:nvSpPr>
        <p:spPr>
          <a:xfrm>
            <a:off x="7260978" y="2254827"/>
            <a:ext cx="4273051" cy="165167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كيف يتم عمل البروتينات داخل الخلايا ؟</a:t>
            </a:r>
          </a:p>
        </p:txBody>
      </p:sp>
      <p:pic>
        <p:nvPicPr>
          <p:cNvPr id="5122" name="Picture 2" descr="نتيجة بحث الصور عن كيف تعمل البروتينات بالخلايا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30"/>
          <a:stretch/>
        </p:blipFill>
        <p:spPr bwMode="auto">
          <a:xfrm>
            <a:off x="273356" y="1127786"/>
            <a:ext cx="5524500" cy="349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48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8348888" y="2153916"/>
            <a:ext cx="3439484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1-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التفاعل</a:t>
            </a:r>
          </a:p>
        </p:txBody>
      </p:sp>
      <p:sp>
        <p:nvSpPr>
          <p:cNvPr id="21" name="مربع نص 12"/>
          <p:cNvSpPr txBox="1"/>
          <p:nvPr/>
        </p:nvSpPr>
        <p:spPr>
          <a:xfrm>
            <a:off x="4763070" y="3210632"/>
            <a:ext cx="707273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Wingdings" pitchFamily="2" charset="2"/>
              <a:buChar char="v"/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يعد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الإنزيم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عاملًا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محفزًا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حيويًا حيث يعمل على :</a:t>
            </a:r>
          </a:p>
        </p:txBody>
      </p:sp>
      <p:sp>
        <p:nvSpPr>
          <p:cNvPr id="19" name="مربع نص 12"/>
          <p:cNvSpPr txBox="1"/>
          <p:nvPr/>
        </p:nvSpPr>
        <p:spPr>
          <a:xfrm>
            <a:off x="4681182" y="4165992"/>
            <a:ext cx="7072739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1-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تسريع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التفاعل الكيميائي .</a:t>
            </a:r>
          </a:p>
        </p:txBody>
      </p:sp>
      <p:sp>
        <p:nvSpPr>
          <p:cNvPr id="23" name="مربع نص 12"/>
          <p:cNvSpPr txBox="1"/>
          <p:nvPr/>
        </p:nvSpPr>
        <p:spPr>
          <a:xfrm>
            <a:off x="4681182" y="5080408"/>
            <a:ext cx="7072739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2-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تخفيض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طاقة التنشيط للتفاعل . </a:t>
            </a:r>
          </a:p>
        </p:txBody>
      </p:sp>
      <p:pic>
        <p:nvPicPr>
          <p:cNvPr id="1026" name="Picture 2" descr="صورة ذات صلة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56" y="1648558"/>
            <a:ext cx="571500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مستطيل مستدير الزوايا 32"/>
          <p:cNvSpPr/>
          <p:nvPr/>
        </p:nvSpPr>
        <p:spPr>
          <a:xfrm>
            <a:off x="6974006" y="1037230"/>
            <a:ext cx="481436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ar-SA" sz="3600" b="1" dirty="0">
                <a:solidFill>
                  <a:srgbClr val="C00000"/>
                </a:solidFill>
              </a:rPr>
              <a:t>وظائف البروتينات المتعددة</a:t>
            </a:r>
          </a:p>
        </p:txBody>
      </p:sp>
    </p:spTree>
    <p:extLst>
      <p:ext uri="{BB962C8B-B14F-4D97-AF65-F5344CB8AC3E}">
        <p14:creationId xmlns:p14="http://schemas.microsoft.com/office/powerpoint/2010/main" val="357154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/>
      <p:bldP spid="19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8348888" y="2153916"/>
            <a:ext cx="3439484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نقل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المواد</a:t>
            </a:r>
          </a:p>
        </p:txBody>
      </p:sp>
      <p:sp>
        <p:nvSpPr>
          <p:cNvPr id="23" name="مربع نص 12"/>
          <p:cNvSpPr txBox="1"/>
          <p:nvPr/>
        </p:nvSpPr>
        <p:spPr>
          <a:xfrm>
            <a:off x="5650172" y="3347112"/>
            <a:ext cx="6131045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Wingdings" pitchFamily="2" charset="2"/>
              <a:buChar char="v"/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مثل الهيموجلوبين </a:t>
            </a:r>
          </a:p>
        </p:txBody>
      </p:sp>
      <p:sp>
        <p:nvSpPr>
          <p:cNvPr id="21" name="مربع نص 12"/>
          <p:cNvSpPr txBox="1"/>
          <p:nvPr/>
        </p:nvSpPr>
        <p:spPr>
          <a:xfrm>
            <a:off x="5650172" y="4670968"/>
            <a:ext cx="613104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Wingdings" pitchFamily="2" charset="2"/>
              <a:buChar char="v"/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يعمل الهيموجلوبين على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نقل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الأكسجين في الدم من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الرئتين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إلى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سائر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الجسم . </a:t>
            </a:r>
          </a:p>
        </p:txBody>
      </p:sp>
      <p:pic>
        <p:nvPicPr>
          <p:cNvPr id="2050" name="Picture 2" descr="نتيجة بحث الصور عن ‪hemoglobin structure‬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89" y="1850035"/>
            <a:ext cx="4898326" cy="387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مربع نص 1"/>
          <p:cNvSpPr txBox="1"/>
          <p:nvPr/>
        </p:nvSpPr>
        <p:spPr>
          <a:xfrm>
            <a:off x="954574" y="4817658"/>
            <a:ext cx="66951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rgbClr val="FF0000"/>
                </a:solidFill>
              </a:rPr>
              <a:t>هيم</a:t>
            </a:r>
          </a:p>
        </p:txBody>
      </p:sp>
      <p:sp>
        <p:nvSpPr>
          <p:cNvPr id="33" name="مستطيل مستدير الزوايا 32"/>
          <p:cNvSpPr/>
          <p:nvPr/>
        </p:nvSpPr>
        <p:spPr>
          <a:xfrm>
            <a:off x="6974006" y="1037230"/>
            <a:ext cx="481436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ar-SA" sz="3600" b="1" dirty="0">
                <a:solidFill>
                  <a:srgbClr val="C00000"/>
                </a:solidFill>
              </a:rPr>
              <a:t>وظائف البروتينات المتعددة</a:t>
            </a:r>
          </a:p>
        </p:txBody>
      </p:sp>
    </p:spTree>
    <p:extLst>
      <p:ext uri="{BB962C8B-B14F-4D97-AF65-F5344CB8AC3E}">
        <p14:creationId xmlns:p14="http://schemas.microsoft.com/office/powerpoint/2010/main" val="242352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ستطيل مستدير الزوايا 17"/>
          <p:cNvSpPr/>
          <p:nvPr/>
        </p:nvSpPr>
        <p:spPr>
          <a:xfrm>
            <a:off x="6974006" y="1037230"/>
            <a:ext cx="481436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ar-SA" sz="3600" b="1" dirty="0">
                <a:solidFill>
                  <a:srgbClr val="C00000"/>
                </a:solidFill>
              </a:rPr>
              <a:t>وظائف البروتينات المتعددة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8611718" y="2153916"/>
            <a:ext cx="3176654" cy="92333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الدعم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البنائي </a:t>
            </a:r>
          </a:p>
        </p:txBody>
      </p:sp>
      <p:sp>
        <p:nvSpPr>
          <p:cNvPr id="23" name="مربع نص 12"/>
          <p:cNvSpPr txBox="1"/>
          <p:nvPr/>
        </p:nvSpPr>
        <p:spPr>
          <a:xfrm>
            <a:off x="9703558" y="3455290"/>
            <a:ext cx="203539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Wingdings" pitchFamily="2" charset="2"/>
              <a:buChar char="v"/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مثل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2153916"/>
            <a:ext cx="4394580" cy="3433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مربع نص 12"/>
          <p:cNvSpPr txBox="1"/>
          <p:nvPr/>
        </p:nvSpPr>
        <p:spPr>
          <a:xfrm>
            <a:off x="8514537" y="4178634"/>
            <a:ext cx="21325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الكولاجين.</a:t>
            </a:r>
          </a:p>
        </p:txBody>
      </p:sp>
      <p:sp>
        <p:nvSpPr>
          <p:cNvPr id="33" name="مربع نص 12"/>
          <p:cNvSpPr txBox="1"/>
          <p:nvPr/>
        </p:nvSpPr>
        <p:spPr>
          <a:xfrm>
            <a:off x="8761844" y="4751850"/>
            <a:ext cx="188526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الريش . </a:t>
            </a:r>
          </a:p>
        </p:txBody>
      </p:sp>
      <p:sp>
        <p:nvSpPr>
          <p:cNvPr id="34" name="مربع نص 12"/>
          <p:cNvSpPr txBox="1"/>
          <p:nvPr/>
        </p:nvSpPr>
        <p:spPr>
          <a:xfrm>
            <a:off x="8611718" y="5447898"/>
            <a:ext cx="203539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  <a:sym typeface="Wingdings"/>
              </a:rPr>
              <a:t>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الصوف. </a:t>
            </a:r>
          </a:p>
        </p:txBody>
      </p:sp>
    </p:spTree>
    <p:extLst>
      <p:ext uri="{BB962C8B-B14F-4D97-AF65-F5344CB8AC3E}">
        <p14:creationId xmlns:p14="http://schemas.microsoft.com/office/powerpoint/2010/main" val="172302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/>
      <p:bldP spid="21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7424382" y="2153916"/>
            <a:ext cx="4363990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4-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الاتصالات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داخل الخلايا </a:t>
            </a:r>
          </a:p>
        </p:txBody>
      </p:sp>
      <p:sp>
        <p:nvSpPr>
          <p:cNvPr id="23" name="مربع نص 12"/>
          <p:cNvSpPr txBox="1"/>
          <p:nvPr/>
        </p:nvSpPr>
        <p:spPr>
          <a:xfrm>
            <a:off x="10044752" y="3687717"/>
            <a:ext cx="1694201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Wingdings" pitchFamily="2" charset="2"/>
              <a:buChar char="v"/>
            </a:pPr>
            <a:r>
              <a:rPr lang="ar-SA" sz="3200" b="1" dirty="0">
                <a:solidFill>
                  <a:srgbClr val="000000"/>
                </a:solidFill>
                <a:latin typeface="ae_AlMateen" panose="02060803050605020204" pitchFamily="18" charset="-78"/>
              </a:rPr>
              <a:t>مثل :  </a:t>
            </a:r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6974006" y="1037230"/>
            <a:ext cx="481436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ar-SA" sz="3600" b="1" dirty="0">
                <a:solidFill>
                  <a:srgbClr val="C00000"/>
                </a:solidFill>
              </a:rPr>
              <a:t>وظائف البروتينات المتعددة</a:t>
            </a:r>
          </a:p>
        </p:txBody>
      </p:sp>
      <p:pic>
        <p:nvPicPr>
          <p:cNvPr id="2" name="Picture 2" descr="نتيجة بحث الصور عن ‪Insulin‬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29" y="745757"/>
            <a:ext cx="3859494" cy="261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مربع نص 12"/>
          <p:cNvSpPr txBox="1"/>
          <p:nvPr/>
        </p:nvSpPr>
        <p:spPr>
          <a:xfrm>
            <a:off x="9381188" y="4836541"/>
            <a:ext cx="1949358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الأنسولين . </a:t>
            </a:r>
          </a:p>
        </p:txBody>
      </p:sp>
      <p:pic>
        <p:nvPicPr>
          <p:cNvPr id="3076" name="Picture 4" descr="نتيجة بحث الصور عن ‪Insulin‬‏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5" r="13019" b="3107"/>
          <a:stretch/>
        </p:blipFill>
        <p:spPr bwMode="auto">
          <a:xfrm>
            <a:off x="273356" y="3687717"/>
            <a:ext cx="4326341" cy="248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79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3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6578221" y="2153916"/>
            <a:ext cx="5210151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5-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تنظيم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العمليات الخلوية.</a:t>
            </a:r>
          </a:p>
        </p:txBody>
      </p:sp>
      <p:sp>
        <p:nvSpPr>
          <p:cNvPr id="21" name="مستطيل 20"/>
          <p:cNvSpPr/>
          <p:nvPr/>
        </p:nvSpPr>
        <p:spPr>
          <a:xfrm>
            <a:off x="6578221" y="3419842"/>
            <a:ext cx="5263095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6-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حركة الخلايا.</a:t>
            </a:r>
          </a:p>
        </p:txBody>
      </p:sp>
      <p:sp>
        <p:nvSpPr>
          <p:cNvPr id="33" name="مستطيل 32"/>
          <p:cNvSpPr/>
          <p:nvPr/>
        </p:nvSpPr>
        <p:spPr>
          <a:xfrm>
            <a:off x="4804013" y="4654939"/>
            <a:ext cx="7112364" cy="82067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7-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مصدر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للطاقة</a:t>
            </a:r>
            <a:r>
              <a:rPr lang="ar-SA" sz="3600" b="1" dirty="0">
                <a:latin typeface="ae_AlMateen" panose="02060803050605020204" pitchFamily="18" charset="-78"/>
              </a:rPr>
              <a:t> 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عند شح المصادر الأخرى.</a:t>
            </a:r>
          </a:p>
        </p:txBody>
      </p:sp>
      <p:sp>
        <p:nvSpPr>
          <p:cNvPr id="23" name="مستطيل مستدير الزوايا 22"/>
          <p:cNvSpPr/>
          <p:nvPr/>
        </p:nvSpPr>
        <p:spPr>
          <a:xfrm>
            <a:off x="6974006" y="1037230"/>
            <a:ext cx="4814365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 </a:t>
            </a:r>
            <a:r>
              <a:rPr lang="ar-SA" sz="3600" b="1" dirty="0">
                <a:solidFill>
                  <a:srgbClr val="C00000"/>
                </a:solidFill>
              </a:rPr>
              <a:t>وظائف البروتينات المتعددة</a:t>
            </a:r>
          </a:p>
        </p:txBody>
      </p:sp>
      <p:pic>
        <p:nvPicPr>
          <p:cNvPr id="4100" name="Picture 4" descr="صورة ذات صلة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85" y="1881526"/>
            <a:ext cx="4861821" cy="3386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55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212390" y="1037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تدريب1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3548163" y="1049080"/>
            <a:ext cx="64203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لماذا يعد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الإنزيم</a:t>
            </a: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عاملًا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محفزًا</a:t>
            </a: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حيويًا ؟ </a:t>
            </a:r>
            <a:endParaRPr lang="ar-DZ" sz="4000" dirty="0"/>
          </a:p>
        </p:txBody>
      </p:sp>
      <p:sp>
        <p:nvSpPr>
          <p:cNvPr id="18" name="مربع نص 12"/>
          <p:cNvSpPr txBox="1"/>
          <p:nvPr/>
        </p:nvSpPr>
        <p:spPr>
          <a:xfrm>
            <a:off x="5911839" y="1756966"/>
            <a:ext cx="132147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الحل</a:t>
            </a:r>
          </a:p>
        </p:txBody>
      </p:sp>
    </p:spTree>
    <p:extLst>
      <p:ext uri="{BB962C8B-B14F-4D97-AF65-F5344CB8AC3E}">
        <p14:creationId xmlns:p14="http://schemas.microsoft.com/office/powerpoint/2010/main" val="2423520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10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212390" y="1037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تدريب1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" name="مستطيل 1"/>
          <p:cNvSpPr/>
          <p:nvPr/>
        </p:nvSpPr>
        <p:spPr>
          <a:xfrm>
            <a:off x="3548163" y="1049080"/>
            <a:ext cx="64203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لماذا يعد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الإنزيم</a:t>
            </a: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عاملًا </a:t>
            </a:r>
            <a:r>
              <a:rPr lang="ar-SA" sz="4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محفزًا</a:t>
            </a:r>
            <a:r>
              <a:rPr lang="ar-SA" sz="40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حيويًا ؟ </a:t>
            </a:r>
            <a:endParaRPr lang="ar-DZ" sz="4000" dirty="0"/>
          </a:p>
        </p:txBody>
      </p:sp>
      <p:sp>
        <p:nvSpPr>
          <p:cNvPr id="18" name="مربع نص 12"/>
          <p:cNvSpPr txBox="1"/>
          <p:nvPr/>
        </p:nvSpPr>
        <p:spPr>
          <a:xfrm>
            <a:off x="5911839" y="2089641"/>
            <a:ext cx="132147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الحل</a:t>
            </a:r>
          </a:p>
        </p:txBody>
      </p:sp>
      <p:sp>
        <p:nvSpPr>
          <p:cNvPr id="3" name="مستطيل 2"/>
          <p:cNvSpPr/>
          <p:nvPr/>
        </p:nvSpPr>
        <p:spPr>
          <a:xfrm>
            <a:off x="5058102" y="3144757"/>
            <a:ext cx="6096000" cy="7397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1-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التفاعل الكيميائي .</a:t>
            </a:r>
          </a:p>
        </p:txBody>
      </p:sp>
      <p:sp>
        <p:nvSpPr>
          <p:cNvPr id="19" name="مستطيل 18"/>
          <p:cNvSpPr/>
          <p:nvPr/>
        </p:nvSpPr>
        <p:spPr>
          <a:xfrm>
            <a:off x="5058102" y="4154709"/>
            <a:ext cx="6096000" cy="7397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2-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تخفيض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طاقة التنشيط للتفاعل . </a:t>
            </a:r>
          </a:p>
        </p:txBody>
      </p:sp>
      <p:pic>
        <p:nvPicPr>
          <p:cNvPr id="5122" name="Picture 2" descr="صورة ذات صلة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7" t="3883" r="5450"/>
          <a:stretch/>
        </p:blipFill>
        <p:spPr bwMode="auto">
          <a:xfrm>
            <a:off x="176090" y="2165928"/>
            <a:ext cx="4617391" cy="370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34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11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8584442" y="1037230"/>
            <a:ext cx="2729552" cy="655092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bg2">
                    <a:lumMod val="10000"/>
                  </a:schemeClr>
                </a:solidFill>
              </a:rPr>
              <a:t>عمل الإنزيم 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ربع نص 12"/>
          <p:cNvSpPr txBox="1"/>
          <p:nvPr/>
        </p:nvSpPr>
        <p:spPr>
          <a:xfrm>
            <a:off x="6878472" y="2432714"/>
            <a:ext cx="495733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1-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يعمل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الإنزيم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عمل عامل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محفز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من خلال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المادة الخاضعة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للإنزيم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19" name="مربع نص 12"/>
          <p:cNvSpPr txBox="1"/>
          <p:nvPr/>
        </p:nvSpPr>
        <p:spPr>
          <a:xfrm>
            <a:off x="7615454" y="4407474"/>
            <a:ext cx="4397776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2-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ترتبط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المواد الخاضعة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لفعل الإنزيم بمواضع معينة على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جزيئات الإنزيم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0" t="23135" r="24582" b="14650"/>
          <a:stretch/>
        </p:blipFill>
        <p:spPr bwMode="auto">
          <a:xfrm>
            <a:off x="4296" y="2100005"/>
            <a:ext cx="7051597" cy="3488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52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12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ربع نص 12"/>
          <p:cNvSpPr txBox="1"/>
          <p:nvPr/>
        </p:nvSpPr>
        <p:spPr>
          <a:xfrm>
            <a:off x="6387155" y="2214346"/>
            <a:ext cx="5598780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3-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ارتباط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المادة الخاضعة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بالموقع النشط يغير هذا الموضع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شكله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قليلًا ليحيط بالمادة الخاضعة بصورة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أكثر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إحكامًا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19" name="مربع نص 12"/>
          <p:cNvSpPr txBox="1"/>
          <p:nvPr/>
        </p:nvSpPr>
        <p:spPr>
          <a:xfrm>
            <a:off x="7315200" y="4305170"/>
            <a:ext cx="4642693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4-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يسمى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التركيب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المتكون من الإنزيم والمادة الخاضعة عند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ارتباطها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مركبَ والمادة الخاضعة </a:t>
            </a:r>
          </a:p>
        </p:txBody>
      </p:sp>
      <p:sp>
        <p:nvSpPr>
          <p:cNvPr id="23" name="مستطيل مستدير الزوايا 22"/>
          <p:cNvSpPr/>
          <p:nvPr/>
        </p:nvSpPr>
        <p:spPr>
          <a:xfrm>
            <a:off x="8584442" y="1037230"/>
            <a:ext cx="2729552" cy="655092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bg2">
                    <a:lumMod val="10000"/>
                  </a:schemeClr>
                </a:solidFill>
              </a:rPr>
              <a:t>عمل الإنزيم 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23654" r="26361" b="14650"/>
          <a:stretch/>
        </p:blipFill>
        <p:spPr bwMode="auto">
          <a:xfrm>
            <a:off x="40937" y="2129051"/>
            <a:ext cx="6428096" cy="345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31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13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ربع نص 12"/>
          <p:cNvSpPr txBox="1"/>
          <p:nvPr/>
        </p:nvSpPr>
        <p:spPr>
          <a:xfrm>
            <a:off x="7384184" y="2036922"/>
            <a:ext cx="4451624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5-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يسمح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التنوع الكبير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للسلاسل الجانبية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للأحماض الأمينية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في الإنزيم بتكوين عدد من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القوى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بين الجزيئية المختلفة .</a:t>
            </a:r>
          </a:p>
        </p:txBody>
      </p:sp>
      <p:sp>
        <p:nvSpPr>
          <p:cNvPr id="19" name="مربع نص 12"/>
          <p:cNvSpPr txBox="1"/>
          <p:nvPr/>
        </p:nvSpPr>
        <p:spPr>
          <a:xfrm>
            <a:off x="7384183" y="4537184"/>
            <a:ext cx="445162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6-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تخفض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القوى بين الجزيئية طاقة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التنشيط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اللازمة للتفاعل 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.</a:t>
            </a:r>
          </a:p>
        </p:txBody>
      </p:sp>
      <p:sp>
        <p:nvSpPr>
          <p:cNvPr id="23" name="مستطيل مستدير الزوايا 22"/>
          <p:cNvSpPr/>
          <p:nvPr/>
        </p:nvSpPr>
        <p:spPr>
          <a:xfrm>
            <a:off x="8584442" y="1037230"/>
            <a:ext cx="2729552" cy="655092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bg2">
                    <a:lumMod val="10000"/>
                  </a:schemeClr>
                </a:solidFill>
              </a:rPr>
              <a:t>عمل الإنزيم </a:t>
            </a: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23654" r="26361" b="14650"/>
          <a:stretch/>
        </p:blipFill>
        <p:spPr bwMode="auto">
          <a:xfrm>
            <a:off x="40937" y="2129051"/>
            <a:ext cx="6428096" cy="345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88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14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8" name="مربع نص 12"/>
          <p:cNvSpPr txBox="1"/>
          <p:nvPr/>
        </p:nvSpPr>
        <p:spPr>
          <a:xfrm>
            <a:off x="6837528" y="2432714"/>
            <a:ext cx="4998279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7-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تتكسر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الروابط وتتحول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المادة الخاضعة 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لفعل الإنزيم إلى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نواتج</a:t>
            </a:r>
            <a:r>
              <a:rPr lang="ar-SA" sz="32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8584442" y="1037230"/>
            <a:ext cx="2729552" cy="655092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chemeClr val="bg2">
                    <a:lumMod val="10000"/>
                  </a:schemeClr>
                </a:solidFill>
              </a:rPr>
              <a:t>عمل الإنزيم 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23654" r="26361" b="14650"/>
          <a:stretch/>
        </p:blipFill>
        <p:spPr bwMode="auto">
          <a:xfrm>
            <a:off x="40937" y="2129051"/>
            <a:ext cx="6428096" cy="345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684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15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212390" y="1037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تدريب2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2"/>
          <p:cNvSpPr txBox="1"/>
          <p:nvPr/>
        </p:nvSpPr>
        <p:spPr>
          <a:xfrm>
            <a:off x="5911839" y="2185167"/>
            <a:ext cx="132147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الحل</a:t>
            </a:r>
          </a:p>
        </p:txBody>
      </p:sp>
      <p:sp>
        <p:nvSpPr>
          <p:cNvPr id="18" name="مربع نص 12"/>
          <p:cNvSpPr txBox="1"/>
          <p:nvPr/>
        </p:nvSpPr>
        <p:spPr>
          <a:xfrm>
            <a:off x="3534769" y="849570"/>
            <a:ext cx="613104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كيف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تعمل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الإنزيمات على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خفض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طاقة التنشيط اللازمة لحدوث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التفاعل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؟</a:t>
            </a:r>
          </a:p>
        </p:txBody>
      </p:sp>
    </p:spTree>
    <p:extLst>
      <p:ext uri="{BB962C8B-B14F-4D97-AF65-F5344CB8AC3E}">
        <p14:creationId xmlns:p14="http://schemas.microsoft.com/office/powerpoint/2010/main" val="2423520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4" name="Group 23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0" name="Straight Connector 29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152001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16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5" name="مستطيل مستدير الزوايا 14"/>
          <p:cNvSpPr/>
          <p:nvPr/>
        </p:nvSpPr>
        <p:spPr>
          <a:xfrm>
            <a:off x="10212390" y="1037230"/>
            <a:ext cx="1575982" cy="655092"/>
          </a:xfrm>
          <a:prstGeom prst="roundRect">
            <a:avLst/>
          </a:prstGeom>
          <a:solidFill>
            <a:srgbClr val="FFFFCC"/>
          </a:solidFill>
          <a:ln w="28575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</a:rPr>
              <a:t>تدريب2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2"/>
          <p:cNvSpPr txBox="1"/>
          <p:nvPr/>
        </p:nvSpPr>
        <p:spPr>
          <a:xfrm>
            <a:off x="3548432" y="2898837"/>
            <a:ext cx="6660107" cy="25853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تخفض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الإنزيمات طاقة التنشيط اللازمة لحدوث التفاعل , وتغير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السرعة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التي يحدث بها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التفاعل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دون أن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تتغير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هي في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التفاعل</a:t>
            </a:r>
            <a:r>
              <a:rPr lang="ar-SA" sz="36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.</a:t>
            </a:r>
          </a:p>
        </p:txBody>
      </p:sp>
      <p:sp>
        <p:nvSpPr>
          <p:cNvPr id="21" name="مربع نص 12"/>
          <p:cNvSpPr txBox="1"/>
          <p:nvPr/>
        </p:nvSpPr>
        <p:spPr>
          <a:xfrm>
            <a:off x="5939554" y="2049899"/>
            <a:ext cx="1321474" cy="7397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الحل</a:t>
            </a:r>
          </a:p>
        </p:txBody>
      </p:sp>
      <p:sp>
        <p:nvSpPr>
          <p:cNvPr id="23" name="مربع نص 12"/>
          <p:cNvSpPr txBox="1"/>
          <p:nvPr/>
        </p:nvSpPr>
        <p:spPr>
          <a:xfrm>
            <a:off x="3534769" y="849570"/>
            <a:ext cx="613104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كيف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تعمل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الإنزيمات على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خفض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طاقة التنشيط اللازمة لحدوث </a:t>
            </a:r>
            <a:r>
              <a:rPr lang="ar-SA" sz="36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التفاعل</a:t>
            </a: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 ؟</a:t>
            </a:r>
          </a:p>
        </p:txBody>
      </p:sp>
    </p:spTree>
    <p:extLst>
      <p:ext uri="{BB962C8B-B14F-4D97-AF65-F5344CB8AC3E}">
        <p14:creationId xmlns:p14="http://schemas.microsoft.com/office/powerpoint/2010/main" val="656709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47792" y="6195436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17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تقويم: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7411" y="933640"/>
            <a:ext cx="768263" cy="7315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مربع نص 12"/>
          <p:cNvSpPr txBox="1"/>
          <p:nvPr/>
        </p:nvSpPr>
        <p:spPr>
          <a:xfrm>
            <a:off x="954575" y="849570"/>
            <a:ext cx="8711240" cy="8206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ae_AlMateen" panose="02060803050605020204" pitchFamily="18" charset="-78"/>
              </a:rPr>
              <a:t>ما هي وظائف البروتينات المتعددة ؟</a:t>
            </a:r>
          </a:p>
        </p:txBody>
      </p:sp>
      <p:sp>
        <p:nvSpPr>
          <p:cNvPr id="22" name="مستطيل 21"/>
          <p:cNvSpPr/>
          <p:nvPr/>
        </p:nvSpPr>
        <p:spPr>
          <a:xfrm>
            <a:off x="6449655" y="1763595"/>
            <a:ext cx="3439484" cy="73975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1-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التفاعل</a:t>
            </a:r>
          </a:p>
        </p:txBody>
      </p:sp>
      <p:sp>
        <p:nvSpPr>
          <p:cNvPr id="24" name="مستطيل 23"/>
          <p:cNvSpPr/>
          <p:nvPr/>
        </p:nvSpPr>
        <p:spPr>
          <a:xfrm>
            <a:off x="6408711" y="2479883"/>
            <a:ext cx="3439484" cy="73975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نقل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المواد</a:t>
            </a:r>
          </a:p>
        </p:txBody>
      </p:sp>
      <p:sp>
        <p:nvSpPr>
          <p:cNvPr id="34" name="مستطيل 33"/>
          <p:cNvSpPr/>
          <p:nvPr/>
        </p:nvSpPr>
        <p:spPr>
          <a:xfrm>
            <a:off x="6690254" y="3027597"/>
            <a:ext cx="3176654" cy="7397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الدعم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البنائي </a:t>
            </a:r>
          </a:p>
        </p:txBody>
      </p:sp>
      <p:sp>
        <p:nvSpPr>
          <p:cNvPr id="35" name="مستطيل 34"/>
          <p:cNvSpPr/>
          <p:nvPr/>
        </p:nvSpPr>
        <p:spPr>
          <a:xfrm>
            <a:off x="5538797" y="3722908"/>
            <a:ext cx="4363990" cy="73975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4- </a:t>
            </a:r>
            <a:r>
              <a:rPr lang="ar-SA" sz="32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الاتصالات</a:t>
            </a:r>
            <a:r>
              <a:rPr lang="ar-SA" sz="32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داخل الخلايا </a:t>
            </a:r>
          </a:p>
        </p:txBody>
      </p:sp>
      <p:sp>
        <p:nvSpPr>
          <p:cNvPr id="36" name="مستطيل 35"/>
          <p:cNvSpPr/>
          <p:nvPr/>
        </p:nvSpPr>
        <p:spPr>
          <a:xfrm>
            <a:off x="4777812" y="4386515"/>
            <a:ext cx="5210151" cy="6588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5-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تنظيم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العمليات الخلوية.</a:t>
            </a:r>
          </a:p>
        </p:txBody>
      </p:sp>
      <p:sp>
        <p:nvSpPr>
          <p:cNvPr id="37" name="مستطيل 36"/>
          <p:cNvSpPr/>
          <p:nvPr/>
        </p:nvSpPr>
        <p:spPr>
          <a:xfrm>
            <a:off x="4777812" y="5024633"/>
            <a:ext cx="5263095" cy="6588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6-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حركة الخلايا.</a:t>
            </a:r>
          </a:p>
        </p:txBody>
      </p:sp>
      <p:sp>
        <p:nvSpPr>
          <p:cNvPr id="38" name="مستطيل 37"/>
          <p:cNvSpPr/>
          <p:nvPr/>
        </p:nvSpPr>
        <p:spPr>
          <a:xfrm>
            <a:off x="2826180" y="5700162"/>
            <a:ext cx="7112364" cy="65883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7-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مصدر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للطاقة</a:t>
            </a:r>
            <a:r>
              <a:rPr lang="ar-SA" sz="2800" b="1" dirty="0">
                <a:latin typeface="ae_AlMateen" panose="02060803050605020204" pitchFamily="18" charset="-78"/>
              </a:rPr>
              <a:t> </a:t>
            </a:r>
            <a:r>
              <a:rPr lang="ar-SA" sz="28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عند شح المصادر الأخرى.</a:t>
            </a:r>
          </a:p>
        </p:txBody>
      </p:sp>
    </p:spTree>
    <p:extLst>
      <p:ext uri="{BB962C8B-B14F-4D97-AF65-F5344CB8AC3E}">
        <p14:creationId xmlns:p14="http://schemas.microsoft.com/office/powerpoint/2010/main" val="139361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34" grpId="0"/>
      <p:bldP spid="35" grpId="0" animBg="1"/>
      <p:bldP spid="36" grpId="0" animBg="1"/>
      <p:bldP spid="37" grpId="0" animBg="1"/>
      <p:bldP spid="3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47792" y="6230648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18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487" y="944092"/>
            <a:ext cx="742686" cy="742686"/>
          </a:xfrm>
          <a:prstGeom prst="rect">
            <a:avLst/>
          </a:prstGeom>
        </p:spPr>
      </p:pic>
      <p:sp>
        <p:nvSpPr>
          <p:cNvPr id="22" name="TextBox 20"/>
          <p:cNvSpPr txBox="1"/>
          <p:nvPr/>
        </p:nvSpPr>
        <p:spPr>
          <a:xfrm>
            <a:off x="9370045" y="97286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تعلمنا اليوم: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4" name="مستطيل 23"/>
          <p:cNvSpPr/>
          <p:nvPr/>
        </p:nvSpPr>
        <p:spPr>
          <a:xfrm>
            <a:off x="3630308" y="783330"/>
            <a:ext cx="4362063" cy="803569"/>
          </a:xfrm>
          <a:prstGeom prst="rect">
            <a:avLst/>
          </a:prstGeom>
          <a:solidFill>
            <a:srgbClr val="CCFFFF"/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cxnSp>
        <p:nvCxnSpPr>
          <p:cNvPr id="34" name="رابط مستقيم 33"/>
          <p:cNvCxnSpPr/>
          <p:nvPr/>
        </p:nvCxnSpPr>
        <p:spPr>
          <a:xfrm>
            <a:off x="5740866" y="1559603"/>
            <a:ext cx="0" cy="18176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رابط كسهم مستقيم 34"/>
          <p:cNvCxnSpPr/>
          <p:nvPr/>
        </p:nvCxnSpPr>
        <p:spPr>
          <a:xfrm>
            <a:off x="1365525" y="1732339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مستطيل 35"/>
          <p:cNvSpPr/>
          <p:nvPr/>
        </p:nvSpPr>
        <p:spPr>
          <a:xfrm>
            <a:off x="8886423" y="2201563"/>
            <a:ext cx="1567762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400" b="1" dirty="0">
                <a:solidFill>
                  <a:srgbClr val="002060"/>
                </a:solidFill>
              </a:rPr>
              <a:t>الوظائف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cxnSp>
        <p:nvCxnSpPr>
          <p:cNvPr id="38" name="رابط مستقيم 37"/>
          <p:cNvCxnSpPr/>
          <p:nvPr/>
        </p:nvCxnSpPr>
        <p:spPr>
          <a:xfrm>
            <a:off x="1365525" y="1746415"/>
            <a:ext cx="8004520" cy="1612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رابط كسهم مستقيم 38"/>
          <p:cNvCxnSpPr/>
          <p:nvPr/>
        </p:nvCxnSpPr>
        <p:spPr>
          <a:xfrm>
            <a:off x="9372721" y="1748894"/>
            <a:ext cx="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مستطيل 41"/>
          <p:cNvSpPr/>
          <p:nvPr/>
        </p:nvSpPr>
        <p:spPr>
          <a:xfrm>
            <a:off x="612818" y="2174267"/>
            <a:ext cx="1488937" cy="57606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SA" sz="2400" b="1" dirty="0">
                <a:solidFill>
                  <a:srgbClr val="002060"/>
                </a:solidFill>
              </a:rPr>
              <a:t>عمل الإنزيم </a:t>
            </a:r>
          </a:p>
        </p:txBody>
      </p:sp>
      <p:sp>
        <p:nvSpPr>
          <p:cNvPr id="58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60" name="مستطيل 59"/>
          <p:cNvSpPr/>
          <p:nvPr/>
        </p:nvSpPr>
        <p:spPr>
          <a:xfrm>
            <a:off x="7151921" y="2974589"/>
            <a:ext cx="4176463" cy="332398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1-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التفاعل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2-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نقل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المواد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3-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الدعم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البنائي 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4-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الاتصالات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 داخل الخلايا 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5-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تنظيم</a:t>
            </a:r>
            <a:r>
              <a:rPr lang="ar-SA" sz="2000" b="1" dirty="0">
                <a:latin typeface="ae_AlMateen" panose="02060803050605020204" pitchFamily="18" charset="-78"/>
              </a:rPr>
              <a:t> 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العمليات الخلوية.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6-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تسريع</a:t>
            </a:r>
            <a:r>
              <a:rPr lang="ar-SA" sz="2000" b="1" dirty="0">
                <a:latin typeface="ae_AlMateen" panose="02060803050605020204" pitchFamily="18" charset="-78"/>
              </a:rPr>
              <a:t> 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حركة الخلايا.</a:t>
            </a:r>
          </a:p>
          <a:p>
            <a:pPr algn="r" rtl="1">
              <a:lnSpc>
                <a:spcPct val="150000"/>
              </a:lnSpc>
            </a:pP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7-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مصدر</a:t>
            </a:r>
            <a:r>
              <a:rPr lang="ar-SA" sz="2000" b="1" dirty="0">
                <a:latin typeface="ae_AlMateen" panose="02060803050605020204" pitchFamily="18" charset="-78"/>
              </a:rPr>
              <a:t> </a:t>
            </a:r>
            <a:r>
              <a:rPr lang="ar-SA" sz="2000" b="1" dirty="0">
                <a:solidFill>
                  <a:srgbClr val="FF0000"/>
                </a:solidFill>
                <a:latin typeface="ae_AlMateen" panose="02060803050605020204" pitchFamily="18" charset="-78"/>
              </a:rPr>
              <a:t>للطاقة</a:t>
            </a:r>
            <a:r>
              <a:rPr lang="ar-SA" sz="2000" b="1" dirty="0">
                <a:latin typeface="ae_AlMateen" panose="02060803050605020204" pitchFamily="18" charset="-78"/>
              </a:rPr>
              <a:t> </a:t>
            </a:r>
            <a:r>
              <a:rPr lang="ar-SA" sz="2000" b="1" dirty="0">
                <a:solidFill>
                  <a:srgbClr val="0000CC"/>
                </a:solidFill>
                <a:latin typeface="ae_AlMateen" panose="02060803050605020204" pitchFamily="18" charset="-78"/>
              </a:rPr>
              <a:t>عند شح المصادر الأخرى.</a:t>
            </a:r>
          </a:p>
        </p:txBody>
      </p:sp>
      <p:pic>
        <p:nvPicPr>
          <p:cNvPr id="7170" name="Picture 2" descr="نتيجة بحث الصور عن ‪enzyme action‬‏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61" y="2730140"/>
            <a:ext cx="28575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صورة ذات صلة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08" y="4211220"/>
            <a:ext cx="3813311" cy="2048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78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6" grpId="0" animBg="1"/>
      <p:bldP spid="42" grpId="0" animBg="1"/>
      <p:bldP spid="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4296" y="553791"/>
            <a:ext cx="12200592" cy="6196680"/>
            <a:chOff x="-4296" y="553791"/>
            <a:chExt cx="12200592" cy="6196680"/>
          </a:xfrm>
        </p:grpSpPr>
        <p:grpSp>
          <p:nvGrpSpPr>
            <p:cNvPr id="25" name="Group 24"/>
            <p:cNvGrpSpPr/>
            <p:nvPr/>
          </p:nvGrpSpPr>
          <p:grpSpPr>
            <a:xfrm>
              <a:off x="-4296" y="553791"/>
              <a:ext cx="12196296" cy="137373"/>
              <a:chOff x="-4296" y="141667"/>
              <a:chExt cx="12196296" cy="137373"/>
            </a:xfrm>
          </p:grpSpPr>
          <p:cxnSp>
            <p:nvCxnSpPr>
              <p:cNvPr id="31" name="Straight Connector 30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28" name="Straight Connector 27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TextBox 6"/>
          <p:cNvSpPr txBox="1"/>
          <p:nvPr/>
        </p:nvSpPr>
        <p:spPr>
          <a:xfrm>
            <a:off x="11547792" y="6243527"/>
            <a:ext cx="437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AE64A04-C943-4489-B8B5-BE75028A46BC}" type="slidenum">
              <a:rPr lang="en-US" sz="2400" b="1" smtClean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19</a:t>
            </a:fld>
            <a:endParaRPr lang="en-US" sz="2400" b="1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298546" y="976235"/>
            <a:ext cx="1918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المــــراجـــــــــع:</a:t>
            </a:r>
            <a:endParaRPr lang="en-US" sz="36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5010" y="929068"/>
            <a:ext cx="740664" cy="74066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298361" y="12879"/>
            <a:ext cx="628917" cy="6782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7798"/>
          <a:stretch/>
        </p:blipFill>
        <p:spPr>
          <a:xfrm>
            <a:off x="273356" y="6163298"/>
            <a:ext cx="962263" cy="394015"/>
          </a:xfrm>
          <a:prstGeom prst="rect">
            <a:avLst/>
          </a:prstGeom>
        </p:spPr>
      </p:pic>
      <p:sp>
        <p:nvSpPr>
          <p:cNvPr id="17" name="مستطيل 16"/>
          <p:cNvSpPr/>
          <p:nvPr/>
        </p:nvSpPr>
        <p:spPr>
          <a:xfrm>
            <a:off x="287354" y="2602031"/>
            <a:ext cx="11617291" cy="18722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كتاب الكيمياء للصف الثالث ثانوي - طبعة العبيكان 2016</a:t>
            </a:r>
          </a:p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الفصل الدراسي الثاني</a:t>
            </a:r>
          </a:p>
          <a:p>
            <a:pPr algn="ctr"/>
            <a:r>
              <a:rPr lang="ar-SA" sz="2800" b="1" dirty="0">
                <a:solidFill>
                  <a:schemeClr val="bg2">
                    <a:lumMod val="10000"/>
                  </a:schemeClr>
                </a:solidFill>
              </a:rPr>
              <a:t>للعام الدراسي 1437/ 1438هـ</a:t>
            </a:r>
            <a:endParaRPr lang="en-US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TextBox 2"/>
          <p:cNvSpPr txBox="1"/>
          <p:nvPr/>
        </p:nvSpPr>
        <p:spPr>
          <a:xfrm>
            <a:off x="3910820" y="-15257"/>
            <a:ext cx="49756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2">
                    <a:lumMod val="1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وظائف البروتينات المتعددة</a:t>
            </a:r>
            <a:endParaRPr lang="en-US" sz="3600" b="1" dirty="0">
              <a:solidFill>
                <a:schemeClr val="bg2">
                  <a:lumMod val="1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90937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4296" y="115909"/>
            <a:ext cx="12200592" cy="6634562"/>
            <a:chOff x="-4296" y="115909"/>
            <a:chExt cx="12200592" cy="6634562"/>
          </a:xfrm>
        </p:grpSpPr>
        <p:grpSp>
          <p:nvGrpSpPr>
            <p:cNvPr id="15" name="Group 14"/>
            <p:cNvGrpSpPr/>
            <p:nvPr/>
          </p:nvGrpSpPr>
          <p:grpSpPr>
            <a:xfrm>
              <a:off x="-4296" y="115909"/>
              <a:ext cx="12196296" cy="137373"/>
              <a:chOff x="-4296" y="141667"/>
              <a:chExt cx="12196296" cy="137373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15"/>
            <p:cNvGrpSpPr/>
            <p:nvPr/>
          </p:nvGrpSpPr>
          <p:grpSpPr>
            <a:xfrm flipV="1">
              <a:off x="0" y="6613098"/>
              <a:ext cx="12196296" cy="137373"/>
              <a:chOff x="-4296" y="141667"/>
              <a:chExt cx="12196296" cy="137373"/>
            </a:xfrm>
          </p:grpSpPr>
          <p:cxnSp>
            <p:nvCxnSpPr>
              <p:cNvPr id="17" name="Straight Connector 16"/>
              <p:cNvCxnSpPr/>
              <p:nvPr/>
            </p:nvCxnSpPr>
            <p:spPr>
              <a:xfrm>
                <a:off x="0" y="141667"/>
                <a:ext cx="12192000" cy="0"/>
              </a:xfrm>
              <a:prstGeom prst="line">
                <a:avLst/>
              </a:prstGeom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/>
              <p:nvPr/>
            </p:nvCxnSpPr>
            <p:spPr>
              <a:xfrm>
                <a:off x="-2148" y="203914"/>
                <a:ext cx="12192000" cy="0"/>
              </a:xfrm>
              <a:prstGeom prst="line">
                <a:avLst/>
              </a:prstGeom>
              <a:ln w="28575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-4296" y="279040"/>
                <a:ext cx="12192000" cy="0"/>
              </a:xfrm>
              <a:prstGeom prst="line">
                <a:avLst/>
              </a:prstGeom>
              <a:ln w="57150">
                <a:solidFill>
                  <a:schemeClr val="accent6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" name="TextBox 4"/>
          <p:cNvSpPr txBox="1"/>
          <p:nvPr/>
        </p:nvSpPr>
        <p:spPr>
          <a:xfrm>
            <a:off x="4208172" y="986890"/>
            <a:ext cx="3775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للتواصل أو لمزيد من الدروس </a:t>
            </a:r>
            <a:endParaRPr lang="en-US" sz="3200" b="1" dirty="0">
              <a:solidFill>
                <a:srgbClr val="C000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74126" y="2612922"/>
            <a:ext cx="10358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IEN_Edu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05"/>
          <a:stretch/>
        </p:blipFill>
        <p:spPr>
          <a:xfrm>
            <a:off x="6665077" y="1585750"/>
            <a:ext cx="466868" cy="60349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986159" y="1724050"/>
            <a:ext cx="1438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ien.edu.com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077" y="2543824"/>
            <a:ext cx="525082" cy="5250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018" y="3346780"/>
            <a:ext cx="922986" cy="922986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4928253" y="3451919"/>
            <a:ext cx="1435008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SA" sz="2400" b="1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8004422220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340" y="4378114"/>
            <a:ext cx="3095321" cy="66869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584879" y="6233376"/>
            <a:ext cx="30222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1200" dirty="0">
                <a:solidFill>
                  <a:schemeClr val="bg2">
                    <a:lumMod val="50000"/>
                  </a:scheme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جميع الحقوق محفوظة لشركة تطوير للخدمات التعليمية</a:t>
            </a:r>
            <a:endParaRPr lang="en-US" sz="1200" dirty="0">
              <a:solidFill>
                <a:schemeClr val="bg2">
                  <a:lumMod val="50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53" y="5265446"/>
            <a:ext cx="1839494" cy="81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63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دروس">
      <a:dk1>
        <a:srgbClr val="1F3864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1709</TotalTime>
  <Words>544</Words>
  <Application>Microsoft Office PowerPoint</Application>
  <PresentationFormat>شاشة عريضة</PresentationFormat>
  <Paragraphs>150</Paragraphs>
  <Slides>20</Slides>
  <Notes>18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27" baseType="lpstr">
      <vt:lpstr>ae_AlMateen</vt:lpstr>
      <vt:lpstr>Arial</vt:lpstr>
      <vt:lpstr>Arial Black</vt:lpstr>
      <vt:lpstr>Calibri</vt:lpstr>
      <vt:lpstr>Sakkal Majalla</vt:lpstr>
      <vt:lpstr>Wingdings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Shahera Al-Zahib</dc:creator>
  <cp:lastModifiedBy>ماجد الحكمي</cp:lastModifiedBy>
  <cp:revision>49</cp:revision>
  <dcterms:created xsi:type="dcterms:W3CDTF">2016-09-07T07:56:44Z</dcterms:created>
  <dcterms:modified xsi:type="dcterms:W3CDTF">2023-03-18T19:52:03Z</dcterms:modified>
</cp:coreProperties>
</file>