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116" r:id="rId2"/>
    <p:sldId id="2107" r:id="rId3"/>
    <p:sldId id="2108" r:id="rId4"/>
    <p:sldId id="2110" r:id="rId5"/>
    <p:sldId id="2109" r:id="rId6"/>
    <p:sldId id="211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FFFF"/>
    <a:srgbClr val="CFA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DEE51-DBC5-C390-E9E3-FF52CCA3FF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0D1F46-43BF-9163-7659-FA0A810E40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A92630-D7B4-5EE0-AD25-FEBBD2136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8BD50-1661-FEF4-72D2-9D2C44839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EE0D5F-C221-1F50-9AC1-1B55A1864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911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26029-C768-1C5C-A4AF-B2E6C215A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52BEAC-E502-ACA4-5C99-9CF0752889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1CAA5A-CC1C-FC89-EA4A-4AAD62DD8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AD64C6-87FC-006F-9EA8-66A42ED91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FCAD9-9012-CDD6-3805-5FF4BDD47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842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96C38E-DFA5-346F-33A8-4055DE9F7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FA81B3-6DC6-8657-465C-54A2EBC28C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7B370A-6FC7-98FE-B59B-0B3A1FF39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67ED08-1ACC-DECC-152F-6F54144DD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110255-FBFF-1826-9975-6D7A2E1BC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91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FC782-A962-5874-EEC1-633A10F98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1E75A-4C5C-3BA1-C12B-26856A2FC5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18BA3B-691B-E116-1412-52EC126452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DA9EB6-24E6-F2A7-E2C3-9E91B1919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DFF2F4-B7AF-02D0-3A73-9238995C3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7C0A44-FC00-7174-0797-254BCA187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254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7CBB3-4A64-E35A-0437-F59F7E930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4E558F-3AF2-7D91-4433-F08A54F5E1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714208-58C7-712F-F497-01970AE881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E06EAC-648C-7373-5EB9-F767EDBE9E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777609-DD78-307A-43FA-AF49ABBC7D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FC728F-5701-1234-30D8-FA435508B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4D3C75-4570-FB32-BC3A-79C7C6FAA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CD19C1-E04A-4C9D-D0B1-79EBE4909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061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871D0-546C-AAF9-0243-5B6B6943F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C50D3A-8846-C8FD-2949-1A1320BD8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C17621-2D9B-0CFF-5403-415CEF590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9285F1-B868-2118-AAD6-8C5B43908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113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F1666C-D2ED-C006-39E4-4EB96869E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37057E-B7CD-ED6B-D0DE-90D005797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B0EB2F-D018-C976-7307-B369BA495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318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B430D-823F-C097-1A95-79D6F65D3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9DEA4-848D-AAAD-460A-382D4DAC2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F7BEA9-AAC1-CD98-046C-C2AEBF1B1B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00B804-7806-176D-073F-EF933907C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AD4366-A729-B31E-C09E-8272A235A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10E30A-9753-73C8-D645-FB50085B8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429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EA04E-1C1D-3BE1-1CD0-524ABDCB6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77AFC7-1AED-05B4-7CD6-AF256B95F9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902CAB-13C5-E92D-F142-D85985DA1D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43CBC6-CC40-6136-C81C-6CFE689EB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6766B6-20FB-52EB-618F-84609BCD8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0DC449-50F1-CA23-4E44-AE6AA8498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891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B25CA-5C6E-9F17-A6F1-8D14175E6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363697-0E46-91F5-9913-C435DBE8CB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CE624E-0472-17DC-A25C-ADE4A4FF4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19B44-46C1-9D48-32B3-440D3248C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1D404-D347-80D8-030F-909540BFB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25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79D0A6-31FC-3E62-4190-A7B45DFB8D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ABEF78-0A33-77F5-DC19-CF6567DE17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127FE5-EDB7-0BD3-B726-ED4D52407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68034-2145-CCE4-F296-7BA409100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A0A8F-2413-D048-7B01-086A5F6AC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846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A8488A-2581-2848-A924-4BF364024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DD495-2B1F-F6E1-5D56-71BF555574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4738FC-E8B0-EB68-4A58-6024A4F092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6BC5E-692C-4B3D-A045-7BEC3F27E04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BE2EF-BBA7-42DF-AE8D-18521F2E4B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96C4B-7CE4-35E9-6589-B221A9F8CC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18318-32AD-4ABE-A1EE-694D9CE523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624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8.png"/><Relationship Id="rId7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14.png"/><Relationship Id="rId12" Type="http://schemas.openxmlformats.org/officeDocument/2006/relationships/image" Target="../media/image10.png"/><Relationship Id="rId2" Type="http://schemas.openxmlformats.org/officeDocument/2006/relationships/image" Target="../media/image2.png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4.png"/><Relationship Id="rId5" Type="http://schemas.openxmlformats.org/officeDocument/2006/relationships/image" Target="../media/image12.png"/><Relationship Id="rId15" Type="http://schemas.microsoft.com/office/2007/relationships/hdphoto" Target="../media/hdphoto5.wdp"/><Relationship Id="rId10" Type="http://schemas.microsoft.com/office/2007/relationships/hdphoto" Target="../media/hdphoto4.wdp"/><Relationship Id="rId4" Type="http://schemas.openxmlformats.org/officeDocument/2006/relationships/image" Target="../media/image11.jpeg"/><Relationship Id="rId9" Type="http://schemas.openxmlformats.org/officeDocument/2006/relationships/image" Target="../media/image15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microsoft.com/office/2007/relationships/hdphoto" Target="../media/hdphoto5.wdp"/><Relationship Id="rId3" Type="http://schemas.microsoft.com/office/2007/relationships/hdphoto" Target="../media/hdphoto1.wdp"/><Relationship Id="rId7" Type="http://schemas.openxmlformats.org/officeDocument/2006/relationships/image" Target="../media/image20.png"/><Relationship Id="rId12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microsoft.com/office/2007/relationships/hdphoto" Target="../media/hdphoto2.wdp"/><Relationship Id="rId5" Type="http://schemas.openxmlformats.org/officeDocument/2006/relationships/image" Target="../media/image18.jpeg"/><Relationship Id="rId1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image" Target="../media/image17.png"/><Relationship Id="rId9" Type="http://schemas.openxmlformats.org/officeDocument/2006/relationships/image" Target="../media/image4.png"/><Relationship Id="rId1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18" Type="http://schemas.openxmlformats.org/officeDocument/2006/relationships/image" Target="../media/image32.png"/><Relationship Id="rId3" Type="http://schemas.openxmlformats.org/officeDocument/2006/relationships/audio" Target="../media/audio2.wav"/><Relationship Id="rId21" Type="http://schemas.openxmlformats.org/officeDocument/2006/relationships/image" Target="../media/image34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17" Type="http://schemas.microsoft.com/office/2007/relationships/hdphoto" Target="../media/hdphoto2.wdp"/><Relationship Id="rId2" Type="http://schemas.openxmlformats.org/officeDocument/2006/relationships/audio" Target="../media/audio1.wav"/><Relationship Id="rId16" Type="http://schemas.openxmlformats.org/officeDocument/2006/relationships/image" Target="../media/image10.png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microsoft.com/office/2007/relationships/hdphoto" Target="../media/hdphoto1.wdp"/><Relationship Id="rId15" Type="http://schemas.openxmlformats.org/officeDocument/2006/relationships/image" Target="../media/image4.png"/><Relationship Id="rId10" Type="http://schemas.openxmlformats.org/officeDocument/2006/relationships/image" Target="../media/image27.png"/><Relationship Id="rId19" Type="http://schemas.microsoft.com/office/2007/relationships/hdphoto" Target="../media/hdphoto6.wdp"/><Relationship Id="rId4" Type="http://schemas.openxmlformats.org/officeDocument/2006/relationships/image" Target="../media/image2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Relationship Id="rId2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18" Type="http://schemas.openxmlformats.org/officeDocument/2006/relationships/image" Target="../media/image32.png"/><Relationship Id="rId3" Type="http://schemas.microsoft.com/office/2007/relationships/hdphoto" Target="../media/hdphoto1.wdp"/><Relationship Id="rId7" Type="http://schemas.openxmlformats.org/officeDocument/2006/relationships/image" Target="../media/image37.jpeg"/><Relationship Id="rId12" Type="http://schemas.openxmlformats.org/officeDocument/2006/relationships/image" Target="../media/image42.png"/><Relationship Id="rId17" Type="http://schemas.openxmlformats.org/officeDocument/2006/relationships/image" Target="../media/image6.png"/><Relationship Id="rId2" Type="http://schemas.openxmlformats.org/officeDocument/2006/relationships/image" Target="../media/image2.png"/><Relationship Id="rId16" Type="http://schemas.microsoft.com/office/2007/relationships/hdphoto" Target="../media/hdphoto2.wdp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11" Type="http://schemas.openxmlformats.org/officeDocument/2006/relationships/image" Target="../media/image41.png"/><Relationship Id="rId5" Type="http://schemas.openxmlformats.org/officeDocument/2006/relationships/image" Target="../media/image36.png"/><Relationship Id="rId15" Type="http://schemas.openxmlformats.org/officeDocument/2006/relationships/image" Target="../media/image10.png"/><Relationship Id="rId10" Type="http://schemas.openxmlformats.org/officeDocument/2006/relationships/image" Target="../media/image40.png"/><Relationship Id="rId19" Type="http://schemas.microsoft.com/office/2007/relationships/hdphoto" Target="../media/hdphoto6.wdp"/><Relationship Id="rId4" Type="http://schemas.openxmlformats.org/officeDocument/2006/relationships/image" Target="../media/image35.png"/><Relationship Id="rId9" Type="http://schemas.openxmlformats.org/officeDocument/2006/relationships/image" Target="../media/image39.jpeg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>
            <a:extLst>
              <a:ext uri="{FF2B5EF4-FFF2-40B4-BE49-F238E27FC236}">
                <a16:creationId xmlns:a16="http://schemas.microsoft.com/office/drawing/2014/main" id="{FF57228C-5CD0-293B-4EC8-1A11DE57E6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11" y="689428"/>
            <a:ext cx="12067288" cy="601043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1830487-D74E-99C7-A81E-67AB1007940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50F15E2-7E59-15E6-BBC7-625E6C0E14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20000"/>
                    </a14:imgEffect>
                  </a14:imgLayer>
                </a14:imgProps>
              </a:ext>
            </a:extLst>
          </a:blip>
          <a:srcRect l="46713"/>
          <a:stretch/>
        </p:blipFill>
        <p:spPr>
          <a:xfrm>
            <a:off x="1" y="6469318"/>
            <a:ext cx="1174032" cy="40011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173D2C15-07F0-5DCB-ABF9-B169341C7B58}"/>
              </a:ext>
            </a:extLst>
          </p:cNvPr>
          <p:cNvSpPr/>
          <p:nvPr/>
        </p:nvSpPr>
        <p:spPr>
          <a:xfrm>
            <a:off x="124710" y="5863628"/>
            <a:ext cx="11769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 rtl="1"/>
            <a:r>
              <a:rPr lang="ar-AE" sz="4000" dirty="0">
                <a:ln/>
                <a:solidFill>
                  <a:srgbClr val="C00000"/>
                </a:solidFill>
                <a:cs typeface="(AH) Manal Black" pitchFamily="2" charset="-78"/>
              </a:rPr>
              <a:t>4</a:t>
            </a:r>
            <a:r>
              <a:rPr lang="ar-AE" sz="3600" dirty="0">
                <a:ln/>
                <a:solidFill>
                  <a:srgbClr val="C00000"/>
                </a:solidFill>
                <a:cs typeface="(AH) Manal Black" pitchFamily="2" charset="-78"/>
              </a:rPr>
              <a:t> </a:t>
            </a:r>
            <a:r>
              <a:rPr lang="ar-AE" sz="3200" dirty="0">
                <a:ln/>
                <a:solidFill>
                  <a:srgbClr val="C00000"/>
                </a:solidFill>
                <a:cs typeface="(AH) Manal Black" pitchFamily="2" charset="-78"/>
              </a:rPr>
              <a:t>دقائق</a:t>
            </a:r>
            <a:endParaRPr lang="en-US" sz="3600" cap="none" spc="0" dirty="0">
              <a:ln/>
              <a:solidFill>
                <a:srgbClr val="C00000"/>
              </a:solidFill>
              <a:effectLst/>
              <a:cs typeface="(AH) Manal Black" pitchFamily="2" charset="-78"/>
            </a:endParaRP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2D7B420F-058B-04F5-CCC0-D869D3AC8E4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634" t="16915" r="7817" b="22108"/>
          <a:stretch/>
        </p:blipFill>
        <p:spPr>
          <a:xfrm>
            <a:off x="10122164" y="1828743"/>
            <a:ext cx="1688120" cy="97563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EB47D5B-B152-3AE4-E3A7-F752AD62CE90}"/>
              </a:ext>
            </a:extLst>
          </p:cNvPr>
          <p:cNvSpPr/>
          <p:nvPr/>
        </p:nvSpPr>
        <p:spPr>
          <a:xfrm>
            <a:off x="1885552" y="58638"/>
            <a:ext cx="17748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</a:rPr>
              <a:t>عنوان الدرس</a:t>
            </a:r>
            <a:endParaRPr lang="en-US" sz="2800" b="1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AE2C01-6C27-CA52-1788-826A25906923}"/>
              </a:ext>
            </a:extLst>
          </p:cNvPr>
          <p:cNvSpPr/>
          <p:nvPr/>
        </p:nvSpPr>
        <p:spPr>
          <a:xfrm>
            <a:off x="2372027" y="6434668"/>
            <a:ext cx="2329484" cy="40011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1" cap="none" spc="0" dirty="0">
                <a:ln w="0"/>
                <a:solidFill>
                  <a:schemeClr val="tx1"/>
                </a:solidFill>
                <a:cs typeface="DecoType Naskh Variants" panose="02010400000000000000" pitchFamily="2" charset="-78"/>
              </a:rPr>
              <a:t>إعداد معلمة المادة : نورة الكتبي</a:t>
            </a:r>
            <a:endParaRPr lang="en-US" sz="2000" b="1" cap="none" spc="0" dirty="0">
              <a:ln w="0"/>
              <a:solidFill>
                <a:schemeClr val="tx1"/>
              </a:solidFill>
              <a:cs typeface="DecoType Naskh Variants" panose="02010400000000000000" pitchFamily="2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40450E3-D2B8-89C0-1387-368A646544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62" y="8458"/>
            <a:ext cx="1853345" cy="713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BFC55FE-8CB8-3C20-90CA-3E3E892BDFE6}"/>
              </a:ext>
            </a:extLst>
          </p:cNvPr>
          <p:cNvSpPr/>
          <p:nvPr/>
        </p:nvSpPr>
        <p:spPr>
          <a:xfrm>
            <a:off x="3845059" y="109037"/>
            <a:ext cx="4625688" cy="3650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ln w="0"/>
                <a:solidFill>
                  <a:schemeClr val="tx1"/>
                </a:solidFill>
              </a:rPr>
              <a:t>اسم المجموعة :............................ الرابع (  )</a:t>
            </a:r>
            <a:endParaRPr lang="en-US" sz="2000" b="1" dirty="0">
              <a:ln w="0"/>
              <a:solidFill>
                <a:schemeClr val="tx1"/>
              </a:solidFill>
            </a:endParaRPr>
          </a:p>
        </p:txBody>
      </p:sp>
      <p:pic>
        <p:nvPicPr>
          <p:cNvPr id="71" name="Picture 2" descr="شمس الكرتون الحرة مع النظارات الشمسية ، قم بتنزيل قصاصة فنية مجانية ، قصاصة  فنية مجانية - آخر">
            <a:extLst>
              <a:ext uri="{FF2B5EF4-FFF2-40B4-BE49-F238E27FC236}">
                <a16:creationId xmlns:a16="http://schemas.microsoft.com/office/drawing/2014/main" id="{7C975B25-2D79-867C-4D5C-F8096493F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9781" y="143007"/>
            <a:ext cx="754459" cy="776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9DE6E3AC-92C1-B3F6-E6B9-8C4C6FAA8252}"/>
              </a:ext>
            </a:extLst>
          </p:cNvPr>
          <p:cNvSpPr/>
          <p:nvPr/>
        </p:nvSpPr>
        <p:spPr>
          <a:xfrm>
            <a:off x="10548175" y="85278"/>
            <a:ext cx="1642848" cy="365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مدرسة الشاهين ح1</a:t>
            </a:r>
          </a:p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نطاق 6/6</a:t>
            </a:r>
            <a:endParaRPr lang="en-US" sz="1600" b="1" dirty="0">
              <a:ln w="0"/>
              <a:solidFill>
                <a:schemeClr val="tx1"/>
              </a:solidFill>
            </a:endParaRP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6227777E-95D2-A241-F5CA-8321E98B615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8987" y="18960"/>
            <a:ext cx="1524132" cy="14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1661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مصباح (@weandweF31) / Twitter">
            <a:extLst>
              <a:ext uri="{FF2B5EF4-FFF2-40B4-BE49-F238E27FC236}">
                <a16:creationId xmlns:a16="http://schemas.microsoft.com/office/drawing/2014/main" id="{8837E582-0420-D546-B747-DE573D7866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2941" y="1436435"/>
            <a:ext cx="1291407" cy="129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9FE5884D-F58C-FBF1-0890-9C549E2F02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745" y="709546"/>
            <a:ext cx="8059611" cy="437730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BA01B02-B929-C051-E062-3D3CC08AF6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700CBF-B608-390C-3857-4BA2754EDE1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20000"/>
                    </a14:imgEffect>
                  </a14:imgLayer>
                </a14:imgProps>
              </a:ext>
            </a:extLst>
          </a:blip>
          <a:srcRect l="46713"/>
          <a:stretch/>
        </p:blipFill>
        <p:spPr>
          <a:xfrm>
            <a:off x="928950" y="6281054"/>
            <a:ext cx="1174032" cy="40011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F34EF1-F636-34E1-7A34-DEF0469453EB}"/>
              </a:ext>
            </a:extLst>
          </p:cNvPr>
          <p:cNvSpPr/>
          <p:nvPr/>
        </p:nvSpPr>
        <p:spPr>
          <a:xfrm>
            <a:off x="619864" y="5096808"/>
            <a:ext cx="126568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 rtl="1"/>
            <a:r>
              <a:rPr lang="ar-AE" sz="4000" dirty="0">
                <a:ln/>
                <a:solidFill>
                  <a:srgbClr val="C00000"/>
                </a:solidFill>
                <a:cs typeface="(AH) Manal Black" pitchFamily="2" charset="-78"/>
              </a:rPr>
              <a:t>4</a:t>
            </a:r>
            <a:r>
              <a:rPr lang="ar-AE" sz="3600" dirty="0">
                <a:ln/>
                <a:solidFill>
                  <a:srgbClr val="C00000"/>
                </a:solidFill>
                <a:cs typeface="(AH) Manal Black" pitchFamily="2" charset="-78"/>
              </a:rPr>
              <a:t> </a:t>
            </a:r>
            <a:r>
              <a:rPr lang="ar-AE" sz="3200" dirty="0">
                <a:ln/>
                <a:solidFill>
                  <a:srgbClr val="C00000"/>
                </a:solidFill>
                <a:cs typeface="(AH) Manal Black" pitchFamily="2" charset="-78"/>
              </a:rPr>
              <a:t>دقائق</a:t>
            </a:r>
            <a:endParaRPr lang="en-US" sz="3600" cap="none" spc="0" dirty="0">
              <a:ln/>
              <a:solidFill>
                <a:srgbClr val="C00000"/>
              </a:solidFill>
              <a:effectLst/>
              <a:cs typeface="(AH) Manal Black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4DD65BB-3DE1-4D38-534E-E29586EA10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1408" y="2540285"/>
            <a:ext cx="1944915" cy="1265794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45A03B9E-AE14-A2E0-AF28-AE80247101E3}"/>
              </a:ext>
            </a:extLst>
          </p:cNvPr>
          <p:cNvSpPr/>
          <p:nvPr/>
        </p:nvSpPr>
        <p:spPr>
          <a:xfrm>
            <a:off x="3229992" y="5261341"/>
            <a:ext cx="602084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ar-AE" sz="4000" cap="none" spc="0" dirty="0">
                <a:ln w="50800"/>
                <a:effectLst/>
                <a:latin typeface="Mishafi"/>
                <a:ea typeface="Monotype Koufi" pitchFamily="2" charset="-78"/>
                <a:cs typeface="(AH) Manal Black" pitchFamily="2" charset="-78"/>
              </a:rPr>
              <a:t>اذكر فوائد أخرى للنجوم</a:t>
            </a:r>
            <a:endParaRPr lang="en-US" sz="4000" cap="none" spc="0" dirty="0">
              <a:ln w="50800"/>
              <a:effectLst/>
              <a:latin typeface="Mishafi"/>
              <a:ea typeface="Monotype Koufi" pitchFamily="2" charset="-78"/>
              <a:cs typeface="(AH) Manal Black" pitchFamily="2" charset="-78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A568B49-9A70-851A-DCF0-CF887B91E4BA}"/>
              </a:ext>
            </a:extLst>
          </p:cNvPr>
          <p:cNvGrpSpPr/>
          <p:nvPr/>
        </p:nvGrpSpPr>
        <p:grpSpPr>
          <a:xfrm>
            <a:off x="6015545" y="6031278"/>
            <a:ext cx="3459688" cy="707886"/>
            <a:chOff x="5801033" y="5671702"/>
            <a:chExt cx="3459688" cy="707886"/>
          </a:xfrm>
        </p:grpSpPr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046F790E-68FB-12D0-1034-045B4E98516A}"/>
                </a:ext>
              </a:extLst>
            </p:cNvPr>
            <p:cNvSpPr/>
            <p:nvPr/>
          </p:nvSpPr>
          <p:spPr>
            <a:xfrm>
              <a:off x="5801033" y="5810961"/>
              <a:ext cx="3005952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AE" sz="2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........................................</a:t>
              </a:r>
              <a:endPara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666A58B5-A21A-A544-4785-DC535191A606}"/>
                </a:ext>
              </a:extLst>
            </p:cNvPr>
            <p:cNvSpPr/>
            <p:nvPr/>
          </p:nvSpPr>
          <p:spPr>
            <a:xfrm>
              <a:off x="8619199" y="5671702"/>
              <a:ext cx="641522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r" rtl="1"/>
              <a:r>
                <a:rPr lang="ar-AE" sz="4000" b="1" dirty="0">
                  <a:ln/>
                  <a:solidFill>
                    <a:schemeClr val="accent6">
                      <a:lumMod val="75000"/>
                    </a:schemeClr>
                  </a:solidFill>
                </a:rPr>
                <a:t>1-</a:t>
              </a:r>
              <a:endParaRPr lang="en-US" sz="4000" b="1" cap="none" spc="0" dirty="0">
                <a:ln/>
                <a:solidFill>
                  <a:schemeClr val="accent6">
                    <a:lumMod val="75000"/>
                  </a:schemeClr>
                </a:solidFill>
                <a:effectLst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2C79C10-B24F-CC29-C4E7-ECA024786A2A}"/>
              </a:ext>
            </a:extLst>
          </p:cNvPr>
          <p:cNvGrpSpPr/>
          <p:nvPr/>
        </p:nvGrpSpPr>
        <p:grpSpPr>
          <a:xfrm>
            <a:off x="2198702" y="5986519"/>
            <a:ext cx="3478571" cy="707886"/>
            <a:chOff x="5747227" y="6425071"/>
            <a:chExt cx="3478571" cy="707886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AE16822B-FE6E-86F0-B0F2-D5BE45D9ABDF}"/>
                </a:ext>
              </a:extLst>
            </p:cNvPr>
            <p:cNvSpPr/>
            <p:nvPr/>
          </p:nvSpPr>
          <p:spPr>
            <a:xfrm>
              <a:off x="8584276" y="6425071"/>
              <a:ext cx="641522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r" rtl="1"/>
              <a:r>
                <a:rPr lang="ar-AE" sz="4000" b="1" dirty="0">
                  <a:ln/>
                  <a:solidFill>
                    <a:schemeClr val="accent6">
                      <a:lumMod val="75000"/>
                    </a:schemeClr>
                  </a:solidFill>
                </a:rPr>
                <a:t>2-</a:t>
              </a:r>
              <a:endParaRPr lang="en-US" sz="4000" b="1" cap="none" spc="0" dirty="0">
                <a:ln/>
                <a:solidFill>
                  <a:schemeClr val="accent6">
                    <a:lumMod val="75000"/>
                  </a:schemeClr>
                </a:solidFill>
                <a:effectLst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FB956DA8-B789-62EE-0052-229634D5A273}"/>
                </a:ext>
              </a:extLst>
            </p:cNvPr>
            <p:cNvSpPr/>
            <p:nvPr/>
          </p:nvSpPr>
          <p:spPr>
            <a:xfrm>
              <a:off x="5747227" y="6545271"/>
              <a:ext cx="3005952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AE" sz="2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........................................</a:t>
              </a:r>
              <a:endPara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53" name="Frame 52">
            <a:extLst>
              <a:ext uri="{FF2B5EF4-FFF2-40B4-BE49-F238E27FC236}">
                <a16:creationId xmlns:a16="http://schemas.microsoft.com/office/drawing/2014/main" id="{C9A7265D-06E6-4BCE-5635-D3400105A6F6}"/>
              </a:ext>
            </a:extLst>
          </p:cNvPr>
          <p:cNvSpPr/>
          <p:nvPr/>
        </p:nvSpPr>
        <p:spPr>
          <a:xfrm rot="16200000">
            <a:off x="5150759" y="2226754"/>
            <a:ext cx="1546257" cy="7521832"/>
          </a:xfrm>
          <a:prstGeom prst="frame">
            <a:avLst>
              <a:gd name="adj1" fmla="val 6485"/>
            </a:avLst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1" name="Picture 2" descr="شمس الكرتون الحرة مع النظارات الشمسية ، قم بتنزيل قصاصة فنية مجانية ، قصاصة  فنية مجانية - آخر">
            <a:extLst>
              <a:ext uri="{FF2B5EF4-FFF2-40B4-BE49-F238E27FC236}">
                <a16:creationId xmlns:a16="http://schemas.microsoft.com/office/drawing/2014/main" id="{546E9978-D632-6A0B-7C68-B626C6FF6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557" y="341725"/>
            <a:ext cx="579402" cy="59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B7C5BC48-A791-6F25-2433-6ACB245A2847}"/>
              </a:ext>
            </a:extLst>
          </p:cNvPr>
          <p:cNvSpPr/>
          <p:nvPr/>
        </p:nvSpPr>
        <p:spPr>
          <a:xfrm>
            <a:off x="1885552" y="58638"/>
            <a:ext cx="17748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</a:rPr>
              <a:t>عنوان الدرس</a:t>
            </a:r>
            <a:endParaRPr lang="en-US" sz="2800" b="1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DDDE4A6-7D2B-58A2-4423-02856CEE9622}"/>
              </a:ext>
            </a:extLst>
          </p:cNvPr>
          <p:cNvSpPr/>
          <p:nvPr/>
        </p:nvSpPr>
        <p:spPr>
          <a:xfrm>
            <a:off x="9838382" y="6352232"/>
            <a:ext cx="232948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1" cap="none" spc="0" dirty="0">
                <a:ln w="0"/>
                <a:solidFill>
                  <a:schemeClr val="tx1"/>
                </a:solidFill>
                <a:cs typeface="DecoType Naskh Variants" panose="02010400000000000000" pitchFamily="2" charset="-78"/>
              </a:rPr>
              <a:t>إعداد معلمة المادة : نورة الكتبي</a:t>
            </a:r>
            <a:endParaRPr lang="en-US" sz="2000" b="1" cap="none" spc="0" dirty="0">
              <a:ln w="0"/>
              <a:solidFill>
                <a:schemeClr val="tx1"/>
              </a:solidFill>
              <a:cs typeface="DecoType Naskh Variants" panose="02010400000000000000" pitchFamily="2" charset="-78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3004318-28D7-5159-8171-8697FEA34F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88" y="47136"/>
            <a:ext cx="1853345" cy="713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83D0C0B-9CB9-A3AA-0BFA-C9E36628208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5619" y="4934210"/>
            <a:ext cx="659753" cy="1888297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110696A9-81D7-CA91-D0DB-7189C582CCB2}"/>
              </a:ext>
            </a:extLst>
          </p:cNvPr>
          <p:cNvSpPr/>
          <p:nvPr/>
        </p:nvSpPr>
        <p:spPr>
          <a:xfrm>
            <a:off x="10596140" y="105658"/>
            <a:ext cx="1642848" cy="365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مدرسة الشاهين ح1</a:t>
            </a:r>
          </a:p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نطاق 6/6</a:t>
            </a:r>
            <a:endParaRPr lang="en-US" sz="1600" b="1" dirty="0">
              <a:ln w="0"/>
              <a:solidFill>
                <a:schemeClr val="tx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C382F60-CF61-260C-AE40-9BAA849DF557}"/>
              </a:ext>
            </a:extLst>
          </p:cNvPr>
          <p:cNvSpPr/>
          <p:nvPr/>
        </p:nvSpPr>
        <p:spPr>
          <a:xfrm>
            <a:off x="3845059" y="109037"/>
            <a:ext cx="4625688" cy="3650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ln w="0"/>
                <a:solidFill>
                  <a:schemeClr val="tx1"/>
                </a:solidFill>
              </a:rPr>
              <a:t>اسم المجموعة :............................ الرابع (  )</a:t>
            </a:r>
            <a:endParaRPr lang="en-US" sz="2000" b="1" dirty="0">
              <a:ln w="0"/>
              <a:solidFill>
                <a:schemeClr val="tx1"/>
              </a:solidFill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839025A7-B383-286D-06E9-A6F49967F26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85108" y="-90267"/>
            <a:ext cx="1524132" cy="14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773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A01B02-B929-C051-E062-3D3CC08AF6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700CBF-B608-390C-3857-4BA2754EDE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</a:extLst>
          </a:blip>
          <a:srcRect l="46713"/>
          <a:stretch/>
        </p:blipFill>
        <p:spPr>
          <a:xfrm>
            <a:off x="1" y="6469318"/>
            <a:ext cx="1174032" cy="40011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F34EF1-F636-34E1-7A34-DEF0469453EB}"/>
              </a:ext>
            </a:extLst>
          </p:cNvPr>
          <p:cNvSpPr/>
          <p:nvPr/>
        </p:nvSpPr>
        <p:spPr>
          <a:xfrm>
            <a:off x="79969" y="5837220"/>
            <a:ext cx="11769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 rtl="1"/>
            <a:r>
              <a:rPr lang="ar-AE" sz="4000" dirty="0">
                <a:ln/>
                <a:solidFill>
                  <a:srgbClr val="C00000"/>
                </a:solidFill>
                <a:cs typeface="(AH) Manal Black" pitchFamily="2" charset="-78"/>
              </a:rPr>
              <a:t>4</a:t>
            </a:r>
            <a:r>
              <a:rPr lang="ar-AE" sz="3600" dirty="0">
                <a:ln/>
                <a:solidFill>
                  <a:srgbClr val="C00000"/>
                </a:solidFill>
                <a:cs typeface="(AH) Manal Black" pitchFamily="2" charset="-78"/>
              </a:rPr>
              <a:t> </a:t>
            </a:r>
            <a:r>
              <a:rPr lang="ar-AE" sz="3200" dirty="0">
                <a:ln/>
                <a:solidFill>
                  <a:srgbClr val="C00000"/>
                </a:solidFill>
                <a:cs typeface="(AH) Manal Black" pitchFamily="2" charset="-78"/>
              </a:rPr>
              <a:t>دقائق</a:t>
            </a:r>
            <a:endParaRPr lang="en-US" sz="3600" cap="none" spc="0" dirty="0">
              <a:ln/>
              <a:solidFill>
                <a:srgbClr val="C00000"/>
              </a:solidFill>
              <a:effectLst/>
              <a:cs typeface="(AH) Manal Black" pitchFamily="2" charset="-78"/>
            </a:endParaRPr>
          </a:p>
        </p:txBody>
      </p:sp>
      <p:pic>
        <p:nvPicPr>
          <p:cNvPr id="5122" name="Picture 2" descr="فكرة مشروعي .. كيف تكون ؟؟ | عالم التقنية">
            <a:extLst>
              <a:ext uri="{FF2B5EF4-FFF2-40B4-BE49-F238E27FC236}">
                <a16:creationId xmlns:a16="http://schemas.microsoft.com/office/drawing/2014/main" id="{20479AFC-A985-686D-3F2B-CF28E42E8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814" y="2787162"/>
            <a:ext cx="2576230" cy="340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89F8D59-45E9-8C47-9A2C-F3F39E09F626}"/>
              </a:ext>
            </a:extLst>
          </p:cNvPr>
          <p:cNvSpPr txBox="1"/>
          <p:nvPr/>
        </p:nvSpPr>
        <p:spPr>
          <a:xfrm>
            <a:off x="1527363" y="4775255"/>
            <a:ext cx="7868689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/>
            <a:r>
              <a:rPr lang="ar-AE" sz="2800" b="1" dirty="0"/>
              <a:t>المطر نعمة من الله ، فماهودعاء نزول المطر.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F5814EF-2B6F-2BD9-B449-3121E1E182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4041" y="2038427"/>
            <a:ext cx="1764319" cy="1126905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211C9495-F720-EEB2-7AD2-51A50184FE30}"/>
              </a:ext>
            </a:extLst>
          </p:cNvPr>
          <p:cNvGrpSpPr/>
          <p:nvPr/>
        </p:nvGrpSpPr>
        <p:grpSpPr>
          <a:xfrm>
            <a:off x="82814" y="904111"/>
            <a:ext cx="7953186" cy="3352981"/>
            <a:chOff x="-261347" y="1694061"/>
            <a:chExt cx="7953186" cy="3352981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67FBDA86-5A9A-0122-A456-F8E4B3E2547A}"/>
                </a:ext>
              </a:extLst>
            </p:cNvPr>
            <p:cNvGrpSpPr/>
            <p:nvPr/>
          </p:nvGrpSpPr>
          <p:grpSpPr>
            <a:xfrm>
              <a:off x="305784" y="2978590"/>
              <a:ext cx="3605332" cy="2068452"/>
              <a:chOff x="299012" y="2300361"/>
              <a:chExt cx="3605332" cy="2875430"/>
            </a:xfrm>
          </p:grpSpPr>
          <p:pic>
            <p:nvPicPr>
              <p:cNvPr id="15" name="Picture 2" descr="لماذا لا تسقط الأمطار في الصحراء">
                <a:extLst>
                  <a:ext uri="{FF2B5EF4-FFF2-40B4-BE49-F238E27FC236}">
                    <a16:creationId xmlns:a16="http://schemas.microsoft.com/office/drawing/2014/main" id="{EACF853D-8EFE-E361-8D81-C30F1D26DCC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6303" y="2452517"/>
                <a:ext cx="3419667" cy="25164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Frame 18">
                <a:extLst>
                  <a:ext uri="{FF2B5EF4-FFF2-40B4-BE49-F238E27FC236}">
                    <a16:creationId xmlns:a16="http://schemas.microsoft.com/office/drawing/2014/main" id="{21229611-2DFF-BA77-BA31-589D7232A6DB}"/>
                  </a:ext>
                </a:extLst>
              </p:cNvPr>
              <p:cNvSpPr/>
              <p:nvPr/>
            </p:nvSpPr>
            <p:spPr>
              <a:xfrm>
                <a:off x="299012" y="2300361"/>
                <a:ext cx="3605332" cy="2875430"/>
              </a:xfrm>
              <a:prstGeom prst="frame">
                <a:avLst>
                  <a:gd name="adj1" fmla="val 6485"/>
                </a:avLst>
              </a:prstGeom>
              <a:solidFill>
                <a:srgbClr val="FF6699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E1EFB8F5-1050-9217-7D38-18AF8EA6AFB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-261347" y="1853539"/>
              <a:ext cx="1925305" cy="3044732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A5384467-DE9A-A8D4-D04B-016C093E860B}"/>
                </a:ext>
              </a:extLst>
            </p:cNvPr>
            <p:cNvGrpSpPr/>
            <p:nvPr/>
          </p:nvGrpSpPr>
          <p:grpSpPr>
            <a:xfrm>
              <a:off x="1324895" y="1694061"/>
              <a:ext cx="6366944" cy="954107"/>
              <a:chOff x="1324895" y="1694061"/>
              <a:chExt cx="6366944" cy="954107"/>
            </a:xfrm>
          </p:grpSpPr>
          <p:sp>
            <p:nvSpPr>
              <p:cNvPr id="23" name="Speech Bubble: Rectangle 22">
                <a:extLst>
                  <a:ext uri="{FF2B5EF4-FFF2-40B4-BE49-F238E27FC236}">
                    <a16:creationId xmlns:a16="http://schemas.microsoft.com/office/drawing/2014/main" id="{D6412A30-C74E-DAE1-7951-09601C4963F5}"/>
                  </a:ext>
                </a:extLst>
              </p:cNvPr>
              <p:cNvSpPr/>
              <p:nvPr/>
            </p:nvSpPr>
            <p:spPr>
              <a:xfrm>
                <a:off x="1556392" y="1704768"/>
                <a:ext cx="5903951" cy="919612"/>
              </a:xfrm>
              <a:prstGeom prst="wedgeRectCallout">
                <a:avLst>
                  <a:gd name="adj1" fmla="val -52932"/>
                  <a:gd name="adj2" fmla="val 81560"/>
                </a:avLst>
              </a:prstGeom>
              <a:solidFill>
                <a:srgbClr val="FFABC7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56114984-A1A4-37AB-3A68-E92F75B71264}"/>
                  </a:ext>
                </a:extLst>
              </p:cNvPr>
              <p:cNvSpPr/>
              <p:nvPr/>
            </p:nvSpPr>
            <p:spPr>
              <a:xfrm>
                <a:off x="1324895" y="1694061"/>
                <a:ext cx="6366944" cy="95410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threePt" dir="t"/>
                </a:scene3d>
                <a:sp3d extrusionH="57150">
                  <a:bevelT h="25400" prst="softRound"/>
                </a:sp3d>
              </a:bodyPr>
              <a:lstStyle/>
              <a:p>
                <a:pPr algn="ctr" rtl="1"/>
                <a:r>
                  <a:rPr lang="ar-AE" sz="2800" b="1" dirty="0">
                    <a:ln w="0"/>
                    <a:effectLst>
                      <a:glow rad="63500">
                        <a:schemeClr val="bg1">
                          <a:alpha val="40000"/>
                        </a:schemeClr>
                      </a:glow>
                    </a:effectLst>
                  </a:rPr>
                  <a:t>الأمطار نادرة في بلادي ، فكيف نستفيد من مياه الأمطار؟</a:t>
                </a:r>
                <a:r>
                  <a:rPr lang="en-US" sz="2800" b="1" dirty="0">
                    <a:ln w="0"/>
                    <a:effectLst>
                      <a:glow rad="63500">
                        <a:schemeClr val="bg1">
                          <a:alpha val="40000"/>
                        </a:schemeClr>
                      </a:glow>
                    </a:effectLst>
                  </a:rPr>
                  <a:t> </a:t>
                </a:r>
                <a:r>
                  <a:rPr lang="ar-AE" sz="2800" b="1" cap="none" spc="0" dirty="0">
                    <a:ln w="0"/>
                    <a:solidFill>
                      <a:schemeClr val="tx1"/>
                    </a:solidFill>
                    <a:effectLst>
                      <a:glow rad="63500">
                        <a:schemeClr val="bg1">
                          <a:alpha val="40000"/>
                        </a:schemeClr>
                      </a:glow>
                    </a:effectLst>
                  </a:rPr>
                  <a:t>كيف نقلل مساحة الصحراء في بلاد</a:t>
                </a:r>
                <a:r>
                  <a:rPr lang="ar-AE" sz="2800" b="1" dirty="0">
                    <a:ln w="0"/>
                    <a:effectLst>
                      <a:glow rad="63500">
                        <a:schemeClr val="bg1">
                          <a:alpha val="40000"/>
                        </a:schemeClr>
                      </a:glow>
                    </a:effectLst>
                  </a:rPr>
                  <a:t>ي ؟</a:t>
                </a:r>
                <a:endParaRPr lang="en-US" sz="2800" b="1" cap="none" spc="0" dirty="0">
                  <a:ln w="0"/>
                  <a:solidFill>
                    <a:schemeClr val="tx1"/>
                  </a:solidFill>
                  <a:effectLst>
                    <a:glow rad="63500">
                      <a:schemeClr val="bg1">
                        <a:alpha val="40000"/>
                      </a:schemeClr>
                    </a:glow>
                  </a:effectLst>
                </a:endParaRPr>
              </a:p>
            </p:txBody>
          </p:sp>
        </p:grp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25B529B6-AD62-332F-A481-8B0E8FA9B793}"/>
              </a:ext>
            </a:extLst>
          </p:cNvPr>
          <p:cNvSpPr/>
          <p:nvPr/>
        </p:nvSpPr>
        <p:spPr>
          <a:xfrm>
            <a:off x="4653330" y="2298350"/>
            <a:ext cx="30059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........................................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FC63A931-4437-6F8B-0791-901A1A38A82D}"/>
              </a:ext>
            </a:extLst>
          </p:cNvPr>
          <p:cNvSpPr/>
          <p:nvPr/>
        </p:nvSpPr>
        <p:spPr>
          <a:xfrm>
            <a:off x="4172103" y="2481393"/>
            <a:ext cx="647700" cy="305769"/>
          </a:xfrm>
          <a:prstGeom prst="rightArrow">
            <a:avLst/>
          </a:prstGeom>
          <a:solidFill>
            <a:srgbClr val="FF33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Arrow: Right 27">
            <a:extLst>
              <a:ext uri="{FF2B5EF4-FFF2-40B4-BE49-F238E27FC236}">
                <a16:creationId xmlns:a16="http://schemas.microsoft.com/office/drawing/2014/main" id="{40CF008C-AA12-E120-78F0-832E5FF1644F}"/>
              </a:ext>
            </a:extLst>
          </p:cNvPr>
          <p:cNvSpPr/>
          <p:nvPr/>
        </p:nvSpPr>
        <p:spPr>
          <a:xfrm>
            <a:off x="4120405" y="3955437"/>
            <a:ext cx="647700" cy="305769"/>
          </a:xfrm>
          <a:prstGeom prst="rightArrow">
            <a:avLst/>
          </a:prstGeom>
          <a:solidFill>
            <a:srgbClr val="FF33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369697FF-C9F2-BD92-7AE1-AD7F9508C9FC}"/>
              </a:ext>
            </a:extLst>
          </p:cNvPr>
          <p:cNvSpPr/>
          <p:nvPr/>
        </p:nvSpPr>
        <p:spPr>
          <a:xfrm>
            <a:off x="4156892" y="3208158"/>
            <a:ext cx="647700" cy="305769"/>
          </a:xfrm>
          <a:prstGeom prst="rightArrow">
            <a:avLst/>
          </a:prstGeom>
          <a:solidFill>
            <a:srgbClr val="FF33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D8D96F1-FE87-7B5C-1117-51E5BB4EAA8A}"/>
              </a:ext>
            </a:extLst>
          </p:cNvPr>
          <p:cNvSpPr/>
          <p:nvPr/>
        </p:nvSpPr>
        <p:spPr>
          <a:xfrm>
            <a:off x="7541961" y="2127450"/>
            <a:ext cx="64152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 rtl="1"/>
            <a:r>
              <a:rPr lang="ar-AE" sz="4000" b="1" dirty="0">
                <a:ln/>
                <a:solidFill>
                  <a:schemeClr val="accent6">
                    <a:lumMod val="75000"/>
                  </a:schemeClr>
                </a:solidFill>
              </a:rPr>
              <a:t>1-</a:t>
            </a:r>
            <a:endParaRPr lang="en-US" sz="4000" b="1" cap="none" spc="0" dirty="0">
              <a:ln/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B075D3B-7055-D549-7B70-F3587C8934DC}"/>
              </a:ext>
            </a:extLst>
          </p:cNvPr>
          <p:cNvSpPr/>
          <p:nvPr/>
        </p:nvSpPr>
        <p:spPr>
          <a:xfrm>
            <a:off x="7511481" y="2898090"/>
            <a:ext cx="64152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 rtl="1"/>
            <a:r>
              <a:rPr lang="ar-AE" sz="4000" b="1" dirty="0">
                <a:ln/>
                <a:solidFill>
                  <a:schemeClr val="accent6">
                    <a:lumMod val="75000"/>
                  </a:schemeClr>
                </a:solidFill>
              </a:rPr>
              <a:t>2-</a:t>
            </a:r>
            <a:endParaRPr lang="en-US" sz="4000" b="1" cap="none" spc="0" dirty="0">
              <a:ln/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AB0855E-C91F-DD7C-8A53-32BDEBA702AA}"/>
              </a:ext>
            </a:extLst>
          </p:cNvPr>
          <p:cNvSpPr/>
          <p:nvPr/>
        </p:nvSpPr>
        <p:spPr>
          <a:xfrm>
            <a:off x="7523707" y="3678705"/>
            <a:ext cx="64152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 rtl="1"/>
            <a:r>
              <a:rPr lang="ar-AE" sz="4000" b="1" dirty="0">
                <a:ln/>
                <a:solidFill>
                  <a:schemeClr val="accent6">
                    <a:lumMod val="75000"/>
                  </a:schemeClr>
                </a:solidFill>
              </a:rPr>
              <a:t>3-</a:t>
            </a:r>
            <a:endParaRPr lang="en-US" sz="4000" b="1" cap="none" spc="0" dirty="0">
              <a:ln/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587767C-C1E4-4EA5-04EC-A610F11212FE}"/>
              </a:ext>
            </a:extLst>
          </p:cNvPr>
          <p:cNvSpPr/>
          <p:nvPr/>
        </p:nvSpPr>
        <p:spPr>
          <a:xfrm>
            <a:off x="4650288" y="3071107"/>
            <a:ext cx="30059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........................................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8E73C1D-4704-CC1D-20DA-E563BF37CE5C}"/>
              </a:ext>
            </a:extLst>
          </p:cNvPr>
          <p:cNvSpPr/>
          <p:nvPr/>
        </p:nvSpPr>
        <p:spPr>
          <a:xfrm>
            <a:off x="4619179" y="3778993"/>
            <a:ext cx="30059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........................................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6" name="Picture 2" descr="تفسير رؤية شخص يدعو لك في المنام – جربها">
            <a:extLst>
              <a:ext uri="{FF2B5EF4-FFF2-40B4-BE49-F238E27FC236}">
                <a16:creationId xmlns:a16="http://schemas.microsoft.com/office/drawing/2014/main" id="{4B1B9D21-B39B-FE51-60BB-E4E7E4323A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9706" l="9961" r="89844">
                        <a14:foregroundMark x1="53320" y1="83529" x2="42383" y2="93382"/>
                        <a14:foregroundMark x1="38965" y1="78824" x2="35547" y2="99706"/>
                        <a14:foregroundMark x1="31738" y1="92353" x2="31738" y2="923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190" t="16487" r="22004" b="12236"/>
          <a:stretch/>
        </p:blipFill>
        <p:spPr bwMode="auto">
          <a:xfrm flipH="1">
            <a:off x="1715382" y="4760389"/>
            <a:ext cx="2527639" cy="210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E6AF9728-1889-5409-BF57-C0186BE040BC}"/>
              </a:ext>
            </a:extLst>
          </p:cNvPr>
          <p:cNvSpPr/>
          <p:nvPr/>
        </p:nvSpPr>
        <p:spPr>
          <a:xfrm>
            <a:off x="4310268" y="5691975"/>
            <a:ext cx="477035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.............................................................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Frame 36">
            <a:extLst>
              <a:ext uri="{FF2B5EF4-FFF2-40B4-BE49-F238E27FC236}">
                <a16:creationId xmlns:a16="http://schemas.microsoft.com/office/drawing/2014/main" id="{057FB8C5-EF06-3D59-E224-05B808D037CD}"/>
              </a:ext>
            </a:extLst>
          </p:cNvPr>
          <p:cNvSpPr/>
          <p:nvPr/>
        </p:nvSpPr>
        <p:spPr>
          <a:xfrm>
            <a:off x="1490819" y="4610955"/>
            <a:ext cx="8016037" cy="2247046"/>
          </a:xfrm>
          <a:prstGeom prst="frame">
            <a:avLst>
              <a:gd name="adj1" fmla="val 6485"/>
            </a:avLst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2A8C40-2EED-6BC5-D5C8-3500F3517827}"/>
              </a:ext>
            </a:extLst>
          </p:cNvPr>
          <p:cNvSpPr/>
          <p:nvPr/>
        </p:nvSpPr>
        <p:spPr>
          <a:xfrm>
            <a:off x="3557795" y="96545"/>
            <a:ext cx="4625688" cy="3650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ln w="0"/>
                <a:solidFill>
                  <a:schemeClr val="tx1"/>
                </a:solidFill>
              </a:rPr>
              <a:t>اسم المجموعة :............................ الرابع (  )</a:t>
            </a:r>
            <a:endParaRPr lang="en-US" sz="2000" b="1" dirty="0">
              <a:ln w="0"/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2215071-68D1-C419-85CA-311AB2B1384E}"/>
              </a:ext>
            </a:extLst>
          </p:cNvPr>
          <p:cNvSpPr/>
          <p:nvPr/>
        </p:nvSpPr>
        <p:spPr>
          <a:xfrm>
            <a:off x="1885552" y="58638"/>
            <a:ext cx="17748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</a:rPr>
              <a:t>عنوان الدرس</a:t>
            </a:r>
            <a:endParaRPr lang="en-US" sz="2800" b="1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5C87D4B-69FE-BC4B-2A68-89DAF889FD05}"/>
              </a:ext>
            </a:extLst>
          </p:cNvPr>
          <p:cNvSpPr/>
          <p:nvPr/>
        </p:nvSpPr>
        <p:spPr>
          <a:xfrm>
            <a:off x="9731419" y="6441356"/>
            <a:ext cx="2329484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1" cap="none" spc="0" dirty="0">
                <a:ln w="0"/>
                <a:solidFill>
                  <a:schemeClr val="tx1"/>
                </a:solidFill>
                <a:cs typeface="DecoType Naskh Variants" panose="02010400000000000000" pitchFamily="2" charset="-78"/>
              </a:rPr>
              <a:t>إعداد معلمة المادة : نورة الكتبي</a:t>
            </a:r>
            <a:endParaRPr lang="en-US" sz="2000" b="1" cap="none" spc="0" dirty="0">
              <a:ln w="0"/>
              <a:solidFill>
                <a:schemeClr val="tx1"/>
              </a:solidFill>
              <a:cs typeface="DecoType Naskh Variants" panose="02010400000000000000" pitchFamily="2" charset="-78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D2518FA7-EE2F-61A1-2056-B5E6EAF46A9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988" y="47136"/>
            <a:ext cx="1853345" cy="713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D97E296-F65A-8A85-5AC1-BC1F3686FFA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23618" y="4501879"/>
            <a:ext cx="659753" cy="1888297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58A17773-C1AB-8013-673F-5F0CF7EEC3C9}"/>
              </a:ext>
            </a:extLst>
          </p:cNvPr>
          <p:cNvSpPr/>
          <p:nvPr/>
        </p:nvSpPr>
        <p:spPr>
          <a:xfrm>
            <a:off x="10596140" y="105658"/>
            <a:ext cx="1642848" cy="365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مدرسة الشاهين ح1</a:t>
            </a:r>
          </a:p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نطاق 6/6</a:t>
            </a:r>
            <a:endParaRPr lang="en-US" sz="1600" b="1" dirty="0">
              <a:ln w="0"/>
              <a:solidFill>
                <a:schemeClr val="tx1"/>
              </a:solidFill>
            </a:endParaRPr>
          </a:p>
        </p:txBody>
      </p:sp>
      <p:pic>
        <p:nvPicPr>
          <p:cNvPr id="38" name="Picture 4" descr="كارتون القمر الكريسماس ، تحميل مجاني قصاصة فنية ، قصاصة فنية مجانية - آخر">
            <a:extLst>
              <a:ext uri="{FF2B5EF4-FFF2-40B4-BE49-F238E27FC236}">
                <a16:creationId xmlns:a16="http://schemas.microsoft.com/office/drawing/2014/main" id="{C32503B4-379F-49C9-9B0D-618C30D63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8427" y="179937"/>
            <a:ext cx="845709" cy="880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F16380F-D7F3-4710-E4D9-E4551D6D561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860176" y="-71269"/>
            <a:ext cx="1524132" cy="14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272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A01B02-B929-C051-E062-3D3CC08AF6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700CBF-B608-390C-3857-4BA2754EDE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</a:extLst>
          </a:blip>
          <a:srcRect l="46713"/>
          <a:stretch/>
        </p:blipFill>
        <p:spPr>
          <a:xfrm>
            <a:off x="1" y="6469318"/>
            <a:ext cx="1174032" cy="40011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F34EF1-F636-34E1-7A34-DEF0469453EB}"/>
              </a:ext>
            </a:extLst>
          </p:cNvPr>
          <p:cNvSpPr/>
          <p:nvPr/>
        </p:nvSpPr>
        <p:spPr>
          <a:xfrm>
            <a:off x="79969" y="5837220"/>
            <a:ext cx="11769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 rtl="1"/>
            <a:r>
              <a:rPr lang="ar-AE" sz="4000" dirty="0">
                <a:ln/>
                <a:solidFill>
                  <a:srgbClr val="C00000"/>
                </a:solidFill>
                <a:cs typeface="(AH) Manal Black" pitchFamily="2" charset="-78"/>
              </a:rPr>
              <a:t>4</a:t>
            </a:r>
            <a:r>
              <a:rPr lang="ar-AE" sz="3600" dirty="0">
                <a:ln/>
                <a:solidFill>
                  <a:srgbClr val="C00000"/>
                </a:solidFill>
                <a:cs typeface="(AH) Manal Black" pitchFamily="2" charset="-78"/>
              </a:rPr>
              <a:t> </a:t>
            </a:r>
            <a:r>
              <a:rPr lang="ar-AE" sz="3200" dirty="0">
                <a:ln/>
                <a:solidFill>
                  <a:srgbClr val="C00000"/>
                </a:solidFill>
                <a:cs typeface="(AH) Manal Black" pitchFamily="2" charset="-78"/>
              </a:rPr>
              <a:t>دقائق</a:t>
            </a:r>
            <a:endParaRPr lang="en-US" sz="3600" cap="none" spc="0" dirty="0">
              <a:ln/>
              <a:solidFill>
                <a:srgbClr val="C00000"/>
              </a:solidFill>
              <a:effectLst/>
              <a:cs typeface="(AH) Manal Black" pitchFamily="2" charset="-78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F4FCD6-A1C8-06A7-AEF3-90129A9A1E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0731" y="2083251"/>
            <a:ext cx="1853170" cy="159866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A75CDDCB-AA91-9DEC-64A5-14E3B7A8255E}"/>
              </a:ext>
            </a:extLst>
          </p:cNvPr>
          <p:cNvGrpSpPr/>
          <p:nvPr/>
        </p:nvGrpSpPr>
        <p:grpSpPr>
          <a:xfrm>
            <a:off x="1707070" y="4935663"/>
            <a:ext cx="8463374" cy="2005726"/>
            <a:chOff x="1707070" y="5257729"/>
            <a:chExt cx="7926643" cy="1682103"/>
          </a:xfrm>
        </p:grpSpPr>
        <p:pic>
          <p:nvPicPr>
            <p:cNvPr id="2050" name="Picture 2" descr="عبارات عن الرياضيات – الملف">
              <a:extLst>
                <a:ext uri="{FF2B5EF4-FFF2-40B4-BE49-F238E27FC236}">
                  <a16:creationId xmlns:a16="http://schemas.microsoft.com/office/drawing/2014/main" id="{F9F381C1-EB6D-2094-2530-4B5E75095BB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08" b="24701"/>
            <a:stretch/>
          </p:blipFill>
          <p:spPr bwMode="auto">
            <a:xfrm>
              <a:off x="6876601" y="5696628"/>
              <a:ext cx="2757112" cy="12432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ماذا تعرف عن الرياضيات؟ إليك 9 معلومات عامة عنها">
              <a:extLst>
                <a:ext uri="{FF2B5EF4-FFF2-40B4-BE49-F238E27FC236}">
                  <a16:creationId xmlns:a16="http://schemas.microsoft.com/office/drawing/2014/main" id="{877C0A57-94CA-F655-8FF7-0BF20B3DB4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3856" y="5257729"/>
              <a:ext cx="1415772" cy="707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تفسير قوله تعالى: إنه لقول فصل">
              <a:extLst>
                <a:ext uri="{FF2B5EF4-FFF2-40B4-BE49-F238E27FC236}">
                  <a16:creationId xmlns:a16="http://schemas.microsoft.com/office/drawing/2014/main" id="{D0A569A3-A148-BAD3-A82D-CEB778AFA49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435" t="68715" r="4977" b="9985"/>
            <a:stretch/>
          </p:blipFill>
          <p:spPr bwMode="auto">
            <a:xfrm>
              <a:off x="3743570" y="5715206"/>
              <a:ext cx="3155704" cy="82872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تساوي (رياضيات) - ويكيبيديا">
              <a:extLst>
                <a:ext uri="{FF2B5EF4-FFF2-40B4-BE49-F238E27FC236}">
                  <a16:creationId xmlns:a16="http://schemas.microsoft.com/office/drawing/2014/main" id="{0A200274-437D-2052-C555-23BD259558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8845" y="5688528"/>
              <a:ext cx="968754" cy="9687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Frame 39">
              <a:extLst>
                <a:ext uri="{FF2B5EF4-FFF2-40B4-BE49-F238E27FC236}">
                  <a16:creationId xmlns:a16="http://schemas.microsoft.com/office/drawing/2014/main" id="{5BBEB6C2-CF98-CE6D-3D08-81FD0127733E}"/>
                </a:ext>
              </a:extLst>
            </p:cNvPr>
            <p:cNvSpPr/>
            <p:nvPr/>
          </p:nvSpPr>
          <p:spPr>
            <a:xfrm>
              <a:off x="1707070" y="5727472"/>
              <a:ext cx="1176924" cy="862261"/>
            </a:xfrm>
            <a:prstGeom prst="frame">
              <a:avLst>
                <a:gd name="adj1" fmla="val 6485"/>
              </a:avLst>
            </a:prstGeom>
            <a:solidFill>
              <a:srgbClr val="CCFF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741E7052-952E-1B91-D02A-E07AB91FA645}"/>
              </a:ext>
            </a:extLst>
          </p:cNvPr>
          <p:cNvSpPr/>
          <p:nvPr/>
        </p:nvSpPr>
        <p:spPr>
          <a:xfrm>
            <a:off x="3557795" y="96545"/>
            <a:ext cx="4625688" cy="3650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ln w="0"/>
                <a:solidFill>
                  <a:schemeClr val="tx1"/>
                </a:solidFill>
              </a:rPr>
              <a:t>اسم المجموعة :............................ الرابع (  )</a:t>
            </a:r>
            <a:endParaRPr lang="en-US" sz="2000" b="1" dirty="0">
              <a:ln w="0"/>
              <a:solidFill>
                <a:schemeClr val="tx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60F5422-C4E0-21C3-B6B8-6FC630A61066}"/>
              </a:ext>
            </a:extLst>
          </p:cNvPr>
          <p:cNvSpPr/>
          <p:nvPr/>
        </p:nvSpPr>
        <p:spPr>
          <a:xfrm>
            <a:off x="1885552" y="58638"/>
            <a:ext cx="17748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</a:rPr>
              <a:t>عنوان الدرس</a:t>
            </a:r>
            <a:endParaRPr lang="en-US" sz="2800" b="1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8D4AB8-51D3-B166-EA95-ABC66DCDD188}"/>
              </a:ext>
            </a:extLst>
          </p:cNvPr>
          <p:cNvSpPr/>
          <p:nvPr/>
        </p:nvSpPr>
        <p:spPr>
          <a:xfrm>
            <a:off x="9731419" y="6441356"/>
            <a:ext cx="2329484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1" cap="none" spc="0" dirty="0">
                <a:ln w="0"/>
                <a:solidFill>
                  <a:schemeClr val="tx1"/>
                </a:solidFill>
                <a:cs typeface="DecoType Naskh Variants" panose="02010400000000000000" pitchFamily="2" charset="-78"/>
              </a:rPr>
              <a:t>إعداد معلمة المادة : نورة الكتبي</a:t>
            </a:r>
            <a:endParaRPr lang="en-US" sz="2000" b="1" cap="none" spc="0" dirty="0">
              <a:ln w="0"/>
              <a:solidFill>
                <a:schemeClr val="tx1"/>
              </a:solidFill>
              <a:cs typeface="DecoType Naskh Variants" panose="02010400000000000000" pitchFamily="2" charset="-78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A114A87-2418-12E5-2F23-9555000FB4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988" y="47136"/>
            <a:ext cx="1853345" cy="713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23929BF-EAE8-AF99-CE03-D7E36BA258A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23618" y="4501879"/>
            <a:ext cx="659753" cy="1888297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5BC2B1E8-84F9-4C90-3360-8AB136C948B0}"/>
              </a:ext>
            </a:extLst>
          </p:cNvPr>
          <p:cNvSpPr/>
          <p:nvPr/>
        </p:nvSpPr>
        <p:spPr>
          <a:xfrm>
            <a:off x="10596140" y="105658"/>
            <a:ext cx="1642848" cy="365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مدرسة الشاهين ح1</a:t>
            </a:r>
          </a:p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نطاق 6/6</a:t>
            </a:r>
            <a:endParaRPr lang="en-US" sz="1600" b="1" dirty="0">
              <a:ln w="0"/>
              <a:solidFill>
                <a:schemeClr val="tx1"/>
              </a:solidFill>
            </a:endParaRPr>
          </a:p>
        </p:txBody>
      </p:sp>
      <p:pic>
        <p:nvPicPr>
          <p:cNvPr id="45" name="Picture 4" descr="كارتون القمر الكريسماس ، تحميل مجاني قصاصة فنية ، قصاصة فنية مجانية - آخر">
            <a:extLst>
              <a:ext uri="{FF2B5EF4-FFF2-40B4-BE49-F238E27FC236}">
                <a16:creationId xmlns:a16="http://schemas.microsoft.com/office/drawing/2014/main" id="{E0E46EFB-D744-FD77-1F13-B42E60193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8427" y="179937"/>
            <a:ext cx="845709" cy="880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BEE8AD7-9268-269E-2776-41A30BD35A1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9571" y="531961"/>
            <a:ext cx="8846063" cy="4834547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20E4AC18-1BE7-78D3-19F0-F8AFB0A59EE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734293" y="425783"/>
            <a:ext cx="1524132" cy="14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51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A01B02-B929-C051-E062-3D3CC08AF6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700CBF-B608-390C-3857-4BA2754EDE1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20000"/>
                    </a14:imgEffect>
                  </a14:imgLayer>
                </a14:imgProps>
              </a:ext>
            </a:extLst>
          </a:blip>
          <a:srcRect l="46713"/>
          <a:stretch/>
        </p:blipFill>
        <p:spPr>
          <a:xfrm>
            <a:off x="-33221" y="6467654"/>
            <a:ext cx="1174032" cy="40011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F34EF1-F636-34E1-7A34-DEF0469453EB}"/>
              </a:ext>
            </a:extLst>
          </p:cNvPr>
          <p:cNvSpPr/>
          <p:nvPr/>
        </p:nvSpPr>
        <p:spPr>
          <a:xfrm>
            <a:off x="226070" y="6107822"/>
            <a:ext cx="8274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 rtl="1"/>
            <a:r>
              <a:rPr lang="ar-AE" sz="2800" dirty="0">
                <a:ln/>
                <a:solidFill>
                  <a:srgbClr val="C00000"/>
                </a:solidFill>
                <a:cs typeface="(AH) Manal Black" pitchFamily="2" charset="-78"/>
              </a:rPr>
              <a:t>4</a:t>
            </a:r>
            <a:r>
              <a:rPr lang="ar-AE" sz="2400" dirty="0">
                <a:ln/>
                <a:solidFill>
                  <a:srgbClr val="C00000"/>
                </a:solidFill>
                <a:cs typeface="(AH) Manal Black" pitchFamily="2" charset="-78"/>
              </a:rPr>
              <a:t> </a:t>
            </a:r>
            <a:r>
              <a:rPr lang="ar-AE" sz="2000" dirty="0">
                <a:ln/>
                <a:solidFill>
                  <a:srgbClr val="C00000"/>
                </a:solidFill>
                <a:cs typeface="(AH) Manal Black" pitchFamily="2" charset="-78"/>
              </a:rPr>
              <a:t>دقائق</a:t>
            </a:r>
            <a:endParaRPr lang="en-US" sz="2400" cap="none" spc="0" dirty="0">
              <a:ln/>
              <a:solidFill>
                <a:srgbClr val="C00000"/>
              </a:solidFill>
              <a:effectLst/>
              <a:cs typeface="(AH) Manal Black" pitchFamily="2" charset="-78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CBC338F-9A13-B1E3-DBBF-497BE9CCB2D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222" r="10807"/>
          <a:stretch/>
        </p:blipFill>
        <p:spPr>
          <a:xfrm>
            <a:off x="4418279" y="776997"/>
            <a:ext cx="1209528" cy="121195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8091843-1A9A-E365-5130-9A4C8A69FE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7780" y="807566"/>
            <a:ext cx="1257693" cy="12062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A28BBE2-C06C-F93A-4B12-47F4E38717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120" y="842934"/>
            <a:ext cx="1234826" cy="12062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32CF16D-2F8D-CBDF-29B8-B8A8BC5ACF9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97571" y="1007585"/>
            <a:ext cx="1794889" cy="110775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977A466-1957-8585-BE2F-71491EB911C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90778" y="846014"/>
            <a:ext cx="1249788" cy="1176630"/>
          </a:xfrm>
          <a:prstGeom prst="rect">
            <a:avLst/>
          </a:prstGeom>
        </p:spPr>
      </p:pic>
      <p:pic>
        <p:nvPicPr>
          <p:cNvPr id="3073" name="Picture 3072">
            <a:extLst>
              <a:ext uri="{FF2B5EF4-FFF2-40B4-BE49-F238E27FC236}">
                <a16:creationId xmlns:a16="http://schemas.microsoft.com/office/drawing/2014/main" id="{66215CF1-6074-147E-8F2E-72375C71FB6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5719" y="3073169"/>
            <a:ext cx="1719221" cy="1938696"/>
          </a:xfrm>
          <a:prstGeom prst="rect">
            <a:avLst/>
          </a:prstGeom>
        </p:spPr>
      </p:pic>
      <p:pic>
        <p:nvPicPr>
          <p:cNvPr id="3075" name="Picture 3074">
            <a:extLst>
              <a:ext uri="{FF2B5EF4-FFF2-40B4-BE49-F238E27FC236}">
                <a16:creationId xmlns:a16="http://schemas.microsoft.com/office/drawing/2014/main" id="{826A2F41-5161-82C3-CD44-32C664EA1AE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61614" y="3094834"/>
            <a:ext cx="1670449" cy="1804572"/>
          </a:xfrm>
          <a:prstGeom prst="rect">
            <a:avLst/>
          </a:prstGeom>
        </p:spPr>
      </p:pic>
      <p:pic>
        <p:nvPicPr>
          <p:cNvPr id="3077" name="Picture 3076">
            <a:extLst>
              <a:ext uri="{FF2B5EF4-FFF2-40B4-BE49-F238E27FC236}">
                <a16:creationId xmlns:a16="http://schemas.microsoft.com/office/drawing/2014/main" id="{DCD19C02-202D-1E10-3891-FFE79BC1085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64864" y="2989459"/>
            <a:ext cx="1670449" cy="1853345"/>
          </a:xfrm>
          <a:prstGeom prst="rect">
            <a:avLst/>
          </a:prstGeom>
        </p:spPr>
      </p:pic>
      <p:pic>
        <p:nvPicPr>
          <p:cNvPr id="3079" name="Picture 3078">
            <a:extLst>
              <a:ext uri="{FF2B5EF4-FFF2-40B4-BE49-F238E27FC236}">
                <a16:creationId xmlns:a16="http://schemas.microsoft.com/office/drawing/2014/main" id="{312F2BC4-EB57-E453-8F6E-DC690BA0AC4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051862" y="3113124"/>
            <a:ext cx="1975275" cy="176799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10F09F2-DDB1-98EE-081E-2FAF6BD4590E}"/>
              </a:ext>
            </a:extLst>
          </p:cNvPr>
          <p:cNvSpPr/>
          <p:nvPr/>
        </p:nvSpPr>
        <p:spPr>
          <a:xfrm>
            <a:off x="3557795" y="96545"/>
            <a:ext cx="4625688" cy="3650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ln w="0"/>
                <a:solidFill>
                  <a:schemeClr val="tx1"/>
                </a:solidFill>
              </a:rPr>
              <a:t>اسم المجموعة :............................ الرابع (  )</a:t>
            </a:r>
            <a:endParaRPr lang="en-US" sz="2000" b="1" dirty="0">
              <a:ln w="0"/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B23A82C-6714-D68D-B4DA-01BCC94112D0}"/>
              </a:ext>
            </a:extLst>
          </p:cNvPr>
          <p:cNvSpPr/>
          <p:nvPr/>
        </p:nvSpPr>
        <p:spPr>
          <a:xfrm>
            <a:off x="1885552" y="58638"/>
            <a:ext cx="17748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</a:rPr>
              <a:t>عنوان الدرس</a:t>
            </a:r>
            <a:endParaRPr lang="en-US" sz="2800" b="1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B92B3F0-1443-FBD8-FF50-1A2BDB57556C}"/>
              </a:ext>
            </a:extLst>
          </p:cNvPr>
          <p:cNvSpPr/>
          <p:nvPr/>
        </p:nvSpPr>
        <p:spPr>
          <a:xfrm>
            <a:off x="9731419" y="6441356"/>
            <a:ext cx="2329484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1" cap="none" spc="0" dirty="0">
                <a:ln w="0"/>
                <a:solidFill>
                  <a:schemeClr val="tx1"/>
                </a:solidFill>
                <a:cs typeface="DecoType Naskh Variants" panose="02010400000000000000" pitchFamily="2" charset="-78"/>
              </a:rPr>
              <a:t>إعداد معلمة المادة : نورة الكتبي</a:t>
            </a:r>
            <a:endParaRPr lang="en-US" sz="2000" b="1" cap="none" spc="0" dirty="0">
              <a:ln w="0"/>
              <a:solidFill>
                <a:schemeClr val="tx1"/>
              </a:solidFill>
              <a:cs typeface="DecoType Naskh Variants" panose="02010400000000000000" pitchFamily="2" charset="-78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F67055D-148D-4012-BD47-20044689F11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6988" y="47136"/>
            <a:ext cx="1853345" cy="713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17C0ACF-1B6D-BEC8-5DCD-37293F1A5CC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23618" y="4501879"/>
            <a:ext cx="659753" cy="1888297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D7164FB-BAA7-3AAB-9B71-3322DCC2E9B7}"/>
              </a:ext>
            </a:extLst>
          </p:cNvPr>
          <p:cNvSpPr/>
          <p:nvPr/>
        </p:nvSpPr>
        <p:spPr>
          <a:xfrm>
            <a:off x="10596140" y="105658"/>
            <a:ext cx="1642848" cy="365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مدرسة الشاهين ح1</a:t>
            </a:r>
          </a:p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نطاق 6/6</a:t>
            </a:r>
            <a:endParaRPr lang="en-US" sz="1600" b="1" dirty="0">
              <a:ln w="0"/>
              <a:solidFill>
                <a:schemeClr val="tx1"/>
              </a:solidFill>
            </a:endParaRPr>
          </a:p>
        </p:txBody>
      </p:sp>
      <p:pic>
        <p:nvPicPr>
          <p:cNvPr id="3088" name="Picture 16" descr="نجمة إشارة الإبهام ، وجه الكرتون الخماسي, شخصيات كرتونية, وجه png">
            <a:extLst>
              <a:ext uri="{FF2B5EF4-FFF2-40B4-BE49-F238E27FC236}">
                <a16:creationId xmlns:a16="http://schemas.microsoft.com/office/drawing/2014/main" id="{584E2B28-6460-23B0-3ED5-49A6D3DB0E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8750" b="90938" l="10000" r="90000">
                        <a14:foregroundMark x1="50222" y1="8750" x2="50222" y2="8750"/>
                        <a14:foregroundMark x1="47111" y1="64063" x2="47111" y2="64063"/>
                        <a14:foregroundMark x1="52556" y1="62344" x2="42889" y2="61875"/>
                        <a14:foregroundMark x1="65111" y1="90156" x2="65111" y2="90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653" b="6056"/>
          <a:stretch/>
        </p:blipFill>
        <p:spPr bwMode="auto">
          <a:xfrm>
            <a:off x="7424196" y="33255"/>
            <a:ext cx="1425072" cy="117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33947D9-BD1D-B310-74C8-99097D5EB39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199044" y="2092350"/>
            <a:ext cx="3395766" cy="29202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C1335C4-BA70-5BD1-CAB8-2279A1E54F6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469265" y="4442488"/>
            <a:ext cx="8986283" cy="235326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6779522-3C3F-263D-38E0-6D7764F4A69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777398" y="637238"/>
            <a:ext cx="1524132" cy="14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486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-0.27409 -0.548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11" y="-2740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عمل رائ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حاول-من-جديد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0.44323 -0.563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61" y="-2814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عمل رائ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A01B02-B929-C051-E062-3D3CC08AF6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700CBF-B608-390C-3857-4BA2754EDE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</a:extLst>
          </a:blip>
          <a:srcRect l="46713"/>
          <a:stretch/>
        </p:blipFill>
        <p:spPr>
          <a:xfrm>
            <a:off x="1" y="6469318"/>
            <a:ext cx="1174032" cy="40011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F34EF1-F636-34E1-7A34-DEF0469453EB}"/>
              </a:ext>
            </a:extLst>
          </p:cNvPr>
          <p:cNvSpPr/>
          <p:nvPr/>
        </p:nvSpPr>
        <p:spPr>
          <a:xfrm>
            <a:off x="79969" y="5837220"/>
            <a:ext cx="11769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 rtl="1"/>
            <a:r>
              <a:rPr lang="ar-AE" sz="4000" dirty="0">
                <a:ln/>
                <a:solidFill>
                  <a:srgbClr val="C00000"/>
                </a:solidFill>
                <a:cs typeface="(AH) Manal Black" pitchFamily="2" charset="-78"/>
              </a:rPr>
              <a:t>4</a:t>
            </a:r>
            <a:r>
              <a:rPr lang="ar-AE" sz="3600" dirty="0">
                <a:ln/>
                <a:solidFill>
                  <a:srgbClr val="C00000"/>
                </a:solidFill>
                <a:cs typeface="(AH) Manal Black" pitchFamily="2" charset="-78"/>
              </a:rPr>
              <a:t> </a:t>
            </a:r>
            <a:r>
              <a:rPr lang="ar-AE" sz="3200" dirty="0">
                <a:ln/>
                <a:solidFill>
                  <a:srgbClr val="C00000"/>
                </a:solidFill>
                <a:cs typeface="(AH) Manal Black" pitchFamily="2" charset="-78"/>
              </a:rPr>
              <a:t>دقائق</a:t>
            </a:r>
            <a:endParaRPr lang="en-US" sz="3600" cap="none" spc="0" dirty="0">
              <a:ln/>
              <a:solidFill>
                <a:srgbClr val="C00000"/>
              </a:solidFill>
              <a:effectLst/>
              <a:cs typeface="(AH) Manal Black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FA726D0-C068-8619-9307-BCC1AB8EFE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6170" y="3021876"/>
            <a:ext cx="1908563" cy="10894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DDEDB34-D8C1-EA36-A83E-ED33D0FC3AC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l="3926" t="18551"/>
          <a:stretch/>
        </p:blipFill>
        <p:spPr>
          <a:xfrm>
            <a:off x="392495" y="1280660"/>
            <a:ext cx="9318212" cy="579494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2D150E4E-0ECD-F68E-1627-31D39448E2DF}"/>
              </a:ext>
            </a:extLst>
          </p:cNvPr>
          <p:cNvGrpSpPr/>
          <p:nvPr/>
        </p:nvGrpSpPr>
        <p:grpSpPr>
          <a:xfrm>
            <a:off x="158194" y="1810158"/>
            <a:ext cx="3137913" cy="1778121"/>
            <a:chOff x="626607" y="1954701"/>
            <a:chExt cx="2655921" cy="1778121"/>
          </a:xfrm>
        </p:grpSpPr>
        <p:pic>
          <p:nvPicPr>
            <p:cNvPr id="5128" name="Picture 8" descr="جريدة الجريدة الكويتية | أكل التراب قد يحمي من الجراثيم">
              <a:extLst>
                <a:ext uri="{FF2B5EF4-FFF2-40B4-BE49-F238E27FC236}">
                  <a16:creationId xmlns:a16="http://schemas.microsoft.com/office/drawing/2014/main" id="{C8E33181-97B9-44D6-3AE9-38EE3186CC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607" y="2365157"/>
              <a:ext cx="1984177" cy="136766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CCBDC85D-1DB2-0CA1-7AA1-C22F0377D37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105604" y="1954701"/>
              <a:ext cx="1176924" cy="1253338"/>
            </a:xfrm>
            <a:prstGeom prst="rect">
              <a:avLst/>
            </a:prstGeom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ED863FCC-7833-047D-19AA-ED889C6E6FB5}"/>
              </a:ext>
            </a:extLst>
          </p:cNvPr>
          <p:cNvSpPr txBox="1"/>
          <p:nvPr/>
        </p:nvSpPr>
        <p:spPr>
          <a:xfrm>
            <a:off x="1500361" y="5269269"/>
            <a:ext cx="8040914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FontTx/>
              <a:buChar char="-"/>
            </a:pPr>
            <a:r>
              <a:rPr lang="ar-AE" sz="3200" b="1" dirty="0">
                <a:solidFill>
                  <a:sysClr val="windowText" lastClr="000000"/>
                </a:solidFill>
              </a:rPr>
              <a:t>لماذا يُذَّكر الله تعالى الإنسان بالصورة التي خلقه الله عليها ؟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74A9327-D08D-E6BB-FBC1-D0E5964CFF2F}"/>
              </a:ext>
            </a:extLst>
          </p:cNvPr>
          <p:cNvGrpSpPr/>
          <p:nvPr/>
        </p:nvGrpSpPr>
        <p:grpSpPr>
          <a:xfrm>
            <a:off x="7130737" y="1843998"/>
            <a:ext cx="2820131" cy="1671212"/>
            <a:chOff x="7130737" y="1843998"/>
            <a:chExt cx="2820131" cy="1671212"/>
          </a:xfrm>
        </p:grpSpPr>
        <p:pic>
          <p:nvPicPr>
            <p:cNvPr id="5122" name="Picture 2" descr="بحث حول الضوء - موضوع">
              <a:extLst>
                <a:ext uri="{FF2B5EF4-FFF2-40B4-BE49-F238E27FC236}">
                  <a16:creationId xmlns:a16="http://schemas.microsoft.com/office/drawing/2014/main" id="{F4935072-D8F5-5374-95FD-0F41A0B667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0737" y="2122959"/>
              <a:ext cx="2450479" cy="1392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DA0522B-5610-7A25-8553-59AFEB9AD2B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473820" y="1843998"/>
              <a:ext cx="1477048" cy="1214261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87A4169-395F-DA3A-2741-14EAD72E5E6D}"/>
              </a:ext>
            </a:extLst>
          </p:cNvPr>
          <p:cNvGrpSpPr/>
          <p:nvPr/>
        </p:nvGrpSpPr>
        <p:grpSpPr>
          <a:xfrm>
            <a:off x="3949352" y="1887095"/>
            <a:ext cx="2382997" cy="1682829"/>
            <a:chOff x="3949352" y="1887095"/>
            <a:chExt cx="2382997" cy="1682829"/>
          </a:xfrm>
        </p:grpSpPr>
        <p:pic>
          <p:nvPicPr>
            <p:cNvPr id="5126" name="Picture 6" descr="Fire June Holidays Clipart | i2Clipart - Royalty Free Public Domain Clipart">
              <a:extLst>
                <a:ext uri="{FF2B5EF4-FFF2-40B4-BE49-F238E27FC236}">
                  <a16:creationId xmlns:a16="http://schemas.microsoft.com/office/drawing/2014/main" id="{C8260BF1-02F8-0D1C-4125-8785E646CAB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416"/>
            <a:stretch/>
          </p:blipFill>
          <p:spPr bwMode="auto">
            <a:xfrm>
              <a:off x="3949352" y="1887095"/>
              <a:ext cx="1659918" cy="16281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7E8EC9FB-906D-14F5-6A26-23778A9163D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4896802" y="2323543"/>
              <a:ext cx="1435547" cy="1246381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B300F18-7BC2-A3AC-ECFF-84BE60BAB85C}"/>
              </a:ext>
            </a:extLst>
          </p:cNvPr>
          <p:cNvGrpSpPr/>
          <p:nvPr/>
        </p:nvGrpSpPr>
        <p:grpSpPr>
          <a:xfrm>
            <a:off x="7340650" y="3483304"/>
            <a:ext cx="1977562" cy="711966"/>
            <a:chOff x="7338499" y="3472053"/>
            <a:chExt cx="1977562" cy="711966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1C8A68D-160A-9704-B993-96E8988DA211}"/>
                </a:ext>
              </a:extLst>
            </p:cNvPr>
            <p:cNvSpPr/>
            <p:nvPr/>
          </p:nvSpPr>
          <p:spPr>
            <a:xfrm>
              <a:off x="7338499" y="3649559"/>
              <a:ext cx="1947969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AE" sz="2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.........................</a:t>
              </a:r>
              <a:endPara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9" name="Frame 28">
              <a:extLst>
                <a:ext uri="{FF2B5EF4-FFF2-40B4-BE49-F238E27FC236}">
                  <a16:creationId xmlns:a16="http://schemas.microsoft.com/office/drawing/2014/main" id="{F316C8AA-4FA5-D7ED-CD0B-F5DB3FF3896B}"/>
                </a:ext>
              </a:extLst>
            </p:cNvPr>
            <p:cNvSpPr/>
            <p:nvPr/>
          </p:nvSpPr>
          <p:spPr>
            <a:xfrm>
              <a:off x="7439708" y="3472053"/>
              <a:ext cx="1876353" cy="711966"/>
            </a:xfrm>
            <a:prstGeom prst="frame">
              <a:avLst>
                <a:gd name="adj1" fmla="val 8524"/>
              </a:avLst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ACC4D32-B76A-3A6A-2321-DD40B6F41D93}"/>
              </a:ext>
            </a:extLst>
          </p:cNvPr>
          <p:cNvGrpSpPr/>
          <p:nvPr/>
        </p:nvGrpSpPr>
        <p:grpSpPr>
          <a:xfrm>
            <a:off x="3835963" y="3521270"/>
            <a:ext cx="1977562" cy="711966"/>
            <a:chOff x="7338499" y="3472053"/>
            <a:chExt cx="1977562" cy="711966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81A8E5A-AFAB-280B-28AA-9FD486DBC2CD}"/>
                </a:ext>
              </a:extLst>
            </p:cNvPr>
            <p:cNvSpPr/>
            <p:nvPr/>
          </p:nvSpPr>
          <p:spPr>
            <a:xfrm>
              <a:off x="7338499" y="3649559"/>
              <a:ext cx="1947969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AE" sz="2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.........................</a:t>
              </a:r>
              <a:endPara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33" name="Frame 32">
              <a:extLst>
                <a:ext uri="{FF2B5EF4-FFF2-40B4-BE49-F238E27FC236}">
                  <a16:creationId xmlns:a16="http://schemas.microsoft.com/office/drawing/2014/main" id="{F969B135-9686-4554-3628-D14ECD16DB05}"/>
                </a:ext>
              </a:extLst>
            </p:cNvPr>
            <p:cNvSpPr/>
            <p:nvPr/>
          </p:nvSpPr>
          <p:spPr>
            <a:xfrm>
              <a:off x="7439708" y="3472053"/>
              <a:ext cx="1876353" cy="711966"/>
            </a:xfrm>
            <a:prstGeom prst="frame">
              <a:avLst>
                <a:gd name="adj1" fmla="val 8524"/>
              </a:avLst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8E711088-BE96-39FE-AD79-7CEBEAE43A58}"/>
              </a:ext>
            </a:extLst>
          </p:cNvPr>
          <p:cNvGrpSpPr/>
          <p:nvPr/>
        </p:nvGrpSpPr>
        <p:grpSpPr>
          <a:xfrm>
            <a:off x="336179" y="3573897"/>
            <a:ext cx="1977562" cy="711966"/>
            <a:chOff x="7338499" y="3472053"/>
            <a:chExt cx="1977562" cy="711966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BDE3BCB-9783-4D38-A98C-0752CD6EE62D}"/>
                </a:ext>
              </a:extLst>
            </p:cNvPr>
            <p:cNvSpPr/>
            <p:nvPr/>
          </p:nvSpPr>
          <p:spPr>
            <a:xfrm>
              <a:off x="7338499" y="3649559"/>
              <a:ext cx="1947969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AE" sz="2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.........................</a:t>
              </a:r>
              <a:endPara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36" name="Frame 35">
              <a:extLst>
                <a:ext uri="{FF2B5EF4-FFF2-40B4-BE49-F238E27FC236}">
                  <a16:creationId xmlns:a16="http://schemas.microsoft.com/office/drawing/2014/main" id="{38CEDB02-9CFD-9D15-F9D9-A64842062461}"/>
                </a:ext>
              </a:extLst>
            </p:cNvPr>
            <p:cNvSpPr/>
            <p:nvPr/>
          </p:nvSpPr>
          <p:spPr>
            <a:xfrm>
              <a:off x="7439708" y="3472053"/>
              <a:ext cx="1876353" cy="711966"/>
            </a:xfrm>
            <a:prstGeom prst="frame">
              <a:avLst>
                <a:gd name="adj1" fmla="val 8524"/>
              </a:avLst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39" name="Frame 38">
            <a:extLst>
              <a:ext uri="{FF2B5EF4-FFF2-40B4-BE49-F238E27FC236}">
                <a16:creationId xmlns:a16="http://schemas.microsoft.com/office/drawing/2014/main" id="{5C8D7A5C-D5AA-564F-47A7-A01E9F6B80B5}"/>
              </a:ext>
            </a:extLst>
          </p:cNvPr>
          <p:cNvSpPr/>
          <p:nvPr/>
        </p:nvSpPr>
        <p:spPr>
          <a:xfrm>
            <a:off x="1174033" y="4594050"/>
            <a:ext cx="8407183" cy="2167405"/>
          </a:xfrm>
          <a:prstGeom prst="frame">
            <a:avLst>
              <a:gd name="adj1" fmla="val 6604"/>
            </a:avLst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40ED8610-17E0-26E7-4204-A0D600CDE031}"/>
              </a:ext>
            </a:extLst>
          </p:cNvPr>
          <p:cNvSpPr/>
          <p:nvPr/>
        </p:nvSpPr>
        <p:spPr>
          <a:xfrm>
            <a:off x="2260601" y="6070803"/>
            <a:ext cx="69351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........................................................................................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130" name="Picture 10" descr="تفسير قوله تعالى: فلينظر الإنسان مم خلق">
            <a:extLst>
              <a:ext uri="{FF2B5EF4-FFF2-40B4-BE49-F238E27FC236}">
                <a16:creationId xmlns:a16="http://schemas.microsoft.com/office/drawing/2014/main" id="{FD8076F8-D1EF-CEFC-4770-9C0E14A1FA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91" t="68349" r="3423" b="9528"/>
          <a:stretch/>
        </p:blipFill>
        <p:spPr bwMode="auto">
          <a:xfrm>
            <a:off x="3890118" y="4515531"/>
            <a:ext cx="3084367" cy="768028"/>
          </a:xfrm>
          <a:prstGeom prst="rect">
            <a:avLst/>
          </a:prstGeom>
          <a:noFill/>
          <a:effectLst>
            <a:glow rad="63500">
              <a:schemeClr val="accent4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94DBCEE-2628-3656-8887-E00E6BB2AF26}"/>
              </a:ext>
            </a:extLst>
          </p:cNvPr>
          <p:cNvSpPr/>
          <p:nvPr/>
        </p:nvSpPr>
        <p:spPr>
          <a:xfrm>
            <a:off x="3557795" y="96545"/>
            <a:ext cx="4625688" cy="3650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ln w="0"/>
                <a:solidFill>
                  <a:schemeClr val="tx1"/>
                </a:solidFill>
              </a:rPr>
              <a:t>اسم المجموعة :............................ الرابع (  )</a:t>
            </a:r>
            <a:endParaRPr lang="en-US" sz="2000" b="1" dirty="0">
              <a:ln w="0"/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E6088CD-53F0-D29B-5E0F-327DC75AB44D}"/>
              </a:ext>
            </a:extLst>
          </p:cNvPr>
          <p:cNvSpPr/>
          <p:nvPr/>
        </p:nvSpPr>
        <p:spPr>
          <a:xfrm>
            <a:off x="1885552" y="58638"/>
            <a:ext cx="17748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</a:rPr>
              <a:t>عنوان الدرس</a:t>
            </a:r>
            <a:endParaRPr lang="en-US" sz="2800" b="1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D9CF60A-8D4A-B3B7-536E-E01B34B8ACE9}"/>
              </a:ext>
            </a:extLst>
          </p:cNvPr>
          <p:cNvSpPr/>
          <p:nvPr/>
        </p:nvSpPr>
        <p:spPr>
          <a:xfrm>
            <a:off x="9731419" y="6441356"/>
            <a:ext cx="2329484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1" cap="none" spc="0" dirty="0">
                <a:ln w="0"/>
                <a:solidFill>
                  <a:schemeClr val="tx1"/>
                </a:solidFill>
                <a:cs typeface="DecoType Naskh Variants" panose="02010400000000000000" pitchFamily="2" charset="-78"/>
              </a:rPr>
              <a:t>إعداد معلمة المادة : نورة الكتبي</a:t>
            </a:r>
            <a:endParaRPr lang="en-US" sz="2000" b="1" cap="none" spc="0" dirty="0">
              <a:ln w="0"/>
              <a:solidFill>
                <a:schemeClr val="tx1"/>
              </a:solidFill>
              <a:cs typeface="DecoType Naskh Variants" panose="02010400000000000000" pitchFamily="2" charset="-78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DBCE24A-4173-4095-68FE-A206F6EF283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988" y="47136"/>
            <a:ext cx="1853345" cy="713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9AD231F-092D-A43B-4BAE-DA8EF94584E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23618" y="4501879"/>
            <a:ext cx="659753" cy="1888297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3111D449-12FF-91C0-9190-F8193583DCFC}"/>
              </a:ext>
            </a:extLst>
          </p:cNvPr>
          <p:cNvSpPr/>
          <p:nvPr/>
        </p:nvSpPr>
        <p:spPr>
          <a:xfrm>
            <a:off x="10596140" y="105658"/>
            <a:ext cx="1642848" cy="365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مدرسة الشاهين ح1</a:t>
            </a:r>
          </a:p>
          <a:p>
            <a:pPr algn="ctr"/>
            <a:r>
              <a:rPr lang="ar-AE" sz="1600" b="1" dirty="0">
                <a:ln w="0"/>
                <a:solidFill>
                  <a:schemeClr val="tx1"/>
                </a:solidFill>
              </a:rPr>
              <a:t>نطاق 6/6</a:t>
            </a:r>
            <a:endParaRPr lang="en-US" sz="1600" b="1" dirty="0">
              <a:ln w="0"/>
              <a:solidFill>
                <a:schemeClr val="tx1"/>
              </a:solidFill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EEF01758-65C0-AAF6-7219-B1FA3D7C4352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596140" y="1382231"/>
            <a:ext cx="1524132" cy="1481456"/>
          </a:xfrm>
          <a:prstGeom prst="rect">
            <a:avLst/>
          </a:prstGeom>
        </p:spPr>
      </p:pic>
      <p:pic>
        <p:nvPicPr>
          <p:cNvPr id="18" name="Picture 16" descr="نجمة إشارة الإبهام ، وجه الكرتون الخماسي, شخصيات كرتونية, وجه png">
            <a:extLst>
              <a:ext uri="{FF2B5EF4-FFF2-40B4-BE49-F238E27FC236}">
                <a16:creationId xmlns:a16="http://schemas.microsoft.com/office/drawing/2014/main" id="{268BA24A-90B2-6DD5-C8E6-7F204B41E3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8750" b="90938" l="10000" r="90000">
                        <a14:foregroundMark x1="50222" y1="8750" x2="50222" y2="8750"/>
                        <a14:foregroundMark x1="47111" y1="64063" x2="47111" y2="64063"/>
                        <a14:foregroundMark x1="52556" y1="62344" x2="42889" y2="61875"/>
                        <a14:foregroundMark x1="65111" y1="90156" x2="65111" y2="90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653" b="6056"/>
          <a:stretch/>
        </p:blipFill>
        <p:spPr bwMode="auto">
          <a:xfrm>
            <a:off x="7595894" y="39436"/>
            <a:ext cx="1175177" cy="96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36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183</Words>
  <Application>Microsoft Office PowerPoint</Application>
  <PresentationFormat>Widescreen</PresentationFormat>
  <Paragraphs>55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Mishafi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Noura Khamis Marzouq Al Ketbi</dc:creator>
  <cp:lastModifiedBy>Noura Khamis Marzouq Nuhaill Al Ketbi</cp:lastModifiedBy>
  <cp:revision>11</cp:revision>
  <dcterms:created xsi:type="dcterms:W3CDTF">2022-05-10T18:11:28Z</dcterms:created>
  <dcterms:modified xsi:type="dcterms:W3CDTF">2023-10-19T17:53:04Z</dcterms:modified>
</cp:coreProperties>
</file>