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media1.mp3" ContentType="audio/unknown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media2.mp3" ContentType="audio/unknown"/>
  <Override PartName="/ppt/media/image16.jpeg" ContentType="image/jpeg"/>
  <Override PartName="/ppt/media/image17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 b="def" i="def"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419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21"/>
          </p:nvPr>
        </p:nvSpPr>
        <p:spPr>
          <a:xfrm>
            <a:off x="1622088" y="289099"/>
            <a:ext cx="9753603" cy="650578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idx="21"/>
          </p:nvPr>
        </p:nvSpPr>
        <p:spPr>
          <a:xfrm>
            <a:off x="2263775" y="613833"/>
            <a:ext cx="12401550" cy="82677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idx="21"/>
          </p:nvPr>
        </p:nvSpPr>
        <p:spPr>
          <a:xfrm>
            <a:off x="4086225" y="2586566"/>
            <a:ext cx="9429750" cy="62865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42900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21"/>
          </p:nvPr>
        </p:nvSpPr>
        <p:spPr>
          <a:xfrm>
            <a:off x="6680200" y="5029200"/>
            <a:ext cx="6054748" cy="4038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22"/>
          </p:nvPr>
        </p:nvSpPr>
        <p:spPr>
          <a:xfrm>
            <a:off x="6502400" y="889000"/>
            <a:ext cx="5867400" cy="39116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idx="23"/>
          </p:nvPr>
        </p:nvSpPr>
        <p:spPr>
          <a:xfrm>
            <a:off x="-2374900" y="889000"/>
            <a:ext cx="11982450" cy="79883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21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i="1" sz="24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22"/>
          </p:nvPr>
        </p:nvSpPr>
        <p:spPr>
          <a:xfrm>
            <a:off x="1270000" y="4267112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21"/>
          </p:nvPr>
        </p:nvSpPr>
        <p:spPr>
          <a:xfrm>
            <a:off x="-949853" y="0"/>
            <a:ext cx="14904506" cy="9944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1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png"/><Relationship Id="rId3" Type="http://schemas.openxmlformats.org/officeDocument/2006/relationships/audio" Target="../media/media1.mp3"/><Relationship Id="rId4" Type="http://schemas.microsoft.com/office/2007/relationships/media" Target="../media/media1.mp3"/><Relationship Id="rId5" Type="http://schemas.openxmlformats.org/officeDocument/2006/relationships/image" Target="../media/image10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2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5" Type="http://schemas.openxmlformats.org/officeDocument/2006/relationships/image" Target="../media/image6.jpeg"/><Relationship Id="rId6" Type="http://schemas.openxmlformats.org/officeDocument/2006/relationships/image" Target="../media/image7.jpeg"/><Relationship Id="rId7" Type="http://schemas.openxmlformats.org/officeDocument/2006/relationships/image" Target="../media/image8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png"/><Relationship Id="rId3" Type="http://schemas.openxmlformats.org/officeDocument/2006/relationships/image" Target="../media/image9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3.jpeg"/><Relationship Id="rId5" Type="http://schemas.openxmlformats.org/officeDocument/2006/relationships/image" Target="../media/image1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png"/><Relationship Id="rId3" Type="http://schemas.openxmlformats.org/officeDocument/2006/relationships/hyperlink" Target="https://pickerwheel.com/" TargetMode="External"/><Relationship Id="rId4" Type="http://schemas.openxmlformats.org/officeDocument/2006/relationships/image" Target="../media/image15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1.tif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Relationship Id="rId3" Type="http://schemas.openxmlformats.org/officeDocument/2006/relationships/image" Target="../media/image11.jpeg"/><Relationship Id="rId4" Type="http://schemas.openxmlformats.org/officeDocument/2006/relationships/image" Target="../media/image12.jpeg"/><Relationship Id="rId5" Type="http://schemas.openxmlformats.org/officeDocument/2006/relationships/image" Target="../media/image13.jpeg"/><Relationship Id="rId6" Type="http://schemas.openxmlformats.org/officeDocument/2006/relationships/image" Target="../media/image14.jpeg"/><Relationship Id="rId7" Type="http://schemas.openxmlformats.org/officeDocument/2006/relationships/image" Target="../media/image16.png"/><Relationship Id="rId8" Type="http://schemas.openxmlformats.org/officeDocument/2006/relationships/image" Target="../media/image15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3" Type="http://schemas.microsoft.com/office/2007/relationships/media" Target="../media/media2.mp3"/><Relationship Id="rId4" Type="http://schemas.openxmlformats.org/officeDocument/2006/relationships/image" Target="../media/image10.png"/><Relationship Id="rId5" Type="http://schemas.openxmlformats.org/officeDocument/2006/relationships/image" Target="../media/image17.pn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16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1.pn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21.pn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Relationship Id="rId3" Type="http://schemas.openxmlformats.org/officeDocument/2006/relationships/image" Target="../media/image21.png"/><Relationship Id="rId4" Type="http://schemas.openxmlformats.org/officeDocument/2006/relationships/image" Target="../media/image22.pn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pn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2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Unit 5"/>
          <p:cNvSpPr txBox="1"/>
          <p:nvPr>
            <p:ph type="title"/>
          </p:nvPr>
        </p:nvSpPr>
        <p:spPr>
          <a:xfrm>
            <a:off x="536902" y="55366"/>
            <a:ext cx="10718003" cy="1541712"/>
          </a:xfrm>
          <a:prstGeom prst="rect">
            <a:avLst/>
          </a:prstGeom>
        </p:spPr>
        <p:txBody>
          <a:bodyPr/>
          <a:lstStyle>
            <a:lvl1pPr algn="l">
              <a:defRPr sz="55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Unit 5</a:t>
            </a:r>
          </a:p>
        </p:txBody>
      </p:sp>
      <p:sp>
        <p:nvSpPr>
          <p:cNvPr id="120" name="Around the house"/>
          <p:cNvSpPr txBox="1"/>
          <p:nvPr>
            <p:ph type="body" sz="half" idx="1"/>
          </p:nvPr>
        </p:nvSpPr>
        <p:spPr>
          <a:xfrm>
            <a:off x="536902" y="1568525"/>
            <a:ext cx="6372546" cy="5471320"/>
          </a:xfrm>
          <a:prstGeom prst="rect">
            <a:avLst/>
          </a:prstGeom>
        </p:spPr>
        <p:txBody>
          <a:bodyPr/>
          <a:lstStyle>
            <a:lvl1pPr algn="l">
              <a:defRPr sz="3800"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Around the house</a:t>
            </a:r>
          </a:p>
        </p:txBody>
      </p:sp>
      <p:sp>
        <p:nvSpPr>
          <p:cNvPr id="121" name="Text"/>
          <p:cNvSpPr txBox="1"/>
          <p:nvPr/>
        </p:nvSpPr>
        <p:spPr>
          <a:xfrm>
            <a:off x="-16306128" y="-9489212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lnSpc>
                <a:spcPts val="2800"/>
              </a:lnSpc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22" name="Text"/>
          <p:cNvSpPr txBox="1"/>
          <p:nvPr/>
        </p:nvSpPr>
        <p:spPr>
          <a:xfrm>
            <a:off x="4036664" y="3610815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23" name="Text"/>
          <p:cNvSpPr txBox="1"/>
          <p:nvPr/>
        </p:nvSpPr>
        <p:spPr>
          <a:xfrm>
            <a:off x="-9048208" y="-2825751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24" name="Text"/>
          <p:cNvSpPr txBox="1"/>
          <p:nvPr/>
        </p:nvSpPr>
        <p:spPr>
          <a:xfrm>
            <a:off x="5830273" y="4356993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25" name="Text"/>
          <p:cNvSpPr txBox="1"/>
          <p:nvPr/>
        </p:nvSpPr>
        <p:spPr>
          <a:xfrm>
            <a:off x="1563371" y="4344276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26" name="Text"/>
          <p:cNvSpPr txBox="1"/>
          <p:nvPr/>
        </p:nvSpPr>
        <p:spPr>
          <a:xfrm>
            <a:off x="920750" y="1111249"/>
            <a:ext cx="152400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27" name="Text"/>
          <p:cNvSpPr txBox="1"/>
          <p:nvPr/>
        </p:nvSpPr>
        <p:spPr>
          <a:xfrm>
            <a:off x="5407352" y="3960065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28" name="Text"/>
          <p:cNvSpPr txBox="1"/>
          <p:nvPr/>
        </p:nvSpPr>
        <p:spPr>
          <a:xfrm>
            <a:off x="5534352" y="2226390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pic>
        <p:nvPicPr>
          <p:cNvPr id="129" name="Screen Shot 2022-01-04 at 9.38.08 AM.png" descr="Screen Shot 2022-01-04 at 9.38.08 AM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566485" y="4472787"/>
            <a:ext cx="3443851" cy="2542441"/>
          </a:xfrm>
          <a:prstGeom prst="rect">
            <a:avLst/>
          </a:prstGeom>
          <a:ln w="254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</p:spPr>
      </p:pic>
      <p:pic>
        <p:nvPicPr>
          <p:cNvPr id="130" name="Screen Shot 2022-01-04 at 9.38.27 AM.png" descr="Screen Shot 2022-01-04 at 9.38.27 AM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435293" y="4994249"/>
            <a:ext cx="4366679" cy="2787241"/>
          </a:xfrm>
          <a:prstGeom prst="rect">
            <a:avLst/>
          </a:prstGeom>
          <a:ln w="254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</p:spPr>
      </p:pic>
      <p:pic>
        <p:nvPicPr>
          <p:cNvPr id="131" name="Screen Shot 2022-01-04 at 9.37.57 AM.png" descr="Screen Shot 2022-01-04 at 9.37.57 AM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152822" y="2856029"/>
            <a:ext cx="4083921" cy="2542441"/>
          </a:xfrm>
          <a:prstGeom prst="rect">
            <a:avLst/>
          </a:prstGeom>
          <a:ln w="254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Unit 5: Lessons 1-2"/>
          <p:cNvSpPr txBox="1"/>
          <p:nvPr>
            <p:ph type="title"/>
          </p:nvPr>
        </p:nvSpPr>
        <p:spPr>
          <a:xfrm>
            <a:off x="536902" y="55366"/>
            <a:ext cx="10718003" cy="1541712"/>
          </a:xfrm>
          <a:prstGeom prst="rect">
            <a:avLst/>
          </a:prstGeom>
        </p:spPr>
        <p:txBody>
          <a:bodyPr/>
          <a:lstStyle>
            <a:lvl1pPr algn="l">
              <a:defRPr sz="55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Unit 5: Lessons 1-2</a:t>
            </a:r>
          </a:p>
        </p:txBody>
      </p:sp>
      <p:sp>
        <p:nvSpPr>
          <p:cNvPr id="134" name="Around the house…"/>
          <p:cNvSpPr txBox="1"/>
          <p:nvPr>
            <p:ph type="body" sz="half" idx="1"/>
          </p:nvPr>
        </p:nvSpPr>
        <p:spPr>
          <a:xfrm>
            <a:off x="536902" y="1568525"/>
            <a:ext cx="6372546" cy="5471320"/>
          </a:xfrm>
          <a:prstGeom prst="rect">
            <a:avLst/>
          </a:prstGeom>
        </p:spPr>
        <p:txBody>
          <a:bodyPr/>
          <a:lstStyle/>
          <a:p>
            <a:pPr algn="l">
              <a:defRPr sz="3800">
                <a:latin typeface="Avenir Book"/>
                <a:ea typeface="Avenir Book"/>
                <a:cs typeface="Avenir Book"/>
                <a:sym typeface="Avenir Book"/>
              </a:defRPr>
            </a:pPr>
            <a:r>
              <a:t>Around the house</a:t>
            </a:r>
          </a:p>
          <a:p>
            <a:pPr algn="l">
              <a:defRPr sz="3800">
                <a:latin typeface="Avenir Book"/>
                <a:ea typeface="Avenir Book"/>
                <a:cs typeface="Avenir Book"/>
                <a:sym typeface="Avenir Book"/>
              </a:defRPr>
            </a:pPr>
          </a:p>
          <a:p>
            <a:pPr algn="l">
              <a:defRPr sz="2800">
                <a:latin typeface="Avenir Book"/>
                <a:ea typeface="Avenir Book"/>
                <a:cs typeface="Avenir Book"/>
                <a:sym typeface="Avenir Book"/>
              </a:defRPr>
            </a:pPr>
            <a:r>
              <a:t>1 In the kitchen</a:t>
            </a:r>
          </a:p>
          <a:p>
            <a:pPr algn="l">
              <a:defRPr sz="2800">
                <a:latin typeface="Avenir Book"/>
                <a:ea typeface="Avenir Book"/>
                <a:cs typeface="Avenir Book"/>
                <a:sym typeface="Avenir Book"/>
              </a:defRPr>
            </a:pPr>
            <a:r>
              <a:t>2 In my room</a:t>
            </a:r>
          </a:p>
        </p:txBody>
      </p:sp>
      <p:sp>
        <p:nvSpPr>
          <p:cNvPr id="135" name="Text"/>
          <p:cNvSpPr txBox="1"/>
          <p:nvPr/>
        </p:nvSpPr>
        <p:spPr>
          <a:xfrm>
            <a:off x="-16306128" y="-9489212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lnSpc>
                <a:spcPts val="2800"/>
              </a:lnSpc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36" name="Text"/>
          <p:cNvSpPr txBox="1"/>
          <p:nvPr/>
        </p:nvSpPr>
        <p:spPr>
          <a:xfrm>
            <a:off x="4036664" y="3610815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37" name="Text"/>
          <p:cNvSpPr txBox="1"/>
          <p:nvPr/>
        </p:nvSpPr>
        <p:spPr>
          <a:xfrm>
            <a:off x="-9048208" y="-2825751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38" name="Text"/>
          <p:cNvSpPr txBox="1"/>
          <p:nvPr/>
        </p:nvSpPr>
        <p:spPr>
          <a:xfrm>
            <a:off x="5830273" y="4356993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39" name="Text"/>
          <p:cNvSpPr txBox="1"/>
          <p:nvPr/>
        </p:nvSpPr>
        <p:spPr>
          <a:xfrm>
            <a:off x="1563371" y="4344276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40" name="Text"/>
          <p:cNvSpPr txBox="1"/>
          <p:nvPr/>
        </p:nvSpPr>
        <p:spPr>
          <a:xfrm>
            <a:off x="920750" y="1111249"/>
            <a:ext cx="152400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41" name="Text"/>
          <p:cNvSpPr txBox="1"/>
          <p:nvPr/>
        </p:nvSpPr>
        <p:spPr>
          <a:xfrm>
            <a:off x="5407352" y="3960065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42" name="Text"/>
          <p:cNvSpPr txBox="1"/>
          <p:nvPr/>
        </p:nvSpPr>
        <p:spPr>
          <a:xfrm>
            <a:off x="5534352" y="2226390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pic>
        <p:nvPicPr>
          <p:cNvPr id="143" name="Screen Shot 2022-01-04 at 9.38.08 AM.png" descr="Screen Shot 2022-01-04 at 9.38.08 AM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681182" y="5935827"/>
            <a:ext cx="3443851" cy="2542442"/>
          </a:xfrm>
          <a:prstGeom prst="rect">
            <a:avLst/>
          </a:prstGeom>
          <a:ln w="254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</p:spPr>
      </p:pic>
      <p:pic>
        <p:nvPicPr>
          <p:cNvPr id="144" name="Screen Shot 2022-01-04 at 9.38.27 AM.png" descr="Screen Shot 2022-01-04 at 9.38.27 AM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549990" y="6457289"/>
            <a:ext cx="4366679" cy="2787242"/>
          </a:xfrm>
          <a:prstGeom prst="rect">
            <a:avLst/>
          </a:prstGeom>
          <a:ln w="254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</p:spPr>
      </p:pic>
      <p:pic>
        <p:nvPicPr>
          <p:cNvPr id="145" name="Screen Shot 2022-01-04 at 9.37.57 AM.png" descr="Screen Shot 2022-01-04 at 9.37.57 AM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267519" y="4319069"/>
            <a:ext cx="4083921" cy="2542441"/>
          </a:xfrm>
          <a:prstGeom prst="rect">
            <a:avLst/>
          </a:prstGeom>
          <a:ln w="254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Unit 5: Lessons 1-4"/>
          <p:cNvSpPr txBox="1"/>
          <p:nvPr>
            <p:ph type="title"/>
          </p:nvPr>
        </p:nvSpPr>
        <p:spPr>
          <a:xfrm>
            <a:off x="536902" y="55366"/>
            <a:ext cx="10718003" cy="1541712"/>
          </a:xfrm>
          <a:prstGeom prst="rect">
            <a:avLst/>
          </a:prstGeom>
        </p:spPr>
        <p:txBody>
          <a:bodyPr/>
          <a:lstStyle>
            <a:lvl1pPr algn="l">
              <a:defRPr sz="55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Unit 5: Lessons 1-4</a:t>
            </a:r>
          </a:p>
        </p:txBody>
      </p:sp>
      <p:sp>
        <p:nvSpPr>
          <p:cNvPr id="148" name="Around the house"/>
          <p:cNvSpPr txBox="1"/>
          <p:nvPr>
            <p:ph type="body" sz="quarter" idx="1"/>
          </p:nvPr>
        </p:nvSpPr>
        <p:spPr>
          <a:xfrm>
            <a:off x="536902" y="1568525"/>
            <a:ext cx="11411080" cy="938060"/>
          </a:xfrm>
          <a:prstGeom prst="rect">
            <a:avLst/>
          </a:prstGeom>
        </p:spPr>
        <p:txBody>
          <a:bodyPr/>
          <a:lstStyle>
            <a:lvl1pPr algn="l">
              <a:defRPr sz="3800"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Around the house</a:t>
            </a:r>
          </a:p>
        </p:txBody>
      </p:sp>
      <p:sp>
        <p:nvSpPr>
          <p:cNvPr id="149" name="Text"/>
          <p:cNvSpPr txBox="1"/>
          <p:nvPr/>
        </p:nvSpPr>
        <p:spPr>
          <a:xfrm>
            <a:off x="-16306128" y="-9489212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lnSpc>
                <a:spcPts val="2800"/>
              </a:lnSpc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50" name="Text"/>
          <p:cNvSpPr txBox="1"/>
          <p:nvPr/>
        </p:nvSpPr>
        <p:spPr>
          <a:xfrm>
            <a:off x="-9048208" y="-2825751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51" name="Text"/>
          <p:cNvSpPr txBox="1"/>
          <p:nvPr/>
        </p:nvSpPr>
        <p:spPr>
          <a:xfrm>
            <a:off x="1563371" y="4344276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52" name="Text"/>
          <p:cNvSpPr txBox="1"/>
          <p:nvPr/>
        </p:nvSpPr>
        <p:spPr>
          <a:xfrm>
            <a:off x="920750" y="1111249"/>
            <a:ext cx="152400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53" name="Text"/>
          <p:cNvSpPr txBox="1"/>
          <p:nvPr/>
        </p:nvSpPr>
        <p:spPr>
          <a:xfrm>
            <a:off x="5534352" y="2226390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pic>
        <p:nvPicPr>
          <p:cNvPr id="154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0" t="0" r="0" b="13276"/>
          <a:stretch>
            <a:fillRect/>
          </a:stretch>
        </p:blipFill>
        <p:spPr>
          <a:xfrm>
            <a:off x="4398367" y="2270709"/>
            <a:ext cx="4208197" cy="1455925"/>
          </a:xfrm>
          <a:prstGeom prst="rect">
            <a:avLst/>
          </a:prstGeom>
          <a:ln w="12700">
            <a:miter lim="400000"/>
          </a:ln>
          <a:effectLst>
            <a:reflection blurRad="0" stA="50000" stPos="0" endA="0" endPos="40000" dist="0" dir="5400000" fadeDir="5400000" sx="100000" sy="-100000" kx="0" ky="0" algn="bl" rotWithShape="0"/>
          </a:effectLst>
        </p:spPr>
      </p:pic>
      <p:sp>
        <p:nvSpPr>
          <p:cNvPr id="155" name="Listen for specific information.…"/>
          <p:cNvSpPr txBox="1"/>
          <p:nvPr/>
        </p:nvSpPr>
        <p:spPr>
          <a:xfrm>
            <a:off x="796860" y="4400079"/>
            <a:ext cx="11411080" cy="29809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marL="380047" indent="-380047" algn="l" defTabSz="420624">
              <a:buSzPct val="145000"/>
              <a:buChar char="-"/>
              <a:defRPr b="0" sz="2736">
                <a:latin typeface="Avenir Book"/>
                <a:ea typeface="Avenir Book"/>
                <a:cs typeface="Avenir Book"/>
                <a:sym typeface="Avenir Book"/>
              </a:defRPr>
            </a:pPr>
            <a:r>
              <a:t>Listen for specific information.</a:t>
            </a:r>
          </a:p>
          <a:p>
            <a:pPr marL="380047" indent="-380047" algn="l" defTabSz="420624">
              <a:buSzPct val="145000"/>
              <a:buChar char="-"/>
              <a:defRPr b="0" sz="2736">
                <a:latin typeface="Avenir Book"/>
                <a:ea typeface="Avenir Book"/>
                <a:cs typeface="Avenir Book"/>
                <a:sym typeface="Avenir Book"/>
              </a:defRPr>
            </a:pPr>
            <a:r>
              <a:t>Read for specific information. </a:t>
            </a:r>
          </a:p>
          <a:p>
            <a:pPr marL="380047" indent="-380047" algn="l" defTabSz="420624">
              <a:buSzPct val="145000"/>
              <a:buChar char="-"/>
              <a:defRPr b="0" sz="2736">
                <a:latin typeface="Avenir Book"/>
                <a:ea typeface="Avenir Book"/>
                <a:cs typeface="Avenir Book"/>
                <a:sym typeface="Avenir Book"/>
              </a:defRPr>
            </a:pPr>
            <a:r>
              <a:t>Speak using familiar words and sentences.</a:t>
            </a:r>
          </a:p>
          <a:p>
            <a:pPr marL="380047" indent="-380047" algn="l" defTabSz="420624">
              <a:buSzPct val="145000"/>
              <a:buChar char="-"/>
              <a:defRPr b="0" sz="2736">
                <a:latin typeface="Avenir Book"/>
                <a:ea typeface="Avenir Book"/>
                <a:cs typeface="Avenir Book"/>
                <a:sym typeface="Avenir Book"/>
              </a:defRPr>
            </a:pPr>
            <a:r>
              <a:t>Use basic language structures in writing. </a:t>
            </a:r>
          </a:p>
          <a:p>
            <a:pPr marL="380047" indent="-380047" algn="l" defTabSz="420624">
              <a:buSzPct val="145000"/>
              <a:buChar char="-"/>
              <a:defRPr b="0" sz="2736">
                <a:latin typeface="Avenir Book"/>
                <a:ea typeface="Avenir Book"/>
                <a:cs typeface="Avenir Book"/>
                <a:sym typeface="Avenir Book"/>
              </a:defRPr>
            </a:pPr>
            <a:r>
              <a:t>To use the possessive (’s).</a:t>
            </a:r>
          </a:p>
          <a:p>
            <a:pPr marL="380047" indent="-380047" algn="l" defTabSz="420624">
              <a:buSzPct val="145000"/>
              <a:buChar char="-"/>
              <a:defRPr b="0" sz="2736">
                <a:latin typeface="Avenir Book"/>
                <a:ea typeface="Avenir Book"/>
                <a:cs typeface="Avenir Book"/>
                <a:sym typeface="Avenir Book"/>
              </a:defRPr>
            </a:pPr>
            <a:r>
              <a:t>To use present simple vs. present continuous verbs.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Unit 5: Lesson 1"/>
          <p:cNvSpPr txBox="1"/>
          <p:nvPr>
            <p:ph type="title"/>
          </p:nvPr>
        </p:nvSpPr>
        <p:spPr>
          <a:xfrm>
            <a:off x="536902" y="55366"/>
            <a:ext cx="10718003" cy="1541712"/>
          </a:xfrm>
          <a:prstGeom prst="rect">
            <a:avLst/>
          </a:prstGeom>
        </p:spPr>
        <p:txBody>
          <a:bodyPr/>
          <a:lstStyle>
            <a:lvl1pPr algn="l">
              <a:defRPr sz="55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Unit 5: Lesson 1</a:t>
            </a:r>
          </a:p>
        </p:txBody>
      </p:sp>
      <p:sp>
        <p:nvSpPr>
          <p:cNvPr id="158" name="In the kitchen"/>
          <p:cNvSpPr txBox="1"/>
          <p:nvPr>
            <p:ph type="body" sz="quarter" idx="1"/>
          </p:nvPr>
        </p:nvSpPr>
        <p:spPr>
          <a:xfrm>
            <a:off x="536902" y="1568525"/>
            <a:ext cx="11099801" cy="2252345"/>
          </a:xfrm>
          <a:prstGeom prst="rect">
            <a:avLst/>
          </a:prstGeom>
        </p:spPr>
        <p:txBody>
          <a:bodyPr/>
          <a:lstStyle>
            <a:lvl1pPr algn="l">
              <a:defRPr sz="3800"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In the kitchen</a:t>
            </a:r>
          </a:p>
        </p:txBody>
      </p:sp>
      <p:sp>
        <p:nvSpPr>
          <p:cNvPr id="159" name="Text"/>
          <p:cNvSpPr txBox="1"/>
          <p:nvPr/>
        </p:nvSpPr>
        <p:spPr>
          <a:xfrm>
            <a:off x="-16306128" y="-9489212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lnSpc>
                <a:spcPts val="2800"/>
              </a:lnSpc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60" name="Text"/>
          <p:cNvSpPr txBox="1"/>
          <p:nvPr/>
        </p:nvSpPr>
        <p:spPr>
          <a:xfrm>
            <a:off x="4036664" y="3610815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61" name="Text"/>
          <p:cNvSpPr txBox="1"/>
          <p:nvPr/>
        </p:nvSpPr>
        <p:spPr>
          <a:xfrm>
            <a:off x="2720830" y="3570728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62" name="Text"/>
          <p:cNvSpPr txBox="1"/>
          <p:nvPr/>
        </p:nvSpPr>
        <p:spPr>
          <a:xfrm>
            <a:off x="-9048208" y="-2825751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63" name="Text"/>
          <p:cNvSpPr txBox="1"/>
          <p:nvPr/>
        </p:nvSpPr>
        <p:spPr>
          <a:xfrm>
            <a:off x="2896110" y="3814015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64" name="Text"/>
          <p:cNvSpPr txBox="1"/>
          <p:nvPr/>
        </p:nvSpPr>
        <p:spPr>
          <a:xfrm>
            <a:off x="3707251" y="4568593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65" name="Text"/>
          <p:cNvSpPr txBox="1"/>
          <p:nvPr/>
        </p:nvSpPr>
        <p:spPr>
          <a:xfrm>
            <a:off x="1563371" y="4344276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66" name="Text"/>
          <p:cNvSpPr txBox="1"/>
          <p:nvPr/>
        </p:nvSpPr>
        <p:spPr>
          <a:xfrm>
            <a:off x="920750" y="1111249"/>
            <a:ext cx="152400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67" name="Text"/>
          <p:cNvSpPr txBox="1"/>
          <p:nvPr/>
        </p:nvSpPr>
        <p:spPr>
          <a:xfrm>
            <a:off x="5407352" y="3960065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68" name="Text"/>
          <p:cNvSpPr txBox="1"/>
          <p:nvPr/>
        </p:nvSpPr>
        <p:spPr>
          <a:xfrm>
            <a:off x="5534352" y="2226390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169" name="Text"/>
          <p:cNvSpPr txBox="1"/>
          <p:nvPr/>
        </p:nvSpPr>
        <p:spPr>
          <a:xfrm>
            <a:off x="2470150" y="1441449"/>
            <a:ext cx="152400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pic>
        <p:nvPicPr>
          <p:cNvPr id="170" name="Screen Shot 2022-01-04 at 9.37.57 AM.png" descr="Screen Shot 2022-01-04 at 9.37.57 AM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08180" y="2741760"/>
            <a:ext cx="9588440" cy="5969274"/>
          </a:xfrm>
          <a:prstGeom prst="rect">
            <a:avLst/>
          </a:prstGeom>
          <a:ln w="254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Rectangle"/>
          <p:cNvSpPr/>
          <p:nvPr/>
        </p:nvSpPr>
        <p:spPr>
          <a:xfrm>
            <a:off x="-21505" y="-17180"/>
            <a:ext cx="13047811" cy="9787960"/>
          </a:xfrm>
          <a:prstGeom prst="rect">
            <a:avLst/>
          </a:prstGeom>
          <a:solidFill>
            <a:schemeClr val="accent1">
              <a:lumOff val="16847"/>
              <a:alpha val="29681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pic>
        <p:nvPicPr>
          <p:cNvPr id="173" name="page10image57945152.png" descr="page10image5794515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993900" cy="3302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4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5" name="page10image57947840.png" descr="page10image5794784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7493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6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7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8" name="page10image57947840.png" descr="page10image5794784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7493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9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0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1" name="page10image57947840.png" descr="page10image5794784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7493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2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3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4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sp>
        <p:nvSpPr>
          <p:cNvPr id="185" name="Can you cook? What is your favorite food to cook?"/>
          <p:cNvSpPr txBox="1"/>
          <p:nvPr>
            <p:ph type="body" sz="quarter" idx="1"/>
          </p:nvPr>
        </p:nvSpPr>
        <p:spPr>
          <a:xfrm>
            <a:off x="835529" y="974367"/>
            <a:ext cx="11333742" cy="1468457"/>
          </a:xfrm>
          <a:prstGeom prst="rect">
            <a:avLst/>
          </a:prstGeom>
        </p:spPr>
        <p:txBody>
          <a:bodyPr/>
          <a:lstStyle>
            <a:lvl1pPr marL="0" indent="0" algn="ctr" defTabSz="368045">
              <a:spcBef>
                <a:spcPts val="0"/>
              </a:spcBef>
              <a:buSzTx/>
              <a:buNone/>
              <a:defRPr sz="3906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Can you cook? What is your favorite food to cook?</a:t>
            </a:r>
          </a:p>
        </p:txBody>
      </p:sp>
      <p:pic>
        <p:nvPicPr>
          <p:cNvPr id="186" name="Image" descr="Image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246352" y="2701736"/>
            <a:ext cx="8512096" cy="566441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Screen Shot 2023-01-01 at 6.12.36 PM.png" descr="Screen Shot 2023-01-01 at 6.12.36 PM.png"/>
          <p:cNvPicPr>
            <a:picLocks noChangeAspect="1"/>
          </p:cNvPicPr>
          <p:nvPr/>
        </p:nvPicPr>
        <p:blipFill>
          <a:blip r:embed="rId2">
            <a:extLst/>
          </a:blip>
          <a:srcRect l="0" t="1533" r="11548" b="0"/>
          <a:stretch>
            <a:fillRect/>
          </a:stretch>
        </p:blipFill>
        <p:spPr>
          <a:xfrm>
            <a:off x="268877" y="2755899"/>
            <a:ext cx="12319950" cy="5969318"/>
          </a:xfrm>
          <a:prstGeom prst="rect">
            <a:avLst/>
          </a:prstGeom>
          <a:ln w="12700">
            <a:miter lim="400000"/>
          </a:ln>
        </p:spPr>
      </p:pic>
      <p:sp>
        <p:nvSpPr>
          <p:cNvPr id="189" name="Grade 8 Access…"/>
          <p:cNvSpPr txBox="1"/>
          <p:nvPr>
            <p:ph type="title"/>
          </p:nvPr>
        </p:nvSpPr>
        <p:spPr>
          <a:xfrm>
            <a:off x="396010" y="467235"/>
            <a:ext cx="5547498" cy="1732530"/>
          </a:xfrm>
          <a:prstGeom prst="rect">
            <a:avLst/>
          </a:prstGeom>
        </p:spPr>
        <p:txBody>
          <a:bodyPr anchor="t"/>
          <a:lstStyle/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Grade 8 Access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Unit 5: Lesson 1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Keywords</a:t>
            </a:r>
          </a:p>
        </p:txBody>
      </p:sp>
      <p:sp>
        <p:nvSpPr>
          <p:cNvPr id="190" name="Pages 90-91"/>
          <p:cNvSpPr txBox="1"/>
          <p:nvPr/>
        </p:nvSpPr>
        <p:spPr>
          <a:xfrm>
            <a:off x="9620609" y="467235"/>
            <a:ext cx="2903919" cy="1254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r">
              <a:defRPr b="0" sz="28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Pages 90-91</a:t>
            </a:r>
          </a:p>
        </p:txBody>
      </p:sp>
      <p:sp>
        <p:nvSpPr>
          <p:cNvPr id="191" name="A"/>
          <p:cNvSpPr txBox="1"/>
          <p:nvPr/>
        </p:nvSpPr>
        <p:spPr>
          <a:xfrm>
            <a:off x="5172455" y="4531970"/>
            <a:ext cx="323089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</a:defRPr>
            </a:lvl1pPr>
          </a:lstStyle>
          <a:p>
            <a:pPr/>
            <a:r>
              <a:t>A</a:t>
            </a:r>
          </a:p>
        </p:txBody>
      </p:sp>
      <p:sp>
        <p:nvSpPr>
          <p:cNvPr id="192" name="B"/>
          <p:cNvSpPr txBox="1"/>
          <p:nvPr/>
        </p:nvSpPr>
        <p:spPr>
          <a:xfrm>
            <a:off x="7188860" y="3820770"/>
            <a:ext cx="328880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</a:defRPr>
            </a:lvl1pPr>
          </a:lstStyle>
          <a:p>
            <a:pPr/>
            <a:r>
              <a:t>B</a:t>
            </a:r>
          </a:p>
        </p:txBody>
      </p:sp>
      <p:sp>
        <p:nvSpPr>
          <p:cNvPr id="193" name="C"/>
          <p:cNvSpPr txBox="1"/>
          <p:nvPr/>
        </p:nvSpPr>
        <p:spPr>
          <a:xfrm>
            <a:off x="8923121" y="3566770"/>
            <a:ext cx="340158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</a:defRPr>
            </a:lvl1pPr>
          </a:lstStyle>
          <a:p>
            <a:pPr/>
            <a:r>
              <a:t>C</a:t>
            </a:r>
          </a:p>
        </p:txBody>
      </p:sp>
      <p:sp>
        <p:nvSpPr>
          <p:cNvPr id="194" name="D"/>
          <p:cNvSpPr txBox="1"/>
          <p:nvPr/>
        </p:nvSpPr>
        <p:spPr>
          <a:xfrm>
            <a:off x="10777321" y="3566770"/>
            <a:ext cx="340158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</a:defRPr>
            </a:lvl1pPr>
          </a:lstStyle>
          <a:p>
            <a:pPr/>
            <a:r>
              <a:t>D</a:t>
            </a:r>
          </a:p>
        </p:txBody>
      </p:sp>
      <p:sp>
        <p:nvSpPr>
          <p:cNvPr id="195" name="F"/>
          <p:cNvSpPr txBox="1"/>
          <p:nvPr/>
        </p:nvSpPr>
        <p:spPr>
          <a:xfrm>
            <a:off x="9466376" y="5065370"/>
            <a:ext cx="295048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</a:defRPr>
            </a:lvl1pPr>
          </a:lstStyle>
          <a:p>
            <a:pPr/>
            <a:r>
              <a:t>F</a:t>
            </a:r>
          </a:p>
        </p:txBody>
      </p:sp>
      <p:sp>
        <p:nvSpPr>
          <p:cNvPr id="196" name="G"/>
          <p:cNvSpPr txBox="1"/>
          <p:nvPr/>
        </p:nvSpPr>
        <p:spPr>
          <a:xfrm>
            <a:off x="7650378" y="4938370"/>
            <a:ext cx="345644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</a:defRPr>
            </a:lvl1pPr>
          </a:lstStyle>
          <a:p>
            <a:pPr/>
            <a:r>
              <a:t>G</a:t>
            </a:r>
          </a:p>
        </p:txBody>
      </p:sp>
      <p:sp>
        <p:nvSpPr>
          <p:cNvPr id="197" name="H"/>
          <p:cNvSpPr txBox="1"/>
          <p:nvPr/>
        </p:nvSpPr>
        <p:spPr>
          <a:xfrm>
            <a:off x="9196352" y="8123530"/>
            <a:ext cx="340158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</a:defRPr>
            </a:lvl1pPr>
          </a:lstStyle>
          <a:p>
            <a:pPr/>
            <a:r>
              <a:t>H</a:t>
            </a:r>
          </a:p>
        </p:txBody>
      </p:sp>
      <p:sp>
        <p:nvSpPr>
          <p:cNvPr id="198" name="I"/>
          <p:cNvSpPr txBox="1"/>
          <p:nvPr/>
        </p:nvSpPr>
        <p:spPr>
          <a:xfrm>
            <a:off x="10970461" y="8123530"/>
            <a:ext cx="204217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</a:defRPr>
            </a:lvl1pPr>
          </a:lstStyle>
          <a:p>
            <a:pPr/>
            <a:r>
              <a:t>I</a:t>
            </a:r>
          </a:p>
        </p:txBody>
      </p:sp>
      <p:sp>
        <p:nvSpPr>
          <p:cNvPr id="199" name="E"/>
          <p:cNvSpPr txBox="1"/>
          <p:nvPr/>
        </p:nvSpPr>
        <p:spPr>
          <a:xfrm>
            <a:off x="11731294" y="5509870"/>
            <a:ext cx="311812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</a:defRPr>
            </a:lvl1pPr>
          </a:lstStyle>
          <a:p>
            <a:pPr/>
            <a:r>
              <a:t>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rade 8 Access…"/>
          <p:cNvSpPr txBox="1"/>
          <p:nvPr>
            <p:ph type="title"/>
          </p:nvPr>
        </p:nvSpPr>
        <p:spPr>
          <a:xfrm>
            <a:off x="396010" y="467235"/>
            <a:ext cx="5547498" cy="1732530"/>
          </a:xfrm>
          <a:prstGeom prst="rect">
            <a:avLst/>
          </a:prstGeom>
        </p:spPr>
        <p:txBody>
          <a:bodyPr anchor="t"/>
          <a:lstStyle/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Grade 8 Access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Unit 5: Lesson 1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Keywords</a:t>
            </a:r>
          </a:p>
        </p:txBody>
      </p:sp>
      <p:sp>
        <p:nvSpPr>
          <p:cNvPr id="202" name="Pages 90-91"/>
          <p:cNvSpPr txBox="1"/>
          <p:nvPr/>
        </p:nvSpPr>
        <p:spPr>
          <a:xfrm>
            <a:off x="9620609" y="467235"/>
            <a:ext cx="2903919" cy="1254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r">
              <a:defRPr b="0" sz="28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Pages 90-91</a:t>
            </a:r>
          </a:p>
        </p:txBody>
      </p:sp>
      <p:pic>
        <p:nvPicPr>
          <p:cNvPr id="203" name="Screen Shot 2022-01-04 at 9.55.59 AM.png" descr="Screen Shot 2022-01-04 at 9.55.59 AM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613" y="2435453"/>
            <a:ext cx="8014895" cy="6609894"/>
          </a:xfrm>
          <a:prstGeom prst="rect">
            <a:avLst/>
          </a:prstGeom>
          <a:ln w="12700">
            <a:miter lim="400000"/>
          </a:ln>
        </p:spPr>
      </p:pic>
      <p:sp>
        <p:nvSpPr>
          <p:cNvPr id="204" name="Activity: Choose one item and write three sentences about it."/>
          <p:cNvSpPr txBox="1"/>
          <p:nvPr/>
        </p:nvSpPr>
        <p:spPr>
          <a:xfrm>
            <a:off x="7814252" y="2688070"/>
            <a:ext cx="5034883" cy="939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b="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Activity: Choose </a:t>
            </a:r>
            <a:r>
              <a:rPr u="sng"/>
              <a:t>one item</a:t>
            </a:r>
            <a:r>
              <a:t> and write</a:t>
            </a:r>
            <a:r>
              <a:rPr u="sng"/>
              <a:t> three sentences</a:t>
            </a:r>
            <a:r>
              <a:t> about it. </a:t>
            </a:r>
          </a:p>
        </p:txBody>
      </p:sp>
      <p:sp>
        <p:nvSpPr>
          <p:cNvPr id="205" name="____________________________…"/>
          <p:cNvSpPr/>
          <p:nvPr/>
        </p:nvSpPr>
        <p:spPr>
          <a:xfrm>
            <a:off x="7882580" y="4004719"/>
            <a:ext cx="4409809" cy="5235074"/>
          </a:xfrm>
          <a:prstGeom prst="rect">
            <a:avLst/>
          </a:prstGeom>
          <a:solidFill>
            <a:srgbClr val="BACEDD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/>
          <a:p>
            <a:pPr>
              <a:spcBef>
                <a:spcPts val="500"/>
              </a:spcBef>
              <a:defRPr b="0" sz="2200">
                <a:solidFill>
                  <a:schemeClr val="accent1">
                    <a:hueOff val="114395"/>
                    <a:lumOff val="-24975"/>
                  </a:schemeClr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r>
              <a:t>____________________________</a:t>
            </a:r>
          </a:p>
          <a:p>
            <a:pPr>
              <a:spcBef>
                <a:spcPts val="500"/>
              </a:spcBef>
              <a:defRPr b="0" sz="2200">
                <a:solidFill>
                  <a:schemeClr val="accent1">
                    <a:hueOff val="114395"/>
                    <a:lumOff val="-24975"/>
                  </a:schemeClr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r>
              <a:t>____________________________</a:t>
            </a:r>
          </a:p>
          <a:p>
            <a:pPr>
              <a:spcBef>
                <a:spcPts val="500"/>
              </a:spcBef>
              <a:defRPr b="0" sz="2200">
                <a:solidFill>
                  <a:schemeClr val="accent1">
                    <a:hueOff val="114395"/>
                    <a:lumOff val="-24975"/>
                  </a:schemeClr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r>
              <a:t>____________________________</a:t>
            </a:r>
          </a:p>
          <a:p>
            <a:pPr>
              <a:spcBef>
                <a:spcPts val="500"/>
              </a:spcBef>
              <a:defRPr b="0" sz="2200">
                <a:solidFill>
                  <a:schemeClr val="accent1">
                    <a:hueOff val="114395"/>
                    <a:lumOff val="-24975"/>
                  </a:schemeClr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r>
              <a:t>____________________________</a:t>
            </a:r>
          </a:p>
          <a:p>
            <a:pPr>
              <a:spcBef>
                <a:spcPts val="500"/>
              </a:spcBef>
              <a:defRPr b="0" sz="2200">
                <a:solidFill>
                  <a:schemeClr val="accent1">
                    <a:hueOff val="114395"/>
                    <a:lumOff val="-24975"/>
                  </a:schemeClr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r>
              <a:t>____________________________</a:t>
            </a:r>
          </a:p>
          <a:p>
            <a:pPr>
              <a:spcBef>
                <a:spcPts val="500"/>
              </a:spcBef>
              <a:defRPr b="0" sz="2200">
                <a:solidFill>
                  <a:schemeClr val="accent1">
                    <a:hueOff val="114395"/>
                    <a:lumOff val="-24975"/>
                  </a:schemeClr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r>
              <a:t>____________________________</a:t>
            </a:r>
          </a:p>
          <a:p>
            <a:pPr>
              <a:spcBef>
                <a:spcPts val="500"/>
              </a:spcBef>
              <a:defRPr b="0" sz="2200">
                <a:solidFill>
                  <a:schemeClr val="accent1">
                    <a:hueOff val="114395"/>
                    <a:lumOff val="-24975"/>
                  </a:schemeClr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r>
              <a:t>____________________________</a:t>
            </a:r>
          </a:p>
          <a:p>
            <a:pPr>
              <a:spcBef>
                <a:spcPts val="500"/>
              </a:spcBef>
              <a:defRPr b="0" sz="2200">
                <a:solidFill>
                  <a:schemeClr val="accent1">
                    <a:hueOff val="114395"/>
                    <a:lumOff val="-24975"/>
                  </a:schemeClr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r>
              <a:t>____________________________</a:t>
            </a:r>
          </a:p>
          <a:p>
            <a:pPr>
              <a:spcBef>
                <a:spcPts val="500"/>
              </a:spcBef>
              <a:defRPr b="0" sz="2200">
                <a:solidFill>
                  <a:schemeClr val="accent1">
                    <a:hueOff val="114395"/>
                    <a:lumOff val="-24975"/>
                  </a:schemeClr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r>
              <a:t>____________________________</a:t>
            </a:r>
          </a:p>
          <a:p>
            <a:pPr>
              <a:spcBef>
                <a:spcPts val="500"/>
              </a:spcBef>
              <a:defRPr b="0" sz="2200">
                <a:solidFill>
                  <a:schemeClr val="accent1">
                    <a:hueOff val="114395"/>
                    <a:lumOff val="-24975"/>
                  </a:schemeClr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r>
              <a:t>____________________________</a:t>
            </a:r>
          </a:p>
          <a:p>
            <a:pPr>
              <a:spcBef>
                <a:spcPts val="500"/>
              </a:spcBef>
              <a:defRPr b="0" sz="2200">
                <a:solidFill>
                  <a:schemeClr val="accent1">
                    <a:hueOff val="114395"/>
                    <a:lumOff val="-24975"/>
                  </a:schemeClr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r>
              <a:t>____________________________</a:t>
            </a:r>
          </a:p>
          <a:p>
            <a:pPr>
              <a:spcBef>
                <a:spcPts val="500"/>
              </a:spcBef>
              <a:defRPr b="0" sz="2200">
                <a:solidFill>
                  <a:schemeClr val="accent1">
                    <a:hueOff val="114395"/>
                    <a:lumOff val="-24975"/>
                  </a:schemeClr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r>
              <a:t>____________________________</a:t>
            </a:r>
          </a:p>
        </p:txBody>
      </p:sp>
      <p:pic>
        <p:nvPicPr>
          <p:cNvPr id="206" name="Access 8 T2 Track 18.mp3" descr="Access 8 T2 Track 18.mp3"/>
          <p:cNvPicPr>
            <a:picLocks noChangeAspect="0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8924904" y="708720"/>
            <a:ext cx="571501" cy="571501"/>
          </a:xfrm>
          <a:prstGeom prst="rect">
            <a:avLst/>
          </a:prstGeom>
          <a:ln w="12700">
            <a:miter lim="400000"/>
          </a:ln>
        </p:spPr>
      </p:pic>
      <p:sp>
        <p:nvSpPr>
          <p:cNvPr id="207" name="We use dishwashers to clean our dishes.…"/>
          <p:cNvSpPr txBox="1"/>
          <p:nvPr/>
        </p:nvSpPr>
        <p:spPr>
          <a:xfrm>
            <a:off x="7596792" y="10224242"/>
            <a:ext cx="3170001" cy="34074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/>
            <a:r>
              <a:t>W</a:t>
            </a:r>
            <a:r>
              <a:t>e use dishwashers to clean our dishes</a:t>
            </a:r>
            <a:r>
              <a:t>.</a:t>
            </a:r>
            <a:r>
              <a:t> </a:t>
            </a:r>
          </a:p>
          <a:p>
            <a:pPr algn="l"/>
          </a:p>
          <a:p>
            <a:pPr algn="l"/>
            <a:r>
              <a:t>The dishwasher needs special soap.</a:t>
            </a:r>
          </a:p>
          <a:p>
            <a:pPr algn="l"/>
          </a:p>
          <a:p>
            <a:pPr algn="l"/>
            <a:r>
              <a:t>You can buy dishwashers from stores like Carrefour. </a:t>
            </a:r>
          </a:p>
        </p:txBody>
      </p:sp>
      <p:sp>
        <p:nvSpPr>
          <p:cNvPr id="208" name="Oval"/>
          <p:cNvSpPr/>
          <p:nvPr/>
        </p:nvSpPr>
        <p:spPr>
          <a:xfrm>
            <a:off x="4561357" y="10121656"/>
            <a:ext cx="1884921" cy="1837997"/>
          </a:xfrm>
          <a:prstGeom prst="ellipse">
            <a:avLst/>
          </a:prstGeom>
          <a:ln w="38100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48" fill="hold"/>
                                        <p:tgtEl>
                                          <p:spTgt spid="20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audio isNarration="0">
              <p:cMediaNode mute="0" showWhenStopped="0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20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Unit 5: Lesson 2"/>
          <p:cNvSpPr txBox="1"/>
          <p:nvPr>
            <p:ph type="title"/>
          </p:nvPr>
        </p:nvSpPr>
        <p:spPr>
          <a:xfrm>
            <a:off x="536902" y="55366"/>
            <a:ext cx="10718003" cy="1541712"/>
          </a:xfrm>
          <a:prstGeom prst="rect">
            <a:avLst/>
          </a:prstGeom>
        </p:spPr>
        <p:txBody>
          <a:bodyPr/>
          <a:lstStyle>
            <a:lvl1pPr algn="l">
              <a:defRPr sz="55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Unit 5: Lesson 2</a:t>
            </a:r>
          </a:p>
        </p:txBody>
      </p:sp>
      <p:sp>
        <p:nvSpPr>
          <p:cNvPr id="211" name="In my room"/>
          <p:cNvSpPr txBox="1"/>
          <p:nvPr>
            <p:ph type="body" sz="quarter" idx="1"/>
          </p:nvPr>
        </p:nvSpPr>
        <p:spPr>
          <a:xfrm>
            <a:off x="536902" y="1568525"/>
            <a:ext cx="11099801" cy="2252345"/>
          </a:xfrm>
          <a:prstGeom prst="rect">
            <a:avLst/>
          </a:prstGeom>
        </p:spPr>
        <p:txBody>
          <a:bodyPr/>
          <a:lstStyle>
            <a:lvl1pPr algn="l">
              <a:defRPr sz="3800"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In my room</a:t>
            </a:r>
          </a:p>
        </p:txBody>
      </p:sp>
      <p:sp>
        <p:nvSpPr>
          <p:cNvPr id="212" name="Text"/>
          <p:cNvSpPr txBox="1"/>
          <p:nvPr/>
        </p:nvSpPr>
        <p:spPr>
          <a:xfrm>
            <a:off x="-16306128" y="-9489212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lnSpc>
                <a:spcPts val="2800"/>
              </a:lnSpc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213" name="Text"/>
          <p:cNvSpPr txBox="1"/>
          <p:nvPr/>
        </p:nvSpPr>
        <p:spPr>
          <a:xfrm>
            <a:off x="4036664" y="3610815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214" name="Text"/>
          <p:cNvSpPr txBox="1"/>
          <p:nvPr/>
        </p:nvSpPr>
        <p:spPr>
          <a:xfrm>
            <a:off x="2720830" y="3570728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215" name="Text"/>
          <p:cNvSpPr txBox="1"/>
          <p:nvPr/>
        </p:nvSpPr>
        <p:spPr>
          <a:xfrm>
            <a:off x="-9048208" y="-2825751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216" name="Text"/>
          <p:cNvSpPr txBox="1"/>
          <p:nvPr/>
        </p:nvSpPr>
        <p:spPr>
          <a:xfrm>
            <a:off x="2896110" y="3814015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217" name="Text"/>
          <p:cNvSpPr txBox="1"/>
          <p:nvPr/>
        </p:nvSpPr>
        <p:spPr>
          <a:xfrm>
            <a:off x="3707251" y="4568593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218" name="Text"/>
          <p:cNvSpPr txBox="1"/>
          <p:nvPr/>
        </p:nvSpPr>
        <p:spPr>
          <a:xfrm>
            <a:off x="1563371" y="4344276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219" name="Text"/>
          <p:cNvSpPr txBox="1"/>
          <p:nvPr/>
        </p:nvSpPr>
        <p:spPr>
          <a:xfrm>
            <a:off x="920750" y="1111249"/>
            <a:ext cx="152400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220" name="Text"/>
          <p:cNvSpPr txBox="1"/>
          <p:nvPr/>
        </p:nvSpPr>
        <p:spPr>
          <a:xfrm>
            <a:off x="5407352" y="3960065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221" name="Text"/>
          <p:cNvSpPr txBox="1"/>
          <p:nvPr/>
        </p:nvSpPr>
        <p:spPr>
          <a:xfrm>
            <a:off x="5534352" y="2226390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222" name="Text"/>
          <p:cNvSpPr txBox="1"/>
          <p:nvPr/>
        </p:nvSpPr>
        <p:spPr>
          <a:xfrm>
            <a:off x="2470150" y="1441449"/>
            <a:ext cx="152400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pic>
        <p:nvPicPr>
          <p:cNvPr id="223" name="Screen Shot 2022-01-04 at 9.38.08 AM.png" descr="Screen Shot 2022-01-04 at 9.38.08 AM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42232" y="2445410"/>
            <a:ext cx="8720336" cy="6437831"/>
          </a:xfrm>
          <a:prstGeom prst="rect">
            <a:avLst/>
          </a:prstGeom>
          <a:ln w="254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Rectangle"/>
          <p:cNvSpPr/>
          <p:nvPr/>
        </p:nvSpPr>
        <p:spPr>
          <a:xfrm>
            <a:off x="-21505" y="-17180"/>
            <a:ext cx="13047811" cy="9787960"/>
          </a:xfrm>
          <a:prstGeom prst="rect">
            <a:avLst/>
          </a:prstGeom>
          <a:solidFill>
            <a:schemeClr val="accent1">
              <a:lumOff val="16847"/>
              <a:alpha val="29681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pic>
        <p:nvPicPr>
          <p:cNvPr id="226" name="page10image57945152.png" descr="page10image5794515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993900" cy="3302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27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28" name="page10image57947840.png" descr="page10image5794784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7493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29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30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31" name="page10image57947840.png" descr="page10image5794784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7493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32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33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34" name="page10image57947840.png" descr="page10image5794784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7493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35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36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37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sp>
        <p:nvSpPr>
          <p:cNvPr id="238" name="What does your room look like? Describe it to me."/>
          <p:cNvSpPr txBox="1"/>
          <p:nvPr>
            <p:ph type="body" sz="half" idx="1"/>
          </p:nvPr>
        </p:nvSpPr>
        <p:spPr>
          <a:xfrm>
            <a:off x="779481" y="294221"/>
            <a:ext cx="11445838" cy="2612074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SzTx/>
              <a:buNone/>
              <a:defRPr sz="58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What does your room look like? Describe it to me. </a:t>
            </a:r>
          </a:p>
        </p:txBody>
      </p:sp>
      <p:pic>
        <p:nvPicPr>
          <p:cNvPr id="239" name="Image" descr="Image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651732" y="3146181"/>
            <a:ext cx="7701336" cy="5781137"/>
          </a:xfrm>
          <a:prstGeom prst="rect">
            <a:avLst/>
          </a:prstGeom>
          <a:ln w="254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rade 8 Access…"/>
          <p:cNvSpPr txBox="1"/>
          <p:nvPr>
            <p:ph type="title"/>
          </p:nvPr>
        </p:nvSpPr>
        <p:spPr>
          <a:xfrm>
            <a:off x="396010" y="467235"/>
            <a:ext cx="5547498" cy="1732530"/>
          </a:xfrm>
          <a:prstGeom prst="rect">
            <a:avLst/>
          </a:prstGeom>
        </p:spPr>
        <p:txBody>
          <a:bodyPr anchor="t"/>
          <a:lstStyle/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Grade 8 Access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Unit 5: Lesson 2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Keywords</a:t>
            </a:r>
          </a:p>
        </p:txBody>
      </p:sp>
      <p:sp>
        <p:nvSpPr>
          <p:cNvPr id="242" name="Pages 92-93"/>
          <p:cNvSpPr txBox="1"/>
          <p:nvPr/>
        </p:nvSpPr>
        <p:spPr>
          <a:xfrm>
            <a:off x="9620609" y="467235"/>
            <a:ext cx="2903919" cy="1254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r">
              <a:defRPr b="0" sz="28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Pages 92-93</a:t>
            </a:r>
          </a:p>
        </p:txBody>
      </p:sp>
      <p:sp>
        <p:nvSpPr>
          <p:cNvPr id="243" name="furniture"/>
          <p:cNvSpPr txBox="1"/>
          <p:nvPr/>
        </p:nvSpPr>
        <p:spPr>
          <a:xfrm>
            <a:off x="1872737" y="4836232"/>
            <a:ext cx="1563371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2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furniture</a:t>
            </a:r>
          </a:p>
        </p:txBody>
      </p:sp>
      <p:sp>
        <p:nvSpPr>
          <p:cNvPr id="244" name="book shelf"/>
          <p:cNvSpPr txBox="1"/>
          <p:nvPr/>
        </p:nvSpPr>
        <p:spPr>
          <a:xfrm>
            <a:off x="9420570" y="4892335"/>
            <a:ext cx="1852473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2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book shelf</a:t>
            </a:r>
          </a:p>
        </p:txBody>
      </p:sp>
      <p:sp>
        <p:nvSpPr>
          <p:cNvPr id="245" name="pillow"/>
          <p:cNvSpPr txBox="1"/>
          <p:nvPr/>
        </p:nvSpPr>
        <p:spPr>
          <a:xfrm>
            <a:off x="1840958" y="8340990"/>
            <a:ext cx="1116026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2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pillow</a:t>
            </a:r>
          </a:p>
        </p:txBody>
      </p:sp>
      <p:sp>
        <p:nvSpPr>
          <p:cNvPr id="246" name="duvet"/>
          <p:cNvSpPr txBox="1"/>
          <p:nvPr/>
        </p:nvSpPr>
        <p:spPr>
          <a:xfrm>
            <a:off x="5465556" y="8340990"/>
            <a:ext cx="1069443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2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duvet</a:t>
            </a:r>
          </a:p>
        </p:txBody>
      </p:sp>
      <p:sp>
        <p:nvSpPr>
          <p:cNvPr id="247" name="wardrobe"/>
          <p:cNvSpPr txBox="1"/>
          <p:nvPr/>
        </p:nvSpPr>
        <p:spPr>
          <a:xfrm>
            <a:off x="5705613" y="4836232"/>
            <a:ext cx="1721258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2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wardrobe</a:t>
            </a:r>
          </a:p>
        </p:txBody>
      </p:sp>
      <p:pic>
        <p:nvPicPr>
          <p:cNvPr id="248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48907" y="3030793"/>
            <a:ext cx="3411030" cy="1910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249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499441" y="2718454"/>
            <a:ext cx="2133601" cy="21336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50" name="Image" descr="Image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195246" y="2718454"/>
            <a:ext cx="2133601" cy="21336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51" name="Image" descr="Image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242640" y="6523060"/>
            <a:ext cx="2312661" cy="1688331"/>
          </a:xfrm>
          <a:prstGeom prst="rect">
            <a:avLst/>
          </a:prstGeom>
          <a:ln w="12700">
            <a:miter lim="400000"/>
          </a:ln>
        </p:spPr>
      </p:pic>
      <p:pic>
        <p:nvPicPr>
          <p:cNvPr id="252" name="Image" descr="Image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4703714" y="6523060"/>
            <a:ext cx="2593126" cy="1688331"/>
          </a:xfrm>
          <a:prstGeom prst="rect">
            <a:avLst/>
          </a:prstGeom>
          <a:ln w="12700">
            <a:miter lim="400000"/>
          </a:ln>
        </p:spPr>
      </p:pic>
      <p:pic>
        <p:nvPicPr>
          <p:cNvPr id="253" name="Image" descr="Image"/>
          <p:cNvPicPr>
            <a:picLocks noChangeAspect="1"/>
          </p:cNvPicPr>
          <p:nvPr/>
        </p:nvPicPr>
        <p:blipFill>
          <a:blip r:embed="rId7">
            <a:extLst/>
          </a:blip>
          <a:srcRect l="0" t="0" r="0" b="3953"/>
          <a:stretch>
            <a:fillRect/>
          </a:stretch>
        </p:blipFill>
        <p:spPr>
          <a:xfrm>
            <a:off x="7319905" y="5819522"/>
            <a:ext cx="3810001" cy="3809055"/>
          </a:xfrm>
          <a:prstGeom prst="rect">
            <a:avLst/>
          </a:prstGeom>
          <a:ln w="12700">
            <a:miter lim="400000"/>
          </a:ln>
        </p:spPr>
      </p:pic>
      <p:sp>
        <p:nvSpPr>
          <p:cNvPr id="254" name="messy"/>
          <p:cNvSpPr txBox="1"/>
          <p:nvPr/>
        </p:nvSpPr>
        <p:spPr>
          <a:xfrm>
            <a:off x="10927776" y="8261164"/>
            <a:ext cx="1128117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2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messy</a:t>
            </a:r>
          </a:p>
        </p:txBody>
      </p:sp>
      <p:sp>
        <p:nvSpPr>
          <p:cNvPr id="255" name="tidy"/>
          <p:cNvSpPr txBox="1"/>
          <p:nvPr/>
        </p:nvSpPr>
        <p:spPr>
          <a:xfrm>
            <a:off x="11030062" y="6446273"/>
            <a:ext cx="754025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2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tidy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rade 8 Access…"/>
          <p:cNvSpPr txBox="1"/>
          <p:nvPr>
            <p:ph type="title"/>
          </p:nvPr>
        </p:nvSpPr>
        <p:spPr>
          <a:xfrm>
            <a:off x="396010" y="467235"/>
            <a:ext cx="5547498" cy="1732530"/>
          </a:xfrm>
          <a:prstGeom prst="rect">
            <a:avLst/>
          </a:prstGeom>
        </p:spPr>
        <p:txBody>
          <a:bodyPr anchor="t"/>
          <a:lstStyle/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Grade 8 Access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Unit 5: Lesson 2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Activity 1</a:t>
            </a:r>
          </a:p>
        </p:txBody>
      </p:sp>
      <p:sp>
        <p:nvSpPr>
          <p:cNvPr id="258" name="Pages 92-93"/>
          <p:cNvSpPr txBox="1"/>
          <p:nvPr/>
        </p:nvSpPr>
        <p:spPr>
          <a:xfrm>
            <a:off x="9620609" y="467235"/>
            <a:ext cx="2903919" cy="1254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r">
              <a:defRPr b="0" sz="28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Pages 92-93</a:t>
            </a:r>
          </a:p>
        </p:txBody>
      </p:sp>
      <p:sp>
        <p:nvSpPr>
          <p:cNvPr id="259" name="Your laptop is the school’s laptop.…"/>
          <p:cNvSpPr txBox="1"/>
          <p:nvPr/>
        </p:nvSpPr>
        <p:spPr>
          <a:xfrm>
            <a:off x="7123040" y="11252559"/>
            <a:ext cx="4201161" cy="7292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2000"/>
            </a:pPr>
            <a:r>
              <a:t>Your laptop is the school</a:t>
            </a:r>
            <a:r>
              <a:t>’s</a:t>
            </a:r>
            <a:r>
              <a:t> laptop.</a:t>
            </a:r>
          </a:p>
          <a:p>
            <a:pPr>
              <a:defRPr sz="2000"/>
            </a:pPr>
            <a:r>
              <a:t>Saeed</a:t>
            </a:r>
            <a:r>
              <a:t>’s</a:t>
            </a:r>
            <a:r>
              <a:t> room is always tidy.  </a:t>
            </a:r>
          </a:p>
        </p:txBody>
      </p:sp>
      <p:sp>
        <p:nvSpPr>
          <p:cNvPr id="260" name="Reem’s Room…"/>
          <p:cNvSpPr txBox="1"/>
          <p:nvPr/>
        </p:nvSpPr>
        <p:spPr>
          <a:xfrm>
            <a:off x="10859318" y="11046221"/>
            <a:ext cx="3974136" cy="19234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1900"/>
            </a:pPr>
            <a:r>
              <a:t>Reem</a:t>
            </a:r>
            <a:r>
              <a:rPr u="sng"/>
              <a:t>’s</a:t>
            </a:r>
            <a:r>
              <a:t> Room</a:t>
            </a:r>
          </a:p>
          <a:p>
            <a:pPr>
              <a:defRPr sz="1900"/>
            </a:pPr>
            <a:r>
              <a:t>Sarah’s book</a:t>
            </a:r>
          </a:p>
          <a:p>
            <a:pPr>
              <a:defRPr sz="1900"/>
            </a:pPr>
            <a:r>
              <a:t>Hamad’s car</a:t>
            </a:r>
          </a:p>
          <a:p>
            <a:pPr>
              <a:defRPr sz="1900"/>
            </a:pPr>
            <a:r>
              <a:t>hospital</a:t>
            </a:r>
            <a:r>
              <a:t>’s</a:t>
            </a:r>
            <a:r>
              <a:t> ambulance</a:t>
            </a:r>
          </a:p>
          <a:p>
            <a:pPr>
              <a:defRPr sz="1900"/>
            </a:pPr>
            <a:r>
              <a:t>School’s bus</a:t>
            </a:r>
          </a:p>
          <a:p>
            <a:pPr>
              <a:defRPr sz="1900" u="sng"/>
            </a:pPr>
            <a:r>
              <a:t>’s = possessive s (possess = own)</a:t>
            </a:r>
          </a:p>
        </p:txBody>
      </p:sp>
      <p:pic>
        <p:nvPicPr>
          <p:cNvPr id="261" name="Screen Shot 2023-01-01 at 6.21.21 PM.png" descr="Screen Shot 2023-01-01 at 6.21.21 PM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73447" y="2463800"/>
            <a:ext cx="11580487" cy="695195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" name="Screen Shot 2022-01-04 at 10.10.17 AM.png" descr="Screen Shot 2022-01-04 at 10.10.17 AM.png"/>
          <p:cNvPicPr>
            <a:picLocks noChangeAspect="1"/>
          </p:cNvPicPr>
          <p:nvPr/>
        </p:nvPicPr>
        <p:blipFill>
          <a:blip r:embed="rId2">
            <a:extLst/>
          </a:blip>
          <a:srcRect l="55550" t="10853" r="2910" b="65384"/>
          <a:stretch>
            <a:fillRect/>
          </a:stretch>
        </p:blipFill>
        <p:spPr>
          <a:xfrm>
            <a:off x="7236746" y="2384328"/>
            <a:ext cx="4969281" cy="1674296"/>
          </a:xfrm>
          <a:prstGeom prst="rect">
            <a:avLst/>
          </a:prstGeom>
          <a:ln w="12700">
            <a:miter lim="400000"/>
          </a:ln>
        </p:spPr>
      </p:pic>
      <p:sp>
        <p:nvSpPr>
          <p:cNvPr id="264" name="Grade 8 Access…"/>
          <p:cNvSpPr txBox="1"/>
          <p:nvPr>
            <p:ph type="title"/>
          </p:nvPr>
        </p:nvSpPr>
        <p:spPr>
          <a:xfrm>
            <a:off x="396010" y="467235"/>
            <a:ext cx="5547498" cy="1732530"/>
          </a:xfrm>
          <a:prstGeom prst="rect">
            <a:avLst/>
          </a:prstGeom>
        </p:spPr>
        <p:txBody>
          <a:bodyPr anchor="t"/>
          <a:lstStyle/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Grade 8 Access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Unit 5: Lesson 2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Activity 1</a:t>
            </a:r>
          </a:p>
        </p:txBody>
      </p:sp>
      <p:sp>
        <p:nvSpPr>
          <p:cNvPr id="265" name="Pages 92-93"/>
          <p:cNvSpPr txBox="1"/>
          <p:nvPr/>
        </p:nvSpPr>
        <p:spPr>
          <a:xfrm>
            <a:off x="9620609" y="467235"/>
            <a:ext cx="2903919" cy="1254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r">
              <a:defRPr b="0" sz="28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Pages 92-93</a:t>
            </a:r>
          </a:p>
        </p:txBody>
      </p:sp>
      <p:sp>
        <p:nvSpPr>
          <p:cNvPr id="266" name="Your laptop is the school’s laptop.…"/>
          <p:cNvSpPr txBox="1"/>
          <p:nvPr/>
        </p:nvSpPr>
        <p:spPr>
          <a:xfrm>
            <a:off x="7927317" y="5446833"/>
            <a:ext cx="3588132" cy="6287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1700"/>
            </a:pPr>
            <a:r>
              <a:t>Your laptop is the school</a:t>
            </a:r>
            <a:r>
              <a:t>’s</a:t>
            </a:r>
            <a:r>
              <a:t> laptop.</a:t>
            </a:r>
          </a:p>
          <a:p>
            <a:pPr>
              <a:defRPr sz="1700"/>
            </a:pPr>
            <a:r>
              <a:t>Saeed</a:t>
            </a:r>
            <a:r>
              <a:t>’s</a:t>
            </a:r>
            <a:r>
              <a:t> room is always tidy.  </a:t>
            </a:r>
          </a:p>
        </p:txBody>
      </p:sp>
      <p:sp>
        <p:nvSpPr>
          <p:cNvPr id="267" name="Reem’s Room…"/>
          <p:cNvSpPr txBox="1"/>
          <p:nvPr/>
        </p:nvSpPr>
        <p:spPr>
          <a:xfrm>
            <a:off x="7408739" y="4105047"/>
            <a:ext cx="2160525" cy="15435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1600"/>
            </a:pPr>
            <a:r>
              <a:t>Reem</a:t>
            </a:r>
            <a:r>
              <a:rPr u="sng"/>
              <a:t>’s</a:t>
            </a:r>
            <a:r>
              <a:t> Room</a:t>
            </a:r>
          </a:p>
          <a:p>
            <a:pPr>
              <a:defRPr sz="1600"/>
            </a:pPr>
            <a:r>
              <a:t>Sarah</a:t>
            </a:r>
            <a:r>
              <a:rPr u="sng"/>
              <a:t>’s</a:t>
            </a:r>
            <a:r>
              <a:t> book</a:t>
            </a:r>
          </a:p>
          <a:p>
            <a:pPr>
              <a:defRPr sz="1600"/>
            </a:pPr>
            <a:r>
              <a:t>Hamad</a:t>
            </a:r>
            <a:r>
              <a:rPr u="sng"/>
              <a:t>’s</a:t>
            </a:r>
            <a:r>
              <a:t> car</a:t>
            </a:r>
          </a:p>
          <a:p>
            <a:pPr>
              <a:defRPr sz="1600"/>
            </a:pPr>
            <a:r>
              <a:t>hospital</a:t>
            </a:r>
            <a:r>
              <a:t>’s</a:t>
            </a:r>
            <a:r>
              <a:t> ambulance</a:t>
            </a:r>
          </a:p>
          <a:p>
            <a:pPr>
              <a:defRPr sz="1600"/>
            </a:pPr>
            <a:r>
              <a:t>School’s bus</a:t>
            </a:r>
          </a:p>
        </p:txBody>
      </p:sp>
      <p:sp>
        <p:nvSpPr>
          <p:cNvPr id="268" name="’s = possessive s…"/>
          <p:cNvSpPr txBox="1"/>
          <p:nvPr/>
        </p:nvSpPr>
        <p:spPr>
          <a:xfrm>
            <a:off x="5243252" y="1103972"/>
            <a:ext cx="2850338" cy="9048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2600" u="sng"/>
            </a:pPr>
            <a:r>
              <a:t>’s = possessive s </a:t>
            </a:r>
          </a:p>
          <a:p>
            <a:pPr>
              <a:defRPr sz="2600" u="sng"/>
            </a:pPr>
            <a:r>
              <a:t>(possess = own)</a:t>
            </a:r>
          </a:p>
        </p:txBody>
      </p:sp>
      <p:pic>
        <p:nvPicPr>
          <p:cNvPr id="269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33293" y="2542589"/>
            <a:ext cx="6317610" cy="6216528"/>
          </a:xfrm>
          <a:prstGeom prst="rect">
            <a:avLst/>
          </a:prstGeom>
          <a:ln w="12700">
            <a:miter lim="400000"/>
          </a:ln>
        </p:spPr>
      </p:pic>
      <p:sp>
        <p:nvSpPr>
          <p:cNvPr id="270" name="Alef Lesson 40!"/>
          <p:cNvSpPr/>
          <p:nvPr/>
        </p:nvSpPr>
        <p:spPr>
          <a:xfrm>
            <a:off x="9966762" y="7142448"/>
            <a:ext cx="2714641" cy="2262537"/>
          </a:xfrm>
          <a:prstGeom prst="star5">
            <a:avLst>
              <a:gd name="adj" fmla="val 29144"/>
              <a:gd name="hf" fmla="val 105146"/>
              <a:gd name="vf" fmla="val 110557"/>
            </a:avLst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5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Alef Lesson 40! </a:t>
            </a:r>
          </a:p>
        </p:txBody>
      </p:sp>
      <p:sp>
        <p:nvSpPr>
          <p:cNvPr id="271" name="When we use (’s) we are saying that something belongs to that person or place."/>
          <p:cNvSpPr txBox="1"/>
          <p:nvPr/>
        </p:nvSpPr>
        <p:spPr>
          <a:xfrm>
            <a:off x="9830186" y="4111958"/>
            <a:ext cx="2151046" cy="13022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600" u="sng"/>
            </a:lvl1pPr>
          </a:lstStyle>
          <a:p>
            <a:pPr/>
            <a:r>
              <a:t>When we use (’s) we are saying that something belongs to that person or place. </a:t>
            </a:r>
          </a:p>
        </p:txBody>
      </p:sp>
      <p:sp>
        <p:nvSpPr>
          <p:cNvPr id="272" name="Boys’ table = if the word ends in “s” we just put an apostrophe after the “s” (boys’)"/>
          <p:cNvSpPr txBox="1"/>
          <p:nvPr/>
        </p:nvSpPr>
        <p:spPr>
          <a:xfrm>
            <a:off x="7159770" y="6256909"/>
            <a:ext cx="5123225" cy="7042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1900"/>
            </a:pPr>
            <a:r>
              <a:t>Boy</a:t>
            </a:r>
            <a:r>
              <a:t>s’</a:t>
            </a:r>
            <a:r>
              <a:t> table = if the word ends in “s” we just put an apostrophe after the “s” (boys’)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Screen Shot 2022-01-04 at 10.10.17 AM.png" descr="Screen Shot 2022-01-04 at 10.10.17 AM.png"/>
          <p:cNvPicPr>
            <a:picLocks noChangeAspect="1"/>
          </p:cNvPicPr>
          <p:nvPr/>
        </p:nvPicPr>
        <p:blipFill>
          <a:blip r:embed="rId2">
            <a:extLst/>
          </a:blip>
          <a:srcRect l="29819" t="44356" r="4115" b="1031"/>
          <a:stretch>
            <a:fillRect/>
          </a:stretch>
        </p:blipFill>
        <p:spPr>
          <a:xfrm>
            <a:off x="602474" y="5539443"/>
            <a:ext cx="7284653" cy="3546639"/>
          </a:xfrm>
          <a:prstGeom prst="rect">
            <a:avLst/>
          </a:prstGeom>
          <a:ln w="12700">
            <a:miter lim="400000"/>
          </a:ln>
        </p:spPr>
      </p:pic>
      <p:pic>
        <p:nvPicPr>
          <p:cNvPr id="275" name="Screen Shot 2022-01-04 at 10.10.51 AM.png" descr="Screen Shot 2022-01-04 at 10.10.51 AM.png"/>
          <p:cNvPicPr>
            <a:picLocks noChangeAspect="1"/>
          </p:cNvPicPr>
          <p:nvPr/>
        </p:nvPicPr>
        <p:blipFill>
          <a:blip r:embed="rId3">
            <a:extLst/>
          </a:blip>
          <a:srcRect l="0" t="3967" r="0" b="0"/>
          <a:stretch>
            <a:fillRect/>
          </a:stretch>
        </p:blipFill>
        <p:spPr>
          <a:xfrm>
            <a:off x="445608" y="2640755"/>
            <a:ext cx="8997024" cy="2859893"/>
          </a:xfrm>
          <a:prstGeom prst="rect">
            <a:avLst/>
          </a:prstGeom>
          <a:ln w="12700">
            <a:miter lim="400000"/>
          </a:ln>
        </p:spPr>
      </p:pic>
      <p:sp>
        <p:nvSpPr>
          <p:cNvPr id="276" name="Grade 8 Access…"/>
          <p:cNvSpPr txBox="1"/>
          <p:nvPr>
            <p:ph type="title"/>
          </p:nvPr>
        </p:nvSpPr>
        <p:spPr>
          <a:xfrm>
            <a:off x="396010" y="467235"/>
            <a:ext cx="5547498" cy="1732530"/>
          </a:xfrm>
          <a:prstGeom prst="rect">
            <a:avLst/>
          </a:prstGeom>
        </p:spPr>
        <p:txBody>
          <a:bodyPr anchor="t"/>
          <a:lstStyle/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Grade 8 Access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Unit 5: Lesson 2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Activity 2</a:t>
            </a:r>
          </a:p>
        </p:txBody>
      </p:sp>
      <p:sp>
        <p:nvSpPr>
          <p:cNvPr id="277" name="Pages 92-93"/>
          <p:cNvSpPr txBox="1"/>
          <p:nvPr/>
        </p:nvSpPr>
        <p:spPr>
          <a:xfrm>
            <a:off x="9620609" y="467235"/>
            <a:ext cx="2903919" cy="1254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r">
              <a:defRPr b="0" sz="28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Pages 92-93</a:t>
            </a:r>
          </a:p>
        </p:txBody>
      </p:sp>
      <p:sp>
        <p:nvSpPr>
          <p:cNvPr id="278" name="furniture"/>
          <p:cNvSpPr txBox="1"/>
          <p:nvPr/>
        </p:nvSpPr>
        <p:spPr>
          <a:xfrm>
            <a:off x="8452814" y="8757834"/>
            <a:ext cx="1563371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2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furniture</a:t>
            </a:r>
          </a:p>
        </p:txBody>
      </p:sp>
      <p:pic>
        <p:nvPicPr>
          <p:cNvPr id="279" name="Image" descr="Image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187217" y="7689615"/>
            <a:ext cx="2094567" cy="117295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0" name="Screen Shot 2022-01-04 at 9.38.08 AM.png" descr="Screen Shot 2022-01-04 at 9.38.08 AM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0704559" y="7610861"/>
            <a:ext cx="1802177" cy="1330466"/>
          </a:xfrm>
          <a:prstGeom prst="rect">
            <a:avLst/>
          </a:prstGeom>
          <a:ln w="254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</p:spPr>
      </p:pic>
      <p:sp>
        <p:nvSpPr>
          <p:cNvPr id="281" name="Reem likes her bed.…"/>
          <p:cNvSpPr txBox="1"/>
          <p:nvPr/>
        </p:nvSpPr>
        <p:spPr>
          <a:xfrm>
            <a:off x="8048776" y="10152934"/>
            <a:ext cx="3978056" cy="406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377031" indent="-377031" algn="l">
              <a:buSzPct val="100000"/>
              <a:buAutoNum type="arabicPeriod" startAt="1"/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Reem likes her bed. </a:t>
            </a:r>
          </a:p>
          <a:p>
            <a:pPr marL="377031" indent="-377031" algn="l">
              <a:buSzPct val="100000"/>
              <a:buAutoNum type="arabicPeriod" startAt="1"/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Reem has a bed, wardrobe, table, lamp. </a:t>
            </a:r>
          </a:p>
          <a:p>
            <a:pPr marL="377031" indent="-377031" algn="l">
              <a:buSzPct val="100000"/>
              <a:buAutoNum type="arabicPeriod" startAt="1"/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Reem I happy with her room because her room is not messy. </a:t>
            </a:r>
          </a:p>
          <a:p>
            <a:pPr marL="377031" indent="-377031" algn="l">
              <a:buSzPct val="100000"/>
              <a:buAutoNum type="arabicPeriod" startAt="1"/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Yes, my room also has a big window. I also have a lamp on my table too. </a:t>
            </a:r>
          </a:p>
          <a:p>
            <a:pPr marL="377031" indent="-377031" algn="l">
              <a:buSzPct val="100000"/>
              <a:buAutoNum type="arabicPeriod" startAt="1"/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Rooms can tell you many things about a person, such as their likes and dislikes.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rade 8 Access…"/>
          <p:cNvSpPr txBox="1"/>
          <p:nvPr>
            <p:ph type="title"/>
          </p:nvPr>
        </p:nvSpPr>
        <p:spPr>
          <a:xfrm>
            <a:off x="396010" y="467235"/>
            <a:ext cx="5547498" cy="1732530"/>
          </a:xfrm>
          <a:prstGeom prst="rect">
            <a:avLst/>
          </a:prstGeom>
        </p:spPr>
        <p:txBody>
          <a:bodyPr anchor="t"/>
          <a:lstStyle/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Grade 8 Access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Unit 5: Lesson 2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Activity 4</a:t>
            </a:r>
          </a:p>
        </p:txBody>
      </p:sp>
      <p:sp>
        <p:nvSpPr>
          <p:cNvPr id="284" name="Pages 92-93"/>
          <p:cNvSpPr txBox="1"/>
          <p:nvPr/>
        </p:nvSpPr>
        <p:spPr>
          <a:xfrm>
            <a:off x="9620609" y="467235"/>
            <a:ext cx="2903919" cy="1254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r">
              <a:defRPr b="0" sz="28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Pages 92-93</a:t>
            </a:r>
          </a:p>
        </p:txBody>
      </p:sp>
      <p:sp>
        <p:nvSpPr>
          <p:cNvPr id="285" name="I have a bed."/>
          <p:cNvSpPr txBox="1"/>
          <p:nvPr/>
        </p:nvSpPr>
        <p:spPr>
          <a:xfrm>
            <a:off x="8013972" y="10912909"/>
            <a:ext cx="2019485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I have a bed. </a:t>
            </a:r>
          </a:p>
        </p:txBody>
      </p:sp>
      <p:sp>
        <p:nvSpPr>
          <p:cNvPr id="286" name="My room has white walls."/>
          <p:cNvSpPr txBox="1"/>
          <p:nvPr/>
        </p:nvSpPr>
        <p:spPr>
          <a:xfrm>
            <a:off x="7970909" y="12089944"/>
            <a:ext cx="3417819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My room has white walls. </a:t>
            </a:r>
          </a:p>
        </p:txBody>
      </p:sp>
      <p:sp>
        <p:nvSpPr>
          <p:cNvPr id="287" name="There is a TV on the wall."/>
          <p:cNvSpPr txBox="1"/>
          <p:nvPr/>
        </p:nvSpPr>
        <p:spPr>
          <a:xfrm>
            <a:off x="8013972" y="13250220"/>
            <a:ext cx="3409373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There is a TV on the wall. </a:t>
            </a:r>
          </a:p>
        </p:txBody>
      </p:sp>
      <p:sp>
        <p:nvSpPr>
          <p:cNvPr id="288" name="Sometimes it’s messy, sometimes it’s tidy."/>
          <p:cNvSpPr txBox="1"/>
          <p:nvPr/>
        </p:nvSpPr>
        <p:spPr>
          <a:xfrm>
            <a:off x="7868602" y="14302813"/>
            <a:ext cx="4281548" cy="762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Sometimes it’s messy, sometimes it’s tidy. </a:t>
            </a:r>
          </a:p>
        </p:txBody>
      </p:sp>
      <p:pic>
        <p:nvPicPr>
          <p:cNvPr id="289" name="Screen Shot 2023-01-01 at 6.23.44 PM.png" descr="Screen Shot 2023-01-01 at 6.23.44 PM.png"/>
          <p:cNvPicPr>
            <a:picLocks noChangeAspect="1"/>
          </p:cNvPicPr>
          <p:nvPr/>
        </p:nvPicPr>
        <p:blipFill>
          <a:blip r:embed="rId2">
            <a:extLst/>
          </a:blip>
          <a:srcRect l="0" t="0" r="0" b="1603"/>
          <a:stretch>
            <a:fillRect/>
          </a:stretch>
        </p:blipFill>
        <p:spPr>
          <a:xfrm>
            <a:off x="429669" y="2815232"/>
            <a:ext cx="12303390" cy="5455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290" name="Screen Shot 2022-01-05 at 8.13.15 AM.png" descr="Screen Shot 2022-01-05 at 8.13.15 AM.png">
            <a:hlinkClick r:id="rId3" invalidUrl="" action="" tgtFrame="" tooltip="" history="1" highlightClick="0" endSnd="0"/>
          </p:cNvPr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241912" y="1485348"/>
            <a:ext cx="1973925" cy="164677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Unit 5: Lesson 3"/>
          <p:cNvSpPr txBox="1"/>
          <p:nvPr>
            <p:ph type="title"/>
          </p:nvPr>
        </p:nvSpPr>
        <p:spPr>
          <a:xfrm>
            <a:off x="536902" y="55366"/>
            <a:ext cx="10718003" cy="1541712"/>
          </a:xfrm>
          <a:prstGeom prst="rect">
            <a:avLst/>
          </a:prstGeom>
        </p:spPr>
        <p:txBody>
          <a:bodyPr/>
          <a:lstStyle>
            <a:lvl1pPr algn="l">
              <a:defRPr sz="55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Unit 5: Lesson 3</a:t>
            </a:r>
          </a:p>
        </p:txBody>
      </p:sp>
      <p:sp>
        <p:nvSpPr>
          <p:cNvPr id="293" name="Rooms at home"/>
          <p:cNvSpPr txBox="1"/>
          <p:nvPr>
            <p:ph type="body" sz="quarter" idx="1"/>
          </p:nvPr>
        </p:nvSpPr>
        <p:spPr>
          <a:xfrm>
            <a:off x="536902" y="1568525"/>
            <a:ext cx="11099801" cy="2252345"/>
          </a:xfrm>
          <a:prstGeom prst="rect">
            <a:avLst/>
          </a:prstGeom>
        </p:spPr>
        <p:txBody>
          <a:bodyPr/>
          <a:lstStyle>
            <a:lvl1pPr algn="l">
              <a:defRPr sz="3800"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Rooms at home</a:t>
            </a:r>
          </a:p>
        </p:txBody>
      </p:sp>
      <p:sp>
        <p:nvSpPr>
          <p:cNvPr id="294" name="Text"/>
          <p:cNvSpPr txBox="1"/>
          <p:nvPr/>
        </p:nvSpPr>
        <p:spPr>
          <a:xfrm>
            <a:off x="-16306128" y="-9489212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lnSpc>
                <a:spcPts val="2800"/>
              </a:lnSpc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295" name="Text"/>
          <p:cNvSpPr txBox="1"/>
          <p:nvPr/>
        </p:nvSpPr>
        <p:spPr>
          <a:xfrm>
            <a:off x="4036664" y="3610815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296" name="Text"/>
          <p:cNvSpPr txBox="1"/>
          <p:nvPr/>
        </p:nvSpPr>
        <p:spPr>
          <a:xfrm>
            <a:off x="2720830" y="3570728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297" name="Text"/>
          <p:cNvSpPr txBox="1"/>
          <p:nvPr/>
        </p:nvSpPr>
        <p:spPr>
          <a:xfrm>
            <a:off x="-9048208" y="-2825751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298" name="Text"/>
          <p:cNvSpPr txBox="1"/>
          <p:nvPr/>
        </p:nvSpPr>
        <p:spPr>
          <a:xfrm>
            <a:off x="2896110" y="3814015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299" name="Text"/>
          <p:cNvSpPr txBox="1"/>
          <p:nvPr/>
        </p:nvSpPr>
        <p:spPr>
          <a:xfrm>
            <a:off x="3707251" y="4568593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300" name="Text"/>
          <p:cNvSpPr txBox="1"/>
          <p:nvPr/>
        </p:nvSpPr>
        <p:spPr>
          <a:xfrm>
            <a:off x="1563371" y="4344276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301" name="Text"/>
          <p:cNvSpPr txBox="1"/>
          <p:nvPr/>
        </p:nvSpPr>
        <p:spPr>
          <a:xfrm>
            <a:off x="920750" y="1111249"/>
            <a:ext cx="152400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302" name="Text"/>
          <p:cNvSpPr txBox="1"/>
          <p:nvPr/>
        </p:nvSpPr>
        <p:spPr>
          <a:xfrm>
            <a:off x="5407352" y="3960065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303" name="Text"/>
          <p:cNvSpPr txBox="1"/>
          <p:nvPr/>
        </p:nvSpPr>
        <p:spPr>
          <a:xfrm>
            <a:off x="5534352" y="2226390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304" name="Text"/>
          <p:cNvSpPr txBox="1"/>
          <p:nvPr/>
        </p:nvSpPr>
        <p:spPr>
          <a:xfrm>
            <a:off x="2470150" y="1441449"/>
            <a:ext cx="152400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pic>
        <p:nvPicPr>
          <p:cNvPr id="305" name="Screen Shot 2022-01-04 at 9.38.08 AM.png" descr="Screen Shot 2022-01-04 at 9.38.08 AM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71060" y="2811663"/>
            <a:ext cx="5092411" cy="3759499"/>
          </a:xfrm>
          <a:prstGeom prst="rect">
            <a:avLst/>
          </a:prstGeom>
          <a:ln w="254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</p:spPr>
      </p:pic>
      <p:pic>
        <p:nvPicPr>
          <p:cNvPr id="306" name="Screen Shot 2022-01-04 at 9.38.27 AM.png" descr="Screen Shot 2022-01-04 at 9.38.27 AM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749298" y="5547567"/>
            <a:ext cx="5284442" cy="3373048"/>
          </a:xfrm>
          <a:prstGeom prst="rect">
            <a:avLst/>
          </a:prstGeom>
          <a:ln w="254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Rectangle"/>
          <p:cNvSpPr/>
          <p:nvPr/>
        </p:nvSpPr>
        <p:spPr>
          <a:xfrm>
            <a:off x="-21505" y="-17180"/>
            <a:ext cx="13047811" cy="9787960"/>
          </a:xfrm>
          <a:prstGeom prst="rect">
            <a:avLst/>
          </a:prstGeom>
          <a:solidFill>
            <a:schemeClr val="accent1">
              <a:lumOff val="16847"/>
              <a:alpha val="29681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pic>
        <p:nvPicPr>
          <p:cNvPr id="309" name="page10image57945152.png" descr="page10image5794515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993900" cy="3302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0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1" name="page10image57947840.png" descr="page10image5794784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7493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2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3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4" name="page10image57947840.png" descr="page10image5794784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7493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5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6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7" name="page10image57947840.png" descr="page10image5794784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7493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8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9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20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sp>
        <p:nvSpPr>
          <p:cNvPr id="321" name="How many rooms do you have in your house?"/>
          <p:cNvSpPr txBox="1"/>
          <p:nvPr>
            <p:ph type="body" sz="half" idx="1"/>
          </p:nvPr>
        </p:nvSpPr>
        <p:spPr>
          <a:xfrm>
            <a:off x="779481" y="294221"/>
            <a:ext cx="11445838" cy="2612074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SzTx/>
              <a:buNone/>
              <a:defRPr sz="58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How many rooms do you have in your house?</a:t>
            </a:r>
          </a:p>
        </p:txBody>
      </p:sp>
      <p:pic>
        <p:nvPicPr>
          <p:cNvPr id="322" name="Image" descr="Image"/>
          <p:cNvPicPr>
            <a:picLocks noChangeAspect="1"/>
          </p:cNvPicPr>
          <p:nvPr/>
        </p:nvPicPr>
        <p:blipFill>
          <a:blip r:embed="rId5">
            <a:extLst/>
          </a:blip>
          <a:srcRect l="0" t="11841" r="0" b="0"/>
          <a:stretch>
            <a:fillRect/>
          </a:stretch>
        </p:blipFill>
        <p:spPr>
          <a:xfrm>
            <a:off x="1629098" y="2892475"/>
            <a:ext cx="10186051" cy="6349068"/>
          </a:xfrm>
          <a:prstGeom prst="rect">
            <a:avLst/>
          </a:prstGeom>
          <a:ln w="25400">
            <a:solidFill>
              <a:srgbClr val="F3F7F5"/>
            </a:solidFill>
            <a:miter lim="400000"/>
          </a:ln>
          <a:effectLst>
            <a:outerShdw sx="100000" sy="100000" kx="0" ky="0" algn="b" rotWithShape="0" blurRad="50800" dist="25400" dir="360000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rade 8 Access…"/>
          <p:cNvSpPr txBox="1"/>
          <p:nvPr>
            <p:ph type="title"/>
          </p:nvPr>
        </p:nvSpPr>
        <p:spPr>
          <a:xfrm>
            <a:off x="396010" y="467235"/>
            <a:ext cx="5547498" cy="1732530"/>
          </a:xfrm>
          <a:prstGeom prst="rect">
            <a:avLst/>
          </a:prstGeom>
        </p:spPr>
        <p:txBody>
          <a:bodyPr anchor="t"/>
          <a:lstStyle/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Grade 8 Access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Unit 5: Lesson 2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Keywords, Activity 2 </a:t>
            </a:r>
          </a:p>
        </p:txBody>
      </p:sp>
      <p:sp>
        <p:nvSpPr>
          <p:cNvPr id="325" name="Page 94"/>
          <p:cNvSpPr txBox="1"/>
          <p:nvPr/>
        </p:nvSpPr>
        <p:spPr>
          <a:xfrm>
            <a:off x="9620609" y="467235"/>
            <a:ext cx="2903919" cy="1254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r">
              <a:defRPr b="0" sz="28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Page 94</a:t>
            </a:r>
          </a:p>
        </p:txBody>
      </p:sp>
      <p:sp>
        <p:nvSpPr>
          <p:cNvPr id="326" name="balcony"/>
          <p:cNvSpPr txBox="1"/>
          <p:nvPr/>
        </p:nvSpPr>
        <p:spPr>
          <a:xfrm>
            <a:off x="1269465" y="4045589"/>
            <a:ext cx="1398728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2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balcony</a:t>
            </a:r>
          </a:p>
        </p:txBody>
      </p:sp>
      <p:sp>
        <p:nvSpPr>
          <p:cNvPr id="327" name="simple"/>
          <p:cNvSpPr txBox="1"/>
          <p:nvPr/>
        </p:nvSpPr>
        <p:spPr>
          <a:xfrm>
            <a:off x="8213516" y="4010433"/>
            <a:ext cx="1194614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2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simple</a:t>
            </a:r>
          </a:p>
        </p:txBody>
      </p:sp>
      <p:sp>
        <p:nvSpPr>
          <p:cNvPr id="328" name="bright"/>
          <p:cNvSpPr txBox="1"/>
          <p:nvPr/>
        </p:nvSpPr>
        <p:spPr>
          <a:xfrm>
            <a:off x="6035927" y="9123715"/>
            <a:ext cx="1135585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2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bright</a:t>
            </a:r>
          </a:p>
        </p:txBody>
      </p:sp>
      <p:sp>
        <p:nvSpPr>
          <p:cNvPr id="329" name="helpful"/>
          <p:cNvSpPr txBox="1"/>
          <p:nvPr/>
        </p:nvSpPr>
        <p:spPr>
          <a:xfrm>
            <a:off x="11119642" y="4010433"/>
            <a:ext cx="1260756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2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helpful</a:t>
            </a:r>
          </a:p>
        </p:txBody>
      </p:sp>
      <p:sp>
        <p:nvSpPr>
          <p:cNvPr id="330" name="colorful"/>
          <p:cNvSpPr txBox="1"/>
          <p:nvPr/>
        </p:nvSpPr>
        <p:spPr>
          <a:xfrm>
            <a:off x="4568911" y="3974819"/>
            <a:ext cx="1372058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2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colorful</a:t>
            </a:r>
          </a:p>
        </p:txBody>
      </p:sp>
      <p:sp>
        <p:nvSpPr>
          <p:cNvPr id="331" name="garden"/>
          <p:cNvSpPr txBox="1"/>
          <p:nvPr/>
        </p:nvSpPr>
        <p:spPr>
          <a:xfrm>
            <a:off x="8879625" y="7043995"/>
            <a:ext cx="1293471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2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garden</a:t>
            </a:r>
          </a:p>
        </p:txBody>
      </p:sp>
      <p:sp>
        <p:nvSpPr>
          <p:cNvPr id="332" name="clean"/>
          <p:cNvSpPr txBox="1"/>
          <p:nvPr/>
        </p:nvSpPr>
        <p:spPr>
          <a:xfrm>
            <a:off x="3993460" y="6976366"/>
            <a:ext cx="977343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2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clean</a:t>
            </a:r>
          </a:p>
        </p:txBody>
      </p:sp>
      <p:pic>
        <p:nvPicPr>
          <p:cNvPr id="333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7577" y="2402776"/>
            <a:ext cx="2164108" cy="1623081"/>
          </a:xfrm>
          <a:prstGeom prst="rect">
            <a:avLst/>
          </a:prstGeom>
          <a:ln w="12700">
            <a:miter lim="400000"/>
          </a:ln>
        </p:spPr>
      </p:pic>
      <p:pic>
        <p:nvPicPr>
          <p:cNvPr id="334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956476" y="2381792"/>
            <a:ext cx="2437613" cy="1523508"/>
          </a:xfrm>
          <a:prstGeom prst="rect">
            <a:avLst/>
          </a:prstGeom>
          <a:ln w="12700">
            <a:miter lim="400000"/>
          </a:ln>
        </p:spPr>
      </p:pic>
      <p:pic>
        <p:nvPicPr>
          <p:cNvPr id="335" name="Image" descr="Image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328879" y="2367620"/>
            <a:ext cx="2963886" cy="1623080"/>
          </a:xfrm>
          <a:prstGeom prst="rect">
            <a:avLst/>
          </a:prstGeom>
          <a:ln w="12700">
            <a:miter lim="400000"/>
          </a:ln>
        </p:spPr>
      </p:pic>
      <p:pic>
        <p:nvPicPr>
          <p:cNvPr id="336" name="Image" descr="Image"/>
          <p:cNvPicPr>
            <a:picLocks noChangeAspect="0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474513" y="7426177"/>
            <a:ext cx="2258412" cy="1732531"/>
          </a:xfrm>
          <a:prstGeom prst="rect">
            <a:avLst/>
          </a:prstGeom>
          <a:ln w="12700">
            <a:miter lim="400000"/>
          </a:ln>
        </p:spPr>
      </p:pic>
      <p:pic>
        <p:nvPicPr>
          <p:cNvPr id="337" name="Image" descr="Image"/>
          <p:cNvPicPr>
            <a:picLocks noChangeAspect="1"/>
          </p:cNvPicPr>
          <p:nvPr/>
        </p:nvPicPr>
        <p:blipFill>
          <a:blip r:embed="rId6">
            <a:extLst/>
          </a:blip>
          <a:srcRect l="0" t="0" r="0" b="6672"/>
          <a:stretch>
            <a:fillRect/>
          </a:stretch>
        </p:blipFill>
        <p:spPr>
          <a:xfrm>
            <a:off x="1729087" y="5105593"/>
            <a:ext cx="3751781" cy="1907408"/>
          </a:xfrm>
          <a:prstGeom prst="rect">
            <a:avLst/>
          </a:prstGeom>
          <a:ln w="12700">
            <a:miter lim="400000"/>
          </a:ln>
        </p:spPr>
      </p:pic>
      <p:pic>
        <p:nvPicPr>
          <p:cNvPr id="338" name="Image" descr="Image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0796329" y="2225469"/>
            <a:ext cx="1907382" cy="1907382"/>
          </a:xfrm>
          <a:prstGeom prst="rect">
            <a:avLst/>
          </a:prstGeom>
          <a:ln w="12700">
            <a:miter lim="400000"/>
          </a:ln>
        </p:spPr>
      </p:pic>
      <p:pic>
        <p:nvPicPr>
          <p:cNvPr id="339" name="Image" descr="Image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7777008" y="5056240"/>
            <a:ext cx="3498705" cy="196802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rade 8 Access…"/>
          <p:cNvSpPr txBox="1"/>
          <p:nvPr>
            <p:ph type="title"/>
          </p:nvPr>
        </p:nvSpPr>
        <p:spPr>
          <a:xfrm>
            <a:off x="396010" y="467235"/>
            <a:ext cx="5547498" cy="1732530"/>
          </a:xfrm>
          <a:prstGeom prst="rect">
            <a:avLst/>
          </a:prstGeom>
        </p:spPr>
        <p:txBody>
          <a:bodyPr anchor="t"/>
          <a:lstStyle/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Grade 8 Access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Unit 5: Lesson 2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Activity 1</a:t>
            </a:r>
          </a:p>
        </p:txBody>
      </p:sp>
      <p:sp>
        <p:nvSpPr>
          <p:cNvPr id="342" name="Pages 94-95"/>
          <p:cNvSpPr txBox="1"/>
          <p:nvPr/>
        </p:nvSpPr>
        <p:spPr>
          <a:xfrm>
            <a:off x="9620609" y="467235"/>
            <a:ext cx="2903919" cy="1254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r">
              <a:defRPr b="0" sz="28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Pages 94-95</a:t>
            </a:r>
          </a:p>
        </p:txBody>
      </p:sp>
      <p:pic>
        <p:nvPicPr>
          <p:cNvPr id="343" name="Access 8 T2 Track 19.mp3" descr="Access 8 T2 Track 19.mp3"/>
          <p:cNvPicPr>
            <a:picLocks noChangeAspect="0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8734437" y="533190"/>
            <a:ext cx="571501" cy="571501"/>
          </a:xfrm>
          <a:prstGeom prst="rect">
            <a:avLst/>
          </a:prstGeom>
          <a:ln w="12700">
            <a:miter lim="400000"/>
          </a:ln>
        </p:spPr>
      </p:pic>
      <p:sp>
        <p:nvSpPr>
          <p:cNvPr id="344" name="Aya lives in a small house in Tokyo, Japan."/>
          <p:cNvSpPr txBox="1"/>
          <p:nvPr/>
        </p:nvSpPr>
        <p:spPr>
          <a:xfrm>
            <a:off x="502141" y="10594474"/>
            <a:ext cx="6193232" cy="520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Aya lives in a small house in Tokyo, Japan. </a:t>
            </a:r>
          </a:p>
        </p:txBody>
      </p:sp>
      <p:pic>
        <p:nvPicPr>
          <p:cNvPr id="345" name="Screen Shot 2023-01-01 at 6.29.17 PM.png" descr="Screen Shot 2023-01-01 at 6.29.17 PM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38933" y="2296841"/>
            <a:ext cx="12456650" cy="654368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781" fill="hold"/>
                                        <p:tgtEl>
                                          <p:spTgt spid="3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audio isNarration="0">
              <p:cMediaNode mute="0" showWhenStopped="0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34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rade 8 Access…"/>
          <p:cNvSpPr txBox="1"/>
          <p:nvPr>
            <p:ph type="title"/>
          </p:nvPr>
        </p:nvSpPr>
        <p:spPr>
          <a:xfrm>
            <a:off x="396010" y="467235"/>
            <a:ext cx="5547498" cy="1732530"/>
          </a:xfrm>
          <a:prstGeom prst="rect">
            <a:avLst/>
          </a:prstGeom>
        </p:spPr>
        <p:txBody>
          <a:bodyPr anchor="t"/>
          <a:lstStyle/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Grade 8 Access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Unit 5: Lesson 3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Activities 1 &amp; 2</a:t>
            </a:r>
          </a:p>
        </p:txBody>
      </p:sp>
      <p:sp>
        <p:nvSpPr>
          <p:cNvPr id="348" name="Pages 94-95"/>
          <p:cNvSpPr txBox="1"/>
          <p:nvPr/>
        </p:nvSpPr>
        <p:spPr>
          <a:xfrm>
            <a:off x="9620609" y="467235"/>
            <a:ext cx="2903919" cy="1254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r">
              <a:defRPr b="0" sz="28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Pages 94-95</a:t>
            </a:r>
          </a:p>
        </p:txBody>
      </p:sp>
      <p:pic>
        <p:nvPicPr>
          <p:cNvPr id="349" name="Screen Shot 2022-01-04 at 8.21.48 PM.png" descr="Screen Shot 2022-01-04 at 8.21.48 PM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0565" y="2418163"/>
            <a:ext cx="4899917" cy="2685155"/>
          </a:xfrm>
          <a:prstGeom prst="rect">
            <a:avLst/>
          </a:prstGeom>
          <a:ln w="12700">
            <a:miter lim="400000"/>
          </a:ln>
        </p:spPr>
      </p:pic>
      <p:pic>
        <p:nvPicPr>
          <p:cNvPr id="350" name="Screen Shot 2022-01-04 at 8.22.27 PM.png" descr="Screen Shot 2022-01-04 at 8.22.27 PM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776838" y="2676733"/>
            <a:ext cx="5849549" cy="2168015"/>
          </a:xfrm>
          <a:prstGeom prst="rect">
            <a:avLst/>
          </a:prstGeom>
          <a:ln w="12700">
            <a:miter lim="400000"/>
          </a:ln>
        </p:spPr>
      </p:pic>
      <p:pic>
        <p:nvPicPr>
          <p:cNvPr id="351" name="Screen Shot 2022-01-04 at 8.22.34 PM.png" descr="Screen Shot 2022-01-04 at 8.22.34 PM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31308" y="5053186"/>
            <a:ext cx="7410098" cy="4591940"/>
          </a:xfrm>
          <a:prstGeom prst="rect">
            <a:avLst/>
          </a:prstGeom>
          <a:ln w="12700">
            <a:miter lim="400000"/>
          </a:ln>
        </p:spPr>
      </p:pic>
      <p:pic>
        <p:nvPicPr>
          <p:cNvPr id="352" name="Image" descr="Image"/>
          <p:cNvPicPr>
            <a:picLocks noChangeAspect="1"/>
          </p:cNvPicPr>
          <p:nvPr/>
        </p:nvPicPr>
        <p:blipFill>
          <a:blip r:embed="rId5">
            <a:extLst/>
          </a:blip>
          <a:srcRect l="0" t="0" r="0" b="18698"/>
          <a:stretch>
            <a:fillRect/>
          </a:stretch>
        </p:blipFill>
        <p:spPr>
          <a:xfrm>
            <a:off x="7402304" y="5063745"/>
            <a:ext cx="5167591" cy="3150990"/>
          </a:xfrm>
          <a:prstGeom prst="rect">
            <a:avLst/>
          </a:prstGeom>
          <a:ln w="12700">
            <a:miter lim="400000"/>
          </a:ln>
        </p:spPr>
      </p:pic>
      <p:sp>
        <p:nvSpPr>
          <p:cNvPr id="353" name="People are more helpful than robots."/>
          <p:cNvSpPr txBox="1"/>
          <p:nvPr/>
        </p:nvSpPr>
        <p:spPr>
          <a:xfrm>
            <a:off x="584910" y="10287156"/>
            <a:ext cx="4135604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18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People are more helpful than robots. </a:t>
            </a:r>
          </a:p>
        </p:txBody>
      </p:sp>
      <p:sp>
        <p:nvSpPr>
          <p:cNvPr id="354" name="It is simpler to type than write."/>
          <p:cNvSpPr txBox="1"/>
          <p:nvPr/>
        </p:nvSpPr>
        <p:spPr>
          <a:xfrm>
            <a:off x="643513" y="10788023"/>
            <a:ext cx="3488437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18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It is simpler to type than write. </a:t>
            </a:r>
          </a:p>
        </p:txBody>
      </p:sp>
      <p:sp>
        <p:nvSpPr>
          <p:cNvPr id="355" name="My room is more colorful than yours."/>
          <p:cNvSpPr txBox="1"/>
          <p:nvPr/>
        </p:nvSpPr>
        <p:spPr>
          <a:xfrm>
            <a:off x="652982" y="11288890"/>
            <a:ext cx="4126460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18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My room is more colorful than yours. </a:t>
            </a:r>
          </a:p>
        </p:txBody>
      </p:sp>
      <p:sp>
        <p:nvSpPr>
          <p:cNvPr id="356" name="The book is much nicer than the movie."/>
          <p:cNvSpPr txBox="1"/>
          <p:nvPr/>
        </p:nvSpPr>
        <p:spPr>
          <a:xfrm>
            <a:off x="702178" y="11789756"/>
            <a:ext cx="4389578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18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The book is much nicer than the movie.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Unit 5: Lesson 4"/>
          <p:cNvSpPr txBox="1"/>
          <p:nvPr>
            <p:ph type="title"/>
          </p:nvPr>
        </p:nvSpPr>
        <p:spPr>
          <a:xfrm>
            <a:off x="536902" y="55366"/>
            <a:ext cx="10718003" cy="1541712"/>
          </a:xfrm>
          <a:prstGeom prst="rect">
            <a:avLst/>
          </a:prstGeom>
        </p:spPr>
        <p:txBody>
          <a:bodyPr/>
          <a:lstStyle>
            <a:lvl1pPr algn="l">
              <a:defRPr sz="55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Unit 5: Lesson 4</a:t>
            </a:r>
          </a:p>
        </p:txBody>
      </p:sp>
      <p:sp>
        <p:nvSpPr>
          <p:cNvPr id="359" name="Language focus: present simple vs. present continuous"/>
          <p:cNvSpPr txBox="1"/>
          <p:nvPr>
            <p:ph type="body" sz="quarter" idx="1"/>
          </p:nvPr>
        </p:nvSpPr>
        <p:spPr>
          <a:xfrm>
            <a:off x="536902" y="1568525"/>
            <a:ext cx="11099801" cy="2252345"/>
          </a:xfrm>
          <a:prstGeom prst="rect">
            <a:avLst/>
          </a:prstGeom>
        </p:spPr>
        <p:txBody>
          <a:bodyPr/>
          <a:lstStyle>
            <a:lvl1pPr algn="l">
              <a:defRPr sz="3800"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Language focus: present simple vs. present continuous</a:t>
            </a:r>
          </a:p>
        </p:txBody>
      </p:sp>
      <p:sp>
        <p:nvSpPr>
          <p:cNvPr id="360" name="Text"/>
          <p:cNvSpPr txBox="1"/>
          <p:nvPr/>
        </p:nvSpPr>
        <p:spPr>
          <a:xfrm>
            <a:off x="-16306128" y="-9489212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lnSpc>
                <a:spcPts val="2800"/>
              </a:lnSpc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361" name="Text"/>
          <p:cNvSpPr txBox="1"/>
          <p:nvPr/>
        </p:nvSpPr>
        <p:spPr>
          <a:xfrm>
            <a:off x="4036664" y="3610815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362" name="Text"/>
          <p:cNvSpPr txBox="1"/>
          <p:nvPr/>
        </p:nvSpPr>
        <p:spPr>
          <a:xfrm>
            <a:off x="2720830" y="3570728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363" name="Text"/>
          <p:cNvSpPr txBox="1"/>
          <p:nvPr/>
        </p:nvSpPr>
        <p:spPr>
          <a:xfrm>
            <a:off x="-9048208" y="-2825751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364" name="Text"/>
          <p:cNvSpPr txBox="1"/>
          <p:nvPr/>
        </p:nvSpPr>
        <p:spPr>
          <a:xfrm>
            <a:off x="2896110" y="3814015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365" name="Text"/>
          <p:cNvSpPr txBox="1"/>
          <p:nvPr/>
        </p:nvSpPr>
        <p:spPr>
          <a:xfrm>
            <a:off x="1563371" y="4344276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366" name="Text"/>
          <p:cNvSpPr txBox="1"/>
          <p:nvPr/>
        </p:nvSpPr>
        <p:spPr>
          <a:xfrm>
            <a:off x="920750" y="1111249"/>
            <a:ext cx="152400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367" name="Text"/>
          <p:cNvSpPr txBox="1"/>
          <p:nvPr/>
        </p:nvSpPr>
        <p:spPr>
          <a:xfrm>
            <a:off x="5534352" y="2226390"/>
            <a:ext cx="152401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sp>
        <p:nvSpPr>
          <p:cNvPr id="368" name="Text"/>
          <p:cNvSpPr txBox="1"/>
          <p:nvPr/>
        </p:nvSpPr>
        <p:spPr>
          <a:xfrm>
            <a:off x="2470150" y="1441449"/>
            <a:ext cx="152400" cy="45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b="0" sz="1200">
                <a:latin typeface="Times Roman"/>
                <a:ea typeface="Times Roman"/>
                <a:cs typeface="Times Roman"/>
                <a:sym typeface="Times Roman"/>
              </a:defRPr>
            </a:lvl1pPr>
          </a:lstStyle>
          <a:p>
            <a:pPr/>
            <a:r>
              <a:t> </a:t>
            </a:r>
          </a:p>
        </p:txBody>
      </p:sp>
      <p:pic>
        <p:nvPicPr>
          <p:cNvPr id="369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318285" y="3033311"/>
            <a:ext cx="8368230" cy="626809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Rectangle"/>
          <p:cNvSpPr/>
          <p:nvPr/>
        </p:nvSpPr>
        <p:spPr>
          <a:xfrm>
            <a:off x="-21505" y="-17180"/>
            <a:ext cx="13047811" cy="9787960"/>
          </a:xfrm>
          <a:prstGeom prst="rect">
            <a:avLst/>
          </a:prstGeom>
          <a:solidFill>
            <a:schemeClr val="accent1">
              <a:lumOff val="16847"/>
              <a:alpha val="29681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pic>
        <p:nvPicPr>
          <p:cNvPr id="372" name="page10image57945152.png" descr="page10image5794515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993900" cy="3302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73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74" name="page10image57947840.png" descr="page10image5794784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7493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75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76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77" name="page10image57947840.png" descr="page10image5794784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7493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78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79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80" name="page10image57947840.png" descr="page10image5794784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7493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81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82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83" name="page10image57948800.png" descr="page10image579488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700" cy="12700"/>
          </a:xfrm>
          <a:prstGeom prst="rect">
            <a:avLst/>
          </a:prstGeom>
          <a:ln w="12700">
            <a:miter lim="400000"/>
          </a:ln>
        </p:spPr>
      </p:pic>
      <p:sp>
        <p:nvSpPr>
          <p:cNvPr id="384" name="What do you do at school?…"/>
          <p:cNvSpPr/>
          <p:nvPr/>
        </p:nvSpPr>
        <p:spPr>
          <a:xfrm>
            <a:off x="1234027" y="1432761"/>
            <a:ext cx="4780063" cy="7238714"/>
          </a:xfrm>
          <a:prstGeom prst="rect">
            <a:avLst/>
          </a:prstGeom>
          <a:solidFill>
            <a:srgbClr val="91C9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/>
          <a:p>
            <a:pPr>
              <a:defRPr b="0" sz="4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What do you do at school?</a:t>
            </a:r>
          </a:p>
          <a:p>
            <a:pPr>
              <a:defRPr b="0" sz="4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</a:p>
          <a:p>
            <a:pPr>
              <a:defRPr b="0" sz="3200">
                <a:solidFill>
                  <a:schemeClr val="accent1">
                    <a:hueOff val="114395"/>
                    <a:lumOff val="-24975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I </a:t>
            </a:r>
            <a:r>
              <a:rPr u="sng">
                <a:latin typeface="Avenir Book Oblique"/>
                <a:ea typeface="Avenir Book Oblique"/>
                <a:cs typeface="Avenir Book Oblique"/>
                <a:sym typeface="Avenir Book Oblique"/>
              </a:rPr>
              <a:t>learn</a:t>
            </a:r>
            <a:r>
              <a:t> at school. </a:t>
            </a:r>
          </a:p>
          <a:p>
            <a:pPr>
              <a:defRPr b="0" sz="3200">
                <a:solidFill>
                  <a:schemeClr val="accent1">
                    <a:hueOff val="114395"/>
                    <a:lumOff val="-24975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We </a:t>
            </a:r>
            <a:r>
              <a:rPr u="sng">
                <a:latin typeface="Avenir Book Oblique"/>
                <a:ea typeface="Avenir Book Oblique"/>
                <a:cs typeface="Avenir Book Oblique"/>
                <a:sym typeface="Avenir Book Oblique"/>
              </a:rPr>
              <a:t>read</a:t>
            </a:r>
            <a:r>
              <a:t> at school. </a:t>
            </a:r>
          </a:p>
          <a:p>
            <a:pPr>
              <a:defRPr b="0" sz="3200">
                <a:solidFill>
                  <a:schemeClr val="accent1">
                    <a:hueOff val="114395"/>
                    <a:lumOff val="-24975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He </a:t>
            </a:r>
            <a:r>
              <a:rPr u="sng">
                <a:latin typeface="Avenir Book Oblique"/>
                <a:ea typeface="Avenir Book Oblique"/>
                <a:cs typeface="Avenir Book Oblique"/>
                <a:sym typeface="Avenir Book Oblique"/>
              </a:rPr>
              <a:t>talks</a:t>
            </a:r>
            <a:r>
              <a:t> at school.</a:t>
            </a:r>
          </a:p>
        </p:txBody>
      </p:sp>
      <p:sp>
        <p:nvSpPr>
          <p:cNvPr id="385" name="What are you doing now?…"/>
          <p:cNvSpPr/>
          <p:nvPr/>
        </p:nvSpPr>
        <p:spPr>
          <a:xfrm>
            <a:off x="6720009" y="1432761"/>
            <a:ext cx="4780064" cy="7238714"/>
          </a:xfrm>
          <a:prstGeom prst="rect">
            <a:avLst/>
          </a:prstGeom>
          <a:solidFill>
            <a:srgbClr val="91CA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/>
          <a:p>
            <a:pPr>
              <a:defRPr b="0" sz="4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What are you doing now?</a:t>
            </a:r>
          </a:p>
          <a:p>
            <a:pPr>
              <a:defRPr b="0" sz="4800">
                <a:solidFill>
                  <a:schemeClr val="accent1">
                    <a:hueOff val="114395"/>
                    <a:lumOff val="-249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</a:p>
          <a:p>
            <a:pPr>
              <a:defRPr b="0" sz="3200">
                <a:solidFill>
                  <a:schemeClr val="accent1">
                    <a:hueOff val="114395"/>
                    <a:lumOff val="-24975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I am </a:t>
            </a:r>
            <a:r>
              <a:rPr u="sng">
                <a:latin typeface="Avenir Book Oblique"/>
                <a:ea typeface="Avenir Book Oblique"/>
                <a:cs typeface="Avenir Book Oblique"/>
                <a:sym typeface="Avenir Book Oblique"/>
              </a:rPr>
              <a:t>learn</a:t>
            </a:r>
            <a:r>
              <a:rPr u="sng">
                <a:latin typeface="Avenir Book Oblique"/>
                <a:ea typeface="Avenir Book Oblique"/>
                <a:cs typeface="Avenir Book Oblique"/>
                <a:sym typeface="Avenir Book Oblique"/>
              </a:rPr>
              <a:t>ing</a:t>
            </a:r>
            <a:r>
              <a:t> a lesson.</a:t>
            </a:r>
          </a:p>
          <a:p>
            <a:pPr>
              <a:defRPr b="0" sz="3200">
                <a:solidFill>
                  <a:schemeClr val="accent1">
                    <a:hueOff val="114395"/>
                    <a:lumOff val="-24975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We are </a:t>
            </a:r>
            <a:r>
              <a:rPr u="sng">
                <a:latin typeface="Avenir Book Oblique"/>
                <a:ea typeface="Avenir Book Oblique"/>
                <a:cs typeface="Avenir Book Oblique"/>
                <a:sym typeface="Avenir Book Oblique"/>
              </a:rPr>
              <a:t>read</a:t>
            </a:r>
            <a:r>
              <a:rPr u="sng">
                <a:latin typeface="Avenir Book Oblique"/>
                <a:ea typeface="Avenir Book Oblique"/>
                <a:cs typeface="Avenir Book Oblique"/>
                <a:sym typeface="Avenir Book Oblique"/>
              </a:rPr>
              <a:t>ing </a:t>
            </a:r>
            <a:r>
              <a:t>at school. They are </a:t>
            </a:r>
            <a:r>
              <a:rPr u="sng">
                <a:latin typeface="Avenir Book Oblique"/>
                <a:ea typeface="Avenir Book Oblique"/>
                <a:cs typeface="Avenir Book Oblique"/>
                <a:sym typeface="Avenir Book Oblique"/>
              </a:rPr>
              <a:t>talk</a:t>
            </a:r>
            <a:r>
              <a:rPr u="sng">
                <a:latin typeface="Avenir Book Oblique"/>
                <a:ea typeface="Avenir Book Oblique"/>
                <a:cs typeface="Avenir Book Oblique"/>
                <a:sym typeface="Avenir Book Oblique"/>
              </a:rPr>
              <a:t>ing </a:t>
            </a:r>
            <a:r>
              <a:t>at school. </a:t>
            </a:r>
          </a:p>
        </p:txBody>
      </p:sp>
      <p:pic>
        <p:nvPicPr>
          <p:cNvPr id="386" name="Image" descr="Image"/>
          <p:cNvPicPr>
            <a:picLocks noChangeAspect="1"/>
          </p:cNvPicPr>
          <p:nvPr/>
        </p:nvPicPr>
        <p:blipFill>
          <a:blip r:embed="rId5">
            <a:extLst/>
          </a:blip>
          <a:srcRect l="10679" t="7482" r="61751" b="74132"/>
          <a:stretch>
            <a:fillRect/>
          </a:stretch>
        </p:blipFill>
        <p:spPr>
          <a:xfrm>
            <a:off x="2612670" y="460740"/>
            <a:ext cx="2307018" cy="1152422"/>
          </a:xfrm>
          <a:prstGeom prst="rect">
            <a:avLst/>
          </a:prstGeom>
          <a:ln w="12700">
            <a:miter lim="400000"/>
          </a:ln>
        </p:spPr>
      </p:pic>
      <p:pic>
        <p:nvPicPr>
          <p:cNvPr id="387" name="Image" descr="Image"/>
          <p:cNvPicPr>
            <a:picLocks noChangeAspect="1"/>
          </p:cNvPicPr>
          <p:nvPr/>
        </p:nvPicPr>
        <p:blipFill>
          <a:blip r:embed="rId5">
            <a:extLst/>
          </a:blip>
          <a:srcRect l="54329" t="8842" r="12176" b="72771"/>
          <a:stretch>
            <a:fillRect/>
          </a:stretch>
        </p:blipFill>
        <p:spPr>
          <a:xfrm>
            <a:off x="7572775" y="460740"/>
            <a:ext cx="2802908" cy="115242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rade 8 Access…"/>
          <p:cNvSpPr txBox="1"/>
          <p:nvPr>
            <p:ph type="title"/>
          </p:nvPr>
        </p:nvSpPr>
        <p:spPr>
          <a:xfrm>
            <a:off x="396010" y="467235"/>
            <a:ext cx="5547498" cy="1732530"/>
          </a:xfrm>
          <a:prstGeom prst="rect">
            <a:avLst/>
          </a:prstGeom>
        </p:spPr>
        <p:txBody>
          <a:bodyPr anchor="t"/>
          <a:lstStyle/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Grade 8 Access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Unit 5: Lesson 4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Grammar</a:t>
            </a:r>
          </a:p>
        </p:txBody>
      </p:sp>
      <p:sp>
        <p:nvSpPr>
          <p:cNvPr id="390" name="Pages 96-97"/>
          <p:cNvSpPr txBox="1"/>
          <p:nvPr/>
        </p:nvSpPr>
        <p:spPr>
          <a:xfrm>
            <a:off x="9620609" y="467235"/>
            <a:ext cx="2903919" cy="1254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r">
              <a:defRPr b="0" sz="28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Pages 96-97</a:t>
            </a:r>
          </a:p>
        </p:txBody>
      </p:sp>
      <p:pic>
        <p:nvPicPr>
          <p:cNvPr id="391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981085" y="4757640"/>
            <a:ext cx="6267353" cy="4700514"/>
          </a:xfrm>
          <a:prstGeom prst="rect">
            <a:avLst/>
          </a:prstGeom>
          <a:ln w="12700">
            <a:miter lim="400000"/>
          </a:ln>
        </p:spPr>
      </p:pic>
      <p:sp>
        <p:nvSpPr>
          <p:cNvPr id="392" name="Alef Lesson 41!"/>
          <p:cNvSpPr/>
          <p:nvPr/>
        </p:nvSpPr>
        <p:spPr>
          <a:xfrm>
            <a:off x="9876952" y="1838454"/>
            <a:ext cx="2714641" cy="2262537"/>
          </a:xfrm>
          <a:prstGeom prst="star5">
            <a:avLst>
              <a:gd name="adj" fmla="val 29144"/>
              <a:gd name="hf" fmla="val 105146"/>
              <a:gd name="vf" fmla="val 110557"/>
            </a:avLst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5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Alef Lesson 41! </a:t>
            </a:r>
          </a:p>
        </p:txBody>
      </p:sp>
      <p:sp>
        <p:nvSpPr>
          <p:cNvPr id="393" name="Present simple = verb has to change.…"/>
          <p:cNvSpPr txBox="1"/>
          <p:nvPr/>
        </p:nvSpPr>
        <p:spPr>
          <a:xfrm>
            <a:off x="5354749" y="2198367"/>
            <a:ext cx="4372281" cy="2082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Present simple = verb has to change. </a:t>
            </a:r>
          </a:p>
          <a:p>
            <a:pPr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Play = plays</a:t>
            </a:r>
          </a:p>
          <a:p>
            <a:pPr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Watch = watches</a:t>
            </a:r>
          </a:p>
          <a:p>
            <a:pPr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carry = carries</a:t>
            </a:r>
          </a:p>
          <a:p>
            <a:pPr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</a:p>
          <a:p>
            <a:pPr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Present continuous = verb-ing</a:t>
            </a:r>
          </a:p>
        </p:txBody>
      </p:sp>
      <p:pic>
        <p:nvPicPr>
          <p:cNvPr id="394" name="Image" descr="Image"/>
          <p:cNvPicPr>
            <a:picLocks noChangeAspect="1"/>
          </p:cNvPicPr>
          <p:nvPr/>
        </p:nvPicPr>
        <p:blipFill>
          <a:blip r:embed="rId3">
            <a:extLst/>
          </a:blip>
          <a:srcRect l="0" t="4442" r="5113" b="12641"/>
          <a:stretch>
            <a:fillRect/>
          </a:stretch>
        </p:blipFill>
        <p:spPr>
          <a:xfrm>
            <a:off x="391855" y="2045895"/>
            <a:ext cx="4372426" cy="2861882"/>
          </a:xfrm>
          <a:prstGeom prst="rect">
            <a:avLst/>
          </a:prstGeom>
          <a:ln w="12700">
            <a:miter lim="400000"/>
          </a:ln>
        </p:spPr>
      </p:pic>
      <p:pic>
        <p:nvPicPr>
          <p:cNvPr id="395" name="Image" descr="Image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99687" y="4965938"/>
            <a:ext cx="5185524" cy="460006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rade 8 Access…"/>
          <p:cNvSpPr txBox="1"/>
          <p:nvPr>
            <p:ph type="title"/>
          </p:nvPr>
        </p:nvSpPr>
        <p:spPr>
          <a:xfrm>
            <a:off x="396010" y="467235"/>
            <a:ext cx="5547498" cy="1732530"/>
          </a:xfrm>
          <a:prstGeom prst="rect">
            <a:avLst/>
          </a:prstGeom>
        </p:spPr>
        <p:txBody>
          <a:bodyPr anchor="t"/>
          <a:lstStyle/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Grade 8 Access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Unit 5: Lesson 4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Activity 1</a:t>
            </a:r>
          </a:p>
        </p:txBody>
      </p:sp>
      <p:sp>
        <p:nvSpPr>
          <p:cNvPr id="398" name="Pages 94-95"/>
          <p:cNvSpPr txBox="1"/>
          <p:nvPr/>
        </p:nvSpPr>
        <p:spPr>
          <a:xfrm>
            <a:off x="9620609" y="467235"/>
            <a:ext cx="2903919" cy="1254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r">
              <a:defRPr b="0" sz="28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Pages 94-95</a:t>
            </a:r>
          </a:p>
        </p:txBody>
      </p:sp>
      <p:pic>
        <p:nvPicPr>
          <p:cNvPr id="399" name="Screen Shot 2023-01-01 at 6.38.19 PM.png" descr="Screen Shot 2023-01-01 at 6.38.19 PM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99149" y="2226679"/>
            <a:ext cx="10806502" cy="702744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rade 8 Access…"/>
          <p:cNvSpPr txBox="1"/>
          <p:nvPr>
            <p:ph type="title"/>
          </p:nvPr>
        </p:nvSpPr>
        <p:spPr>
          <a:xfrm>
            <a:off x="396010" y="467235"/>
            <a:ext cx="5547498" cy="1732530"/>
          </a:xfrm>
          <a:prstGeom prst="rect">
            <a:avLst/>
          </a:prstGeom>
        </p:spPr>
        <p:txBody>
          <a:bodyPr anchor="t"/>
          <a:lstStyle/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Grade 8 Access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Unit 5: Lesson 4</a:t>
            </a:r>
          </a:p>
          <a:p>
            <a:pPr algn="l"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Activities 3 &amp; 4</a:t>
            </a:r>
          </a:p>
        </p:txBody>
      </p:sp>
      <p:sp>
        <p:nvSpPr>
          <p:cNvPr id="402" name="Pages 96-97"/>
          <p:cNvSpPr txBox="1"/>
          <p:nvPr/>
        </p:nvSpPr>
        <p:spPr>
          <a:xfrm>
            <a:off x="9620609" y="467235"/>
            <a:ext cx="2903919" cy="1254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r">
              <a:defRPr b="0" sz="28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Pages 96-97</a:t>
            </a:r>
          </a:p>
        </p:txBody>
      </p:sp>
      <p:pic>
        <p:nvPicPr>
          <p:cNvPr id="403" name="Screen Shot 2022-01-04 at 8.51.36 PM.png" descr="Screen Shot 2022-01-04 at 8.51.36 PM.png"/>
          <p:cNvPicPr>
            <a:picLocks noChangeAspect="1"/>
          </p:cNvPicPr>
          <p:nvPr/>
        </p:nvPicPr>
        <p:blipFill>
          <a:blip r:embed="rId2">
            <a:extLst/>
          </a:blip>
          <a:srcRect l="3796" t="0" r="0" b="1531"/>
          <a:stretch>
            <a:fillRect/>
          </a:stretch>
        </p:blipFill>
        <p:spPr>
          <a:xfrm>
            <a:off x="346879" y="2474118"/>
            <a:ext cx="11415719" cy="6532625"/>
          </a:xfrm>
          <a:prstGeom prst="rect">
            <a:avLst/>
          </a:prstGeom>
          <a:ln w="12700">
            <a:miter lim="400000"/>
          </a:ln>
        </p:spPr>
      </p:pic>
      <p:pic>
        <p:nvPicPr>
          <p:cNvPr id="404" name="Screen Shot 2022-01-04 at 8.52.10 PM.png" descr="Screen Shot 2022-01-04 at 8.52.10 PM.png"/>
          <p:cNvPicPr>
            <a:picLocks noChangeAspect="1"/>
          </p:cNvPicPr>
          <p:nvPr/>
        </p:nvPicPr>
        <p:blipFill>
          <a:blip r:embed="rId3">
            <a:extLst/>
          </a:blip>
          <a:srcRect l="0" t="2739" r="0" b="0"/>
          <a:stretch>
            <a:fillRect/>
          </a:stretch>
        </p:blipFill>
        <p:spPr>
          <a:xfrm>
            <a:off x="8098494" y="2863879"/>
            <a:ext cx="4076701" cy="3606801"/>
          </a:xfrm>
          <a:prstGeom prst="rect">
            <a:avLst/>
          </a:prstGeom>
          <a:ln w="12700">
            <a:miter lim="400000"/>
          </a:ln>
        </p:spPr>
      </p:pic>
      <p:sp>
        <p:nvSpPr>
          <p:cNvPr id="405" name="Alef Lesson 37!"/>
          <p:cNvSpPr/>
          <p:nvPr/>
        </p:nvSpPr>
        <p:spPr>
          <a:xfrm>
            <a:off x="7290236" y="224481"/>
            <a:ext cx="2714641" cy="2262537"/>
          </a:xfrm>
          <a:prstGeom prst="star5">
            <a:avLst>
              <a:gd name="adj" fmla="val 29144"/>
              <a:gd name="hf" fmla="val 105146"/>
              <a:gd name="vf" fmla="val 110557"/>
            </a:avLst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5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Alef Lesson 37! </a:t>
            </a:r>
          </a:p>
        </p:txBody>
      </p:sp>
      <p:sp>
        <p:nvSpPr>
          <p:cNvPr id="406" name="Present simple = verb has to change.…"/>
          <p:cNvSpPr txBox="1"/>
          <p:nvPr/>
        </p:nvSpPr>
        <p:spPr>
          <a:xfrm>
            <a:off x="-165192" y="-2160613"/>
            <a:ext cx="4372280" cy="2082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Present simple = verb has to change. </a:t>
            </a:r>
          </a:p>
          <a:p>
            <a:pPr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Play = plays</a:t>
            </a:r>
          </a:p>
          <a:p>
            <a:pPr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Watch = watches</a:t>
            </a:r>
          </a:p>
          <a:p>
            <a:pPr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carry = carries</a:t>
            </a:r>
          </a:p>
          <a:p>
            <a:pPr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</a:p>
          <a:p>
            <a:pPr>
              <a:defRPr b="0" sz="1900">
                <a:solidFill>
                  <a:schemeClr val="accent1">
                    <a:lumOff val="-13575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Present continuous = verb-ing</a:t>
            </a:r>
          </a:p>
        </p:txBody>
      </p:sp>
      <p:sp>
        <p:nvSpPr>
          <p:cNvPr id="407" name="are you doing"/>
          <p:cNvSpPr txBox="1"/>
          <p:nvPr/>
        </p:nvSpPr>
        <p:spPr>
          <a:xfrm>
            <a:off x="-3798444" y="3642335"/>
            <a:ext cx="1303973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i="1" sz="1500">
                <a:solidFill>
                  <a:srgbClr val="0000CC"/>
                </a:solidFill>
                <a:latin typeface="Avenir Medium"/>
                <a:ea typeface="Avenir Medium"/>
                <a:cs typeface="Avenir Medium"/>
                <a:sym typeface="Avenir Medium"/>
              </a:defRPr>
            </a:lvl1pPr>
          </a:lstStyle>
          <a:p>
            <a:pPr/>
            <a:r>
              <a:t>are you doing</a:t>
            </a:r>
          </a:p>
        </p:txBody>
      </p:sp>
      <p:pic>
        <p:nvPicPr>
          <p:cNvPr id="408" name="Image" descr="Image"/>
          <p:cNvPicPr>
            <a:picLocks noChangeAspect="1"/>
          </p:cNvPicPr>
          <p:nvPr/>
        </p:nvPicPr>
        <p:blipFill>
          <a:blip r:embed="rId4">
            <a:extLst/>
          </a:blip>
          <a:srcRect l="10679" t="7482" r="61751" b="74132"/>
          <a:stretch>
            <a:fillRect/>
          </a:stretch>
        </p:blipFill>
        <p:spPr>
          <a:xfrm>
            <a:off x="3451987" y="2744812"/>
            <a:ext cx="602397" cy="300915"/>
          </a:xfrm>
          <a:prstGeom prst="rect">
            <a:avLst/>
          </a:prstGeom>
          <a:ln w="12700">
            <a:miter lim="400000"/>
          </a:ln>
        </p:spPr>
      </p:pic>
      <p:pic>
        <p:nvPicPr>
          <p:cNvPr id="409" name="Image" descr="Image"/>
          <p:cNvPicPr>
            <a:picLocks noChangeAspect="1"/>
          </p:cNvPicPr>
          <p:nvPr/>
        </p:nvPicPr>
        <p:blipFill>
          <a:blip r:embed="rId4">
            <a:extLst/>
          </a:blip>
          <a:srcRect l="54329" t="8842" r="12176" b="72771"/>
          <a:stretch>
            <a:fillRect/>
          </a:stretch>
        </p:blipFill>
        <p:spPr>
          <a:xfrm>
            <a:off x="4161528" y="2744812"/>
            <a:ext cx="731547" cy="300778"/>
          </a:xfrm>
          <a:prstGeom prst="rect">
            <a:avLst/>
          </a:prstGeom>
          <a:ln w="12700">
            <a:miter lim="400000"/>
          </a:ln>
        </p:spPr>
      </p:pic>
      <p:sp>
        <p:nvSpPr>
          <p:cNvPr id="410" name="Rectangle"/>
          <p:cNvSpPr/>
          <p:nvPr/>
        </p:nvSpPr>
        <p:spPr>
          <a:xfrm>
            <a:off x="693960" y="10104184"/>
            <a:ext cx="2013487" cy="355601"/>
          </a:xfrm>
          <a:prstGeom prst="rect">
            <a:avLst/>
          </a:prstGeom>
          <a:ln w="25400">
            <a:solidFill>
              <a:srgbClr val="0000CC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411" name="looking"/>
          <p:cNvSpPr txBox="1"/>
          <p:nvPr/>
        </p:nvSpPr>
        <p:spPr>
          <a:xfrm>
            <a:off x="-3093387" y="3996032"/>
            <a:ext cx="966217" cy="444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i="1" sz="2000">
                <a:solidFill>
                  <a:srgbClr val="0000CC"/>
                </a:solidFill>
                <a:latin typeface="Avenir Medium"/>
                <a:ea typeface="Avenir Medium"/>
                <a:cs typeface="Avenir Medium"/>
                <a:sym typeface="Avenir Medium"/>
              </a:defRPr>
            </a:lvl1pPr>
          </a:lstStyle>
          <a:p>
            <a:pPr/>
            <a:r>
              <a:t>looking</a:t>
            </a:r>
          </a:p>
        </p:txBody>
      </p:sp>
      <p:sp>
        <p:nvSpPr>
          <p:cNvPr id="412" name="Rectangle"/>
          <p:cNvSpPr/>
          <p:nvPr/>
        </p:nvSpPr>
        <p:spPr>
          <a:xfrm>
            <a:off x="2761239" y="10609012"/>
            <a:ext cx="1278574" cy="355601"/>
          </a:xfrm>
          <a:prstGeom prst="rect">
            <a:avLst/>
          </a:prstGeom>
          <a:ln w="25400">
            <a:solidFill>
              <a:srgbClr val="0000CC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413" name="Rectangle"/>
          <p:cNvSpPr/>
          <p:nvPr/>
        </p:nvSpPr>
        <p:spPr>
          <a:xfrm>
            <a:off x="891148" y="11092250"/>
            <a:ext cx="950983" cy="355601"/>
          </a:xfrm>
          <a:prstGeom prst="rect">
            <a:avLst/>
          </a:prstGeom>
          <a:ln w="25400">
            <a:solidFill>
              <a:schemeClr val="accent5">
                <a:hueOff val="-82419"/>
                <a:satOff val="-9513"/>
                <a:lumOff val="-16343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414" name="Do you"/>
          <p:cNvSpPr txBox="1"/>
          <p:nvPr/>
        </p:nvSpPr>
        <p:spPr>
          <a:xfrm>
            <a:off x="-4015669" y="4853676"/>
            <a:ext cx="1013715" cy="444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i="1" sz="2000"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  <a:latin typeface="Avenir Medium"/>
                <a:ea typeface="Avenir Medium"/>
                <a:cs typeface="Avenir Medium"/>
                <a:sym typeface="Avenir Medium"/>
              </a:defRPr>
            </a:lvl1pPr>
          </a:lstStyle>
          <a:p>
            <a:pPr/>
            <a:r>
              <a:t>Do you </a:t>
            </a:r>
          </a:p>
        </p:txBody>
      </p:sp>
      <p:sp>
        <p:nvSpPr>
          <p:cNvPr id="415" name="Rectangle"/>
          <p:cNvSpPr/>
          <p:nvPr/>
        </p:nvSpPr>
        <p:spPr>
          <a:xfrm>
            <a:off x="891148" y="11564692"/>
            <a:ext cx="727838" cy="355601"/>
          </a:xfrm>
          <a:prstGeom prst="rect">
            <a:avLst/>
          </a:prstGeom>
          <a:ln w="25400">
            <a:solidFill>
              <a:schemeClr val="accent5">
                <a:hueOff val="-82419"/>
                <a:satOff val="-9513"/>
                <a:lumOff val="-16343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416" name="take"/>
          <p:cNvSpPr txBox="1"/>
          <p:nvPr/>
        </p:nvSpPr>
        <p:spPr>
          <a:xfrm>
            <a:off x="-1157640" y="5298523"/>
            <a:ext cx="683769" cy="444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i="1" sz="2000"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  <a:latin typeface="Avenir Medium"/>
                <a:ea typeface="Avenir Medium"/>
                <a:cs typeface="Avenir Medium"/>
                <a:sym typeface="Avenir Medium"/>
              </a:defRPr>
            </a:lvl1pPr>
          </a:lstStyle>
          <a:p>
            <a:pPr/>
            <a:r>
              <a:t>take </a:t>
            </a:r>
          </a:p>
        </p:txBody>
      </p:sp>
      <p:sp>
        <p:nvSpPr>
          <p:cNvPr id="417" name="get up"/>
          <p:cNvSpPr txBox="1"/>
          <p:nvPr/>
        </p:nvSpPr>
        <p:spPr>
          <a:xfrm>
            <a:off x="8545778" y="-2275925"/>
            <a:ext cx="652527" cy="330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1300"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get up </a:t>
            </a:r>
          </a:p>
        </p:txBody>
      </p:sp>
      <p:pic>
        <p:nvPicPr>
          <p:cNvPr id="418" name="Image" descr="Image"/>
          <p:cNvPicPr>
            <a:picLocks noChangeAspect="1"/>
          </p:cNvPicPr>
          <p:nvPr/>
        </p:nvPicPr>
        <p:blipFill>
          <a:blip r:embed="rId4">
            <a:extLst/>
          </a:blip>
          <a:srcRect l="10679" t="7482" r="61751" b="74132"/>
          <a:stretch>
            <a:fillRect/>
          </a:stretch>
        </p:blipFill>
        <p:spPr>
          <a:xfrm>
            <a:off x="9925781" y="2744812"/>
            <a:ext cx="602398" cy="300915"/>
          </a:xfrm>
          <a:prstGeom prst="rect">
            <a:avLst/>
          </a:prstGeom>
          <a:ln w="12700">
            <a:miter lim="400000"/>
          </a:ln>
        </p:spPr>
      </p:pic>
      <p:pic>
        <p:nvPicPr>
          <p:cNvPr id="419" name="Image" descr="Image"/>
          <p:cNvPicPr>
            <a:picLocks noChangeAspect="1"/>
          </p:cNvPicPr>
          <p:nvPr/>
        </p:nvPicPr>
        <p:blipFill>
          <a:blip r:embed="rId4">
            <a:extLst/>
          </a:blip>
          <a:srcRect l="54329" t="8842" r="12176" b="72771"/>
          <a:stretch>
            <a:fillRect/>
          </a:stretch>
        </p:blipFill>
        <p:spPr>
          <a:xfrm>
            <a:off x="10635322" y="2744812"/>
            <a:ext cx="731547" cy="300778"/>
          </a:xfrm>
          <a:prstGeom prst="rect">
            <a:avLst/>
          </a:prstGeom>
          <a:ln w="12700">
            <a:miter lim="400000"/>
          </a:ln>
        </p:spPr>
      </p:pic>
      <p:sp>
        <p:nvSpPr>
          <p:cNvPr id="420" name="is"/>
          <p:cNvSpPr txBox="1"/>
          <p:nvPr/>
        </p:nvSpPr>
        <p:spPr>
          <a:xfrm>
            <a:off x="9580010" y="-1917885"/>
            <a:ext cx="297562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1500"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is </a:t>
            </a:r>
          </a:p>
        </p:txBody>
      </p:sp>
      <p:sp>
        <p:nvSpPr>
          <p:cNvPr id="421" name="Verb To be…"/>
          <p:cNvSpPr txBox="1"/>
          <p:nvPr/>
        </p:nvSpPr>
        <p:spPr>
          <a:xfrm>
            <a:off x="11166636" y="1069989"/>
            <a:ext cx="1702118" cy="1879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b="0" sz="1500">
                <a:solidFill>
                  <a:srgbClr val="0000CC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Verb To be</a:t>
            </a:r>
          </a:p>
          <a:p>
            <a:pPr>
              <a:defRPr b="0" sz="1500">
                <a:solidFill>
                  <a:srgbClr val="0000CC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I </a:t>
            </a:r>
            <a:r>
              <a:rPr u="sng"/>
              <a:t>am</a:t>
            </a:r>
          </a:p>
          <a:p>
            <a:pPr>
              <a:defRPr b="0" sz="1500">
                <a:solidFill>
                  <a:srgbClr val="0000CC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He/she </a:t>
            </a:r>
            <a:r>
              <a:rPr u="sng"/>
              <a:t>is</a:t>
            </a:r>
          </a:p>
          <a:p>
            <a:pPr>
              <a:defRPr b="0" sz="1500">
                <a:solidFill>
                  <a:srgbClr val="0000CC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It </a:t>
            </a:r>
            <a:r>
              <a:rPr u="sng"/>
              <a:t>is</a:t>
            </a:r>
            <a:r>
              <a:t>  </a:t>
            </a:r>
          </a:p>
          <a:p>
            <a:pPr>
              <a:defRPr b="0" sz="1500">
                <a:solidFill>
                  <a:srgbClr val="0000CC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We/They </a:t>
            </a:r>
            <a:r>
              <a:rPr u="sng"/>
              <a:t>are</a:t>
            </a:r>
            <a:endParaRPr u="sng"/>
          </a:p>
          <a:p>
            <a:pPr>
              <a:defRPr b="0" sz="1500">
                <a:solidFill>
                  <a:srgbClr val="0000CC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Mohamad / Lulu </a:t>
            </a:r>
            <a:r>
              <a:rPr u="sng"/>
              <a:t>is</a:t>
            </a:r>
            <a:endParaRPr u="sng"/>
          </a:p>
          <a:p>
            <a:pPr>
              <a:defRPr b="0" sz="1500">
                <a:solidFill>
                  <a:srgbClr val="0000CC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Boys </a:t>
            </a:r>
            <a:r>
              <a:rPr u="sng"/>
              <a:t>are </a:t>
            </a:r>
          </a:p>
        </p:txBody>
      </p:sp>
      <p:sp>
        <p:nvSpPr>
          <p:cNvPr id="422" name="playing"/>
          <p:cNvSpPr txBox="1"/>
          <p:nvPr/>
        </p:nvSpPr>
        <p:spPr>
          <a:xfrm>
            <a:off x="9541315" y="-1534900"/>
            <a:ext cx="791529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1500">
                <a:solidFill>
                  <a:srgbClr val="0000CC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playing </a:t>
            </a:r>
          </a:p>
        </p:txBody>
      </p:sp>
      <p:sp>
        <p:nvSpPr>
          <p:cNvPr id="423" name="reading"/>
          <p:cNvSpPr txBox="1"/>
          <p:nvPr/>
        </p:nvSpPr>
        <p:spPr>
          <a:xfrm>
            <a:off x="9866798" y="-1168015"/>
            <a:ext cx="823532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1500">
                <a:solidFill>
                  <a:srgbClr val="0000CC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reading </a:t>
            </a:r>
          </a:p>
        </p:txBody>
      </p:sp>
      <p:sp>
        <p:nvSpPr>
          <p:cNvPr id="424" name="doing"/>
          <p:cNvSpPr txBox="1"/>
          <p:nvPr/>
        </p:nvSpPr>
        <p:spPr>
          <a:xfrm>
            <a:off x="9537322" y="-781261"/>
            <a:ext cx="611887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1500">
                <a:solidFill>
                  <a:srgbClr val="0000CC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doing</a:t>
            </a:r>
          </a:p>
        </p:txBody>
      </p:sp>
      <p:sp>
        <p:nvSpPr>
          <p:cNvPr id="425" name="tidy"/>
          <p:cNvSpPr txBox="1"/>
          <p:nvPr/>
        </p:nvSpPr>
        <p:spPr>
          <a:xfrm>
            <a:off x="9622190" y="-394507"/>
            <a:ext cx="442152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0" sz="1500">
                <a:solidFill>
                  <a:schemeClr val="accent5">
                    <a:hueOff val="-82419"/>
                    <a:satOff val="-9513"/>
                    <a:lumOff val="-16343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pPr/>
            <a:r>
              <a:t>tidy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