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CDE9"/>
    <a:srgbClr val="90CDEA"/>
    <a:srgbClr val="F9B56E"/>
    <a:srgbClr val="F9B470"/>
    <a:srgbClr val="B9D694"/>
    <a:srgbClr val="B9D693"/>
    <a:srgbClr val="B5DAEA"/>
    <a:srgbClr val="B7DDEA"/>
    <a:srgbClr val="F8D2AD"/>
    <a:srgbClr val="ECD9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929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79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01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778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716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45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157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945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01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360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437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14125-E631-4B69-A5FB-EB2AFB3BFCCD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DC086-149A-4704-937B-9CE85A2C5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6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45806" y="108156"/>
            <a:ext cx="7964129" cy="674984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800" b="1" dirty="0">
                <a:solidFill>
                  <a:srgbClr val="C00000"/>
                </a:solidFill>
                <a:latin typeface="Ebrima" panose="02000000000000000000" pitchFamily="2" charset="0"/>
                <a:ea typeface="Ebrima" panose="02000000000000000000" pitchFamily="2" charset="0"/>
                <a:cs typeface="Arabic Typesetting" panose="03020402040406030203" pitchFamily="66" charset="-78"/>
              </a:rPr>
              <a:t>جهود دولة الامارات العربية المتحدة في تحقيق التنمية المستدامة</a:t>
            </a:r>
          </a:p>
        </p:txBody>
      </p:sp>
    </p:spTree>
    <p:extLst>
      <p:ext uri="{BB962C8B-B14F-4D97-AF65-F5344CB8AC3E}">
        <p14:creationId xmlns:p14="http://schemas.microsoft.com/office/powerpoint/2010/main" val="26686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ame 6"/>
          <p:cNvSpPr/>
          <p:nvPr/>
        </p:nvSpPr>
        <p:spPr>
          <a:xfrm>
            <a:off x="5110480" y="162560"/>
            <a:ext cx="4648200" cy="1066800"/>
          </a:xfrm>
          <a:prstGeom prst="frame">
            <a:avLst>
              <a:gd name="adj1" fmla="val 977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ndalus" pitchFamily="18" charset="-78"/>
                <a:cs typeface="DecoType Thuluth" panose="02010000000000000000" pitchFamily="2" charset="-78"/>
              </a:rPr>
              <a:t>نواتج التعلم</a:t>
            </a:r>
            <a:endParaRPr lang="en-US" sz="4800" b="1" dirty="0">
              <a:solidFill>
                <a:srgbClr val="C00000"/>
              </a:solidFill>
              <a:latin typeface="Andalus" pitchFamily="18" charset="-78"/>
              <a:cs typeface="DecoType Thuluth" panose="02010000000000000000" pitchFamily="2" charset="-78"/>
            </a:endParaRPr>
          </a:p>
        </p:txBody>
      </p:sp>
      <p:sp>
        <p:nvSpPr>
          <p:cNvPr id="8" name="Frame 7"/>
          <p:cNvSpPr/>
          <p:nvPr/>
        </p:nvSpPr>
        <p:spPr>
          <a:xfrm>
            <a:off x="304800" y="1229360"/>
            <a:ext cx="8534400" cy="3733800"/>
          </a:xfrm>
          <a:prstGeom prst="frame">
            <a:avLst>
              <a:gd name="adj1" fmla="val 6041"/>
            </a:avLst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SA" sz="32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-يتعرف على المفاهيم و المصطلحات الواردة في الرؤية.</a:t>
            </a:r>
          </a:p>
          <a:p>
            <a:pPr algn="r" rtl="1"/>
            <a:r>
              <a:rPr lang="ar-SA" sz="32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-يستخلص النتائج المترتبة على وضع التشريعات و القوانين لعملية التنمية المستدامة.</a:t>
            </a:r>
          </a:p>
          <a:p>
            <a:pPr algn="r" rtl="1"/>
            <a:r>
              <a:rPr lang="ar-SA" sz="32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-يتعرف على اللجان المعينة بالتنمية المستدامة.</a:t>
            </a:r>
          </a:p>
          <a:p>
            <a:pPr algn="r" rtl="1"/>
            <a:r>
              <a:rPr lang="ar-SA" sz="32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-يعدد مجالات المعينة باالتنمية المستدامة.</a:t>
            </a:r>
          </a:p>
          <a:p>
            <a:pPr algn="r" rtl="1"/>
            <a:r>
              <a:rPr lang="ar-SA" sz="32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-يعدد مجالات نجاحات المراة الاماراتية في دولة الامارات العربية المتحدة.</a:t>
            </a:r>
          </a:p>
          <a:p>
            <a:pPr algn="r" rtl="1"/>
            <a:r>
              <a:rPr lang="ar-SA" sz="32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-يذكر مبادرات دولة الامارات العربية المتحدة في مجالات التنمية البشرية.</a:t>
            </a:r>
          </a:p>
          <a:p>
            <a:pPr algn="r" rtl="1"/>
            <a:r>
              <a:rPr lang="ar-SA" sz="32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-يقدر جهود دولة الامارات في الحفاظ على حماية البيئة من اجل التنمية البشرية.</a:t>
            </a:r>
          </a:p>
        </p:txBody>
      </p:sp>
      <p:sp>
        <p:nvSpPr>
          <p:cNvPr id="9" name="Frame 8"/>
          <p:cNvSpPr/>
          <p:nvPr/>
        </p:nvSpPr>
        <p:spPr>
          <a:xfrm>
            <a:off x="304800" y="5374640"/>
            <a:ext cx="8534400" cy="1143000"/>
          </a:xfrm>
          <a:prstGeom prst="frame">
            <a:avLst>
              <a:gd name="adj1" fmla="val 9772"/>
            </a:avLst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ar-SA" sz="2800" dirty="0">
              <a:solidFill>
                <a:schemeClr val="accent5">
                  <a:lumMod val="75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pPr algn="r"/>
            <a:r>
              <a:rPr lang="ar-SA" sz="3600" b="1" dirty="0">
                <a:solidFill>
                  <a:srgbClr val="C00000"/>
                </a:solidFill>
                <a:latin typeface="Andalus" pitchFamily="18" charset="-78"/>
                <a:cs typeface="DecoType Thuluth" panose="02010000000000000000" pitchFamily="2" charset="-78"/>
              </a:rPr>
              <a:t>المفاهيم ولمصطلحات:</a:t>
            </a:r>
          </a:p>
          <a:p>
            <a:pPr algn="r"/>
            <a:r>
              <a:rPr lang="ar-SA" sz="40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تعزيز الاستقلالية-تعزيز تنافسية الاقتصاد الوطني-صنع القرار-روح المبادرة</a:t>
            </a:r>
          </a:p>
          <a:p>
            <a:pPr algn="ctr"/>
            <a:endParaRPr lang="en-US" sz="2800" dirty="0">
              <a:solidFill>
                <a:schemeClr val="accent5">
                  <a:lumMod val="75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1127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65471" y="619430"/>
            <a:ext cx="10815483" cy="5761704"/>
            <a:chOff x="265471" y="619430"/>
            <a:chExt cx="10815483" cy="576170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1755" y="619430"/>
              <a:ext cx="8259199" cy="576170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471" y="619431"/>
              <a:ext cx="2467589" cy="576170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7" name="Rectangle 16"/>
          <p:cNvSpPr/>
          <p:nvPr/>
        </p:nvSpPr>
        <p:spPr>
          <a:xfrm>
            <a:off x="4925962" y="3775588"/>
            <a:ext cx="2330245" cy="23990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28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 وضع </a:t>
            </a:r>
            <a:r>
              <a:rPr lang="ar-EG" sz="28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خطط </a:t>
            </a:r>
            <a:r>
              <a:rPr lang="ar-EG" sz="28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الطوارئ </a:t>
            </a:r>
          </a:p>
          <a:p>
            <a:pPr algn="r" rtl="1"/>
            <a:r>
              <a:rPr lang="ar-EG" sz="2800" b="1" dirty="0" smtClean="0">
                <a:solidFill>
                  <a:srgbClr val="00206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 تأهيل </a:t>
            </a:r>
            <a:r>
              <a:rPr lang="ar-EG" sz="2800" b="1" dirty="0">
                <a:solidFill>
                  <a:srgbClr val="00206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وتمكين وتحفيز الموارد </a:t>
            </a:r>
            <a:r>
              <a:rPr lang="ar-EG" sz="2800" b="1" dirty="0" smtClean="0">
                <a:solidFill>
                  <a:srgbClr val="00206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البشرية .</a:t>
            </a:r>
          </a:p>
          <a:p>
            <a:pPr algn="r" rtl="1"/>
            <a:r>
              <a:rPr lang="ar-EG" sz="28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  رفع </a:t>
            </a:r>
            <a:r>
              <a:rPr lang="ar-EG" sz="28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مستوى أداء الخدمات المقدمة </a:t>
            </a:r>
            <a:r>
              <a:rPr lang="ar-EG" sz="28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للمتعاملين .</a:t>
            </a:r>
            <a:endParaRPr lang="en-US" sz="28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3060" y="3647768"/>
            <a:ext cx="2330245" cy="23990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36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- </a:t>
            </a:r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إعداد مشروعات القوانين والتشريعات </a:t>
            </a:r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.</a:t>
            </a:r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 </a:t>
            </a:r>
            <a:endParaRPr lang="ar-EG" sz="3600" b="1" dirty="0" smtClean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/>
            <a:r>
              <a:rPr lang="ar-EG" sz="2400" b="1" dirty="0" smtClean="0">
                <a:solidFill>
                  <a:srgbClr val="00206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مراقبة </a:t>
            </a:r>
            <a:r>
              <a:rPr lang="ar-EG" sz="2400" b="1" dirty="0">
                <a:solidFill>
                  <a:srgbClr val="00206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الأنشطة العامة والخاصة التي تؤثر على </a:t>
            </a:r>
            <a:r>
              <a:rPr lang="ar-EG" sz="2400" b="1" dirty="0" smtClean="0">
                <a:solidFill>
                  <a:srgbClr val="00206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البيئة</a:t>
            </a:r>
            <a:r>
              <a:rPr lang="ar-EG" sz="3600" b="1" dirty="0">
                <a:solidFill>
                  <a:srgbClr val="00206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ar-EG" sz="3600" b="1" dirty="0" smtClean="0">
                <a:solidFill>
                  <a:srgbClr val="00206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.</a:t>
            </a:r>
          </a:p>
          <a:p>
            <a:pPr algn="r" rtl="1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الاهتمام بتنمية وتطوير الحياة </a:t>
            </a:r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الفطرية .</a:t>
            </a:r>
            <a:endParaRPr lang="en-US" sz="36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383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20" y="183535"/>
            <a:ext cx="8268930" cy="12224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19" y="1525741"/>
            <a:ext cx="8268930" cy="51995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648928" y="1681316"/>
            <a:ext cx="1111045" cy="5014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البيئي</a:t>
            </a:r>
            <a:endParaRPr lang="en-US" sz="3600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62865" y="2172929"/>
            <a:ext cx="1297858" cy="5014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1991م</a:t>
            </a:r>
            <a:endParaRPr lang="en-US" sz="3600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4348" y="3303639"/>
            <a:ext cx="4277033" cy="11503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عضو مؤسس بالشبكة الخليجية للجمعيات البيئية والأهلية</a:t>
            </a:r>
          </a:p>
          <a:p>
            <a:pPr algn="r"/>
            <a:r>
              <a:rPr lang="ar-EG" sz="28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عضو الاتحاد العالمي لصون البيئة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37419" y="5211097"/>
            <a:ext cx="3883740" cy="11503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32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رفع مستوى الوعي البيئي</a:t>
            </a:r>
          </a:p>
          <a:p>
            <a:pPr algn="r"/>
            <a:r>
              <a:rPr lang="ar-EG" sz="32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السعي لدى الجهات الأخرى</a:t>
            </a:r>
          </a:p>
        </p:txBody>
      </p:sp>
    </p:spTree>
    <p:extLst>
      <p:ext uri="{BB962C8B-B14F-4D97-AF65-F5344CB8AC3E}">
        <p14:creationId xmlns:p14="http://schemas.microsoft.com/office/powerpoint/2010/main" val="101210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393698" y="265471"/>
            <a:ext cx="8298017" cy="6390968"/>
            <a:chOff x="393698" y="265471"/>
            <a:chExt cx="8298017" cy="6390968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698" y="265471"/>
              <a:ext cx="8298017" cy="639096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0" name="Rectangle 9"/>
            <p:cNvSpPr/>
            <p:nvPr/>
          </p:nvSpPr>
          <p:spPr>
            <a:xfrm>
              <a:off x="393698" y="265471"/>
              <a:ext cx="2703463" cy="609600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EG" sz="5400" dirty="0" smtClean="0">
                  <a:solidFill>
                    <a:srgbClr val="C00000"/>
                  </a:solidFill>
                  <a:latin typeface="Arabic Typesetting" panose="03020402040406030203" pitchFamily="66" charset="-78"/>
                  <a:cs typeface="DecoType Thuluth" panose="02010000000000000000" pitchFamily="2" charset="-78"/>
                </a:rPr>
                <a:t>ص 133-135</a:t>
              </a:r>
              <a:endParaRPr lang="en-US" sz="5400" dirty="0">
                <a:solidFill>
                  <a:srgbClr val="C00000"/>
                </a:solidFill>
                <a:latin typeface="Arabic Typesetting" panose="03020402040406030203" pitchFamily="66" charset="-78"/>
                <a:cs typeface="DecoType Thuluth" panose="02010000000000000000" pitchFamily="2" charset="-78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7030065" y="3962400"/>
            <a:ext cx="1347019" cy="23499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دراسة المشروعات الواردة في خطة العمل البيئية وإعادة ترتيبها وفقاً لأولوياتها</a:t>
            </a:r>
            <a:endParaRPr lang="en-US" sz="28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79175" y="3962400"/>
            <a:ext cx="1356852" cy="23499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تحديد نسبة الانبعاثات وتحديد الأضرار الاقتصادية والبيئية التي يمكن أن تلحق بالدولة</a:t>
            </a:r>
            <a:endParaRPr lang="en-US" sz="36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35794" y="2733368"/>
            <a:ext cx="1504335" cy="727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 للاستراتيجية البيئة والتنمية المستدامة</a:t>
            </a:r>
            <a:endParaRPr lang="en-US" sz="4000" dirty="0">
              <a:solidFill>
                <a:schemeClr val="tx1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93261" y="2733368"/>
            <a:ext cx="1504335" cy="727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الدائمة لإعداد البلاغ الوطني</a:t>
            </a:r>
            <a:endParaRPr lang="en-US" sz="4800" dirty="0">
              <a:solidFill>
                <a:schemeClr val="tx1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9107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87" y="110203"/>
            <a:ext cx="8593394" cy="66248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117987" y="5545394"/>
            <a:ext cx="8367252" cy="904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altLang="en-US" sz="36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اعلنت دولة الإمارات في نيسان / إبريل 2007م استراتيجية </a:t>
            </a:r>
            <a:r>
              <a:rPr lang="ar-SA" altLang="en-US" sz="36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الحكومة</a:t>
            </a:r>
            <a:endParaRPr lang="en-US" altLang="en-US" sz="20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6156034" y="111696"/>
            <a:ext cx="184731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rgbClr val="2C2F34"/>
                </a:solidFill>
                <a:effectLst/>
                <a:latin typeface="cairo"/>
              </a:rPr>
              <a:t/>
            </a:r>
            <a:b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rgbClr val="2C2F34"/>
                </a:solidFill>
                <a:effectLst/>
                <a:latin typeface="cairo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165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65611" y="235974"/>
            <a:ext cx="8417949" cy="6459794"/>
            <a:chOff x="165611" y="235974"/>
            <a:chExt cx="8417949" cy="645979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611" y="235974"/>
              <a:ext cx="8417949" cy="6459794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2" name="Rectangle 11"/>
            <p:cNvSpPr/>
            <p:nvPr/>
          </p:nvSpPr>
          <p:spPr>
            <a:xfrm>
              <a:off x="7541342" y="6145161"/>
              <a:ext cx="1042218" cy="5506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344129" y="993058"/>
            <a:ext cx="7226710" cy="2753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32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الاستمرار في تعزيز </a:t>
            </a:r>
            <a:r>
              <a:rPr lang="ar-EG" sz="32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التعاون</a:t>
            </a:r>
            <a:endParaRPr lang="ar-EG" sz="32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14632" y="1661652"/>
            <a:ext cx="7226710" cy="3637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32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رفع كفاءة الأجهزة الحكومية</a:t>
            </a:r>
            <a:endParaRPr lang="ar-EG" sz="32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6" name="Flowchart: Connector 15"/>
          <p:cNvSpPr/>
          <p:nvPr/>
        </p:nvSpPr>
        <p:spPr>
          <a:xfrm>
            <a:off x="1317523" y="3224981"/>
            <a:ext cx="1612490" cy="953729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2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التنمية الاقتصادية</a:t>
            </a:r>
            <a:endParaRPr lang="en-US" sz="32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7" name="Flowchart: Connector 16"/>
          <p:cNvSpPr/>
          <p:nvPr/>
        </p:nvSpPr>
        <p:spPr>
          <a:xfrm>
            <a:off x="1130710" y="5063614"/>
            <a:ext cx="1799303" cy="953729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2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العدل والسلامة</a:t>
            </a:r>
            <a:endParaRPr lang="en-US" sz="32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8" name="Flowchart: Connector 17"/>
          <p:cNvSpPr/>
          <p:nvPr/>
        </p:nvSpPr>
        <p:spPr>
          <a:xfrm>
            <a:off x="5604388" y="5063613"/>
            <a:ext cx="1720644" cy="953729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تطوير المناطق النائية</a:t>
            </a:r>
            <a:endParaRPr lang="en-US" sz="28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3185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6" y="105183"/>
            <a:ext cx="8576187" cy="66495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4729316" y="3677265"/>
            <a:ext cx="894736" cy="403122"/>
          </a:xfrm>
          <a:prstGeom prst="rect">
            <a:avLst/>
          </a:prstGeom>
          <a:solidFill>
            <a:srgbClr val="D6C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 الصحة</a:t>
            </a:r>
            <a:endParaRPr lang="en-US" sz="36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10580" y="3559278"/>
            <a:ext cx="855407" cy="589935"/>
          </a:xfrm>
          <a:prstGeom prst="rect">
            <a:avLst/>
          </a:prstGeom>
          <a:solidFill>
            <a:srgbClr val="ECD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الرعاية الاجتماعية</a:t>
            </a:r>
            <a:endParaRPr lang="en-US" sz="24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806" y="3559278"/>
            <a:ext cx="943897" cy="589935"/>
          </a:xfrm>
          <a:prstGeom prst="rect">
            <a:avLst/>
          </a:prstGeom>
          <a:solidFill>
            <a:srgbClr val="F8D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الشباب وتنمية المجتمع</a:t>
            </a:r>
            <a:endParaRPr lang="en-US" sz="20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6220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8826" y="156087"/>
            <a:ext cx="8662219" cy="6549513"/>
            <a:chOff x="68826" y="156087"/>
            <a:chExt cx="8369095" cy="648826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26" y="156087"/>
              <a:ext cx="8369095" cy="190500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26" y="2172929"/>
              <a:ext cx="8369095" cy="447142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7" name="Rectangle 6"/>
          <p:cNvSpPr/>
          <p:nvPr/>
        </p:nvSpPr>
        <p:spPr>
          <a:xfrm>
            <a:off x="147484" y="1573161"/>
            <a:ext cx="7865806" cy="505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انعقد في بكين عام 1995م والذي دعا إلى تفعيل دور المرأة ومشاركتها الإيجابية في مختلف مجالات التنمية</a:t>
            </a:r>
            <a:endParaRPr lang="en-US" sz="28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17110" y="5024284"/>
            <a:ext cx="1396180" cy="599768"/>
          </a:xfrm>
          <a:prstGeom prst="rect">
            <a:avLst/>
          </a:prstGeom>
          <a:solidFill>
            <a:srgbClr val="B7D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البيئة</a:t>
            </a:r>
            <a:endParaRPr lang="en-US" sz="36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2117" y="4148899"/>
            <a:ext cx="1396180" cy="599768"/>
          </a:xfrm>
          <a:prstGeom prst="rect">
            <a:avLst/>
          </a:prstGeom>
          <a:solidFill>
            <a:srgbClr val="B5DAEA"/>
          </a:solidFill>
          <a:ln>
            <a:solidFill>
              <a:srgbClr val="B5D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التشريعات</a:t>
            </a:r>
            <a:endParaRPr lang="en-US" sz="36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2117" y="5024284"/>
            <a:ext cx="1396180" cy="599768"/>
          </a:xfrm>
          <a:prstGeom prst="rect">
            <a:avLst/>
          </a:prstGeom>
          <a:solidFill>
            <a:srgbClr val="B5D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الإعلام</a:t>
            </a:r>
            <a:endParaRPr lang="en-US" sz="36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2117" y="5943757"/>
            <a:ext cx="1396180" cy="599768"/>
          </a:xfrm>
          <a:prstGeom prst="rect">
            <a:avLst/>
          </a:prstGeom>
          <a:solidFill>
            <a:srgbClr val="B5DAEA"/>
          </a:solidFill>
          <a:ln>
            <a:solidFill>
              <a:srgbClr val="B5D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المجال الاجتماعي</a:t>
            </a:r>
            <a:endParaRPr lang="en-US" sz="28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988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85" y="108155"/>
            <a:ext cx="8573728" cy="66171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423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19" y="108156"/>
            <a:ext cx="8107824" cy="66564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255639" y="3559277"/>
            <a:ext cx="7590503" cy="776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36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في إطار رؤيته بتحويل دبي إلى مركز عالمي للتكنولوجيا </a:t>
            </a:r>
            <a:r>
              <a:rPr lang="ar-EG" sz="36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والاتصالات</a:t>
            </a:r>
            <a:endParaRPr lang="en-US" sz="36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7873" y="5496232"/>
            <a:ext cx="7167716" cy="1101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32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انشاء صندوق للتقنيات النظيفة</a:t>
            </a:r>
          </a:p>
          <a:p>
            <a:pPr algn="r"/>
            <a:r>
              <a:rPr lang="ar-EG" sz="32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إنشاء معهد مصدر للعلوم والتكنولوجيا</a:t>
            </a:r>
          </a:p>
        </p:txBody>
      </p:sp>
    </p:spTree>
    <p:extLst>
      <p:ext uri="{BB962C8B-B14F-4D97-AF65-F5344CB8AC3E}">
        <p14:creationId xmlns:p14="http://schemas.microsoft.com/office/powerpoint/2010/main" val="4154972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51" y="69236"/>
            <a:ext cx="8583561" cy="66953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5869858" y="4778477"/>
            <a:ext cx="2467897" cy="1661652"/>
          </a:xfrm>
          <a:prstGeom prst="rect">
            <a:avLst/>
          </a:prstGeom>
          <a:solidFill>
            <a:srgbClr val="B9D693"/>
          </a:solidFill>
          <a:ln>
            <a:solidFill>
              <a:srgbClr val="B9D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اتفاقية منع تلوث </a:t>
            </a:r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البحار.</a:t>
            </a:r>
            <a:endParaRPr lang="ar-EG" sz="24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الاتفاقية الدولية لسلام </a:t>
            </a:r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الأرواح.</a:t>
            </a:r>
            <a:endParaRPr lang="ar-EG" sz="24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اتفاقية الامم المتحدة حول قانون الدولي </a:t>
            </a:r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للبحار.</a:t>
            </a:r>
            <a:endParaRPr lang="ar-EG" sz="24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06991" y="4788309"/>
            <a:ext cx="2536721" cy="1661652"/>
          </a:xfrm>
          <a:prstGeom prst="rect">
            <a:avLst/>
          </a:prstGeom>
          <a:solidFill>
            <a:srgbClr val="F9B470"/>
          </a:solidFill>
          <a:ln>
            <a:solidFill>
              <a:srgbClr val="F9B5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28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مبادرة ابو ظبي لتنفيذ أنشطة ذات </a:t>
            </a:r>
            <a:r>
              <a:rPr lang="ar-EG" sz="28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أولوية.</a:t>
            </a:r>
            <a:endParaRPr lang="ar-EG" sz="28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/>
            <a:r>
              <a:rPr lang="ar-EG" sz="28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اعلان ابو ظبي عن مستقبل العمل </a:t>
            </a:r>
            <a:r>
              <a:rPr lang="ar-EG" sz="28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البيئي.</a:t>
            </a:r>
            <a:endParaRPr lang="ar-EG" sz="28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3961" y="4788309"/>
            <a:ext cx="2536721" cy="1661652"/>
          </a:xfrm>
          <a:prstGeom prst="rect">
            <a:avLst/>
          </a:prstGeom>
          <a:solidFill>
            <a:srgbClr val="90CDEA"/>
          </a:solidFill>
          <a:ln>
            <a:solidFill>
              <a:srgbClr val="90CD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جائزة زايد الدولية </a:t>
            </a:r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للبيئة.</a:t>
            </a:r>
            <a:endParaRPr lang="ar-EG" sz="24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جائزة زايد لطاقة </a:t>
            </a:r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المستقبل.</a:t>
            </a:r>
            <a:endParaRPr lang="ar-EG" sz="24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/>
            <a:r>
              <a:rPr lang="ar-EG" sz="2400" b="1" dirty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جائزة دبي الدولية لأفضل الممارسات في مجال تحسين ظروف </a:t>
            </a:r>
            <a:r>
              <a:rPr lang="ar-EG" sz="2400" b="1" dirty="0" smtClean="0">
                <a:solidFill>
                  <a:srgbClr val="C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المعيشة.</a:t>
            </a:r>
            <a:endParaRPr lang="ar-EG" sz="2400" b="1" dirty="0">
              <a:solidFill>
                <a:srgbClr val="C0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03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8"/>
          <a:stretch/>
        </p:blipFill>
        <p:spPr>
          <a:xfrm>
            <a:off x="88490" y="68826"/>
            <a:ext cx="8593394" cy="671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97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299</Words>
  <Application>Microsoft Office PowerPoint</Application>
  <PresentationFormat>Widescreen</PresentationFormat>
  <Paragraphs>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Andalus</vt:lpstr>
      <vt:lpstr>Arabic Typesetting</vt:lpstr>
      <vt:lpstr>Arial</vt:lpstr>
      <vt:lpstr>cairo</vt:lpstr>
      <vt:lpstr>Calibri</vt:lpstr>
      <vt:lpstr>Calibri Light</vt:lpstr>
      <vt:lpstr>DecoType Thuluth</vt:lpstr>
      <vt:lpstr>Ebrima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14</cp:revision>
  <dcterms:created xsi:type="dcterms:W3CDTF">2021-02-27T21:47:21Z</dcterms:created>
  <dcterms:modified xsi:type="dcterms:W3CDTF">2021-02-28T00:11:43Z</dcterms:modified>
</cp:coreProperties>
</file>