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56" r:id="rId2"/>
    <p:sldId id="258" r:id="rId3"/>
    <p:sldId id="257" r:id="rId4"/>
    <p:sldId id="260" r:id="rId5"/>
    <p:sldId id="266" r:id="rId6"/>
    <p:sldId id="259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F87AC4-B773-4910-B617-F5BF7F2D39A5}" v="211" dt="2023-03-16T05:59:58.5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3/15/2023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587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321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3/15/2023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683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579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3/15/2023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557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3/15/2023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640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3/15/2023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586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3/15/2023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856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3/15/2023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96571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833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087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445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44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owl.excelsior.edu/grammar-essentials/common-errors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9D879A56-BA4A-47BE-B8EA-643910D696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 useBgFill="1">
        <p:nvSpPr>
          <p:cNvPr id="49" name="Rectangle 48">
            <a:extLst>
              <a:ext uri="{FF2B5EF4-FFF2-40B4-BE49-F238E27FC236}">
                <a16:creationId xmlns:a16="http://schemas.microsoft.com/office/drawing/2014/main" id="{68E7D62B-6F82-4DD0-9764-C143AEAAC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53249" y="1348844"/>
            <a:ext cx="5716338" cy="3042706"/>
          </a:xfrm>
        </p:spPr>
        <p:txBody>
          <a:bodyPr>
            <a:normAutofit fontScale="90000"/>
          </a:bodyPr>
          <a:lstStyle/>
          <a:p>
            <a:r>
              <a:rPr lang="en-US" sz="4700" b="1">
                <a:ea typeface="+mj-lt"/>
                <a:cs typeface="+mj-lt"/>
              </a:rPr>
              <a:t>Term  </a:t>
            </a:r>
            <a:r>
              <a:rPr lang="en-US" sz="4700">
                <a:ea typeface="+mj-lt"/>
                <a:cs typeface="+mj-lt"/>
              </a:rPr>
              <a:t>2 </a:t>
            </a:r>
            <a:r>
              <a:rPr lang="en-US" sz="4700" b="1">
                <a:ea typeface="+mj-lt"/>
                <a:cs typeface="+mj-lt"/>
              </a:rPr>
              <a:t>Revision</a:t>
            </a:r>
            <a:br>
              <a:rPr lang="en-US" sz="4700" b="1" dirty="0">
                <a:ea typeface="+mj-lt"/>
                <a:cs typeface="+mj-lt"/>
              </a:rPr>
            </a:br>
            <a:br>
              <a:rPr lang="en-US" sz="4700" b="1" dirty="0">
                <a:ea typeface="+mj-lt"/>
                <a:cs typeface="+mj-lt"/>
              </a:rPr>
            </a:br>
            <a:r>
              <a:rPr lang="en-US" sz="4700" b="1">
                <a:ea typeface="+mj-lt"/>
                <a:cs typeface="+mj-lt"/>
              </a:rPr>
              <a:t>-</a:t>
            </a:r>
            <a:r>
              <a:rPr lang="en-US" sz="4700" b="1">
                <a:solidFill>
                  <a:srgbClr val="FF0000"/>
                </a:solidFill>
                <a:ea typeface="+mj-lt"/>
                <a:cs typeface="+mj-lt"/>
              </a:rPr>
              <a:t>Grammar</a:t>
            </a:r>
            <a:br>
              <a:rPr lang="en-US" sz="4700" b="1" dirty="0">
                <a:solidFill>
                  <a:srgbClr val="FF0000"/>
                </a:solidFill>
                <a:ea typeface="+mj-lt"/>
                <a:cs typeface="+mj-lt"/>
              </a:rPr>
            </a:br>
            <a:r>
              <a:rPr lang="en-US" sz="4700" b="1">
                <a:ea typeface="+mj-lt"/>
                <a:cs typeface="+mj-lt"/>
              </a:rPr>
              <a:t> </a:t>
            </a:r>
            <a:br>
              <a:rPr lang="en-US" sz="4700" b="1" dirty="0">
                <a:ea typeface="+mj-lt"/>
                <a:cs typeface="+mj-lt"/>
              </a:rPr>
            </a:br>
            <a:r>
              <a:rPr lang="en-US" sz="4700" b="1">
                <a:ea typeface="+mj-lt"/>
                <a:cs typeface="+mj-lt"/>
              </a:rPr>
              <a:t> G 7 General </a:t>
            </a:r>
          </a:p>
          <a:p>
            <a:endParaRPr lang="en-US" sz="4700" b="1">
              <a:cs typeface="Calibri Ligh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33786" y="4682062"/>
            <a:ext cx="5355264" cy="950976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latin typeface="Arial Nova"/>
                <a:ea typeface="+mn-lt"/>
                <a:cs typeface="+mn-lt"/>
              </a:rPr>
              <a:t>ALAIN Model School</a:t>
            </a:r>
          </a:p>
          <a:p>
            <a:pPr>
              <a:spcAft>
                <a:spcPts val="600"/>
              </a:spcAft>
            </a:pPr>
            <a:r>
              <a:rPr lang="en-US" sz="2800" b="1" dirty="0">
                <a:latin typeface="Arial Nova"/>
                <a:ea typeface="+mn-lt"/>
                <a:cs typeface="+mn-lt"/>
              </a:rPr>
              <a:t>Mahra Lafi </a:t>
            </a:r>
            <a:r>
              <a:rPr lang="en-US" sz="2800" b="1" dirty="0" err="1">
                <a:latin typeface="Arial Nova"/>
                <a:ea typeface="+mn-lt"/>
                <a:cs typeface="+mn-lt"/>
              </a:rPr>
              <a:t>ALMuhairi</a:t>
            </a:r>
            <a:endParaRPr lang="en-US" sz="2800" b="1" dirty="0">
              <a:latin typeface="Arial Nova"/>
              <a:ea typeface="+mn-lt"/>
              <a:cs typeface="+mn-lt"/>
            </a:endParaRPr>
          </a:p>
          <a:p>
            <a:pPr>
              <a:spcAft>
                <a:spcPts val="600"/>
              </a:spcAft>
            </a:pPr>
            <a:endParaRPr lang="en-US" sz="2800" b="1" dirty="0">
              <a:cs typeface="Calibr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036DDF-808F-FE49-39A0-1ACCE13750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024" r="11024"/>
          <a:stretch/>
        </p:blipFill>
        <p:spPr>
          <a:xfrm>
            <a:off x="616737" y="621793"/>
            <a:ext cx="4376501" cy="5614416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9C283B92-B6AF-4FE0-AF35-F51A6790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51298" y="446824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9B60A8CB-176B-4FD6-AD24-9D98027E5C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365598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8171CA5D-A004-471D-81F2-0B1381DE61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57238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0682D131-57BB-442B-BD9B-8F06D2B230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365598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04DB13E-F722-4ED6-BB00-556651E95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E8D93C5-28EB-42D0-86CE-D804955653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B1B1E7D-F76D-4744-AF85-239E6998A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BB65211-00DB-45B6-A223-033B2D19C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26428D7-C6F3-473D-A360-A3F5C3E872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4DF524F-3FEF-4236-90C6-820E876A94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400A003-1BE9-49C2-8E57-DCD9B870F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83BF0991-F9A1-4282-99DB-92D70239F6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EA4E4267-CAF0-4C38-8DC6-CD3B1A9F04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EE3ACC5-126D-4BA4-8B45-7F0B5B839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384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B2868F7-FE10-4289-A5BD-90763C7A2F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3866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D94142C-10EE-487C-A327-404FDF358F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6197" y="643464"/>
            <a:ext cx="4143830" cy="556630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F7FAC2D-7A74-4939-A917-A1A5AF935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1587" y="806860"/>
            <a:ext cx="3813048" cy="5239512"/>
          </a:xfrm>
          <a:prstGeom prst="rect">
            <a:avLst/>
          </a:prstGeom>
          <a:noFill/>
          <a:ln w="6350" cap="sq" cmpd="sng" algn="ctr">
            <a:solidFill>
              <a:schemeClr val="bg1"/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039FE2-7B88-FC81-BE2F-859F5219C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375" y="1572683"/>
            <a:ext cx="3804856" cy="312246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b="1" cap="all" spc="-100" dirty="0">
                <a:solidFill>
                  <a:schemeClr val="bg1"/>
                </a:solidFill>
              </a:rPr>
              <a:t>Grammar 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A53A868-C420-4BAE-9244-EC162AF05C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7992" y="640856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C2686EF3-81CC-419F-96C3-002A758803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882292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F8D93CCA-A85E-4529-A6F0-8BB54D27BC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573932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1ECFA516-C18C-41AE-AFF2-A0D0A59C9E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882292" y="1286150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F237DE98-670B-C0A3-5ADD-55016CC0B8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346570" y="1372946"/>
            <a:ext cx="6202238" cy="4108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6974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Rectangle 81">
            <a:extLst>
              <a:ext uri="{FF2B5EF4-FFF2-40B4-BE49-F238E27FC236}">
                <a16:creationId xmlns:a16="http://schemas.microsoft.com/office/drawing/2014/main" id="{904DB13E-F722-4ED6-BB00-556651E95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0" name="Rectangle 83">
            <a:extLst>
              <a:ext uri="{FF2B5EF4-FFF2-40B4-BE49-F238E27FC236}">
                <a16:creationId xmlns:a16="http://schemas.microsoft.com/office/drawing/2014/main" id="{1419E3D9-C5FB-41A9-B6D2-DFB210BB6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21" name="Rectangle 85">
            <a:extLst>
              <a:ext uri="{FF2B5EF4-FFF2-40B4-BE49-F238E27FC236}">
                <a16:creationId xmlns:a16="http://schemas.microsoft.com/office/drawing/2014/main" id="{367909BF-1DF7-4ACE-8F58-6CF719BB27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22" name="Rectangle 87">
            <a:extLst>
              <a:ext uri="{FF2B5EF4-FFF2-40B4-BE49-F238E27FC236}">
                <a16:creationId xmlns:a16="http://schemas.microsoft.com/office/drawing/2014/main" id="{89E8BEDB-0BBC-4F21-9CFB-8530D664C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23" name="Group 89">
            <a:extLst>
              <a:ext uri="{FF2B5EF4-FFF2-40B4-BE49-F238E27FC236}">
                <a16:creationId xmlns:a16="http://schemas.microsoft.com/office/drawing/2014/main" id="{E26428D7-C6F3-473D-A360-A3F5C3E872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51D6D676-6F2F-4446-9935-2D8D038214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E9BAEA2B-9C25-4B43-8C9A-A9D0C3E9B1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21FC5F3A-7F1A-4EE8-A913-C8E96ACC3C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4" name="Rectangle 94">
            <a:extLst>
              <a:ext uri="{FF2B5EF4-FFF2-40B4-BE49-F238E27FC236}">
                <a16:creationId xmlns:a16="http://schemas.microsoft.com/office/drawing/2014/main" id="{420551B3-B4DA-48EE-988C-4FAEAEB5CE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Rectangle 96">
            <a:extLst>
              <a:ext uri="{FF2B5EF4-FFF2-40B4-BE49-F238E27FC236}">
                <a16:creationId xmlns:a16="http://schemas.microsoft.com/office/drawing/2014/main" id="{27A9C548-0579-4864-92A3-093842E89D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Calendar&#10;&#10;Description automatically generated">
            <a:extLst>
              <a:ext uri="{FF2B5EF4-FFF2-40B4-BE49-F238E27FC236}">
                <a16:creationId xmlns:a16="http://schemas.microsoft.com/office/drawing/2014/main" id="{16B0002C-2DBD-8A16-56A5-1C28AC10A9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11" r="-157" b="5956"/>
          <a:stretch/>
        </p:blipFill>
        <p:spPr>
          <a:xfrm>
            <a:off x="20" y="10"/>
            <a:ext cx="6772017" cy="6449521"/>
          </a:xfrm>
          <a:prstGeom prst="rect">
            <a:avLst/>
          </a:prstGeom>
        </p:spPr>
      </p:pic>
      <p:sp>
        <p:nvSpPr>
          <p:cNvPr id="126" name="Rectangle 98">
            <a:extLst>
              <a:ext uri="{FF2B5EF4-FFF2-40B4-BE49-F238E27FC236}">
                <a16:creationId xmlns:a16="http://schemas.microsoft.com/office/drawing/2014/main" id="{57525A5F-CDD4-4EB3-9187-2A0E9EA150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91973" y="643464"/>
            <a:ext cx="4143830" cy="5566305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 useBgFill="1">
        <p:nvSpPr>
          <p:cNvPr id="127" name="Rectangle 100">
            <a:extLst>
              <a:ext uri="{FF2B5EF4-FFF2-40B4-BE49-F238E27FC236}">
                <a16:creationId xmlns:a16="http://schemas.microsoft.com/office/drawing/2014/main" id="{08F5B423-DA6A-4E80-B3CA-549A442C8F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7364" y="806860"/>
            <a:ext cx="3813048" cy="5239512"/>
          </a:xfrm>
          <a:prstGeom prst="rect">
            <a:avLst/>
          </a:prstGeom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C7D0F7-4373-1456-000B-A42CF144A9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6465" y="2353965"/>
            <a:ext cx="3804674" cy="357540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b="1" cap="all" spc="-100"/>
              <a:t>Adjectives</a:t>
            </a:r>
            <a:br>
              <a:rPr lang="en-US" b="1" cap="all" spc="-100"/>
            </a:br>
            <a:r>
              <a:rPr lang="en-US" sz="4000" b="1" cap="all" spc="-100"/>
              <a:t>Comparative and superlative </a:t>
            </a:r>
            <a:endParaRPr lang="en-US" sz="4000"/>
          </a:p>
          <a:p>
            <a:pPr algn="ctr">
              <a:lnSpc>
                <a:spcPct val="83000"/>
              </a:lnSpc>
            </a:pPr>
            <a:endParaRPr lang="en-US" sz="3000" cap="all" spc="-100"/>
          </a:p>
          <a:p>
            <a:pPr algn="ctr">
              <a:lnSpc>
                <a:spcPct val="83000"/>
              </a:lnSpc>
            </a:pPr>
            <a:endParaRPr lang="en-US" sz="3000" cap="all" spc="-100"/>
          </a:p>
        </p:txBody>
      </p:sp>
      <p:sp>
        <p:nvSpPr>
          <p:cNvPr id="128" name="Rectangle 102">
            <a:extLst>
              <a:ext uri="{FF2B5EF4-FFF2-40B4-BE49-F238E27FC236}">
                <a16:creationId xmlns:a16="http://schemas.microsoft.com/office/drawing/2014/main" id="{738170B5-3ECC-493B-85FA-6905971AD1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03768" y="640856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29" name="Straight Connector 104">
            <a:extLst>
              <a:ext uri="{FF2B5EF4-FFF2-40B4-BE49-F238E27FC236}">
                <a16:creationId xmlns:a16="http://schemas.microsoft.com/office/drawing/2014/main" id="{F8DD37B8-B6EA-49DC-90EF-F4E3594540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18068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06">
            <a:extLst>
              <a:ext uri="{FF2B5EF4-FFF2-40B4-BE49-F238E27FC236}">
                <a16:creationId xmlns:a16="http://schemas.microsoft.com/office/drawing/2014/main" id="{500F7FF8-41E5-4585-AFDC-54EA8B2757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309708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08">
            <a:extLst>
              <a:ext uri="{FF2B5EF4-FFF2-40B4-BE49-F238E27FC236}">
                <a16:creationId xmlns:a16="http://schemas.microsoft.com/office/drawing/2014/main" id="{BAE2A71D-F8BA-4E4F-88A8-1F5FD5DF13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18068" y="1286150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A795410B-6551-69CB-07D2-110852D9F374}"/>
              </a:ext>
            </a:extLst>
          </p:cNvPr>
          <p:cNvSpPr txBox="1"/>
          <p:nvPr/>
        </p:nvSpPr>
        <p:spPr>
          <a:xfrm>
            <a:off x="6316014" y="3702675"/>
            <a:ext cx="4899337" cy="222697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560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Graphical user interface, diagram, text&#10;&#10;Description automatically generated">
            <a:extLst>
              <a:ext uri="{FF2B5EF4-FFF2-40B4-BE49-F238E27FC236}">
                <a16:creationId xmlns:a16="http://schemas.microsoft.com/office/drawing/2014/main" id="{F2E10BBC-D935-F174-2F61-DC712A53BC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14527" y="568538"/>
            <a:ext cx="10700528" cy="5701706"/>
          </a:xfrm>
        </p:spPr>
      </p:pic>
    </p:spTree>
    <p:extLst>
      <p:ext uri="{BB962C8B-B14F-4D97-AF65-F5344CB8AC3E}">
        <p14:creationId xmlns:p14="http://schemas.microsoft.com/office/powerpoint/2010/main" val="21461516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0">
            <a:extLst>
              <a:ext uri="{FF2B5EF4-FFF2-40B4-BE49-F238E27FC236}">
                <a16:creationId xmlns:a16="http://schemas.microsoft.com/office/drawing/2014/main" id="{4EC7E010-C712-408D-9787-0842AFC9F4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0" name="Rectangle 12">
            <a:extLst>
              <a:ext uri="{FF2B5EF4-FFF2-40B4-BE49-F238E27FC236}">
                <a16:creationId xmlns:a16="http://schemas.microsoft.com/office/drawing/2014/main" id="{0503FCEF-A9BA-4991-9220-E36615FB8B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1" name="Rectangle 14">
            <a:extLst>
              <a:ext uri="{FF2B5EF4-FFF2-40B4-BE49-F238E27FC236}">
                <a16:creationId xmlns:a16="http://schemas.microsoft.com/office/drawing/2014/main" id="{9664D085-C814-4D74-BCE0-2059F0DC04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38A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16">
            <a:extLst>
              <a:ext uri="{FF2B5EF4-FFF2-40B4-BE49-F238E27FC236}">
                <a16:creationId xmlns:a16="http://schemas.microsoft.com/office/drawing/2014/main" id="{DDA5539E-D8B4-4F5A-B46F-C304F5D7A8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Table&#10;&#10;Description automatically generated">
            <a:extLst>
              <a:ext uri="{FF2B5EF4-FFF2-40B4-BE49-F238E27FC236}">
                <a16:creationId xmlns:a16="http://schemas.microsoft.com/office/drawing/2014/main" id="{B3A19B5A-41B7-3702-4FE4-33C987B593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235" b="6237"/>
          <a:stretch/>
        </p:blipFill>
        <p:spPr>
          <a:xfrm>
            <a:off x="877982" y="570230"/>
            <a:ext cx="10446685" cy="5527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2012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904DB13E-F722-4ED6-BB00-556651E95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4" name="Rectangle 13">
            <a:extLst>
              <a:ext uri="{FF2B5EF4-FFF2-40B4-BE49-F238E27FC236}">
                <a16:creationId xmlns:a16="http://schemas.microsoft.com/office/drawing/2014/main" id="{1E8D93C5-28EB-42D0-86CE-D804955653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6" name="Rectangle 15">
            <a:extLst>
              <a:ext uri="{FF2B5EF4-FFF2-40B4-BE49-F238E27FC236}">
                <a16:creationId xmlns:a16="http://schemas.microsoft.com/office/drawing/2014/main" id="{AB1B1E7D-F76D-4744-AF85-239E6998A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8" name="Rectangle 17">
            <a:extLst>
              <a:ext uri="{FF2B5EF4-FFF2-40B4-BE49-F238E27FC236}">
                <a16:creationId xmlns:a16="http://schemas.microsoft.com/office/drawing/2014/main" id="{3BB65211-00DB-45B6-A223-033B2D19C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0" name="Group 19">
            <a:extLst>
              <a:ext uri="{FF2B5EF4-FFF2-40B4-BE49-F238E27FC236}">
                <a16:creationId xmlns:a16="http://schemas.microsoft.com/office/drawing/2014/main" id="{E26428D7-C6F3-473D-A360-A3F5C3E872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14DF524F-3FEF-4236-90C6-820E876A94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2400A003-1BE9-49C2-8E57-DCD9B870F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83BF0991-F9A1-4282-99DB-92D70239F6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EA4E4267-CAF0-4C38-8DC6-CD3B1A9F04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EE3ACC5-126D-4BA4-8B45-7F0B5B839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384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B2868F7-FE10-4289-A5BD-90763C7A2F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3866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D94142C-10EE-487C-A327-404FDF358F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6197" y="643464"/>
            <a:ext cx="4143830" cy="556630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F7FAC2D-7A74-4939-A917-A1A5AF935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1587" y="806860"/>
            <a:ext cx="3813048" cy="5239512"/>
          </a:xfrm>
          <a:prstGeom prst="rect">
            <a:avLst/>
          </a:prstGeom>
          <a:noFill/>
          <a:ln w="6350" cap="sq" cmpd="sng" algn="ctr">
            <a:solidFill>
              <a:schemeClr val="bg1"/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4D1AF0-F2ED-8C02-228A-694853E13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0743" y="1570351"/>
            <a:ext cx="3518031" cy="362221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cap="all" spc="-100" dirty="0">
                <a:solidFill>
                  <a:schemeClr val="bg1"/>
                </a:solidFill>
              </a:rPr>
              <a:t>Adverbs: frequency and manner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BA53A868-C420-4BAE-9244-EC162AF05C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7992" y="640856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C2686EF3-81CC-419F-96C3-002A758803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882292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F8D93CCA-A85E-4529-A6F0-8BB54D27BC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573932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1ECFA516-C18C-41AE-AFF2-A0D0A59C9E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882292" y="1286150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7">
            <a:extLst>
              <a:ext uri="{FF2B5EF4-FFF2-40B4-BE49-F238E27FC236}">
                <a16:creationId xmlns:a16="http://schemas.microsoft.com/office/drawing/2014/main" id="{FBEBD4C7-04D8-5D9F-6D4D-3ED8F4D329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r="132" b="6319"/>
          <a:stretch/>
        </p:blipFill>
        <p:spPr>
          <a:xfrm>
            <a:off x="5048666" y="645106"/>
            <a:ext cx="6713379" cy="5564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5010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EC7E010-C712-408D-9787-0842AFC9F4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503FCEF-A9BA-4991-9220-E36615FB8B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664D085-C814-4D74-BCE0-2059F0DC04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38A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DA5539E-D8B4-4F5A-B46F-C304F5D7A8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28E5463D-1150-29CF-9FC6-73D68316B8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00" b="6481"/>
          <a:stretch/>
        </p:blipFill>
        <p:spPr>
          <a:xfrm>
            <a:off x="866932" y="549063"/>
            <a:ext cx="10532227" cy="5672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2943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EC7E010-C712-408D-9787-0842AFC9F4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503FCEF-A9BA-4991-9220-E36615FB8B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664D085-C814-4D74-BCE0-2059F0DC04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38A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DA5539E-D8B4-4F5A-B46F-C304F5D7A8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7" descr="Text&#10;&#10;Description automatically generated">
            <a:extLst>
              <a:ext uri="{FF2B5EF4-FFF2-40B4-BE49-F238E27FC236}">
                <a16:creationId xmlns:a16="http://schemas.microsoft.com/office/drawing/2014/main" id="{A2797F32-CC45-C047-03BA-8EBB4E0404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440" t="1099" r="-1280" b="5769"/>
          <a:stretch/>
        </p:blipFill>
        <p:spPr>
          <a:xfrm>
            <a:off x="1587954" y="803063"/>
            <a:ext cx="9016092" cy="5251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7617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04DB13E-F722-4ED6-BB00-556651E95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E8D93C5-28EB-42D0-86CE-D804955653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B1B1E7D-F76D-4744-AF85-239E6998A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BB65211-00DB-45B6-A223-033B2D19C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26428D7-C6F3-473D-A360-A3F5C3E872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14DF524F-3FEF-4236-90C6-820E876A94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2400A003-1BE9-49C2-8E57-DCD9B870F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83BF0991-F9A1-4282-99DB-92D70239F6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1C3E817E-E139-426E-89E5-9DD346EC75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2ADD2F6-F7FC-464F-8F18-5BDBD27A73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A3A31F1-FA83-497F-98FF-9A5621DC55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7" y="0"/>
            <a:ext cx="8168743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C6CA4E24-8FCF-F781-9D81-A2696D6D59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-143" t="-160" b="5323"/>
          <a:stretch/>
        </p:blipFill>
        <p:spPr>
          <a:xfrm>
            <a:off x="272829" y="54126"/>
            <a:ext cx="7726845" cy="664866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343FF9E2-8F7E-4BCC-9A50-C41AD8A56D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31468" y="164592"/>
            <a:ext cx="3708894" cy="6540176"/>
          </a:xfrm>
          <a:prstGeom prst="rect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C8974B-69A0-7989-27FC-666A5C33C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0024" y="1559768"/>
            <a:ext cx="3238829" cy="313537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4800" b="1" cap="all" spc="-100" dirty="0"/>
              <a:t>Adverb of manner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7751BC8-250F-493B-BDF9-D45BA5991D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19318" y="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BF0F044C-8394-47CB-8E3D-FA56B06939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33618" y="-1172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6B2DCD75-B707-4C51-8ADC-813834C09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025258" y="-1172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F4851414-8BB1-42EF-912B-608FCE07B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33618" y="644123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33695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EC7E010-C712-408D-9787-0842AFC9F4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503FCEF-A9BA-4991-9220-E36615FB8B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pic>
        <p:nvPicPr>
          <p:cNvPr id="4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3B708DEB-6599-EDB8-079B-47E454093F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-107" b="7400"/>
          <a:stretch/>
        </p:blipFill>
        <p:spPr>
          <a:xfrm>
            <a:off x="466609" y="304801"/>
            <a:ext cx="11131797" cy="6079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7230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04DB13E-F722-4ED6-BB00-556651E95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419E3D9-C5FB-41A9-B6D2-DFB210BB6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67909BF-1DF7-4ACE-8F58-6CF719BB27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9E8BEDB-0BBC-4F21-9CFB-8530D664C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26428D7-C6F3-473D-A360-A3F5C3E872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51D6D676-6F2F-4446-9935-2D8D038214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E9BAEA2B-9C25-4B43-8C9A-A9D0C3E9B1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1FC5F3A-7F1A-4EE8-A913-C8E96ACC3C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420551B3-B4DA-48EE-988C-4FAEAEB5CE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6F40FBDA-CEB1-40F0-9AB9-BD9C402D7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Flying seeds of dandelion">
            <a:extLst>
              <a:ext uri="{FF2B5EF4-FFF2-40B4-BE49-F238E27FC236}">
                <a16:creationId xmlns:a16="http://schemas.microsoft.com/office/drawing/2014/main" id="{33FD670E-3543-0F2A-4A48-C5ED7AAE579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5000"/>
          </a:blip>
          <a:srcRect t="14987" r="-2" b="836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0344D4FE-ABEF-4230-9E4E-AD5782FC7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noFill/>
          <a:ln w="9525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507153-D313-6403-0334-BF2C60CF3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9532" y="2091263"/>
            <a:ext cx="8652938" cy="246150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6800" cap="all" spc="-100"/>
              <a:t>I wish you all the best 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325F979-D3F9-4926-81B7-7ACCB31A50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9525" cap="sq" cmpd="sng" algn="ctr">
            <a:solidFill>
              <a:schemeClr val="tx1">
                <a:lumMod val="75000"/>
                <a:lumOff val="25000"/>
                <a:alpha val="80000"/>
              </a:schemeClr>
            </a:solidFill>
            <a:prstDash val="solid"/>
            <a:miter lim="800000"/>
          </a:ln>
          <a:effectLst/>
        </p:spPr>
      </p:sp>
    </p:spTree>
    <p:extLst>
      <p:ext uri="{BB962C8B-B14F-4D97-AF65-F5344CB8AC3E}">
        <p14:creationId xmlns:p14="http://schemas.microsoft.com/office/powerpoint/2010/main" val="22047022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AnalogousFromRegularSeedRightStep">
      <a:dk1>
        <a:srgbClr val="000000"/>
      </a:dk1>
      <a:lt1>
        <a:srgbClr val="FFFFFF"/>
      </a:lt1>
      <a:dk2>
        <a:srgbClr val="1F3624"/>
      </a:dk2>
      <a:lt2>
        <a:srgbClr val="E2E5E8"/>
      </a:lt2>
      <a:accent1>
        <a:srgbClr val="E38A2D"/>
      </a:accent1>
      <a:accent2>
        <a:srgbClr val="AEA317"/>
      </a:accent2>
      <a:accent3>
        <a:srgbClr val="7FAF23"/>
      </a:accent3>
      <a:accent4>
        <a:srgbClr val="3FB918"/>
      </a:accent4>
      <a:accent5>
        <a:srgbClr val="25B93F"/>
      </a:accent5>
      <a:accent6>
        <a:srgbClr val="18B777"/>
      </a:accent6>
      <a:hlink>
        <a:srgbClr val="3F7EBF"/>
      </a:hlink>
      <a:folHlink>
        <a:srgbClr val="7F7F7F"/>
      </a:folHlink>
    </a:clrScheme>
    <a:fontScheme name="Savon">
      <a:maj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SavonVTI</vt:lpstr>
      <vt:lpstr>Term  2 Revision  -Grammar    G 7 General  </vt:lpstr>
      <vt:lpstr>Grammar </vt:lpstr>
      <vt:lpstr>Adjectives Comparative and superlative   </vt:lpstr>
      <vt:lpstr>PowerPoint Presentation</vt:lpstr>
      <vt:lpstr>PowerPoint Presentation</vt:lpstr>
      <vt:lpstr>Adverbs: frequency and manner</vt:lpstr>
      <vt:lpstr>PowerPoint Presentation</vt:lpstr>
      <vt:lpstr>PowerPoint Presentation</vt:lpstr>
      <vt:lpstr>Adverb of manner</vt:lpstr>
      <vt:lpstr>PowerPoint Presentation</vt:lpstr>
      <vt:lpstr>I wish you all the best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116</cp:revision>
  <dcterms:created xsi:type="dcterms:W3CDTF">2023-03-16T04:58:25Z</dcterms:created>
  <dcterms:modified xsi:type="dcterms:W3CDTF">2023-03-16T06:00:58Z</dcterms:modified>
</cp:coreProperties>
</file>