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0" r:id="rId5"/>
  </p:sldMasterIdLst>
  <p:notesMasterIdLst>
    <p:notesMasterId r:id="rId63"/>
  </p:notesMasterIdLst>
  <p:sldIdLst>
    <p:sldId id="256" r:id="rId6"/>
    <p:sldId id="257" r:id="rId7"/>
    <p:sldId id="286" r:id="rId8"/>
    <p:sldId id="299" r:id="rId9"/>
    <p:sldId id="300" r:id="rId10"/>
    <p:sldId id="306" r:id="rId11"/>
    <p:sldId id="307" r:id="rId12"/>
    <p:sldId id="308" r:id="rId13"/>
    <p:sldId id="309" r:id="rId14"/>
    <p:sldId id="310" r:id="rId15"/>
    <p:sldId id="311" r:id="rId16"/>
    <p:sldId id="312" r:id="rId17"/>
    <p:sldId id="313" r:id="rId18"/>
    <p:sldId id="314" r:id="rId19"/>
    <p:sldId id="315" r:id="rId20"/>
    <p:sldId id="316" r:id="rId21"/>
    <p:sldId id="317" r:id="rId22"/>
    <p:sldId id="318" r:id="rId23"/>
    <p:sldId id="319" r:id="rId24"/>
    <p:sldId id="320" r:id="rId25"/>
    <p:sldId id="321" r:id="rId26"/>
    <p:sldId id="322" r:id="rId27"/>
    <p:sldId id="323" r:id="rId28"/>
    <p:sldId id="324" r:id="rId29"/>
    <p:sldId id="325" r:id="rId30"/>
    <p:sldId id="326" r:id="rId31"/>
    <p:sldId id="327" r:id="rId32"/>
    <p:sldId id="328" r:id="rId33"/>
    <p:sldId id="329" r:id="rId34"/>
    <p:sldId id="330" r:id="rId35"/>
    <p:sldId id="331" r:id="rId36"/>
    <p:sldId id="332" r:id="rId37"/>
    <p:sldId id="333" r:id="rId38"/>
    <p:sldId id="334" r:id="rId39"/>
    <p:sldId id="335" r:id="rId40"/>
    <p:sldId id="336" r:id="rId41"/>
    <p:sldId id="337" r:id="rId42"/>
    <p:sldId id="338" r:id="rId43"/>
    <p:sldId id="339" r:id="rId44"/>
    <p:sldId id="340" r:id="rId45"/>
    <p:sldId id="341" r:id="rId46"/>
    <p:sldId id="342" r:id="rId47"/>
    <p:sldId id="343" r:id="rId48"/>
    <p:sldId id="344" r:id="rId49"/>
    <p:sldId id="345" r:id="rId50"/>
    <p:sldId id="346" r:id="rId51"/>
    <p:sldId id="347" r:id="rId52"/>
    <p:sldId id="348" r:id="rId53"/>
    <p:sldId id="349" r:id="rId54"/>
    <p:sldId id="289" r:id="rId55"/>
    <p:sldId id="301" r:id="rId56"/>
    <p:sldId id="302" r:id="rId57"/>
    <p:sldId id="350" r:id="rId58"/>
    <p:sldId id="303" r:id="rId59"/>
    <p:sldId id="304" r:id="rId60"/>
    <p:sldId id="305" r:id="rId61"/>
    <p:sldId id="298" r:id="rId62"/>
  </p:sldIdLst>
  <p:sldSz cx="12192000" cy="6858000"/>
  <p:notesSz cx="6858000" cy="9144000"/>
  <p:embeddedFontLst>
    <p:embeddedFont>
      <p:font typeface="Calibri" panose="020F0502020204030204" pitchFamily="34" charset="0"/>
      <p:regular r:id="rId64"/>
      <p:bold r:id="rId65"/>
      <p:italic r:id="rId66"/>
      <p:boldItalic r:id="rId67"/>
    </p:embeddedFont>
    <p:embeddedFont>
      <p:font typeface="Calibri Light" panose="020F0302020204030204" pitchFamily="34" charset="0"/>
      <p:regular r:id="rId68"/>
      <p:italic r:id="rId6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0" roundtripDataSignature="AMtx7mj64JBkkdvQmwgGzFDLE0Hrs2j1bw=="/>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omasin Hazelden" initials="TH" lastIdx="4" clrIdx="0">
    <p:extLst>
      <p:ext uri="{19B8F6BF-5375-455C-9EA6-DF929625EA0E}">
        <p15:presenceInfo xmlns:p15="http://schemas.microsoft.com/office/powerpoint/2012/main" userId="S::thomasin.hazelden@moe.gov.ae::f29baab4-2868-4035-acb8-0a565474c3c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8388B06-A713-462F-8BE9-8A13193489C1}">
  <a:tblStyle styleId="{B8388B06-A713-462F-8BE9-8A13193489C1}" styleName="Table_0">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25400" cap="flat" cmpd="sng">
              <a:solidFill>
                <a:schemeClr val="dk1"/>
              </a:solidFill>
              <a:prstDash val="solid"/>
              <a:round/>
              <a:headEnd type="none" w="sm" len="sm"/>
              <a:tailEnd type="none" w="sm" len="sm"/>
            </a:ln>
          </a:top>
          <a:bottom>
            <a:ln w="25400" cap="flat" cmpd="sng">
              <a:solidFill>
                <a:schemeClr val="dk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b="off" i="off"/>
      <a:tcStyle>
        <a:tcBdr/>
        <a:fill>
          <a:solidFill>
            <a:srgbClr val="E6E6E6"/>
          </a:solidFill>
        </a:fill>
      </a:tcStyle>
    </a:band1H>
    <a:band2H>
      <a:tcTxStyle b="off" i="off"/>
      <a:tcStyle>
        <a:tcBdr/>
      </a:tcStyle>
    </a:band2H>
    <a:band1V>
      <a:tcTxStyle b="off" i="off"/>
      <a:tcStyle>
        <a:tcBdr/>
        <a:fill>
          <a:solidFill>
            <a:srgbClr val="E6E6E6"/>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4"/>
          </a:solidFill>
        </a:fill>
      </a:tcStyle>
    </a:lastCol>
    <a:firstCol>
      <a:tcTxStyle b="on" i="off">
        <a:font>
          <a:latin typeface="Calibri"/>
          <a:ea typeface="Calibri"/>
          <a:cs typeface="Calibri"/>
        </a:font>
        <a:schemeClr val="lt1"/>
      </a:tcTxStyle>
      <a:tcStyle>
        <a:tcBdr/>
        <a:fill>
          <a:solidFill>
            <a:schemeClr val="accent4"/>
          </a:solidFill>
        </a:fill>
      </a:tcStyle>
    </a:firstCol>
    <a:lastRow>
      <a:tcTxStyle b="on" i="off"/>
      <a:tcStyle>
        <a:tcBdr>
          <a:top>
            <a:ln w="50800" cap="flat" cmpd="sng">
              <a:solidFill>
                <a:schemeClr val="dk1"/>
              </a:solidFill>
              <a:prstDash val="solid"/>
              <a:round/>
              <a:headEnd type="none" w="sm" len="sm"/>
              <a:tailEnd type="none" w="sm" len="sm"/>
            </a:ln>
          </a:top>
        </a:tcBdr>
        <a:fill>
          <a:solidFill>
            <a:schemeClr val="lt1"/>
          </a:solidFill>
        </a:fill>
      </a:tcStyle>
    </a:lastRow>
    <a:seCell>
      <a:tcTxStyle b="on" i="off">
        <a:font>
          <a:latin typeface="Calibri"/>
          <a:ea typeface="Calibri"/>
          <a:cs typeface="Calibri"/>
        </a:font>
        <a:schemeClr val="dk1"/>
      </a:tcTxStyle>
      <a:tcStyle>
        <a:tcBdr/>
      </a:tcStyle>
    </a:seCell>
    <a:swCell>
      <a:tcTxStyle b="on" i="off">
        <a:font>
          <a:latin typeface="Calibri"/>
          <a:ea typeface="Calibri"/>
          <a:cs typeface="Calibri"/>
        </a:font>
        <a:schemeClr val="dk1"/>
      </a:tcTxStyle>
      <a:tcStyle>
        <a:tcBdr/>
      </a:tcStyle>
    </a:swCell>
    <a:firstRow>
      <a:tcTxStyle b="on" i="off">
        <a:font>
          <a:latin typeface="Calibri"/>
          <a:ea typeface="Calibri"/>
          <a:cs typeface="Calibri"/>
        </a:font>
        <a:schemeClr val="lt1"/>
      </a:tcTxStyle>
      <a:tcStyle>
        <a:tcBdr>
          <a:bottom>
            <a:ln w="25400" cap="flat" cmpd="sng">
              <a:solidFill>
                <a:schemeClr val="dk1"/>
              </a:solidFill>
              <a:prstDash val="solid"/>
              <a:round/>
              <a:headEnd type="none" w="sm" len="sm"/>
              <a:tailEnd type="none" w="sm" len="sm"/>
            </a:ln>
          </a:bottom>
        </a:tcBdr>
        <a:fill>
          <a:solidFill>
            <a:schemeClr val="accent4"/>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324"/>
    <p:restoredTop sz="94648"/>
  </p:normalViewPr>
  <p:slideViewPr>
    <p:cSldViewPr snapToGrid="0" snapToObjects="1">
      <p:cViewPr varScale="1">
        <p:scale>
          <a:sx n="62" d="100"/>
          <a:sy n="62" d="100"/>
        </p:scale>
        <p:origin x="232" y="13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notesMaster" Target="notesMasters/notesMaster1.xml"/><Relationship Id="rId68"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3.fntdata"/><Relationship Id="rId74"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1.fntdata"/><Relationship Id="rId69" Type="http://schemas.openxmlformats.org/officeDocument/2006/relationships/font" Target="fonts/font6.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4.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customschemas.google.com/relationships/presentationmetadata" Target="metadata"/><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font" Target="fonts/font2.fntdata"/><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7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8" name="Google Shape;7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9" name="Google Shape;7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a:t>
            </a:fld>
            <a:endParaRPr/>
          </a:p>
        </p:txBody>
      </p:sp>
    </p:spTree>
    <p:extLst>
      <p:ext uri="{BB962C8B-B14F-4D97-AF65-F5344CB8AC3E}">
        <p14:creationId xmlns:p14="http://schemas.microsoft.com/office/powerpoint/2010/main" val="3999648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14853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extLst>
      <p:ext uri="{BB962C8B-B14F-4D97-AF65-F5344CB8AC3E}">
        <p14:creationId xmlns:p14="http://schemas.microsoft.com/office/powerpoint/2010/main" val="7670530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74006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8</a:t>
            </a:fld>
            <a:endParaRPr/>
          </a:p>
        </p:txBody>
      </p:sp>
    </p:spTree>
    <p:extLst>
      <p:ext uri="{BB962C8B-B14F-4D97-AF65-F5344CB8AC3E}">
        <p14:creationId xmlns:p14="http://schemas.microsoft.com/office/powerpoint/2010/main" val="1343609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715375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10</a:t>
            </a:fld>
            <a:endParaRPr/>
          </a:p>
        </p:txBody>
      </p:sp>
    </p:spTree>
    <p:extLst>
      <p:ext uri="{BB962C8B-B14F-4D97-AF65-F5344CB8AC3E}">
        <p14:creationId xmlns:p14="http://schemas.microsoft.com/office/powerpoint/2010/main" val="3833741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76475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12</a:t>
            </a:fld>
            <a:endParaRPr/>
          </a:p>
        </p:txBody>
      </p:sp>
    </p:spTree>
    <p:extLst>
      <p:ext uri="{BB962C8B-B14F-4D97-AF65-F5344CB8AC3E}">
        <p14:creationId xmlns:p14="http://schemas.microsoft.com/office/powerpoint/2010/main" val="1057304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680150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14</a:t>
            </a:fld>
            <a:endParaRPr/>
          </a:p>
        </p:txBody>
      </p:sp>
    </p:spTree>
    <p:extLst>
      <p:ext uri="{BB962C8B-B14F-4D97-AF65-F5344CB8AC3E}">
        <p14:creationId xmlns:p14="http://schemas.microsoft.com/office/powerpoint/2010/main" val="765793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911385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16</a:t>
            </a:fld>
            <a:endParaRPr/>
          </a:p>
        </p:txBody>
      </p:sp>
    </p:spTree>
    <p:extLst>
      <p:ext uri="{BB962C8B-B14F-4D97-AF65-F5344CB8AC3E}">
        <p14:creationId xmlns:p14="http://schemas.microsoft.com/office/powerpoint/2010/main" val="36621909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19865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18</a:t>
            </a:fld>
            <a:endParaRPr/>
          </a:p>
        </p:txBody>
      </p:sp>
    </p:spTree>
    <p:extLst>
      <p:ext uri="{BB962C8B-B14F-4D97-AF65-F5344CB8AC3E}">
        <p14:creationId xmlns:p14="http://schemas.microsoft.com/office/powerpoint/2010/main" val="25401121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5109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20</a:t>
            </a:fld>
            <a:endParaRPr/>
          </a:p>
        </p:txBody>
      </p:sp>
    </p:spTree>
    <p:extLst>
      <p:ext uri="{BB962C8B-B14F-4D97-AF65-F5344CB8AC3E}">
        <p14:creationId xmlns:p14="http://schemas.microsoft.com/office/powerpoint/2010/main" val="721870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790916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22</a:t>
            </a:fld>
            <a:endParaRPr/>
          </a:p>
        </p:txBody>
      </p:sp>
    </p:spTree>
    <p:extLst>
      <p:ext uri="{BB962C8B-B14F-4D97-AF65-F5344CB8AC3E}">
        <p14:creationId xmlns:p14="http://schemas.microsoft.com/office/powerpoint/2010/main" val="13922366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76584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24</a:t>
            </a:fld>
            <a:endParaRPr/>
          </a:p>
        </p:txBody>
      </p:sp>
    </p:spTree>
    <p:extLst>
      <p:ext uri="{BB962C8B-B14F-4D97-AF65-F5344CB8AC3E}">
        <p14:creationId xmlns:p14="http://schemas.microsoft.com/office/powerpoint/2010/main" val="18086274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960571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26</a:t>
            </a:fld>
            <a:endParaRPr/>
          </a:p>
        </p:txBody>
      </p:sp>
    </p:spTree>
    <p:extLst>
      <p:ext uri="{BB962C8B-B14F-4D97-AF65-F5344CB8AC3E}">
        <p14:creationId xmlns:p14="http://schemas.microsoft.com/office/powerpoint/2010/main" val="17396535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958938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28</a:t>
            </a:fld>
            <a:endParaRPr/>
          </a:p>
        </p:txBody>
      </p:sp>
    </p:spTree>
    <p:extLst>
      <p:ext uri="{BB962C8B-B14F-4D97-AF65-F5344CB8AC3E}">
        <p14:creationId xmlns:p14="http://schemas.microsoft.com/office/powerpoint/2010/main" val="454920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20823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a:p>
        </p:txBody>
      </p:sp>
    </p:spTree>
    <p:extLst>
      <p:ext uri="{BB962C8B-B14F-4D97-AF65-F5344CB8AC3E}">
        <p14:creationId xmlns:p14="http://schemas.microsoft.com/office/powerpoint/2010/main" val="4046028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749452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32</a:t>
            </a:fld>
            <a:endParaRPr/>
          </a:p>
        </p:txBody>
      </p:sp>
    </p:spTree>
    <p:extLst>
      <p:ext uri="{BB962C8B-B14F-4D97-AF65-F5344CB8AC3E}">
        <p14:creationId xmlns:p14="http://schemas.microsoft.com/office/powerpoint/2010/main" val="22291805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391111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34</a:t>
            </a:fld>
            <a:endParaRPr/>
          </a:p>
        </p:txBody>
      </p:sp>
    </p:spTree>
    <p:extLst>
      <p:ext uri="{BB962C8B-B14F-4D97-AF65-F5344CB8AC3E}">
        <p14:creationId xmlns:p14="http://schemas.microsoft.com/office/powerpoint/2010/main" val="16382893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35927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36</a:t>
            </a:fld>
            <a:endParaRPr/>
          </a:p>
        </p:txBody>
      </p:sp>
    </p:spTree>
    <p:extLst>
      <p:ext uri="{BB962C8B-B14F-4D97-AF65-F5344CB8AC3E}">
        <p14:creationId xmlns:p14="http://schemas.microsoft.com/office/powerpoint/2010/main" val="28431599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548866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38</a:t>
            </a:fld>
            <a:endParaRPr/>
          </a:p>
        </p:txBody>
      </p:sp>
    </p:spTree>
    <p:extLst>
      <p:ext uri="{BB962C8B-B14F-4D97-AF65-F5344CB8AC3E}">
        <p14:creationId xmlns:p14="http://schemas.microsoft.com/office/powerpoint/2010/main" val="3551007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15002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40</a:t>
            </a:fld>
            <a:endParaRPr/>
          </a:p>
        </p:txBody>
      </p:sp>
    </p:spTree>
    <p:extLst>
      <p:ext uri="{BB962C8B-B14F-4D97-AF65-F5344CB8AC3E}">
        <p14:creationId xmlns:p14="http://schemas.microsoft.com/office/powerpoint/2010/main" val="32651757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276057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42</a:t>
            </a:fld>
            <a:endParaRPr/>
          </a:p>
        </p:txBody>
      </p:sp>
    </p:spTree>
    <p:extLst>
      <p:ext uri="{BB962C8B-B14F-4D97-AF65-F5344CB8AC3E}">
        <p14:creationId xmlns:p14="http://schemas.microsoft.com/office/powerpoint/2010/main" val="9249627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395584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44</a:t>
            </a:fld>
            <a:endParaRPr/>
          </a:p>
        </p:txBody>
      </p:sp>
    </p:spTree>
    <p:extLst>
      <p:ext uri="{BB962C8B-B14F-4D97-AF65-F5344CB8AC3E}">
        <p14:creationId xmlns:p14="http://schemas.microsoft.com/office/powerpoint/2010/main" val="2543380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589017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46</a:t>
            </a:fld>
            <a:endParaRPr/>
          </a:p>
        </p:txBody>
      </p:sp>
    </p:spTree>
    <p:extLst>
      <p:ext uri="{BB962C8B-B14F-4D97-AF65-F5344CB8AC3E}">
        <p14:creationId xmlns:p14="http://schemas.microsoft.com/office/powerpoint/2010/main" val="416392897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637701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48</a:t>
            </a:fld>
            <a:endParaRPr/>
          </a:p>
        </p:txBody>
      </p:sp>
    </p:spTree>
    <p:extLst>
      <p:ext uri="{BB962C8B-B14F-4D97-AF65-F5344CB8AC3E}">
        <p14:creationId xmlns:p14="http://schemas.microsoft.com/office/powerpoint/2010/main" val="41109441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302908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5" name="Google Shape;48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latin typeface="Arial"/>
              <a:ea typeface="Arial"/>
              <a:cs typeface="Arial"/>
              <a:sym typeface="Arial"/>
            </a:endParaRPr>
          </a:p>
        </p:txBody>
      </p:sp>
      <p:sp>
        <p:nvSpPr>
          <p:cNvPr id="355" name="Google Shape;35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51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5208927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latin typeface="Arial"/>
              <a:ea typeface="Arial"/>
              <a:cs typeface="Arial"/>
              <a:sym typeface="Arial"/>
            </a:endParaRPr>
          </a:p>
        </p:txBody>
      </p:sp>
      <p:sp>
        <p:nvSpPr>
          <p:cNvPr id="355" name="Google Shape;35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52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7753329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3" name="Google Shape;373;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53</a:t>
            </a:fld>
            <a:endParaRPr/>
          </a:p>
        </p:txBody>
      </p:sp>
    </p:spTree>
    <p:extLst>
      <p:ext uri="{BB962C8B-B14F-4D97-AF65-F5344CB8AC3E}">
        <p14:creationId xmlns:p14="http://schemas.microsoft.com/office/powerpoint/2010/main" val="277775970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latin typeface="Arial"/>
              <a:ea typeface="Arial"/>
              <a:cs typeface="Arial"/>
              <a:sym typeface="Arial"/>
            </a:endParaRPr>
          </a:p>
        </p:txBody>
      </p:sp>
      <p:sp>
        <p:nvSpPr>
          <p:cNvPr id="355" name="Google Shape;35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54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9050664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latin typeface="Arial"/>
              <a:ea typeface="Arial"/>
              <a:cs typeface="Arial"/>
              <a:sym typeface="Arial"/>
            </a:endParaRPr>
          </a:p>
        </p:txBody>
      </p:sp>
      <p:sp>
        <p:nvSpPr>
          <p:cNvPr id="355" name="Google Shape;35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55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5490833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latin typeface="Arial"/>
              <a:ea typeface="Arial"/>
              <a:cs typeface="Arial"/>
              <a:sym typeface="Arial"/>
            </a:endParaRPr>
          </a:p>
        </p:txBody>
      </p:sp>
      <p:sp>
        <p:nvSpPr>
          <p:cNvPr id="355" name="Google Shape;355;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56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50548565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48" name="Google Shape;548;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39"/>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ct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1"/>
        <p:cNvGrpSpPr/>
        <p:nvPr/>
      </p:nvGrpSpPr>
      <p:grpSpPr>
        <a:xfrm>
          <a:off x="0" y="0"/>
          <a:ext cx="0" cy="0"/>
          <a:chOff x="0" y="0"/>
          <a:chExt cx="0" cy="0"/>
        </a:xfrm>
      </p:grpSpPr>
      <p:pic>
        <p:nvPicPr>
          <p:cNvPr id="22" name="Google Shape;22;p41" descr="A picture containing background pattern&#10;&#10;Description automatically generated"/>
          <p:cNvPicPr preferRelativeResize="0"/>
          <p:nvPr/>
        </p:nvPicPr>
        <p:blipFill rotWithShape="1">
          <a:blip r:embed="rId2">
            <a:alphaModFix/>
          </a:blip>
          <a:srcRect/>
          <a:stretch/>
        </p:blipFill>
        <p:spPr>
          <a:xfrm>
            <a:off x="0" y="0"/>
            <a:ext cx="12192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4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0"/>
        <p:cNvGrpSpPr/>
        <p:nvPr/>
      </p:nvGrpSpPr>
      <p:grpSpPr>
        <a:xfrm>
          <a:off x="0" y="0"/>
          <a:ext cx="0" cy="0"/>
          <a:chOff x="0" y="0"/>
          <a:chExt cx="0" cy="0"/>
        </a:xfrm>
      </p:grpSpPr>
      <p:sp>
        <p:nvSpPr>
          <p:cNvPr id="51" name="Google Shape;51;p4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4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3" name="Google Shape;53;p4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4" name="Google Shape;54;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7"/>
        <p:cNvGrpSpPr/>
        <p:nvPr/>
      </p:nvGrpSpPr>
      <p:grpSpPr>
        <a:xfrm>
          <a:off x="0" y="0"/>
          <a:ext cx="0" cy="0"/>
          <a:chOff x="0" y="0"/>
          <a:chExt cx="0" cy="0"/>
        </a:xfrm>
      </p:grpSpPr>
      <p:sp>
        <p:nvSpPr>
          <p:cNvPr id="58" name="Google Shape;58;p4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47"/>
          <p:cNvSpPr>
            <a:spLocks noGrp="1"/>
          </p:cNvSpPr>
          <p:nvPr>
            <p:ph type="pic" idx="2"/>
          </p:nvPr>
        </p:nvSpPr>
        <p:spPr>
          <a:xfrm>
            <a:off x="5183188" y="987425"/>
            <a:ext cx="6172200" cy="4873625"/>
          </a:xfrm>
          <a:prstGeom prst="rect">
            <a:avLst/>
          </a:prstGeom>
          <a:noFill/>
          <a:ln>
            <a:noFill/>
          </a:ln>
        </p:spPr>
      </p:sp>
      <p:sp>
        <p:nvSpPr>
          <p:cNvPr id="60" name="Google Shape;60;p4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1" name="Google Shape;61;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4"/>
        <p:cNvGrpSpPr/>
        <p:nvPr/>
      </p:nvGrpSpPr>
      <p:grpSpPr>
        <a:xfrm>
          <a:off x="0" y="0"/>
          <a:ext cx="0" cy="0"/>
          <a:chOff x="0" y="0"/>
          <a:chExt cx="0" cy="0"/>
        </a:xfrm>
      </p:grpSpPr>
      <p:sp>
        <p:nvSpPr>
          <p:cNvPr id="65" name="Google Shape;65;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4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0"/>
        <p:cNvGrpSpPr/>
        <p:nvPr/>
      </p:nvGrpSpPr>
      <p:grpSpPr>
        <a:xfrm>
          <a:off x="0" y="0"/>
          <a:ext cx="0" cy="0"/>
          <a:chOff x="0" y="0"/>
          <a:chExt cx="0" cy="0"/>
        </a:xfrm>
      </p:grpSpPr>
      <p:sp>
        <p:nvSpPr>
          <p:cNvPr id="71" name="Google Shape;71;p4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4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3" name="Google Shape;73;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2" name="Picture 11" descr="A picture containing background pattern&#10;&#10;Description automatically generated">
            <a:extLst>
              <a:ext uri="{FF2B5EF4-FFF2-40B4-BE49-F238E27FC236}">
                <a16:creationId xmlns:a16="http://schemas.microsoft.com/office/drawing/2014/main" id="{ECA3FB14-237E-1F41-969B-0FBB0CD5CB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7233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2A2B0AB-5B0B-9449-AF65-080506FD9D2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3684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FFFEA-1743-FB4F-B346-2A1EBAB423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2BC5A20-4B51-E842-B204-88AF79D824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D7E88E7-FF7C-A94C-A537-938E97A1A08B}"/>
              </a:ext>
            </a:extLst>
          </p:cNvPr>
          <p:cNvSpPr>
            <a:spLocks noGrp="1"/>
          </p:cNvSpPr>
          <p:nvPr>
            <p:ph type="dt" sz="half" idx="10"/>
          </p:nvPr>
        </p:nvSpPr>
        <p:spPr/>
        <p:txBody>
          <a:bodyPr/>
          <a:lstStyle/>
          <a:p>
            <a:fld id="{9D50BF82-B6B5-2346-80B0-494D5348915A}" type="datetime1">
              <a:rPr lang="en-US" smtClean="0"/>
              <a:t>11/11/22</a:t>
            </a:fld>
            <a:endParaRPr lang="en-US"/>
          </a:p>
        </p:txBody>
      </p:sp>
      <p:sp>
        <p:nvSpPr>
          <p:cNvPr id="5" name="Footer Placeholder 4">
            <a:extLst>
              <a:ext uri="{FF2B5EF4-FFF2-40B4-BE49-F238E27FC236}">
                <a16:creationId xmlns:a16="http://schemas.microsoft.com/office/drawing/2014/main" id="{04111A15-348D-C24E-A41C-A9EB7D5754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12E1B4-B171-8549-A09E-92FF6A2767C9}"/>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266383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7DFDA-6C08-7649-90D7-57BBB15F8A5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311D34-0864-4043-B946-692E319931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592B374-B6B1-E540-9D3B-8820360BCB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BA037B7-F9C4-5644-AB35-2C17EDBA96A4}"/>
              </a:ext>
            </a:extLst>
          </p:cNvPr>
          <p:cNvSpPr>
            <a:spLocks noGrp="1"/>
          </p:cNvSpPr>
          <p:nvPr>
            <p:ph type="dt" sz="half" idx="10"/>
          </p:nvPr>
        </p:nvSpPr>
        <p:spPr/>
        <p:txBody>
          <a:bodyPr/>
          <a:lstStyle/>
          <a:p>
            <a:fld id="{E9CF5CC0-2159-EF43-B54E-B2864C28DE06}" type="datetime1">
              <a:rPr lang="en-US" smtClean="0"/>
              <a:t>11/11/22</a:t>
            </a:fld>
            <a:endParaRPr lang="en-US"/>
          </a:p>
        </p:txBody>
      </p:sp>
      <p:sp>
        <p:nvSpPr>
          <p:cNvPr id="6" name="Footer Placeholder 5">
            <a:extLst>
              <a:ext uri="{FF2B5EF4-FFF2-40B4-BE49-F238E27FC236}">
                <a16:creationId xmlns:a16="http://schemas.microsoft.com/office/drawing/2014/main" id="{5B983845-9FF1-294D-87CC-72D13F138E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5F6B5F-C7CA-814F-9E4D-3BABB0A9D4AE}"/>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1752986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DA96E-1AC4-1848-AC47-C939F943622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5733671-430F-5E4B-854F-289850D5C4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D3BBB-A7F6-4940-BB83-45261687CF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95F969C-ECE8-BB42-840A-307EDF4786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C4A11E-5762-F048-8A33-14D7A3452B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841301-5219-714A-B516-01CA9368C7BB}"/>
              </a:ext>
            </a:extLst>
          </p:cNvPr>
          <p:cNvSpPr>
            <a:spLocks noGrp="1"/>
          </p:cNvSpPr>
          <p:nvPr>
            <p:ph type="dt" sz="half" idx="10"/>
          </p:nvPr>
        </p:nvSpPr>
        <p:spPr/>
        <p:txBody>
          <a:bodyPr/>
          <a:lstStyle/>
          <a:p>
            <a:fld id="{03A39D27-98AF-D542-B4A9-091F468BD2CA}" type="datetime1">
              <a:rPr lang="en-US" smtClean="0"/>
              <a:t>11/11/22</a:t>
            </a:fld>
            <a:endParaRPr lang="en-US"/>
          </a:p>
        </p:txBody>
      </p:sp>
      <p:sp>
        <p:nvSpPr>
          <p:cNvPr id="8" name="Footer Placeholder 7">
            <a:extLst>
              <a:ext uri="{FF2B5EF4-FFF2-40B4-BE49-F238E27FC236}">
                <a16:creationId xmlns:a16="http://schemas.microsoft.com/office/drawing/2014/main" id="{063C2D9A-368F-2F49-B765-B86714787C4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50B1D2E-3C6A-9E43-A143-46D06E883F97}"/>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5391348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20C7F-0215-114F-8BD2-8AD25DC4C96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971D6F7-2C2A-E04B-A163-B4CC9351E18D}"/>
              </a:ext>
            </a:extLst>
          </p:cNvPr>
          <p:cNvSpPr>
            <a:spLocks noGrp="1"/>
          </p:cNvSpPr>
          <p:nvPr>
            <p:ph type="dt" sz="half" idx="10"/>
          </p:nvPr>
        </p:nvSpPr>
        <p:spPr/>
        <p:txBody>
          <a:bodyPr/>
          <a:lstStyle/>
          <a:p>
            <a:fld id="{A119A8AD-D926-014A-83FE-AB0435C3B9B3}" type="datetime1">
              <a:rPr lang="en-US" smtClean="0"/>
              <a:t>11/11/22</a:t>
            </a:fld>
            <a:endParaRPr lang="en-US"/>
          </a:p>
        </p:txBody>
      </p:sp>
      <p:sp>
        <p:nvSpPr>
          <p:cNvPr id="4" name="Footer Placeholder 3">
            <a:extLst>
              <a:ext uri="{FF2B5EF4-FFF2-40B4-BE49-F238E27FC236}">
                <a16:creationId xmlns:a16="http://schemas.microsoft.com/office/drawing/2014/main" id="{707E8AC6-C3E1-664D-A7CD-15355E1BEDB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2F7C55-84D5-7647-A9B0-51C558CFE640}"/>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2843435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05DE31-D75B-E94B-BE19-AAC9636B53DD}"/>
              </a:ext>
            </a:extLst>
          </p:cNvPr>
          <p:cNvSpPr>
            <a:spLocks noGrp="1"/>
          </p:cNvSpPr>
          <p:nvPr>
            <p:ph type="dt" sz="half" idx="10"/>
          </p:nvPr>
        </p:nvSpPr>
        <p:spPr/>
        <p:txBody>
          <a:bodyPr/>
          <a:lstStyle/>
          <a:p>
            <a:fld id="{C039286E-C96A-3F48-855C-5AD33A9CB32A}" type="datetime1">
              <a:rPr lang="en-US" smtClean="0"/>
              <a:t>11/11/22</a:t>
            </a:fld>
            <a:endParaRPr lang="en-US"/>
          </a:p>
        </p:txBody>
      </p:sp>
      <p:sp>
        <p:nvSpPr>
          <p:cNvPr id="3" name="Footer Placeholder 2">
            <a:extLst>
              <a:ext uri="{FF2B5EF4-FFF2-40B4-BE49-F238E27FC236}">
                <a16:creationId xmlns:a16="http://schemas.microsoft.com/office/drawing/2014/main" id="{5B0AE8FB-0269-0843-B6C1-D9ECB309CF3C}"/>
              </a:ext>
            </a:extLst>
          </p:cNvPr>
          <p:cNvSpPr>
            <a:spLocks noGrp="1"/>
          </p:cNvSpPr>
          <p:nvPr>
            <p:ph type="ftr" sz="quarter" idx="11"/>
          </p:nvPr>
        </p:nvSpPr>
        <p:spPr/>
        <p:txBody>
          <a:bodyPr/>
          <a:lstStyle/>
          <a:p>
            <a:pPr marL="0" algn="ctr" defTabSz="914400" rtl="1" eaLnBrk="1" latinLnBrk="0" hangingPunct="1"/>
            <a:endParaRPr lang="en-US" dirty="0"/>
          </a:p>
        </p:txBody>
      </p:sp>
      <p:sp>
        <p:nvSpPr>
          <p:cNvPr id="4" name="Slide Number Placeholder 3">
            <a:extLst>
              <a:ext uri="{FF2B5EF4-FFF2-40B4-BE49-F238E27FC236}">
                <a16:creationId xmlns:a16="http://schemas.microsoft.com/office/drawing/2014/main" id="{C6344596-F40B-A04D-A1AA-C801D0427388}"/>
              </a:ext>
            </a:extLst>
          </p:cNvPr>
          <p:cNvSpPr>
            <a:spLocks noGrp="1"/>
          </p:cNvSpPr>
          <p:nvPr>
            <p:ph type="sldNum" sz="quarter" idx="12"/>
          </p:nvPr>
        </p:nvSpPr>
        <p:spPr>
          <a:xfrm>
            <a:off x="4724400" y="6356349"/>
            <a:ext cx="2743200" cy="365125"/>
          </a:xfrm>
        </p:spPr>
        <p:txBody>
          <a:bodyPr/>
          <a:lstStyle>
            <a:lvl1pPr algn="ctr">
              <a:defRPr/>
            </a:lvl1pPr>
          </a:lstStyle>
          <a:p>
            <a:fld id="{C5A5AB9B-F023-8B4A-BE34-5ADCF95463FD}" type="slidenum">
              <a:rPr lang="en-US" smtClean="0"/>
              <a:pPr/>
              <a:t>‹#›</a:t>
            </a:fld>
            <a:endParaRPr lang="en-US" dirty="0"/>
          </a:p>
        </p:txBody>
      </p:sp>
    </p:spTree>
    <p:extLst>
      <p:ext uri="{BB962C8B-B14F-4D97-AF65-F5344CB8AC3E}">
        <p14:creationId xmlns:p14="http://schemas.microsoft.com/office/powerpoint/2010/main" val="28437446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C948A-D74E-9244-906D-C5D16A01B3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3FA6F57-28B6-5F43-8916-7B388AA68F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CFBA2B4-E29E-1A43-BD40-AE1B70C262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E6CBE9-F382-6147-85C0-DED0FCC5A60B}"/>
              </a:ext>
            </a:extLst>
          </p:cNvPr>
          <p:cNvSpPr>
            <a:spLocks noGrp="1"/>
          </p:cNvSpPr>
          <p:nvPr>
            <p:ph type="dt" sz="half" idx="10"/>
          </p:nvPr>
        </p:nvSpPr>
        <p:spPr/>
        <p:txBody>
          <a:bodyPr/>
          <a:lstStyle/>
          <a:p>
            <a:fld id="{EA4D1DE6-2B79-BE44-9B42-687ACCE2D492}" type="datetime1">
              <a:rPr lang="en-US" smtClean="0"/>
              <a:t>11/11/22</a:t>
            </a:fld>
            <a:endParaRPr lang="en-US"/>
          </a:p>
        </p:txBody>
      </p:sp>
      <p:sp>
        <p:nvSpPr>
          <p:cNvPr id="6" name="Footer Placeholder 5">
            <a:extLst>
              <a:ext uri="{FF2B5EF4-FFF2-40B4-BE49-F238E27FC236}">
                <a16:creationId xmlns:a16="http://schemas.microsoft.com/office/drawing/2014/main" id="{09710B43-3F4D-EA44-B10F-CD3D5C8115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3E657A-8D50-C24E-9F9A-F9DAB1C55B53}"/>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5023373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201A-8098-A840-AF3F-27D0BBA997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44D433-AEF5-904A-9949-5BFF769247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8B97989-C677-CC42-A92F-24A21262B5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230472-5548-664C-A8C4-8F48E1A0FB4B}"/>
              </a:ext>
            </a:extLst>
          </p:cNvPr>
          <p:cNvSpPr>
            <a:spLocks noGrp="1"/>
          </p:cNvSpPr>
          <p:nvPr>
            <p:ph type="dt" sz="half" idx="10"/>
          </p:nvPr>
        </p:nvSpPr>
        <p:spPr/>
        <p:txBody>
          <a:bodyPr/>
          <a:lstStyle/>
          <a:p>
            <a:fld id="{6AB4CA4F-61F9-AE48-BD49-A6DFB09C4A0A}" type="datetime1">
              <a:rPr lang="en-US" smtClean="0"/>
              <a:t>11/11/22</a:t>
            </a:fld>
            <a:endParaRPr lang="en-US"/>
          </a:p>
        </p:txBody>
      </p:sp>
      <p:sp>
        <p:nvSpPr>
          <p:cNvPr id="6" name="Footer Placeholder 5">
            <a:extLst>
              <a:ext uri="{FF2B5EF4-FFF2-40B4-BE49-F238E27FC236}">
                <a16:creationId xmlns:a16="http://schemas.microsoft.com/office/drawing/2014/main" id="{7978DC15-7346-034F-B9C2-C70A87576F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185A61-A222-A44E-84BF-8A2055A1CE43}"/>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318452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90AF5-DCE5-A74F-A0EE-4C5EFCDFFF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B0C7969-5A7C-AD42-AA55-2F992471AA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7010FC-7356-AB43-879E-CBC98C4D8451}"/>
              </a:ext>
            </a:extLst>
          </p:cNvPr>
          <p:cNvSpPr>
            <a:spLocks noGrp="1"/>
          </p:cNvSpPr>
          <p:nvPr>
            <p:ph type="dt" sz="half" idx="10"/>
          </p:nvPr>
        </p:nvSpPr>
        <p:spPr/>
        <p:txBody>
          <a:bodyPr/>
          <a:lstStyle/>
          <a:p>
            <a:fld id="{36CDBBBD-8A51-804A-A75E-1BD4DDDA6952}" type="datetime1">
              <a:rPr lang="en-US" smtClean="0"/>
              <a:t>11/11/22</a:t>
            </a:fld>
            <a:endParaRPr lang="en-US"/>
          </a:p>
        </p:txBody>
      </p:sp>
      <p:sp>
        <p:nvSpPr>
          <p:cNvPr id="5" name="Footer Placeholder 4">
            <a:extLst>
              <a:ext uri="{FF2B5EF4-FFF2-40B4-BE49-F238E27FC236}">
                <a16:creationId xmlns:a16="http://schemas.microsoft.com/office/drawing/2014/main" id="{1935F4C6-E77F-FF42-B9C6-696D3160A2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E64A69-3100-F14C-BAFE-4CDC395E3BFD}"/>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20776830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6AE6BA-6A1C-3644-B9B2-653782D9D4C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EDAF3B1-5EB3-2C4F-ADDF-450CFF6EF2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142BF8-FE27-E341-BB1B-208CBCBAF0E7}"/>
              </a:ext>
            </a:extLst>
          </p:cNvPr>
          <p:cNvSpPr>
            <a:spLocks noGrp="1"/>
          </p:cNvSpPr>
          <p:nvPr>
            <p:ph type="dt" sz="half" idx="10"/>
          </p:nvPr>
        </p:nvSpPr>
        <p:spPr/>
        <p:txBody>
          <a:bodyPr/>
          <a:lstStyle/>
          <a:p>
            <a:fld id="{D1677C09-F95E-714B-B906-A6FA47F472E7}" type="datetime1">
              <a:rPr lang="en-US" smtClean="0"/>
              <a:t>11/11/22</a:t>
            </a:fld>
            <a:endParaRPr lang="en-US"/>
          </a:p>
        </p:txBody>
      </p:sp>
      <p:sp>
        <p:nvSpPr>
          <p:cNvPr id="5" name="Footer Placeholder 4">
            <a:extLst>
              <a:ext uri="{FF2B5EF4-FFF2-40B4-BE49-F238E27FC236}">
                <a16:creationId xmlns:a16="http://schemas.microsoft.com/office/drawing/2014/main" id="{C3580680-6282-5A45-9EAE-872BA30DA2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72883F-2C25-CA4D-8FB0-94FAD79F878B}"/>
              </a:ext>
            </a:extLst>
          </p:cNvPr>
          <p:cNvSpPr>
            <a:spLocks noGrp="1"/>
          </p:cNvSpPr>
          <p:nvPr>
            <p:ph type="sldNum" sz="quarter" idx="12"/>
          </p:nvPr>
        </p:nvSpPr>
        <p:spPr/>
        <p:txBody>
          <a:bodyPr/>
          <a:lstStyle/>
          <a:p>
            <a:fld id="{C5A5AB9B-F023-8B4A-BE34-5ADCF95463FD}" type="slidenum">
              <a:rPr lang="en-US" smtClean="0"/>
              <a:t>‹#›</a:t>
            </a:fld>
            <a:endParaRPr lang="en-US"/>
          </a:p>
        </p:txBody>
      </p:sp>
    </p:spTree>
    <p:extLst>
      <p:ext uri="{BB962C8B-B14F-4D97-AF65-F5344CB8AC3E}">
        <p14:creationId xmlns:p14="http://schemas.microsoft.com/office/powerpoint/2010/main" val="1960560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24E375-8D33-8545-B304-977A6DEB13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F582686-AF96-B94E-9E0E-4C204DCF0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8AA8DA-17B1-6D40-954C-C11423736F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64FFE9-B7D6-A242-BC97-9E9517E59C96}" type="datetime1">
              <a:rPr lang="en-US" smtClean="0"/>
              <a:t>11/11/22</a:t>
            </a:fld>
            <a:endParaRPr lang="en-US"/>
          </a:p>
        </p:txBody>
      </p:sp>
      <p:sp>
        <p:nvSpPr>
          <p:cNvPr id="5" name="Footer Placeholder 4">
            <a:extLst>
              <a:ext uri="{FF2B5EF4-FFF2-40B4-BE49-F238E27FC236}">
                <a16:creationId xmlns:a16="http://schemas.microsoft.com/office/drawing/2014/main" id="{6DE4F500-0171-3445-A0CF-2F0D551A52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948A52-4A6D-1C49-B51B-A787EE206E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A5AB9B-F023-8B4A-BE34-5ADCF95463FD}" type="slidenum">
              <a:rPr lang="en-US" smtClean="0"/>
              <a:t>‹#›</a:t>
            </a:fld>
            <a:endParaRPr lang="en-US"/>
          </a:p>
        </p:txBody>
      </p:sp>
    </p:spTree>
    <p:extLst>
      <p:ext uri="{BB962C8B-B14F-4D97-AF65-F5344CB8AC3E}">
        <p14:creationId xmlns:p14="http://schemas.microsoft.com/office/powerpoint/2010/main" val="37697278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hyperlink" Target="https://images.pexels.com/photos/8097956/pexels-photo-8097956.jpeg?auto=compress&amp;cs=tinysrgb&amp;w=1260&amp;h=750&amp;dpr=2" TargetMode="External"/><Relationship Id="rId5" Type="http://schemas.openxmlformats.org/officeDocument/2006/relationships/image" Target="../media/image7.jpeg"/><Relationship Id="rId4" Type="http://schemas.openxmlformats.org/officeDocument/2006/relationships/hyperlink" Target="https://images.pexels.com/photos/847393/pexels-photo-847393.jpeg?auto=compress&amp;cs=tinysrgb&amp;w=1260&amp;h=750&amp;dpr=2"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hyperlink" Target="https://images.pexels.com/photos/6778628/pexels-photo-6778628.jpeg?auto=compress&amp;cs=tinysrgb&amp;w=1260&amp;h=750&amp;dpr=2" TargetMode="External"/><Relationship Id="rId5" Type="http://schemas.openxmlformats.org/officeDocument/2006/relationships/image" Target="../media/image9.jpeg"/><Relationship Id="rId4" Type="http://schemas.openxmlformats.org/officeDocument/2006/relationships/hyperlink" Target="https://images.pexels.com/photos/1268076/pexels-photo-1268076.jpeg?auto=compress&amp;cs=tinysrgb&amp;w=1260&amp;h=750&amp;dpr=2"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hyperlink" Target="https://images.pexels.com/photos/9156792/pexels-photo-9156792.jpeg?auto=compress&amp;cs=tinysrgb&amp;w=1260&amp;h=750&amp;dpr=2" TargetMode="External"/><Relationship Id="rId5" Type="http://schemas.openxmlformats.org/officeDocument/2006/relationships/image" Target="../media/image11.jpeg"/><Relationship Id="rId4" Type="http://schemas.openxmlformats.org/officeDocument/2006/relationships/hyperlink" Target="https://cdn.pixabay.com/photo/2021/06/29/06/36/city-6373325_1280.jpg"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images.pexels.com/photos/6156525/pexels-photo-6156525.jpeg?cs=srgb&amp;dl=pexels-laker-6156525.jpg&amp;fm=jpg&amp;_gl=1*1fo3bbs*_ga*MTk1ODg1NTgyNy4xNjY3OTA2MjQ0*_ga_8JE65Q40S6*MTY2ODA4MDgwMS4zLjEuMTY2ODA4MTc3MC4wLjAuMA.." TargetMode="External"/><Relationship Id="rId5" Type="http://schemas.openxmlformats.org/officeDocument/2006/relationships/image" Target="../media/image13.jpeg"/><Relationship Id="rId4" Type="http://schemas.openxmlformats.org/officeDocument/2006/relationships/hyperlink" Target="https://images.pexels.com/photos/4200749/pexels-photo-4200749.jpeg?cs=srgb&amp;dl=pexels-matthias-groeneveld-4200749.jpg&amp;fm=jpg&amp;_gl=1*dv0i03*_ga*MTk1ODg1NTgyNy4xNjY3OTA2MjQ0*_ga_8JE65Q40S6*MTY2ODA4MDgwMS4zLjEuMTY2ODA4MTUxNS4wLjAuMA.."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https://images.pexels.com/photos/9194735/pexels-photo-9194735.jpeg?cs=srgb&amp;dl=pexels-read-once-9194735.jpg&amp;fm=jpg&amp;_gl=1*1p9fyay*_ga*MTk1ODg1NTgyNy4xNjY3OTA2MjQ0*_ga_8JE65Q40S6*MTY2ODA5MjkwMy40LjEuMTY2ODA5NDkzOC4wLjAuMA.." TargetMode="External"/><Relationship Id="rId5" Type="http://schemas.openxmlformats.org/officeDocument/2006/relationships/image" Target="../media/image15.jpeg"/><Relationship Id="rId4" Type="http://schemas.openxmlformats.org/officeDocument/2006/relationships/hyperlink" Target="https://images.pexels.com/photos/4874227/pexels-photo-4874227.jpeg?cs=srgb&amp;dl=pexels-cottonbro-studio-4874227.jpg&amp;fm=jpg&amp;_gl=1*1yn2njh*_ga*MTk1ODg1NTgyNy4xNjY3OTA2MjQ0*_ga_8JE65Q40S6*MTY2ODA5MjkwMy40LjEuMTY2ODA5MzgyNS4wLjAuMA.."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s://images.pexels.com/photos/6224/hands-people-woman-working.jpg?cs=srgb&amp;dl=pexels-kaboompics-com-6224.jpg&amp;fm=jpg&amp;_gl=1*1jy19md*_ga*MTk1ODg1NTgyNy4xNjY3OTA2MjQ0*_ga_8JE65Q40S6*MTY2ODA5MjkwMy40LjEuMTY2ODA5NzA2OS4wLjAuMA.." TargetMode="External"/><Relationship Id="rId3" Type="http://schemas.openxmlformats.org/officeDocument/2006/relationships/image" Target="../media/image16.jpeg"/><Relationship Id="rId7"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hyperlink" Target="https://images.pexels.com/photos/6347725/pexels-photo-6347725.jpeg?cs=srgb&amp;dl=pexels-liza-summer-6347725.jpg&amp;fm=jpg&amp;_gl=1*1tpcsfe*_ga*MTk1ODg1NTgyNy4xNjY3OTA2MjQ0*_ga_8JE65Q40S6*MTY2ODA5MjkwMy40LjEuMTY2ODA5Njg2MS4wLjAuMA.." TargetMode="External"/><Relationship Id="rId5" Type="http://schemas.openxmlformats.org/officeDocument/2006/relationships/image" Target="../media/image17.jpeg"/><Relationship Id="rId4" Type="http://schemas.openxmlformats.org/officeDocument/2006/relationships/hyperlink" Target="https://images.pexels.com/photos/7656628/pexels-photo-7656628.jpeg?cs=srgb&amp;dl=pexels-thirdman-7656628.jpg&amp;fm=jpg&amp;_gl=1*fbl2ta*_ga*MTk1ODg1NTgyNy4xNjY3OTA2MjQ0*_ga_8JE65Q40S6*MTY2ODA5MjkwMy40LjEuMTY2ODA5NjQ2OC4wLjAuMA.."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hyperlink" Target="https://images.pexels.com/photos/5673484/pexels-photo-5673484.jpeg?cs=srgb&amp;dl=pexels-sora-shimazaki-5673484.jpg&amp;fm=jpg&amp;_gl=1*13nupx3*_ga*MTk1ODg1NTgyNy4xNjY3OTA2MjQ0*_ga_8JE65Q40S6*MTY2ODEwMzA3Mi41LjEuMTY2ODEwMzQ4OS4wLjAuMA.."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hyperlink" Target="https://www.pexels.com/@towfiqu-barbhuiya-3440682/" TargetMode="External"/><Relationship Id="rId4" Type="http://schemas.openxmlformats.org/officeDocument/2006/relationships/hyperlink" Target="https://images.pexels.com/photos/8693379/pexels-photo-8693379.jpeg?cs=srgb&amp;dl=pexels-towfiqu-barbhuiya-8693379.jpg&amp;fm=jpg&amp;_gl=1*1nzt1jr*_ga*MTk1ODg1NTgyNy4xNjY3OTA2MjQ0*_ga_8JE65Q40S6*MTY2ODEwMzA3Mi41LjEuMTY2ODEwMzI0MS4wLjAuMA.."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hyperlink" Target="https://images.pexels.com/photos/9875440/pexels-photo-9875440.jpeg?cs=srgb&amp;dl=pexels-kindel-media-9875440.jpg&amp;fm=jpg&amp;_gl=1*idcz9c*_ga*MTk1ODg1NTgyNy4xNjY3OTA2MjQ0*_ga_8JE65Q40S6*MTY2ODEwMzA3Mi41LjEuMTY2ODEwNDI0NS4wLjAuMA.." TargetMode="Externa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hyperlink" Target="https://images.pexels.com/photos/6964367/pexels-photo-6964367.jpeg?cs=srgb&amp;dl=pexels-mikhail-nilov-6964367.jpg&amp;fm=jpg&amp;_gl=1*984l8s*_ga*MTk1ODg1NTgyNy4xNjY3OTA2MjQ0*_ga_8JE65Q40S6*MTY2ODEwMzA3Mi41LjEuMTY2ODEwNTAwMi4wLjAuMA.." TargetMode="External"/><Relationship Id="rId5" Type="http://schemas.openxmlformats.org/officeDocument/2006/relationships/image" Target="../media/image24.jpeg"/><Relationship Id="rId4" Type="http://schemas.openxmlformats.org/officeDocument/2006/relationships/hyperlink" Target="https://images.pexels.com/photos/3760809/pexels-photo-3760809.jpeg?cs=srgb&amp;dl=pexels-andrea-piacquadio-3760809.jpg&amp;fm=jpg&amp;_gl=1*1gbwvug*_ga*MTk1ODg1NTgyNy4xNjY3OTA2MjQ0*_ga_8JE65Q40S6*MTY2ODEwMzA3Mi41LjEuMTY2ODEwNDQwNy4wLjAuMA.."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hyperlink" Target="https://www.pexels.com/@tauseefkhaliq/"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hyperlink" Target="https://images.pexels.com/photos/12453286/pexels-photo-12453286.jpeg?cs=srgb&amp;dl=pexels-tauseef-khaliq-12453286.jpg&amp;fm=jpg&amp;_gl=1*k1bwq1*_ga*MTk1ODg1NTgyNy4xNjY3OTA2MjQ0*_ga_8JE65Q40S6*MTY2ODEwMzA3Mi41LjEuMTY2ODEwNTM3NS4wLjAuMA.." TargetMode="External"/><Relationship Id="rId5" Type="http://schemas.openxmlformats.org/officeDocument/2006/relationships/image" Target="../media/image26.jpeg"/><Relationship Id="rId4" Type="http://schemas.openxmlformats.org/officeDocument/2006/relationships/hyperlink" Target="https://images.pexels.com/photos/1111692/pexels-photo-1111692.jpeg?cs=srgb&amp;dl=pexels-karol-d-1111692.jpg&amp;fm=jpg&amp;_gl=1*15baoik*_ga*MTk1ODg1NTgyNy4xNjY3OTA2MjQ0*_ga_8JE65Q40S6*MTY2ODEwMzA3Mi41LjEuMTY2ODEwNTE4Mi4wLjAuMA.."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hyperlink" Target="https://images.pexels.com/photos/5184961/pexels-photo-5184961.jpeg?cs=srgb&amp;dl=pexels-cottonbro-studio-5184961.jpg&amp;fm=jpg&amp;_gl=1*1p2r74y*_ga*MTk1ODg1NTgyNy4xNjY3OTA2MjQ0*_ga_8JE65Q40S6*MTY2ODEwMzA3Mi41LjEuMTY2ODEwNjIzMi4wLjAuMA.." TargetMode="External"/><Relationship Id="rId5" Type="http://schemas.openxmlformats.org/officeDocument/2006/relationships/image" Target="../media/image28.jpeg"/><Relationship Id="rId4" Type="http://schemas.openxmlformats.org/officeDocument/2006/relationships/hyperlink" Target="https://images.pexels.com/photos/3758105/pexels-photo-3758105.jpeg?cs=srgb&amp;dl=pexels-andrea-piacquadio-3758105.jpg&amp;fm=jpg&amp;_gl=1*18pi3oj*_ga*MTk1ODg1NTgyNy4xNjY3OTA2MjQ0*_ga_8JE65Q40S6*MTY2ODEwMzA3Mi41LjEuMTY2ODEwNTU5OC4wLjAuMA.."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hyperlink" Target="https://cdn.pixabay.com/photo/2014/09/26/02/33/tough-461386_1280.jpg" TargetMode="External"/><Relationship Id="rId5" Type="http://schemas.openxmlformats.org/officeDocument/2006/relationships/image" Target="../media/image30.jpeg"/><Relationship Id="rId4" Type="http://schemas.openxmlformats.org/officeDocument/2006/relationships/hyperlink" Target="https://images.pexels.com/photos/9530185/pexels-photo-9530185.jpeg?cs=srgb&amp;dl=pexels-victoria-akvarel-9530185.jpg&amp;fm=jpg&amp;_gl=1*yhuehm*_ga*MTk1ODg1NTgyNy4xNjY3OTA2MjQ0*_ga_8JE65Q40S6*MTY2ODE1Njc3My42LjEuMTY2ODE1NjkyMS4wLjAuMA.."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hyperlink" Target="https://cdn.pixabay.com/photo/2020/07/27/13/44/campus-5442477_1280.jpg" TargetMode="External"/><Relationship Id="rId5" Type="http://schemas.openxmlformats.org/officeDocument/2006/relationships/image" Target="../media/image32.jpeg"/><Relationship Id="rId4" Type="http://schemas.openxmlformats.org/officeDocument/2006/relationships/hyperlink" Target="https://cdn.pixabay.com/photo/2015/05/21/14/25/rolls-royce-777278_1280.jpg"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hyperlink" Target="https://cdn.pixabay.com/photo/2018/04/25/10/58/business-idea-3349232_1280.jpg" TargetMode="External"/><Relationship Id="rId5" Type="http://schemas.openxmlformats.org/officeDocument/2006/relationships/image" Target="../media/image34.jpeg"/><Relationship Id="rId4" Type="http://schemas.openxmlformats.org/officeDocument/2006/relationships/hyperlink" Target="https://cdn.pixabay.com/photo/2017/08/30/07/56/money-2696228_1280.jpg"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hyperlink" Target="https://cdn.pixabay.com/photo/2013/03/11/02/15/launch-control-92371_1280.jpg" TargetMode="External"/><Relationship Id="rId5" Type="http://schemas.openxmlformats.org/officeDocument/2006/relationships/image" Target="../media/image36.jpeg"/><Relationship Id="rId4" Type="http://schemas.openxmlformats.org/officeDocument/2006/relationships/hyperlink" Target="https://cdn.pixabay.com/photo/2017/09/11/14/52/active-2739217_1280.jpg"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hyperlink" Target="https://cdn.pixabay.com/photo/2017/08/02/07/11/dunes-2570209_1280.jpg" TargetMode="External"/><Relationship Id="rId5" Type="http://schemas.openxmlformats.org/officeDocument/2006/relationships/image" Target="../media/image38.jpeg"/><Relationship Id="rId4" Type="http://schemas.openxmlformats.org/officeDocument/2006/relationships/hyperlink" Target="https://cdn.pixabay.com/photo/2016/08/04/18/21/bunker-1569723_1280.jpg"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hyperlink" Target="https://cdn.pixabay.com/photo/2017/10/16/19/21/residential-property-2858226_1280.jpg" TargetMode="External"/><Relationship Id="rId5" Type="http://schemas.openxmlformats.org/officeDocument/2006/relationships/image" Target="../media/image40.jpeg"/><Relationship Id="rId4" Type="http://schemas.openxmlformats.org/officeDocument/2006/relationships/hyperlink" Target="https://cdn.pixabay.com/photo/2016/01/23/23/52/dining-room-1158266_1280.jpg"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hyperlink" Target="https://cdn.pixabay.com/photo/2018/01/23/20/24/housebuilding-3102324_1280.jpg" TargetMode="External"/><Relationship Id="rId5" Type="http://schemas.openxmlformats.org/officeDocument/2006/relationships/image" Target="../media/image42.jpeg"/><Relationship Id="rId4" Type="http://schemas.openxmlformats.org/officeDocument/2006/relationships/hyperlink" Target="https://cdn.pixabay.com/photo/2017/04/21/01/43/painter-2247395_1280.jpg"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hyperlink" Target="https://images.pexels.com/photos/3942369/pexels-photo-3942369.jpeg?auto=compress&amp;cs=tinysrgb&amp;w=1260&amp;h=750&amp;dpr=2" TargetMode="External"/><Relationship Id="rId5" Type="http://schemas.openxmlformats.org/officeDocument/2006/relationships/image" Target="../media/image44.jpeg"/><Relationship Id="rId4" Type="http://schemas.openxmlformats.org/officeDocument/2006/relationships/hyperlink" Target="https://images.pexels.com/photos/4483612/pexels-photo-4483612.jpeg?auto=compress&amp;cs=tinysrgb&amp;w=1260&amp;h=750&amp;dpr=2"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hyperlink" Target="https://images.pexels.com/photos/3823540/pexels-photo-3823540.jpeg?auto=compress&amp;cs=tinysrgb&amp;w=1260&amp;h=750&amp;dpr=2" TargetMode="External"/><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hyperlink" Target="https://www.pexels.com/@anna-nekrashevich/" TargetMode="External"/><Relationship Id="rId4" Type="http://schemas.openxmlformats.org/officeDocument/2006/relationships/hyperlink" Target="https://images.pexels.com/photos/6802049/pexels-photo-6802049.jpeg?auto=compress&amp;cs=tinysrgb&amp;w=1260&amp;h=750&amp;dpr=2" TargetMode="Externa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hyperlink" Target="https://images.pexels.com/photos/4474035/pexels-photo-4474035.jpeg?cs=srgb&amp;dl=pexels-ketut-subiyanto-4474035.jpg&amp;fm=jpg&amp;_gl=1*18ft33e*_ga*MTk1ODg1NTgyNy4xNjY3OTA2MjQ0*_ga_8JE65Q40S6*MTY2ODE2NDc0Ny44LjEuMTY2ODE2OTExOC4wLjAuMA.." TargetMode="External"/><Relationship Id="rId5" Type="http://schemas.openxmlformats.org/officeDocument/2006/relationships/image" Target="../media/image48.jpeg"/><Relationship Id="rId4" Type="http://schemas.openxmlformats.org/officeDocument/2006/relationships/hyperlink" Target="https://images.pexels.com/photos/3791136/pexels-photo-3791136.jpeg?cs=srgb&amp;dl=pexels-andrea-piacquadio-3791136.jpg&amp;fm=jpg&amp;_gl=1*u15ygs*_ga*MTk1ODg1NTgyNy4xNjY3OTA2MjQ0*_ga_8JE65Q40S6*MTY2ODE2NDc0Ny44LjEuMTY2ODE2ODg1MS4wLjAuMA.."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hyperlink" Target="https://cdn.pixabay.com/photo/2018/06/11/14/36/marketing-3468598_1280.jpg" TargetMode="External"/><Relationship Id="rId5" Type="http://schemas.openxmlformats.org/officeDocument/2006/relationships/image" Target="../media/image50.jpeg"/><Relationship Id="rId4" Type="http://schemas.openxmlformats.org/officeDocument/2006/relationships/hyperlink" Target="https://cdn.pixabay.com/photo/2015/01/08/18/29/entrepreneur-593352_1280.jpg"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hyperlink" Target="https://images.pexels.com/photos/258154/pexels-photo-258154.jpeg?auto=compress&amp;cs=tinysrgb&amp;w=1260&amp;h=750&amp;dpr=2" TargetMode="External"/><Relationship Id="rId5" Type="http://schemas.openxmlformats.org/officeDocument/2006/relationships/image" Target="../media/image52.jpeg"/><Relationship Id="rId4" Type="http://schemas.openxmlformats.org/officeDocument/2006/relationships/hyperlink" Target="https://images.pexels.com/photos/3647693/pexels-photo-3647693.jpeg?auto=compress&amp;cs=tinysrgb&amp;w=1260&amp;h=750&amp;dpr=2" TargetMode="Externa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4.jpg"/><Relationship Id="rId7" Type="http://schemas.openxmlformats.org/officeDocument/2006/relationships/image" Target="../media/image56.jpg"/><Relationship Id="rId2" Type="http://schemas.openxmlformats.org/officeDocument/2006/relationships/notesSlide" Target="../notesSlides/notesSlide56.xml"/><Relationship Id="rId1" Type="http://schemas.openxmlformats.org/officeDocument/2006/relationships/slideLayout" Target="../slideLayouts/slideLayout1.xml"/><Relationship Id="rId6" Type="http://schemas.openxmlformats.org/officeDocument/2006/relationships/hyperlink" Target="https://twitter.com/ese_ae?s=09" TargetMode="External"/><Relationship Id="rId5" Type="http://schemas.openxmlformats.org/officeDocument/2006/relationships/image" Target="../media/image55.jpg"/><Relationship Id="rId4" Type="http://schemas.openxmlformats.org/officeDocument/2006/relationships/hyperlink" Target="https://www.instagram.com/ese.ae/?hl=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0"/>
        <p:cNvGrpSpPr/>
        <p:nvPr/>
      </p:nvGrpSpPr>
      <p:grpSpPr>
        <a:xfrm>
          <a:off x="0" y="0"/>
          <a:ext cx="0" cy="0"/>
          <a:chOff x="0" y="0"/>
          <a:chExt cx="0" cy="0"/>
        </a:xfrm>
      </p:grpSpPr>
      <p:sp>
        <p:nvSpPr>
          <p:cNvPr id="81" name="Google Shape;81;p1"/>
          <p:cNvSpPr txBox="1"/>
          <p:nvPr/>
        </p:nvSpPr>
        <p:spPr>
          <a:xfrm>
            <a:off x="7393260" y="4592586"/>
            <a:ext cx="4339440" cy="9144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3200"/>
              <a:buFont typeface="Calibri"/>
              <a:buNone/>
            </a:pPr>
            <a:endParaRPr sz="3200" b="0" i="0" u="none" strike="noStrike" cap="none">
              <a:solidFill>
                <a:srgbClr val="C00000"/>
              </a:solidFill>
              <a:latin typeface="Arial"/>
              <a:ea typeface="Arial"/>
              <a:cs typeface="Arial"/>
              <a:sym typeface="Arial"/>
            </a:endParaRPr>
          </a:p>
        </p:txBody>
      </p:sp>
      <p:sp>
        <p:nvSpPr>
          <p:cNvPr id="82" name="Google Shape;82;p1"/>
          <p:cNvSpPr txBox="1"/>
          <p:nvPr/>
        </p:nvSpPr>
        <p:spPr>
          <a:xfrm>
            <a:off x="3048001" y="2993769"/>
            <a:ext cx="4495332" cy="707846"/>
          </a:xfrm>
          <a:prstGeom prst="rect">
            <a:avLst/>
          </a:prstGeom>
          <a:noFill/>
          <a:ln>
            <a:noFill/>
          </a:ln>
        </p:spPr>
        <p:txBody>
          <a:bodyPr spcFirstLastPara="1" wrap="square" lIns="91425" tIns="45700" rIns="91425" bIns="45700" anchor="t" anchorCtr="0">
            <a:spAutoFit/>
          </a:bodyPr>
          <a:lstStyle/>
          <a:p>
            <a:pPr marL="0" marR="0" lvl="0" indent="0" algn="l" rtl="1">
              <a:lnSpc>
                <a:spcPct val="100000"/>
              </a:lnSpc>
              <a:spcBef>
                <a:spcPts val="0"/>
              </a:spcBef>
              <a:spcAft>
                <a:spcPts val="0"/>
              </a:spcAft>
              <a:buClr>
                <a:srgbClr val="000000"/>
              </a:buClr>
              <a:buSzPts val="4000"/>
              <a:buFont typeface="Arial"/>
              <a:buNone/>
            </a:pPr>
            <a:r>
              <a:rPr lang="en-US" sz="4000" b="0" i="0" u="none" strike="noStrike" cap="none">
                <a:solidFill>
                  <a:srgbClr val="595959"/>
                </a:solidFill>
                <a:latin typeface="Arial"/>
                <a:ea typeface="Arial"/>
                <a:cs typeface="Arial"/>
                <a:sym typeface="Arial"/>
              </a:rPr>
              <a:t>End of Term Exam</a:t>
            </a:r>
            <a:endParaRPr sz="1400" b="0" i="0" u="none" strike="noStrike" cap="none">
              <a:solidFill>
                <a:srgbClr val="000000"/>
              </a:solidFill>
              <a:latin typeface="Arial"/>
              <a:ea typeface="Arial"/>
              <a:cs typeface="Arial"/>
              <a:sym typeface="Arial"/>
            </a:endParaRPr>
          </a:p>
        </p:txBody>
      </p:sp>
      <p:sp>
        <p:nvSpPr>
          <p:cNvPr id="83" name="Google Shape;83;p1"/>
          <p:cNvSpPr txBox="1"/>
          <p:nvPr/>
        </p:nvSpPr>
        <p:spPr>
          <a:xfrm>
            <a:off x="3804746" y="3780739"/>
            <a:ext cx="3588514" cy="523220"/>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2800"/>
              <a:buFont typeface="Arial"/>
              <a:buNone/>
            </a:pPr>
            <a:r>
              <a:rPr lang="en-US" sz="2800" b="0" i="0" u="none" strike="noStrike" cap="none" dirty="0">
                <a:solidFill>
                  <a:schemeClr val="dk1"/>
                </a:solidFill>
                <a:latin typeface="Arial"/>
                <a:ea typeface="Arial"/>
                <a:cs typeface="Arial"/>
                <a:sym typeface="Arial"/>
              </a:rPr>
              <a:t>Level 9.1</a:t>
            </a:r>
            <a:endParaRPr sz="1400" b="0" i="0" u="none" strike="noStrike" cap="none" dirty="0">
              <a:solidFill>
                <a:srgbClr val="000000"/>
              </a:solidFill>
              <a:latin typeface="Arial"/>
              <a:ea typeface="Arial"/>
              <a:cs typeface="Arial"/>
              <a:sym typeface="Arial"/>
            </a:endParaRPr>
          </a:p>
        </p:txBody>
      </p:sp>
      <p:sp>
        <p:nvSpPr>
          <p:cNvPr id="84" name="Google Shape;84;p1"/>
          <p:cNvSpPr txBox="1"/>
          <p:nvPr/>
        </p:nvSpPr>
        <p:spPr>
          <a:xfrm>
            <a:off x="5749076" y="4344161"/>
            <a:ext cx="1644184" cy="769441"/>
          </a:xfrm>
          <a:prstGeom prst="rect">
            <a:avLst/>
          </a:prstGeom>
          <a:noFill/>
          <a:ln>
            <a:noFill/>
          </a:ln>
        </p:spPr>
        <p:txBody>
          <a:bodyPr spcFirstLastPara="1" wrap="square" lIns="91425" tIns="45700" rIns="91425" bIns="45700" anchor="t" anchorCtr="0">
            <a:spAutoFit/>
          </a:bodyPr>
          <a:lstStyle/>
          <a:p>
            <a:pPr marL="0" marR="0" lvl="0" indent="0" algn="r" rtl="1">
              <a:lnSpc>
                <a:spcPct val="100000"/>
              </a:lnSpc>
              <a:spcBef>
                <a:spcPts val="0"/>
              </a:spcBef>
              <a:spcAft>
                <a:spcPts val="0"/>
              </a:spcAft>
              <a:buClr>
                <a:srgbClr val="000000"/>
              </a:buClr>
              <a:buSzPts val="2200"/>
              <a:buFont typeface="Arial"/>
              <a:buNone/>
            </a:pPr>
            <a:r>
              <a:rPr lang="en-US" sz="2200" b="0" i="0" u="none" strike="noStrike" cap="none" dirty="0">
                <a:solidFill>
                  <a:schemeClr val="dk1"/>
                </a:solidFill>
                <a:latin typeface="Arial"/>
                <a:ea typeface="Arial"/>
                <a:cs typeface="Arial"/>
                <a:sym typeface="Arial"/>
              </a:rPr>
              <a:t>Term 1 2022-2023</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9"/>
        <p:cNvGrpSpPr/>
        <p:nvPr/>
      </p:nvGrpSpPr>
      <p:grpSpPr>
        <a:xfrm>
          <a:off x="0" y="0"/>
          <a:ext cx="0" cy="0"/>
          <a:chOff x="0" y="0"/>
          <a:chExt cx="0" cy="0"/>
        </a:xfrm>
      </p:grpSpPr>
      <p:sp>
        <p:nvSpPr>
          <p:cNvPr id="90" name="Google Shape;90;p2"/>
          <p:cNvSpPr txBox="1"/>
          <p:nvPr/>
        </p:nvSpPr>
        <p:spPr>
          <a:xfrm>
            <a:off x="999852" y="1583494"/>
            <a:ext cx="4547287" cy="523220"/>
          </a:xfrm>
          <a:prstGeom prst="rect">
            <a:avLst/>
          </a:prstGeom>
          <a:noFill/>
          <a:ln>
            <a:noFill/>
          </a:ln>
        </p:spPr>
        <p:txBody>
          <a:bodyPr spcFirstLastPara="1" wrap="square" lIns="91425" tIns="45700" rIns="91425" bIns="45700" anchor="t" anchorCtr="0">
            <a:spAutoFit/>
          </a:bodyPr>
          <a:lstStyle/>
          <a:p>
            <a:pPr marL="0" marR="0" lvl="0" indent="0" algn="l" rtl="1">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Arial"/>
                <a:ea typeface="Arial"/>
                <a:cs typeface="Arial"/>
                <a:sym typeface="Arial"/>
              </a:rPr>
              <a:t>Contents:</a:t>
            </a:r>
            <a:endParaRPr sz="1400" b="0" i="0" u="none" strike="noStrike" cap="none">
              <a:solidFill>
                <a:srgbClr val="000000"/>
              </a:solidFill>
              <a:latin typeface="Arial"/>
              <a:ea typeface="Arial"/>
              <a:cs typeface="Arial"/>
              <a:sym typeface="Arial"/>
            </a:endParaRPr>
          </a:p>
        </p:txBody>
      </p:sp>
      <p:sp>
        <p:nvSpPr>
          <p:cNvPr id="91" name="Google Shape;91;p2"/>
          <p:cNvSpPr txBox="1"/>
          <p:nvPr/>
        </p:nvSpPr>
        <p:spPr>
          <a:xfrm>
            <a:off x="1038544" y="1827827"/>
            <a:ext cx="5096148" cy="304694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highlight>
                <a:srgbClr val="FFFF00"/>
              </a:highlight>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chemeClr val="dk1"/>
                </a:solidFill>
                <a:latin typeface="Arial"/>
                <a:ea typeface="Arial"/>
                <a:cs typeface="Arial"/>
                <a:sym typeface="Arial"/>
              </a:rPr>
              <a:t>Part 1: Preparation – vocabulary</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chemeClr val="dk1"/>
                </a:solidFill>
                <a:latin typeface="Arial"/>
                <a:ea typeface="Arial"/>
                <a:cs typeface="Arial"/>
                <a:sym typeface="Arial"/>
              </a:rPr>
              <a:t>Part 2: Top tips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br>
              <a:rPr lang="en-US" sz="2400" b="0" i="0" u="none" strike="noStrike" cap="none" dirty="0">
                <a:solidFill>
                  <a:srgbClr val="B68A35"/>
                </a:solidFill>
                <a:latin typeface="Arial"/>
                <a:ea typeface="Arial"/>
                <a:cs typeface="Arial"/>
                <a:sym typeface="Arial"/>
              </a:rPr>
            </a:br>
            <a:r>
              <a:rPr lang="en-US" sz="2400" b="0" i="0" u="none" strike="noStrike" cap="none" dirty="0">
                <a:solidFill>
                  <a:srgbClr val="BCBDC0"/>
                </a:solidFill>
                <a:latin typeface="Arial"/>
                <a:ea typeface="Arial"/>
                <a:cs typeface="Arial"/>
                <a:sym typeface="Arial"/>
              </a:rPr>
              <a:t>Level 9.1</a:t>
            </a:r>
            <a:endParaRPr sz="2400" b="0" i="1" u="none" strike="noStrike" cap="none" dirty="0">
              <a:solidFill>
                <a:srgbClr val="BCBDC0"/>
              </a:solidFill>
              <a:highlight>
                <a:srgbClr val="FFFF00"/>
              </a:highlight>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br>
              <a:rPr lang="en-US" sz="2400" b="0" i="0" u="none" strike="noStrike" cap="none" dirty="0">
                <a:solidFill>
                  <a:srgbClr val="B68A35"/>
                </a:solidFill>
                <a:latin typeface="Arial"/>
                <a:ea typeface="Arial"/>
                <a:cs typeface="Arial"/>
                <a:sym typeface="Arial"/>
              </a:rPr>
            </a:br>
            <a:r>
              <a:rPr lang="en-US" sz="2400" b="0" i="0" u="none" strike="noStrike" cap="none" dirty="0">
                <a:solidFill>
                  <a:srgbClr val="BCBDC0"/>
                </a:solidFill>
                <a:latin typeface="Arial"/>
                <a:ea typeface="Arial"/>
                <a:cs typeface="Arial"/>
                <a:sym typeface="Arial"/>
              </a:rPr>
              <a:t>Term 1 Academic Year 2022-2023</a:t>
            </a:r>
            <a:endParaRPr sz="2400" b="0" i="0" u="none" strike="noStrike" cap="none" dirty="0">
              <a:solidFill>
                <a:srgbClr val="BCBDC0"/>
              </a:solidFill>
              <a:latin typeface="Arial"/>
              <a:ea typeface="Arial"/>
              <a:cs typeface="Arial"/>
              <a:sym typeface="Arial"/>
            </a:endParaRPr>
          </a:p>
        </p:txBody>
      </p:sp>
      <p:sp>
        <p:nvSpPr>
          <p:cNvPr id="92" name="Google Shape;92;p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a:t>
            </a:fld>
            <a:endParaRPr/>
          </a:p>
        </p:txBody>
      </p:sp>
      <p:pic>
        <p:nvPicPr>
          <p:cNvPr id="93" name="Google Shape;93;p2" descr="Desk"/>
          <p:cNvPicPr preferRelativeResize="0"/>
          <p:nvPr/>
        </p:nvPicPr>
        <p:blipFill rotWithShape="1">
          <a:blip r:embed="rId4">
            <a:alphaModFix/>
          </a:blip>
          <a:srcRect/>
          <a:stretch/>
        </p:blipFill>
        <p:spPr>
          <a:xfrm>
            <a:off x="7822704" y="1583494"/>
            <a:ext cx="3640308" cy="369101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lide Number Placeholder 1">
            <a:extLst>
              <a:ext uri="{FF2B5EF4-FFF2-40B4-BE49-F238E27FC236}">
                <a16:creationId xmlns:a16="http://schemas.microsoft.com/office/drawing/2014/main" id="{63EDA24E-1837-874C-A818-C82CDB025C76}"/>
              </a:ext>
            </a:extLst>
          </p:cNvPr>
          <p:cNvSpPr>
            <a:spLocks noGrp="1"/>
          </p:cNvSpPr>
          <p:nvPr>
            <p:ph type="sldNum" sz="quarter" idx="12"/>
          </p:nvPr>
        </p:nvSpPr>
        <p:spPr>
          <a:xfrm>
            <a:off x="4724400" y="6356349"/>
            <a:ext cx="27432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5A5AB9B-F023-8B4A-BE34-5ADCF95463FD}" type="slidenum">
              <a:rPr kumimoji="0" lang="en-US" sz="1200" u="none" strike="noStrike" kern="1200" cap="none" spc="0" normalizeH="0" baseline="0" noProof="0" smtClean="0">
                <a:ln>
                  <a:noFill/>
                </a:ln>
                <a:solidFill>
                  <a:prstClr val="white"/>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US" sz="120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5" name="Google Shape;98;p3">
            <a:extLst>
              <a:ext uri="{FF2B5EF4-FFF2-40B4-BE49-F238E27FC236}">
                <a16:creationId xmlns:a16="http://schemas.microsoft.com/office/drawing/2014/main" id="{C6AAE890-9C66-0948-A7C9-978FB467AB90}"/>
              </a:ext>
            </a:extLst>
          </p:cNvPr>
          <p:cNvSpPr txBox="1"/>
          <p:nvPr/>
        </p:nvSpPr>
        <p:spPr>
          <a:xfrm>
            <a:off x="6527574" y="3734934"/>
            <a:ext cx="5528878" cy="20620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dirty="0">
                <a:solidFill>
                  <a:schemeClr val="bg1"/>
                </a:solidFill>
                <a:latin typeface="Arial"/>
                <a:ea typeface="Arial"/>
                <a:cs typeface="Arial"/>
                <a:sym typeface="Arial"/>
              </a:rPr>
              <a:t>Part 1: Preparation – 		Vocabulary</a:t>
            </a:r>
            <a:endParaRPr sz="1400" b="0" i="0" u="none" strike="noStrike" cap="none" dirty="0">
              <a:solidFill>
                <a:schemeClr val="bg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u="none" strike="noStrike" cap="none" dirty="0">
                <a:solidFill>
                  <a:schemeClr val="bg1"/>
                </a:solidFill>
                <a:latin typeface="Arial" panose="020B0604020202020204" pitchFamily="34" charset="0"/>
                <a:ea typeface="Helvetica Neue"/>
                <a:cs typeface="Arial" panose="020B0604020202020204" pitchFamily="34" charset="0"/>
                <a:sym typeface="Helvetica Neue"/>
              </a:rPr>
              <a:t>		</a:t>
            </a:r>
            <a:endParaRPr sz="1400" b="0" i="0" u="none" strike="noStrike" cap="none" dirty="0">
              <a:solidFill>
                <a:schemeClr val="bg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u="none" strike="noStrike" cap="none" dirty="0">
                <a:solidFill>
                  <a:schemeClr val="bg1"/>
                </a:solidFill>
                <a:latin typeface="Arial" panose="020B0604020202020204" pitchFamily="34" charset="0"/>
                <a:ea typeface="Helvetica Neue"/>
                <a:cs typeface="Arial" panose="020B0604020202020204" pitchFamily="34" charset="0"/>
                <a:sym typeface="Helvetica Neue"/>
              </a:rPr>
              <a:t>		</a:t>
            </a:r>
            <a:endParaRPr sz="1400" b="0" i="0" u="none" strike="noStrike" cap="none" dirty="0">
              <a:solidFill>
                <a:schemeClr val="bg1"/>
              </a:solidFill>
              <a:latin typeface="Arial"/>
              <a:ea typeface="Arial"/>
              <a:cs typeface="Arial"/>
              <a:sym typeface="Arial"/>
            </a:endParaRPr>
          </a:p>
        </p:txBody>
      </p:sp>
    </p:spTree>
    <p:extLst>
      <p:ext uri="{BB962C8B-B14F-4D97-AF65-F5344CB8AC3E}">
        <p14:creationId xmlns:p14="http://schemas.microsoft.com/office/powerpoint/2010/main" val="3914495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habitat</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latin typeface="Calibri" panose="020F0502020204030204" pitchFamily="34" charset="0"/>
                <a:cs typeface="Calibri" panose="020F0502020204030204" pitchFamily="34" charset="0"/>
              </a:rPr>
              <a:t>a place where people or animals live</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 name="Picture 3">
            <a:extLst>
              <a:ext uri="{FF2B5EF4-FFF2-40B4-BE49-F238E27FC236}">
                <a16:creationId xmlns:a16="http://schemas.microsoft.com/office/drawing/2014/main" id="{4B50AA0B-7AAE-7846-8038-F602D77C9FEF}"/>
              </a:ext>
            </a:extLst>
          </p:cNvPr>
          <p:cNvPicPr>
            <a:picLocks noChangeAspect="1"/>
          </p:cNvPicPr>
          <p:nvPr/>
        </p:nvPicPr>
        <p:blipFill>
          <a:blip r:embed="rId3"/>
          <a:stretch>
            <a:fillRect/>
          </a:stretch>
        </p:blipFill>
        <p:spPr>
          <a:xfrm>
            <a:off x="6120143" y="308358"/>
            <a:ext cx="4343061" cy="3257296"/>
          </a:xfrm>
          <a:prstGeom prst="rect">
            <a:avLst/>
          </a:prstGeom>
        </p:spPr>
      </p:pic>
      <p:sp>
        <p:nvSpPr>
          <p:cNvPr id="5" name="TextBox 4">
            <a:extLst>
              <a:ext uri="{FF2B5EF4-FFF2-40B4-BE49-F238E27FC236}">
                <a16:creationId xmlns:a16="http://schemas.microsoft.com/office/drawing/2014/main" id="{371283BC-07F8-0E48-995F-1D48EDB0D884}"/>
              </a:ext>
            </a:extLst>
          </p:cNvPr>
          <p:cNvSpPr txBox="1"/>
          <p:nvPr/>
        </p:nvSpPr>
        <p:spPr>
          <a:xfrm>
            <a:off x="6120143" y="3305094"/>
            <a:ext cx="2752694" cy="215444"/>
          </a:xfrm>
          <a:prstGeom prst="rect">
            <a:avLst/>
          </a:prstGeom>
          <a:noFill/>
        </p:spPr>
        <p:txBody>
          <a:bodyPr wrap="square" rtlCol="0">
            <a:spAutoFit/>
          </a:bodyPr>
          <a:lstStyle/>
          <a:p>
            <a:r>
              <a:rPr lang="en-GB" sz="800" dirty="0">
                <a:solidFill>
                  <a:schemeClr val="bg1"/>
                </a:solidFill>
                <a:hlinkClick r:id="rId4"/>
              </a:rPr>
              <a:t>Turtle swimming under water</a:t>
            </a:r>
            <a:r>
              <a:rPr lang="en-GB" sz="800" dirty="0">
                <a:solidFill>
                  <a:schemeClr val="bg1"/>
                </a:solidFill>
              </a:rPr>
              <a:t>, Belle Co, 2018.</a:t>
            </a:r>
          </a:p>
        </p:txBody>
      </p:sp>
      <p:pic>
        <p:nvPicPr>
          <p:cNvPr id="1026" name="Picture 2">
            <a:extLst>
              <a:ext uri="{FF2B5EF4-FFF2-40B4-BE49-F238E27FC236}">
                <a16:creationId xmlns:a16="http://schemas.microsoft.com/office/drawing/2014/main" id="{1B36C103-722E-4D4B-A6E7-48C90F437E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605" y="279312"/>
            <a:ext cx="4877365" cy="609670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E42BE38-4CFE-0143-BAD2-31D9EEF5C21F}"/>
              </a:ext>
            </a:extLst>
          </p:cNvPr>
          <p:cNvSpPr txBox="1"/>
          <p:nvPr/>
        </p:nvSpPr>
        <p:spPr>
          <a:xfrm>
            <a:off x="265605" y="6133019"/>
            <a:ext cx="4068083" cy="215444"/>
          </a:xfrm>
          <a:prstGeom prst="rect">
            <a:avLst/>
          </a:prstGeom>
          <a:noFill/>
        </p:spPr>
        <p:txBody>
          <a:bodyPr wrap="square" rtlCol="0">
            <a:spAutoFit/>
          </a:bodyPr>
          <a:lstStyle/>
          <a:p>
            <a:r>
              <a:rPr lang="en-GB" sz="800" dirty="0">
                <a:solidFill>
                  <a:schemeClr val="bg1"/>
                </a:solidFill>
                <a:hlinkClick r:id="rId6"/>
              </a:rPr>
              <a:t>Deer on grassy meadow among trees in wild nature, </a:t>
            </a:r>
            <a:r>
              <a:rPr lang="en-GB" sz="800" dirty="0">
                <a:solidFill>
                  <a:schemeClr val="bg1"/>
                </a:solidFill>
              </a:rPr>
              <a:t>David </a:t>
            </a:r>
            <a:r>
              <a:rPr lang="en-GB" sz="800" dirty="0" err="1">
                <a:solidFill>
                  <a:schemeClr val="bg1"/>
                </a:solidFill>
              </a:rPr>
              <a:t>Shelbert</a:t>
            </a:r>
            <a:r>
              <a:rPr lang="en-GB" sz="800" dirty="0">
                <a:solidFill>
                  <a:schemeClr val="bg1"/>
                </a:solidFill>
              </a:rPr>
              <a:t>, 2021.</a:t>
            </a:r>
          </a:p>
        </p:txBody>
      </p:sp>
    </p:spTree>
    <p:extLst>
      <p:ext uri="{BB962C8B-B14F-4D97-AF65-F5344CB8AC3E}">
        <p14:creationId xmlns:p14="http://schemas.microsoft.com/office/powerpoint/2010/main" val="3772127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5</a:t>
            </a:fld>
            <a:endParaRPr/>
          </a:p>
        </p:txBody>
      </p:sp>
      <p:graphicFrame>
        <p:nvGraphicFramePr>
          <p:cNvPr id="130" name="Google Shape;130;p52"/>
          <p:cNvGraphicFramePr/>
          <p:nvPr>
            <p:extLst>
              <p:ext uri="{D42A27DB-BD31-4B8C-83A1-F6EECF244321}">
                <p14:modId xmlns:p14="http://schemas.microsoft.com/office/powerpoint/2010/main" val="1189346851"/>
              </p:ext>
            </p:extLst>
          </p:nvPr>
        </p:nvGraphicFramePr>
        <p:xfrm>
          <a:off x="886576" y="2585545"/>
          <a:ext cx="10891800" cy="236964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latin typeface="Calibri" panose="020F0502020204030204" pitchFamily="34" charset="0"/>
                          <a:cs typeface="Calibri" panose="020F0502020204030204" pitchFamily="34" charset="0"/>
                        </a:rPr>
                        <a:t>habitat</a:t>
                      </a:r>
                      <a:endParaRPr sz="2400" u="none" strike="noStrike" cap="none" dirty="0">
                        <a:latin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Calibri" panose="020F0502020204030204" pitchFamily="34" charset="0"/>
                          <a:ea typeface="Arial"/>
                          <a:cs typeface="Calibri" panose="020F0502020204030204" pitchFamily="34" charset="0"/>
                          <a:sym typeface="Arial"/>
                        </a:rPr>
                        <a:t>noun</a:t>
                      </a:r>
                      <a:endParaRPr sz="2400" b="0" u="none" strike="noStrike" cap="none" dirty="0">
                        <a:latin typeface="Calibri" panose="020F0502020204030204" pitchFamily="34" charset="0"/>
                        <a:ea typeface="Arial"/>
                        <a:cs typeface="Calibri" panose="020F0502020204030204" pitchFamily="34" charset="0"/>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latin typeface="Calibri" panose="020F0502020204030204" pitchFamily="34" charset="0"/>
                          <a:cs typeface="Calibri" panose="020F0502020204030204" pitchFamily="34" charset="0"/>
                        </a:rPr>
                        <a:t>a place where people or animals live</a:t>
                      </a:r>
                      <a:endParaRPr sz="2400" u="none" strike="noStrike" cap="none" dirty="0">
                        <a:latin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latin typeface="Calibri" panose="020F0502020204030204" pitchFamily="34" charset="0"/>
                          <a:cs typeface="Calibri" panose="020F0502020204030204" pitchFamily="34" charset="0"/>
                        </a:rPr>
                        <a:t>The desert habitat was home to the Bedu as well as camels, goats and </a:t>
                      </a:r>
                      <a:r>
                        <a:rPr lang="en-GB" sz="2400" u="none" strike="noStrike" cap="none" dirty="0" err="1">
                          <a:latin typeface="Calibri" panose="020F0502020204030204" pitchFamily="34" charset="0"/>
                          <a:cs typeface="Calibri" panose="020F0502020204030204" pitchFamily="34" charset="0"/>
                        </a:rPr>
                        <a:t>ghaf</a:t>
                      </a:r>
                      <a:r>
                        <a:rPr lang="en-GB" sz="2400" u="none" strike="noStrike" cap="none" dirty="0">
                          <a:latin typeface="Calibri" panose="020F0502020204030204" pitchFamily="34" charset="0"/>
                          <a:cs typeface="Calibri" panose="020F0502020204030204" pitchFamily="34" charset="0"/>
                        </a:rPr>
                        <a:t> trees.</a:t>
                      </a:r>
                      <a:endParaRPr sz="2400" u="none" strike="noStrike" cap="none" dirty="0">
                        <a:latin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408821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6</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deforestation</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latin typeface="Calibri" panose="020F0502020204030204" pitchFamily="34" charset="0"/>
                <a:cs typeface="Calibri" panose="020F0502020204030204" pitchFamily="34" charset="0"/>
              </a:rPr>
              <a:t>the process where large numbers of trees are killed, usually due to pollution or logging</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050" name="Picture 2" descr="Free Bird's Eye View of Woodpile Stock Photo">
            <a:extLst>
              <a:ext uri="{FF2B5EF4-FFF2-40B4-BE49-F238E27FC236}">
                <a16:creationId xmlns:a16="http://schemas.microsoft.com/office/drawing/2014/main" id="{678DA467-AA70-AD40-A3E4-55D17D0F2C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1522" y="240501"/>
            <a:ext cx="5040304" cy="336020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ABBB1AE-50D3-DE4B-A84E-F93D335C5C10}"/>
              </a:ext>
            </a:extLst>
          </p:cNvPr>
          <p:cNvSpPr txBox="1"/>
          <p:nvPr/>
        </p:nvSpPr>
        <p:spPr>
          <a:xfrm>
            <a:off x="5771522" y="3235909"/>
            <a:ext cx="4626864" cy="215444"/>
          </a:xfrm>
          <a:prstGeom prst="rect">
            <a:avLst/>
          </a:prstGeom>
          <a:noFill/>
        </p:spPr>
        <p:txBody>
          <a:bodyPr wrap="square" rtlCol="0">
            <a:spAutoFit/>
          </a:bodyPr>
          <a:lstStyle/>
          <a:p>
            <a:r>
              <a:rPr lang="en-GB" sz="800" dirty="0">
                <a:solidFill>
                  <a:schemeClr val="bg1"/>
                </a:solidFill>
                <a:hlinkClick r:id="rId4"/>
              </a:rPr>
              <a:t>Bird's Eye View of Woodpile, </a:t>
            </a:r>
            <a:r>
              <a:rPr lang="en-GB" sz="800" dirty="0" err="1">
                <a:solidFill>
                  <a:schemeClr val="bg1"/>
                </a:solidFill>
              </a:rPr>
              <a:t>Pok</a:t>
            </a:r>
            <a:r>
              <a:rPr lang="en-GB" sz="800" dirty="0">
                <a:solidFill>
                  <a:schemeClr val="bg1"/>
                </a:solidFill>
              </a:rPr>
              <a:t> </a:t>
            </a:r>
            <a:r>
              <a:rPr lang="en-GB" sz="800" dirty="0" err="1">
                <a:solidFill>
                  <a:schemeClr val="bg1"/>
                </a:solidFill>
              </a:rPr>
              <a:t>Rie</a:t>
            </a:r>
            <a:r>
              <a:rPr lang="en-GB" sz="800" dirty="0">
                <a:solidFill>
                  <a:schemeClr val="bg1"/>
                </a:solidFill>
              </a:rPr>
              <a:t>, 2018.</a:t>
            </a:r>
          </a:p>
        </p:txBody>
      </p:sp>
      <p:pic>
        <p:nvPicPr>
          <p:cNvPr id="2052" name="Picture 4" descr="Free Aerial View of Burned Trees on the Field Stock Photo">
            <a:extLst>
              <a:ext uri="{FF2B5EF4-FFF2-40B4-BE49-F238E27FC236}">
                <a16:creationId xmlns:a16="http://schemas.microsoft.com/office/drawing/2014/main" id="{69EB2477-2AB2-6B4C-9E81-F46AC1CB5B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942" y="936275"/>
            <a:ext cx="4656743" cy="506218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936B057-7B15-244A-A8EA-FFA1DA98C278}"/>
              </a:ext>
            </a:extLst>
          </p:cNvPr>
          <p:cNvSpPr txBox="1"/>
          <p:nvPr/>
        </p:nvSpPr>
        <p:spPr>
          <a:xfrm>
            <a:off x="384941" y="5669280"/>
            <a:ext cx="4656743" cy="215444"/>
          </a:xfrm>
          <a:prstGeom prst="rect">
            <a:avLst/>
          </a:prstGeom>
          <a:noFill/>
        </p:spPr>
        <p:txBody>
          <a:bodyPr wrap="square" rtlCol="0">
            <a:spAutoFit/>
          </a:bodyPr>
          <a:lstStyle/>
          <a:p>
            <a:r>
              <a:rPr lang="en-GB" sz="800" dirty="0">
                <a:solidFill>
                  <a:schemeClr val="bg1"/>
                </a:solidFill>
                <a:hlinkClick r:id="rId6"/>
              </a:rPr>
              <a:t>Aerial view of burned trees on the field, </a:t>
            </a:r>
            <a:r>
              <a:rPr lang="en-GB" sz="800" dirty="0">
                <a:solidFill>
                  <a:schemeClr val="bg1"/>
                </a:solidFill>
              </a:rPr>
              <a:t>Tom Fisk, 2021.</a:t>
            </a:r>
          </a:p>
        </p:txBody>
      </p:sp>
    </p:spTree>
    <p:extLst>
      <p:ext uri="{BB962C8B-B14F-4D97-AF65-F5344CB8AC3E}">
        <p14:creationId xmlns:p14="http://schemas.microsoft.com/office/powerpoint/2010/main" val="1826328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7</a:t>
            </a:fld>
            <a:endParaRPr/>
          </a:p>
        </p:txBody>
      </p:sp>
      <p:graphicFrame>
        <p:nvGraphicFramePr>
          <p:cNvPr id="130" name="Google Shape;130;p52"/>
          <p:cNvGraphicFramePr/>
          <p:nvPr>
            <p:extLst>
              <p:ext uri="{D42A27DB-BD31-4B8C-83A1-F6EECF244321}">
                <p14:modId xmlns:p14="http://schemas.microsoft.com/office/powerpoint/2010/main" val="498488350"/>
              </p:ext>
            </p:extLst>
          </p:nvPr>
        </p:nvGraphicFramePr>
        <p:xfrm>
          <a:off x="886576" y="2585545"/>
          <a:ext cx="10891800" cy="236964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latin typeface="Calibri" panose="020F0502020204030204" pitchFamily="34" charset="0"/>
                          <a:cs typeface="Calibri" panose="020F0502020204030204" pitchFamily="34" charset="0"/>
                        </a:rPr>
                        <a:t>deforestation</a:t>
                      </a:r>
                      <a:endParaRPr sz="2400" u="none" strike="noStrike" cap="none" dirty="0">
                        <a:latin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Calibri" panose="020F0502020204030204" pitchFamily="34" charset="0"/>
                          <a:ea typeface="Arial"/>
                          <a:cs typeface="Calibri" panose="020F0502020204030204" pitchFamily="34" charset="0"/>
                          <a:sym typeface="Arial"/>
                        </a:rPr>
                        <a:t>noun</a:t>
                      </a:r>
                      <a:endParaRPr sz="2400" b="0" u="none" strike="noStrike" cap="none" dirty="0">
                        <a:latin typeface="Calibri" panose="020F0502020204030204" pitchFamily="34" charset="0"/>
                        <a:ea typeface="Arial"/>
                        <a:cs typeface="Calibri" panose="020F0502020204030204" pitchFamily="34" charset="0"/>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latin typeface="Calibri" panose="020F0502020204030204" pitchFamily="34" charset="0"/>
                          <a:cs typeface="Calibri" panose="020F0502020204030204" pitchFamily="34" charset="0"/>
                        </a:rPr>
                        <a:t>the process where large numbers of trees are killed, usually due to pollution or logging</a:t>
                      </a:r>
                      <a:endParaRPr sz="2400" u="none" strike="noStrike" cap="none" dirty="0">
                        <a:latin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latin typeface="Calibri" panose="020F0502020204030204" pitchFamily="34" charset="0"/>
                          <a:cs typeface="Calibri" panose="020F0502020204030204" pitchFamily="34" charset="0"/>
                        </a:rPr>
                        <a:t>The deforestation of the Amazon rainforest is a serious threat to the ecosystem.</a:t>
                      </a:r>
                      <a:endParaRPr sz="2400" u="none" strike="noStrike" cap="none" dirty="0">
                        <a:latin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87005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8</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tsunami</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huge wave caused by an earthquake under the sea</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 name="Picture 2">
            <a:extLst>
              <a:ext uri="{FF2B5EF4-FFF2-40B4-BE49-F238E27FC236}">
                <a16:creationId xmlns:a16="http://schemas.microsoft.com/office/drawing/2014/main" id="{95E510FF-109A-D84D-A9F4-78E47D806347}"/>
              </a:ext>
            </a:extLst>
          </p:cNvPr>
          <p:cNvPicPr>
            <a:picLocks noChangeAspect="1"/>
          </p:cNvPicPr>
          <p:nvPr/>
        </p:nvPicPr>
        <p:blipFill>
          <a:blip r:embed="rId3"/>
          <a:stretch>
            <a:fillRect/>
          </a:stretch>
        </p:blipFill>
        <p:spPr>
          <a:xfrm>
            <a:off x="5358972" y="182881"/>
            <a:ext cx="6112245" cy="3438138"/>
          </a:xfrm>
          <a:prstGeom prst="rect">
            <a:avLst/>
          </a:prstGeom>
        </p:spPr>
      </p:pic>
      <p:sp>
        <p:nvSpPr>
          <p:cNvPr id="4" name="TextBox 3">
            <a:extLst>
              <a:ext uri="{FF2B5EF4-FFF2-40B4-BE49-F238E27FC236}">
                <a16:creationId xmlns:a16="http://schemas.microsoft.com/office/drawing/2014/main" id="{9A0FB496-C839-AA46-B8FE-1F6BECC5F975}"/>
              </a:ext>
            </a:extLst>
          </p:cNvPr>
          <p:cNvSpPr txBox="1"/>
          <p:nvPr/>
        </p:nvSpPr>
        <p:spPr>
          <a:xfrm>
            <a:off x="5358972" y="3307860"/>
            <a:ext cx="5321808" cy="215444"/>
          </a:xfrm>
          <a:prstGeom prst="rect">
            <a:avLst/>
          </a:prstGeom>
          <a:noFill/>
        </p:spPr>
        <p:txBody>
          <a:bodyPr wrap="square" rtlCol="0">
            <a:spAutoFit/>
          </a:bodyPr>
          <a:lstStyle/>
          <a:p>
            <a:r>
              <a:rPr lang="en-GB" sz="800" dirty="0">
                <a:solidFill>
                  <a:schemeClr val="bg1"/>
                </a:solidFill>
                <a:hlinkClick r:id="rId4"/>
              </a:rPr>
              <a:t>Tsunami city, </a:t>
            </a:r>
            <a:r>
              <a:rPr lang="en-GB" sz="800" dirty="0">
                <a:solidFill>
                  <a:schemeClr val="bg1"/>
                </a:solidFill>
              </a:rPr>
              <a:t>Pavel S, 2021.</a:t>
            </a:r>
          </a:p>
        </p:txBody>
      </p:sp>
      <p:pic>
        <p:nvPicPr>
          <p:cNvPr id="1026" name="Picture 2" descr="Free Giant Tsunami Wave Stock Photo">
            <a:extLst>
              <a:ext uri="{FF2B5EF4-FFF2-40B4-BE49-F238E27FC236}">
                <a16:creationId xmlns:a16="http://schemas.microsoft.com/office/drawing/2014/main" id="{7205DBBA-2827-864A-92C6-3569CD0E2D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450" y="2183521"/>
            <a:ext cx="5126563" cy="31476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232F8F2-51D1-FF47-A702-84C81CB563AC}"/>
              </a:ext>
            </a:extLst>
          </p:cNvPr>
          <p:cNvSpPr txBox="1"/>
          <p:nvPr/>
        </p:nvSpPr>
        <p:spPr>
          <a:xfrm>
            <a:off x="241738" y="5068528"/>
            <a:ext cx="4256690" cy="307777"/>
          </a:xfrm>
          <a:prstGeom prst="rect">
            <a:avLst/>
          </a:prstGeom>
          <a:noFill/>
        </p:spPr>
        <p:txBody>
          <a:bodyPr wrap="square" rtlCol="0">
            <a:spAutoFit/>
          </a:bodyPr>
          <a:lstStyle/>
          <a:p>
            <a:r>
              <a:rPr lang="en-GB" dirty="0">
                <a:solidFill>
                  <a:schemeClr val="bg1"/>
                </a:solidFill>
                <a:hlinkClick r:id="rId6"/>
              </a:rPr>
              <a:t>Giant tsunami wave</a:t>
            </a:r>
            <a:r>
              <a:rPr lang="en-GB" dirty="0">
                <a:solidFill>
                  <a:schemeClr val="bg1"/>
                </a:solidFill>
              </a:rPr>
              <a:t>, Ray </a:t>
            </a:r>
            <a:r>
              <a:rPr lang="en-GB" dirty="0" err="1">
                <a:solidFill>
                  <a:schemeClr val="bg1"/>
                </a:solidFill>
              </a:rPr>
              <a:t>Bilcliff</a:t>
            </a:r>
            <a:r>
              <a:rPr lang="en-GB" dirty="0">
                <a:solidFill>
                  <a:schemeClr val="bg1"/>
                </a:solidFill>
              </a:rPr>
              <a:t>, 2021.</a:t>
            </a:r>
          </a:p>
        </p:txBody>
      </p:sp>
    </p:spTree>
    <p:extLst>
      <p:ext uri="{BB962C8B-B14F-4D97-AF65-F5344CB8AC3E}">
        <p14:creationId xmlns:p14="http://schemas.microsoft.com/office/powerpoint/2010/main" val="1904388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9</a:t>
            </a:fld>
            <a:endParaRPr/>
          </a:p>
        </p:txBody>
      </p:sp>
      <p:graphicFrame>
        <p:nvGraphicFramePr>
          <p:cNvPr id="130" name="Google Shape;130;p52"/>
          <p:cNvGraphicFramePr/>
          <p:nvPr>
            <p:extLst>
              <p:ext uri="{D42A27DB-BD31-4B8C-83A1-F6EECF244321}">
                <p14:modId xmlns:p14="http://schemas.microsoft.com/office/powerpoint/2010/main" val="2278072061"/>
              </p:ext>
            </p:extLst>
          </p:nvPr>
        </p:nvGraphicFramePr>
        <p:xfrm>
          <a:off x="886576" y="2585545"/>
          <a:ext cx="10891800" cy="236964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tsunami</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 huge wave caused by an earthquake under the sea</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2004 tsunami destroyed many communities in Indonesia.</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26659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10</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neglect</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the state of not being given enough care / the act of not giving the required amount of care</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050" name="Picture 2" descr="Free Remaining walls of ruined abandoned building Stock Photo">
            <a:extLst>
              <a:ext uri="{FF2B5EF4-FFF2-40B4-BE49-F238E27FC236}">
                <a16:creationId xmlns:a16="http://schemas.microsoft.com/office/drawing/2014/main" id="{172B5650-7D49-0D42-9667-A54DCBD7B1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63" y="1887330"/>
            <a:ext cx="5140914" cy="342674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43C8834-0D01-BD4C-8F22-F89AB1B61D03}"/>
              </a:ext>
            </a:extLst>
          </p:cNvPr>
          <p:cNvSpPr txBox="1"/>
          <p:nvPr/>
        </p:nvSpPr>
        <p:spPr>
          <a:xfrm>
            <a:off x="92563" y="5068528"/>
            <a:ext cx="4803228" cy="215444"/>
          </a:xfrm>
          <a:prstGeom prst="rect">
            <a:avLst/>
          </a:prstGeom>
          <a:noFill/>
        </p:spPr>
        <p:txBody>
          <a:bodyPr wrap="square" rtlCol="0">
            <a:spAutoFit/>
          </a:bodyPr>
          <a:lstStyle/>
          <a:p>
            <a:r>
              <a:rPr lang="en-GB" sz="800" dirty="0">
                <a:solidFill>
                  <a:schemeClr val="bg1"/>
                </a:solidFill>
                <a:hlinkClick r:id="rId4"/>
              </a:rPr>
              <a:t>Remaining walls of ruined abandoned building</a:t>
            </a:r>
            <a:r>
              <a:rPr lang="en-GB" sz="800" dirty="0">
                <a:solidFill>
                  <a:schemeClr val="bg1"/>
                </a:solidFill>
              </a:rPr>
              <a:t>, Matthias Groeneveld, 2020.</a:t>
            </a:r>
          </a:p>
        </p:txBody>
      </p:sp>
      <p:pic>
        <p:nvPicPr>
          <p:cNvPr id="2052" name="Picture 4" descr="Free Rusty abandoned car near fence in desert Stock Photo">
            <a:extLst>
              <a:ext uri="{FF2B5EF4-FFF2-40B4-BE49-F238E27FC236}">
                <a16:creationId xmlns:a16="http://schemas.microsoft.com/office/drawing/2014/main" id="{2B34C352-876D-F74C-8558-B70A56A3C1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8972" y="116397"/>
            <a:ext cx="5311980" cy="35418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650B216-B972-2C4E-A201-35C530C3BBF1}"/>
              </a:ext>
            </a:extLst>
          </p:cNvPr>
          <p:cNvSpPr txBox="1"/>
          <p:nvPr/>
        </p:nvSpPr>
        <p:spPr>
          <a:xfrm>
            <a:off x="5580993" y="3257296"/>
            <a:ext cx="4771697" cy="215444"/>
          </a:xfrm>
          <a:prstGeom prst="rect">
            <a:avLst/>
          </a:prstGeom>
          <a:noFill/>
        </p:spPr>
        <p:txBody>
          <a:bodyPr wrap="square" rtlCol="0">
            <a:spAutoFit/>
          </a:bodyPr>
          <a:lstStyle/>
          <a:p>
            <a:r>
              <a:rPr lang="en-GB" sz="800" b="1" dirty="0">
                <a:hlinkClick r:id="rId6"/>
              </a:rPr>
              <a:t>Rusty abandoned car near fence in desert</a:t>
            </a:r>
            <a:r>
              <a:rPr lang="en-GB" sz="800" b="1" dirty="0"/>
              <a:t>, Laker, 2020.</a:t>
            </a:r>
          </a:p>
        </p:txBody>
      </p:sp>
    </p:spTree>
    <p:extLst>
      <p:ext uri="{BB962C8B-B14F-4D97-AF65-F5344CB8AC3E}">
        <p14:creationId xmlns:p14="http://schemas.microsoft.com/office/powerpoint/2010/main" val="4066940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11</a:t>
            </a:fld>
            <a:endParaRPr/>
          </a:p>
        </p:txBody>
      </p:sp>
      <p:graphicFrame>
        <p:nvGraphicFramePr>
          <p:cNvPr id="130" name="Google Shape;130;p52"/>
          <p:cNvGraphicFramePr/>
          <p:nvPr>
            <p:extLst>
              <p:ext uri="{D42A27DB-BD31-4B8C-83A1-F6EECF244321}">
                <p14:modId xmlns:p14="http://schemas.microsoft.com/office/powerpoint/2010/main" val="807932951"/>
              </p:ext>
            </p:extLst>
          </p:nvPr>
        </p:nvGraphicFramePr>
        <p:xfrm>
          <a:off x="886576" y="2585545"/>
          <a:ext cx="10891800" cy="27354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neglect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 / verb</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state of not being given enough care / the act of not giving the required amount of care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houseplant died of neglect. / I neglected to water my poor plant.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45027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12</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catastrophe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sudden, very serious event that causes destruction</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26" name="Picture 2" descr="Free Woman in White Long Sleeve Shirt and Blue Denim Jeans Standing on Brown Concrete Bricks during Stock Photo">
            <a:extLst>
              <a:ext uri="{FF2B5EF4-FFF2-40B4-BE49-F238E27FC236}">
                <a16:creationId xmlns:a16="http://schemas.microsoft.com/office/drawing/2014/main" id="{E9A8BD13-95F4-F54C-A9A4-626BE373CF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011" y="136526"/>
            <a:ext cx="4250675" cy="63760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7FE9AA8-F533-7948-91AF-9608D599D46F}"/>
              </a:ext>
            </a:extLst>
          </p:cNvPr>
          <p:cNvSpPr txBox="1"/>
          <p:nvPr/>
        </p:nvSpPr>
        <p:spPr>
          <a:xfrm>
            <a:off x="936171" y="6215743"/>
            <a:ext cx="4105515" cy="338554"/>
          </a:xfrm>
          <a:prstGeom prst="rect">
            <a:avLst/>
          </a:prstGeom>
          <a:noFill/>
        </p:spPr>
        <p:txBody>
          <a:bodyPr wrap="square" rtlCol="0">
            <a:spAutoFit/>
          </a:bodyPr>
          <a:lstStyle/>
          <a:p>
            <a:r>
              <a:rPr lang="en-GB" sz="800" dirty="0">
                <a:hlinkClick r:id="rId4"/>
              </a:rPr>
              <a:t>Woman in White Long Sleeve Shirt and Blue Denim Jeans Standing on Brown Concrete Bricks</a:t>
            </a:r>
            <a:r>
              <a:rPr lang="en-GB" sz="800" dirty="0"/>
              <a:t>, cotton bro studio, 2020.</a:t>
            </a:r>
          </a:p>
        </p:txBody>
      </p:sp>
      <p:pic>
        <p:nvPicPr>
          <p:cNvPr id="1028" name="Picture 4" descr="Free People walking on Dirt Road after an Environmental Disaster Stock Photo">
            <a:extLst>
              <a:ext uri="{FF2B5EF4-FFF2-40B4-BE49-F238E27FC236}">
                <a16:creationId xmlns:a16="http://schemas.microsoft.com/office/drawing/2014/main" id="{7B5BFB66-39A4-084E-A51D-993B9EA4E4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6727" y="136526"/>
            <a:ext cx="5209894" cy="3464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55C5804-4BD3-EE4B-90FA-B33C067DE004}"/>
              </a:ext>
            </a:extLst>
          </p:cNvPr>
          <p:cNvSpPr txBox="1"/>
          <p:nvPr/>
        </p:nvSpPr>
        <p:spPr>
          <a:xfrm>
            <a:off x="5878286" y="3324532"/>
            <a:ext cx="4354285" cy="215444"/>
          </a:xfrm>
          <a:prstGeom prst="rect">
            <a:avLst/>
          </a:prstGeom>
          <a:noFill/>
        </p:spPr>
        <p:txBody>
          <a:bodyPr wrap="square" rtlCol="0">
            <a:spAutoFit/>
          </a:bodyPr>
          <a:lstStyle/>
          <a:p>
            <a:r>
              <a:rPr lang="en-GB" sz="800" dirty="0">
                <a:hlinkClick r:id="rId6"/>
              </a:rPr>
              <a:t>People walking on Dirt Road after an Environmental Disaster, </a:t>
            </a:r>
            <a:r>
              <a:rPr lang="en-GB" sz="800" dirty="0"/>
              <a:t>Read Once, 2021.</a:t>
            </a:r>
          </a:p>
        </p:txBody>
      </p:sp>
    </p:spTree>
    <p:extLst>
      <p:ext uri="{BB962C8B-B14F-4D97-AF65-F5344CB8AC3E}">
        <p14:creationId xmlns:p14="http://schemas.microsoft.com/office/powerpoint/2010/main" val="867939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13</a:t>
            </a:fld>
            <a:endParaRPr/>
          </a:p>
        </p:txBody>
      </p:sp>
      <p:graphicFrame>
        <p:nvGraphicFramePr>
          <p:cNvPr id="130" name="Google Shape;130;p52"/>
          <p:cNvGraphicFramePr/>
          <p:nvPr>
            <p:extLst>
              <p:ext uri="{D42A27DB-BD31-4B8C-83A1-F6EECF244321}">
                <p14:modId xmlns:p14="http://schemas.microsoft.com/office/powerpoint/2010/main" val="569944160"/>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catastrophe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 sudden, very serious event that causes destruction</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tornado was a catastrophe for the small fishing village.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86050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14</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campaign</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plan of several activities designed to achieve an aim</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050" name="Picture 2" descr="Free Woman Standing Beside Garbage Stock Photo">
            <a:extLst>
              <a:ext uri="{FF2B5EF4-FFF2-40B4-BE49-F238E27FC236}">
                <a16:creationId xmlns:a16="http://schemas.microsoft.com/office/drawing/2014/main" id="{7ED0795D-3F6C-1E48-B47B-CC1FCF10A5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010" y="240993"/>
            <a:ext cx="4250676" cy="637601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A2FC026-E0B4-D348-8888-35E0C64859BD}"/>
              </a:ext>
            </a:extLst>
          </p:cNvPr>
          <p:cNvSpPr txBox="1"/>
          <p:nvPr/>
        </p:nvSpPr>
        <p:spPr>
          <a:xfrm>
            <a:off x="925286" y="6242847"/>
            <a:ext cx="3799114" cy="215444"/>
          </a:xfrm>
          <a:prstGeom prst="rect">
            <a:avLst/>
          </a:prstGeom>
          <a:noFill/>
        </p:spPr>
        <p:txBody>
          <a:bodyPr wrap="square" rtlCol="0">
            <a:spAutoFit/>
          </a:bodyPr>
          <a:lstStyle/>
          <a:p>
            <a:r>
              <a:rPr lang="en-GB" sz="800" dirty="0">
                <a:hlinkClick r:id="rId4"/>
              </a:rPr>
              <a:t>Woman Standing Beside Garbage</a:t>
            </a:r>
            <a:r>
              <a:rPr lang="en-GB" sz="800" dirty="0"/>
              <a:t>, </a:t>
            </a:r>
            <a:r>
              <a:rPr lang="en-GB" sz="800" dirty="0" err="1"/>
              <a:t>Thirdman</a:t>
            </a:r>
            <a:r>
              <a:rPr lang="en-GB" sz="800" dirty="0"/>
              <a:t>, 2021.</a:t>
            </a:r>
          </a:p>
        </p:txBody>
      </p:sp>
      <p:pic>
        <p:nvPicPr>
          <p:cNvPr id="2052" name="Picture 4" descr="Free Person holding Black Mobile Phone Stock Photo">
            <a:extLst>
              <a:ext uri="{FF2B5EF4-FFF2-40B4-BE49-F238E27FC236}">
                <a16:creationId xmlns:a16="http://schemas.microsoft.com/office/drawing/2014/main" id="{3A58C4C2-D5EC-5F46-8D91-E5DA2D4548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8972" y="113503"/>
            <a:ext cx="2317958" cy="347693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E68C817-5D66-7048-8565-C413EBD35C1E}"/>
              </a:ext>
            </a:extLst>
          </p:cNvPr>
          <p:cNvSpPr txBox="1"/>
          <p:nvPr/>
        </p:nvSpPr>
        <p:spPr>
          <a:xfrm>
            <a:off x="5475514" y="3296346"/>
            <a:ext cx="2201416" cy="338554"/>
          </a:xfrm>
          <a:prstGeom prst="rect">
            <a:avLst/>
          </a:prstGeom>
          <a:noFill/>
        </p:spPr>
        <p:txBody>
          <a:bodyPr wrap="square" rtlCol="0">
            <a:spAutoFit/>
          </a:bodyPr>
          <a:lstStyle/>
          <a:p>
            <a:r>
              <a:rPr lang="en-GB" sz="800" dirty="0">
                <a:solidFill>
                  <a:schemeClr val="bg1"/>
                </a:solidFill>
                <a:hlinkClick r:id="rId6"/>
              </a:rPr>
              <a:t>Person holding Black Mobile Phone</a:t>
            </a:r>
            <a:r>
              <a:rPr lang="en-GB" sz="800" dirty="0">
                <a:solidFill>
                  <a:schemeClr val="bg1"/>
                </a:solidFill>
              </a:rPr>
              <a:t>, Liza Summer, 2021.</a:t>
            </a:r>
          </a:p>
        </p:txBody>
      </p:sp>
      <p:pic>
        <p:nvPicPr>
          <p:cNvPr id="2054" name="Picture 6" descr="Free Working in a Group Stock Photo">
            <a:extLst>
              <a:ext uri="{FF2B5EF4-FFF2-40B4-BE49-F238E27FC236}">
                <a16:creationId xmlns:a16="http://schemas.microsoft.com/office/drawing/2014/main" id="{5BE91B5E-3456-A74F-8B6F-3268C23AE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93472" y="469688"/>
            <a:ext cx="4239986" cy="282665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DBB7E5C-71D6-F343-8931-BD60B0222CBD}"/>
              </a:ext>
            </a:extLst>
          </p:cNvPr>
          <p:cNvSpPr txBox="1"/>
          <p:nvPr/>
        </p:nvSpPr>
        <p:spPr>
          <a:xfrm>
            <a:off x="7892143" y="3058886"/>
            <a:ext cx="4141315" cy="215444"/>
          </a:xfrm>
          <a:prstGeom prst="rect">
            <a:avLst/>
          </a:prstGeom>
          <a:noFill/>
        </p:spPr>
        <p:txBody>
          <a:bodyPr wrap="square" rtlCol="0">
            <a:spAutoFit/>
          </a:bodyPr>
          <a:lstStyle/>
          <a:p>
            <a:r>
              <a:rPr lang="en-GB" sz="800" b="1" dirty="0">
                <a:hlinkClick r:id="rId8"/>
              </a:rPr>
              <a:t>Working in a Group</a:t>
            </a:r>
            <a:r>
              <a:rPr lang="en-GB" sz="800" b="1" dirty="0"/>
              <a:t>, </a:t>
            </a:r>
            <a:r>
              <a:rPr lang="en-GB" sz="800" b="1" dirty="0" err="1"/>
              <a:t>Kaboompics</a:t>
            </a:r>
            <a:r>
              <a:rPr lang="en-GB" sz="800" b="1" dirty="0"/>
              <a:t> .com, 2015.</a:t>
            </a:r>
          </a:p>
        </p:txBody>
      </p:sp>
    </p:spTree>
    <p:extLst>
      <p:ext uri="{BB962C8B-B14F-4D97-AF65-F5344CB8AC3E}">
        <p14:creationId xmlns:p14="http://schemas.microsoft.com/office/powerpoint/2010/main" val="3506897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15</a:t>
            </a:fld>
            <a:endParaRPr/>
          </a:p>
        </p:txBody>
      </p:sp>
      <p:graphicFrame>
        <p:nvGraphicFramePr>
          <p:cNvPr id="130" name="Google Shape;130;p52"/>
          <p:cNvGraphicFramePr/>
          <p:nvPr>
            <p:extLst>
              <p:ext uri="{D42A27DB-BD31-4B8C-83A1-F6EECF244321}">
                <p14:modId xmlns:p14="http://schemas.microsoft.com/office/powerpoint/2010/main" val="2386183028"/>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campaign</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 plan of several activities designed to achieve an aim</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campaign to clean up the beaches was a great success.</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941704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16</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legislation</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law or set of laws</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074" name="Picture 2" descr="Free Brown Gavel Stock Photo">
            <a:extLst>
              <a:ext uri="{FF2B5EF4-FFF2-40B4-BE49-F238E27FC236}">
                <a16:creationId xmlns:a16="http://schemas.microsoft.com/office/drawing/2014/main" id="{B36B7E5C-5B5A-E04F-AAF2-483566915C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148604"/>
            <a:ext cx="5291138" cy="35306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DBC70FE-CD00-6A41-8A3A-60C8D0393872}"/>
              </a:ext>
            </a:extLst>
          </p:cNvPr>
          <p:cNvSpPr txBox="1"/>
          <p:nvPr/>
        </p:nvSpPr>
        <p:spPr>
          <a:xfrm>
            <a:off x="5358972" y="3388454"/>
            <a:ext cx="4299857" cy="215444"/>
          </a:xfrm>
          <a:prstGeom prst="rect">
            <a:avLst/>
          </a:prstGeom>
          <a:noFill/>
        </p:spPr>
        <p:txBody>
          <a:bodyPr wrap="square" rtlCol="0">
            <a:spAutoFit/>
          </a:bodyPr>
          <a:lstStyle/>
          <a:p>
            <a:r>
              <a:rPr lang="en-GB" sz="800" dirty="0">
                <a:hlinkClick r:id="rId4"/>
              </a:rPr>
              <a:t>Brown Gavel,</a:t>
            </a:r>
            <a:r>
              <a:rPr lang="en-GB" sz="800" dirty="0"/>
              <a:t> </a:t>
            </a:r>
            <a:r>
              <a:rPr lang="en-GB" sz="800" dirty="0" err="1"/>
              <a:t>Towfiqu</a:t>
            </a:r>
            <a:r>
              <a:rPr lang="en-GB" sz="800" dirty="0"/>
              <a:t> </a:t>
            </a:r>
            <a:r>
              <a:rPr lang="en-GB" sz="800" dirty="0" err="1"/>
              <a:t>Barbhuiya</a:t>
            </a:r>
            <a:r>
              <a:rPr lang="en-GB" sz="800" dirty="0"/>
              <a:t>, 2021.</a:t>
            </a:r>
            <a:endParaRPr lang="en-GB" sz="800" dirty="0">
              <a:hlinkClick r:id="rId5"/>
            </a:endParaRPr>
          </a:p>
        </p:txBody>
      </p:sp>
      <p:pic>
        <p:nvPicPr>
          <p:cNvPr id="3076" name="Picture 4" descr="Free Cheerful ethnic legislator in formal outfit working with netbook at table with scales of justice and tablet Stock Photo">
            <a:extLst>
              <a:ext uri="{FF2B5EF4-FFF2-40B4-BE49-F238E27FC236}">
                <a16:creationId xmlns:a16="http://schemas.microsoft.com/office/drawing/2014/main" id="{F01994BB-A3DE-9C4E-B5C7-F97576D15C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5387" y="136526"/>
            <a:ext cx="4386404" cy="657960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2D306E3-FCDD-AB44-A2CE-DC4D64424097}"/>
              </a:ext>
            </a:extLst>
          </p:cNvPr>
          <p:cNvSpPr txBox="1"/>
          <p:nvPr/>
        </p:nvSpPr>
        <p:spPr>
          <a:xfrm>
            <a:off x="895387" y="6396048"/>
            <a:ext cx="4060372" cy="338554"/>
          </a:xfrm>
          <a:prstGeom prst="rect">
            <a:avLst/>
          </a:prstGeom>
          <a:noFill/>
        </p:spPr>
        <p:txBody>
          <a:bodyPr wrap="square" rtlCol="0">
            <a:spAutoFit/>
          </a:bodyPr>
          <a:lstStyle/>
          <a:p>
            <a:r>
              <a:rPr lang="en-GB" sz="800" dirty="0">
                <a:hlinkClick r:id="rId7"/>
              </a:rPr>
              <a:t>Happy Asian lawyer looking at laptop on table with tablet</a:t>
            </a:r>
            <a:r>
              <a:rPr lang="en-GB" sz="800" dirty="0"/>
              <a:t>, Sora </a:t>
            </a:r>
            <a:r>
              <a:rPr lang="en-GB" sz="800" dirty="0" err="1"/>
              <a:t>Shimazaki</a:t>
            </a:r>
            <a:r>
              <a:rPr lang="en-GB" sz="800" dirty="0"/>
              <a:t>, 2020.</a:t>
            </a:r>
          </a:p>
          <a:p>
            <a:endParaRPr lang="en-GB" sz="800" dirty="0"/>
          </a:p>
        </p:txBody>
      </p:sp>
    </p:spTree>
    <p:extLst>
      <p:ext uri="{BB962C8B-B14F-4D97-AF65-F5344CB8AC3E}">
        <p14:creationId xmlns:p14="http://schemas.microsoft.com/office/powerpoint/2010/main" val="2575717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17</a:t>
            </a:fld>
            <a:endParaRPr/>
          </a:p>
        </p:txBody>
      </p:sp>
      <p:graphicFrame>
        <p:nvGraphicFramePr>
          <p:cNvPr id="130" name="Google Shape;130;p52"/>
          <p:cNvGraphicFramePr/>
          <p:nvPr>
            <p:extLst>
              <p:ext uri="{D42A27DB-BD31-4B8C-83A1-F6EECF244321}">
                <p14:modId xmlns:p14="http://schemas.microsoft.com/office/powerpoint/2010/main" val="3168449144"/>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legislation</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 law or set of laws</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Legislation to control pollution was welcomed by climate scientists.</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70102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18</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sustainable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latin typeface="Arial" panose="020B0604020202020204" pitchFamily="34" charset="0"/>
              </a:rPr>
              <a:t>causing little environmental damage and so able to continue for a long time</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4098" name="Picture 2" descr="Free Photo of Wind Turbines Lot Stock Photo">
            <a:extLst>
              <a:ext uri="{FF2B5EF4-FFF2-40B4-BE49-F238E27FC236}">
                <a16:creationId xmlns:a16="http://schemas.microsoft.com/office/drawing/2014/main" id="{05A54CCC-F8C0-D24D-BA5C-4D262EFB6E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3336" y="136526"/>
            <a:ext cx="5176676" cy="34511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A70FDE4-263F-7449-9C40-7876E8ED92E8}"/>
              </a:ext>
            </a:extLst>
          </p:cNvPr>
          <p:cNvSpPr txBox="1"/>
          <p:nvPr/>
        </p:nvSpPr>
        <p:spPr>
          <a:xfrm>
            <a:off x="5802086" y="3309257"/>
            <a:ext cx="3646714" cy="215444"/>
          </a:xfrm>
          <a:prstGeom prst="rect">
            <a:avLst/>
          </a:prstGeom>
          <a:noFill/>
        </p:spPr>
        <p:txBody>
          <a:bodyPr wrap="square" rtlCol="0">
            <a:spAutoFit/>
          </a:bodyPr>
          <a:lstStyle/>
          <a:p>
            <a:r>
              <a:rPr lang="en-GB" sz="800" dirty="0">
                <a:solidFill>
                  <a:schemeClr val="bg1"/>
                </a:solidFill>
              </a:rPr>
              <a:t>Photo of Wind Turbines Lot, Narcisa </a:t>
            </a:r>
            <a:r>
              <a:rPr lang="en-GB" sz="800" dirty="0" err="1">
                <a:solidFill>
                  <a:schemeClr val="bg1"/>
                </a:solidFill>
              </a:rPr>
              <a:t>Aciko</a:t>
            </a:r>
            <a:r>
              <a:rPr lang="en-GB" sz="800" dirty="0">
                <a:solidFill>
                  <a:schemeClr val="bg1"/>
                </a:solidFill>
              </a:rPr>
              <a:t>, 2018.</a:t>
            </a:r>
          </a:p>
        </p:txBody>
      </p:sp>
      <p:pic>
        <p:nvPicPr>
          <p:cNvPr id="4100" name="Picture 4" descr="Free A Solar Panel on a Roof Stock Photo">
            <a:extLst>
              <a:ext uri="{FF2B5EF4-FFF2-40B4-BE49-F238E27FC236}">
                <a16:creationId xmlns:a16="http://schemas.microsoft.com/office/drawing/2014/main" id="{FBD0F0DF-5CA6-9C43-9C8A-6DF9775AE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914" y="105368"/>
            <a:ext cx="4967416" cy="662322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2A1AA83-8A7E-D04B-95A3-AA2B44CD121E}"/>
              </a:ext>
            </a:extLst>
          </p:cNvPr>
          <p:cNvSpPr txBox="1"/>
          <p:nvPr/>
        </p:nvSpPr>
        <p:spPr>
          <a:xfrm>
            <a:off x="370114" y="6376018"/>
            <a:ext cx="4757057" cy="215444"/>
          </a:xfrm>
          <a:prstGeom prst="rect">
            <a:avLst/>
          </a:prstGeom>
          <a:noFill/>
        </p:spPr>
        <p:txBody>
          <a:bodyPr wrap="square" rtlCol="0">
            <a:spAutoFit/>
          </a:bodyPr>
          <a:lstStyle/>
          <a:p>
            <a:r>
              <a:rPr lang="en-GB" sz="800" dirty="0">
                <a:solidFill>
                  <a:schemeClr val="bg1"/>
                </a:solidFill>
                <a:hlinkClick r:id="rId5"/>
              </a:rPr>
              <a:t>A Solar Panel on a Roof, </a:t>
            </a:r>
            <a:r>
              <a:rPr lang="en-GB" sz="800" dirty="0" err="1">
                <a:solidFill>
                  <a:schemeClr val="bg1"/>
                </a:solidFill>
              </a:rPr>
              <a:t>Kindel</a:t>
            </a:r>
            <a:r>
              <a:rPr lang="en-GB" sz="800" dirty="0">
                <a:solidFill>
                  <a:schemeClr val="bg1"/>
                </a:solidFill>
              </a:rPr>
              <a:t> </a:t>
            </a:r>
            <a:r>
              <a:rPr lang="en-GB" sz="800" dirty="0" err="1">
                <a:solidFill>
                  <a:schemeClr val="bg1"/>
                </a:solidFill>
              </a:rPr>
              <a:t>Meida</a:t>
            </a:r>
            <a:r>
              <a:rPr lang="en-GB" sz="800" dirty="0">
                <a:solidFill>
                  <a:schemeClr val="bg1"/>
                </a:solidFill>
              </a:rPr>
              <a:t>, 2021.</a:t>
            </a:r>
          </a:p>
        </p:txBody>
      </p:sp>
    </p:spTree>
    <p:extLst>
      <p:ext uri="{BB962C8B-B14F-4D97-AF65-F5344CB8AC3E}">
        <p14:creationId xmlns:p14="http://schemas.microsoft.com/office/powerpoint/2010/main" val="3324230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19</a:t>
            </a:fld>
            <a:endParaRPr/>
          </a:p>
        </p:txBody>
      </p:sp>
      <p:graphicFrame>
        <p:nvGraphicFramePr>
          <p:cNvPr id="130" name="Google Shape;130;p52"/>
          <p:cNvGraphicFramePr/>
          <p:nvPr>
            <p:extLst>
              <p:ext uri="{D42A27DB-BD31-4B8C-83A1-F6EECF244321}">
                <p14:modId xmlns:p14="http://schemas.microsoft.com/office/powerpoint/2010/main" val="1891725280"/>
              </p:ext>
            </p:extLst>
          </p:nvPr>
        </p:nvGraphicFramePr>
        <p:xfrm>
          <a:off x="886576" y="2585545"/>
          <a:ext cx="10891800" cy="27354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sustainable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adjective</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r>
                        <a:rPr lang="en-GB" sz="2400" u="none" strike="noStrike" kern="0" cap="none" baseline="0" dirty="0">
                          <a:latin typeface="Arial" panose="020B0604020202020204" pitchFamily="34" charset="0"/>
                        </a:rPr>
                        <a:t>causing little environmental damage and so able to continue for a long time</a:t>
                      </a:r>
                      <a:endParaRPr sz="2400" u="none" strike="noStrike" kern="0" cap="none" baseline="0" dirty="0">
                        <a:latin typeface="Arial" panose="020B060402020202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Sustainable energy sources like solar, wind and wave are becoming more popular.</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370401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20</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controversial</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causing discussion or disagreement</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122" name="Picture 2" descr="Free Amazed formal male looking at laptop screen Stock Photo">
            <a:extLst>
              <a:ext uri="{FF2B5EF4-FFF2-40B4-BE49-F238E27FC236}">
                <a16:creationId xmlns:a16="http://schemas.microsoft.com/office/drawing/2014/main" id="{20D7F8BD-01C4-B84D-AF3C-BE2C428A07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67444"/>
            <a:ext cx="5417885" cy="36119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15A5887-5573-E043-B520-0BD34EF57231}"/>
              </a:ext>
            </a:extLst>
          </p:cNvPr>
          <p:cNvSpPr txBox="1"/>
          <p:nvPr/>
        </p:nvSpPr>
        <p:spPr>
          <a:xfrm>
            <a:off x="5508171" y="3429000"/>
            <a:ext cx="4746172" cy="215444"/>
          </a:xfrm>
          <a:prstGeom prst="rect">
            <a:avLst/>
          </a:prstGeom>
          <a:noFill/>
        </p:spPr>
        <p:txBody>
          <a:bodyPr wrap="square" rtlCol="0">
            <a:spAutoFit/>
          </a:bodyPr>
          <a:lstStyle/>
          <a:p>
            <a:r>
              <a:rPr lang="en-GB" sz="800" dirty="0">
                <a:solidFill>
                  <a:srgbClr val="0563C1"/>
                </a:solidFill>
                <a:hlinkClick r:id="rId4">
                  <a:extLst>
                    <a:ext uri="{A12FA001-AC4F-418D-AE19-62706E023703}">
                      <ahyp:hlinkClr xmlns:ahyp="http://schemas.microsoft.com/office/drawing/2018/hyperlinkcolor" val="tx"/>
                    </a:ext>
                  </a:extLst>
                </a:hlinkClick>
              </a:rPr>
              <a:t>Amazed formal male looking at laptop </a:t>
            </a:r>
            <a:r>
              <a:rPr lang="en-GB" sz="800" dirty="0">
                <a:solidFill>
                  <a:schemeClr val="bg1"/>
                </a:solidFill>
                <a:hlinkClick r:id="rId4">
                  <a:extLst>
                    <a:ext uri="{A12FA001-AC4F-418D-AE19-62706E023703}">
                      <ahyp:hlinkClr xmlns:ahyp="http://schemas.microsoft.com/office/drawing/2018/hyperlinkcolor" val="tx"/>
                    </a:ext>
                  </a:extLst>
                </a:hlinkClick>
              </a:rPr>
              <a:t>screen</a:t>
            </a:r>
            <a:r>
              <a:rPr lang="en-GB" sz="800" dirty="0">
                <a:solidFill>
                  <a:schemeClr val="bg1"/>
                </a:solidFill>
              </a:rPr>
              <a:t>, Andrea </a:t>
            </a:r>
            <a:r>
              <a:rPr lang="en-GB" sz="800" dirty="0" err="1">
                <a:solidFill>
                  <a:schemeClr val="bg1"/>
                </a:solidFill>
              </a:rPr>
              <a:t>Piacquadio</a:t>
            </a:r>
            <a:r>
              <a:rPr lang="en-GB" sz="800" dirty="0">
                <a:solidFill>
                  <a:schemeClr val="bg1"/>
                </a:solidFill>
              </a:rPr>
              <a:t>, 2020.</a:t>
            </a:r>
          </a:p>
        </p:txBody>
      </p:sp>
      <p:pic>
        <p:nvPicPr>
          <p:cNvPr id="5124" name="Picture 4" descr="Free Shocked Man Staring Wide-eyed on a Computer Stock Photo">
            <a:extLst>
              <a:ext uri="{FF2B5EF4-FFF2-40B4-BE49-F238E27FC236}">
                <a16:creationId xmlns:a16="http://schemas.microsoft.com/office/drawing/2014/main" id="{01DF81CD-0D15-D242-9427-9ACE3E4BAE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245" y="230272"/>
            <a:ext cx="4524127" cy="639745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D4D17FD-5684-E044-A455-387A73AE5CA2}"/>
              </a:ext>
            </a:extLst>
          </p:cNvPr>
          <p:cNvSpPr txBox="1"/>
          <p:nvPr/>
        </p:nvSpPr>
        <p:spPr>
          <a:xfrm>
            <a:off x="881743" y="6356349"/>
            <a:ext cx="4212771" cy="215444"/>
          </a:xfrm>
          <a:prstGeom prst="rect">
            <a:avLst/>
          </a:prstGeom>
          <a:noFill/>
        </p:spPr>
        <p:txBody>
          <a:bodyPr wrap="square" rtlCol="0">
            <a:spAutoFit/>
          </a:bodyPr>
          <a:lstStyle/>
          <a:p>
            <a:r>
              <a:rPr lang="en-GB" sz="800" dirty="0">
                <a:hlinkClick r:id="rId6"/>
              </a:rPr>
              <a:t>Shocked Man Staring Wide-eyed on a Computer</a:t>
            </a:r>
            <a:r>
              <a:rPr lang="en-GB" sz="800" dirty="0"/>
              <a:t>, Mikhail </a:t>
            </a:r>
            <a:r>
              <a:rPr lang="en-GB" sz="800" dirty="0" err="1"/>
              <a:t>Nilov</a:t>
            </a:r>
            <a:r>
              <a:rPr lang="en-GB" sz="800" dirty="0"/>
              <a:t>, 2021.</a:t>
            </a:r>
          </a:p>
        </p:txBody>
      </p:sp>
    </p:spTree>
    <p:extLst>
      <p:ext uri="{BB962C8B-B14F-4D97-AF65-F5344CB8AC3E}">
        <p14:creationId xmlns:p14="http://schemas.microsoft.com/office/powerpoint/2010/main" val="9972030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21</a:t>
            </a:fld>
            <a:endParaRPr/>
          </a:p>
        </p:txBody>
      </p:sp>
      <p:graphicFrame>
        <p:nvGraphicFramePr>
          <p:cNvPr id="130" name="Google Shape;130;p52"/>
          <p:cNvGraphicFramePr/>
          <p:nvPr>
            <p:extLst>
              <p:ext uri="{D42A27DB-BD31-4B8C-83A1-F6EECF244321}">
                <p14:modId xmlns:p14="http://schemas.microsoft.com/office/powerpoint/2010/main" val="2804023576"/>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t>controversial</a:t>
                      </a:r>
                      <a:endParaRPr sz="2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adjective</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b="0" u="none" strike="noStrike" cap="none" dirty="0"/>
                        <a:t>causing discussion or disagreement</a:t>
                      </a:r>
                      <a:endParaRPr sz="2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b="0" u="none" strike="noStrike" cap="none" dirty="0"/>
                        <a:t>The decision to cancel the concert at such short notice was controversial.</a:t>
                      </a:r>
                      <a:endParaRPr sz="2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6725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22</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sketch</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simple, quickly-made drawing that has few details</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146" name="Picture 2" descr="Free Seat Sketch Paper on Table Stock Photo">
            <a:extLst>
              <a:ext uri="{FF2B5EF4-FFF2-40B4-BE49-F238E27FC236}">
                <a16:creationId xmlns:a16="http://schemas.microsoft.com/office/drawing/2014/main" id="{D6E60A66-B39B-8F4A-9ED1-EFB6593C9A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80176"/>
            <a:ext cx="5401043" cy="36006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C8E928D-EB2A-D943-BA70-F038338E9FDE}"/>
              </a:ext>
            </a:extLst>
          </p:cNvPr>
          <p:cNvSpPr txBox="1"/>
          <p:nvPr/>
        </p:nvSpPr>
        <p:spPr>
          <a:xfrm>
            <a:off x="5497286" y="3429000"/>
            <a:ext cx="5105400" cy="215444"/>
          </a:xfrm>
          <a:prstGeom prst="rect">
            <a:avLst/>
          </a:prstGeom>
          <a:noFill/>
        </p:spPr>
        <p:txBody>
          <a:bodyPr wrap="square" rtlCol="0">
            <a:spAutoFit/>
          </a:bodyPr>
          <a:lstStyle/>
          <a:p>
            <a:r>
              <a:rPr lang="en-GB" sz="800" dirty="0">
                <a:solidFill>
                  <a:schemeClr val="bg1"/>
                </a:solidFill>
                <a:hlinkClick r:id="rId4"/>
              </a:rPr>
              <a:t>Seat Sketch Paper on Table</a:t>
            </a:r>
            <a:r>
              <a:rPr lang="en-GB" sz="800" dirty="0">
                <a:solidFill>
                  <a:schemeClr val="bg1"/>
                </a:solidFill>
              </a:rPr>
              <a:t>, Karol D, 2018.</a:t>
            </a:r>
          </a:p>
        </p:txBody>
      </p:sp>
      <p:pic>
        <p:nvPicPr>
          <p:cNvPr id="6148" name="Picture 4" descr="Free Live Sketch Art Stock Photo">
            <a:extLst>
              <a:ext uri="{FF2B5EF4-FFF2-40B4-BE49-F238E27FC236}">
                <a16:creationId xmlns:a16="http://schemas.microsoft.com/office/drawing/2014/main" id="{0E92E67F-E059-7D4F-AA31-9054EB3933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1987" y="275140"/>
            <a:ext cx="4697828" cy="62637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87A9BB1-9FA5-8345-A91F-DFFCE01EEB83}"/>
              </a:ext>
            </a:extLst>
          </p:cNvPr>
          <p:cNvSpPr txBox="1"/>
          <p:nvPr/>
        </p:nvSpPr>
        <p:spPr>
          <a:xfrm>
            <a:off x="736544" y="6219175"/>
            <a:ext cx="4408714" cy="215444"/>
          </a:xfrm>
          <a:prstGeom prst="rect">
            <a:avLst/>
          </a:prstGeom>
          <a:noFill/>
        </p:spPr>
        <p:txBody>
          <a:bodyPr wrap="square" rtlCol="0">
            <a:spAutoFit/>
          </a:bodyPr>
          <a:lstStyle/>
          <a:p>
            <a:r>
              <a:rPr lang="en-GB" sz="800" b="1" dirty="0">
                <a:hlinkClick r:id="rId6"/>
              </a:rPr>
              <a:t>A Person Drawing on a Paper</a:t>
            </a:r>
            <a:r>
              <a:rPr lang="en-GB" sz="800" b="1" dirty="0"/>
              <a:t>, Tauseef Khaliq, 2022.</a:t>
            </a:r>
            <a:endParaRPr lang="en-GB" sz="800" b="1" dirty="0">
              <a:hlinkClick r:id="rId7"/>
            </a:endParaRPr>
          </a:p>
        </p:txBody>
      </p:sp>
    </p:spTree>
    <p:extLst>
      <p:ext uri="{BB962C8B-B14F-4D97-AF65-F5344CB8AC3E}">
        <p14:creationId xmlns:p14="http://schemas.microsoft.com/office/powerpoint/2010/main" val="12895331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23</a:t>
            </a:fld>
            <a:endParaRPr/>
          </a:p>
        </p:txBody>
      </p:sp>
      <p:graphicFrame>
        <p:nvGraphicFramePr>
          <p:cNvPr id="130" name="Google Shape;130;p52"/>
          <p:cNvGraphicFramePr/>
          <p:nvPr>
            <p:extLst>
              <p:ext uri="{D42A27DB-BD31-4B8C-83A1-F6EECF244321}">
                <p14:modId xmlns:p14="http://schemas.microsoft.com/office/powerpoint/2010/main" val="2508060143"/>
              </p:ext>
            </p:extLst>
          </p:nvPr>
        </p:nvGraphicFramePr>
        <p:xfrm>
          <a:off x="886576" y="2585545"/>
          <a:ext cx="10891800" cy="236964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t>sketch</a:t>
                      </a:r>
                      <a:endParaRPr sz="2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b="0" u="none" strike="noStrike" cap="none" dirty="0"/>
                        <a:t>a simple, quickly-made drawing that has few details</a:t>
                      </a:r>
                      <a:endParaRPr sz="2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b="0" u="none" strike="noStrike" cap="none" dirty="0"/>
                        <a:t>His sketch of the landscape was very rough compared to the finished oil painting.</a:t>
                      </a:r>
                      <a:endParaRPr sz="2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6656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24</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feasible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able to be made, done or achieved</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7170" name="Picture 2" descr="Free Woman Draw a Light bulb in White Board Stock Photo">
            <a:extLst>
              <a:ext uri="{FF2B5EF4-FFF2-40B4-BE49-F238E27FC236}">
                <a16:creationId xmlns:a16="http://schemas.microsoft.com/office/drawing/2014/main" id="{91BEAF6B-9AF7-4C47-8186-20B2F4F2F3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778" y="555146"/>
            <a:ext cx="5074036" cy="54042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4901A14-C054-794A-9300-B358171D94A9}"/>
              </a:ext>
            </a:extLst>
          </p:cNvPr>
          <p:cNvSpPr txBox="1"/>
          <p:nvPr/>
        </p:nvSpPr>
        <p:spPr>
          <a:xfrm>
            <a:off x="315686" y="5671457"/>
            <a:ext cx="4855028" cy="215444"/>
          </a:xfrm>
          <a:prstGeom prst="rect">
            <a:avLst/>
          </a:prstGeom>
          <a:noFill/>
        </p:spPr>
        <p:txBody>
          <a:bodyPr wrap="square" rtlCol="0">
            <a:spAutoFit/>
          </a:bodyPr>
          <a:lstStyle/>
          <a:p>
            <a:r>
              <a:rPr lang="en-GB" sz="800" dirty="0">
                <a:hlinkClick r:id="rId4"/>
              </a:rPr>
              <a:t>Woman Draw a Light bulb in White Board</a:t>
            </a:r>
            <a:r>
              <a:rPr lang="en-GB" sz="800" dirty="0"/>
              <a:t>, Andrea </a:t>
            </a:r>
            <a:r>
              <a:rPr lang="en-GB" sz="800" dirty="0" err="1"/>
              <a:t>Piacquadio</a:t>
            </a:r>
            <a:r>
              <a:rPr lang="en-GB" sz="800" dirty="0"/>
              <a:t>, 2020.</a:t>
            </a:r>
          </a:p>
        </p:txBody>
      </p:sp>
      <p:pic>
        <p:nvPicPr>
          <p:cNvPr id="7172" name="Picture 4" descr="Free Person Holding Orange and White Iphone Case Stock Photo">
            <a:extLst>
              <a:ext uri="{FF2B5EF4-FFF2-40B4-BE49-F238E27FC236}">
                <a16:creationId xmlns:a16="http://schemas.microsoft.com/office/drawing/2014/main" id="{F775C9F1-2572-9241-A37D-E9D21ABDB7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67569" y="160334"/>
            <a:ext cx="5272573" cy="351450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2FF241E-CFFF-E546-89D7-64D740DF3DC6}"/>
              </a:ext>
            </a:extLst>
          </p:cNvPr>
          <p:cNvSpPr txBox="1"/>
          <p:nvPr/>
        </p:nvSpPr>
        <p:spPr>
          <a:xfrm>
            <a:off x="5791200" y="3429000"/>
            <a:ext cx="4332514" cy="215444"/>
          </a:xfrm>
          <a:prstGeom prst="rect">
            <a:avLst/>
          </a:prstGeom>
          <a:noFill/>
        </p:spPr>
        <p:txBody>
          <a:bodyPr wrap="square" rtlCol="0">
            <a:spAutoFit/>
          </a:bodyPr>
          <a:lstStyle/>
          <a:p>
            <a:r>
              <a:rPr lang="en-GB" sz="800" dirty="0">
                <a:hlinkClick r:id="rId6"/>
              </a:rPr>
              <a:t>Person Holding Orange and White </a:t>
            </a:r>
            <a:r>
              <a:rPr lang="en-GB" sz="800" dirty="0" err="1">
                <a:hlinkClick r:id="rId6"/>
              </a:rPr>
              <a:t>Iphone</a:t>
            </a:r>
            <a:r>
              <a:rPr lang="en-GB" sz="800" dirty="0">
                <a:hlinkClick r:id="rId6"/>
              </a:rPr>
              <a:t> Case</a:t>
            </a:r>
            <a:r>
              <a:rPr lang="en-GB" sz="800" dirty="0"/>
              <a:t>, </a:t>
            </a:r>
            <a:r>
              <a:rPr lang="en-GB" sz="800" dirty="0" err="1"/>
              <a:t>cottonbro</a:t>
            </a:r>
            <a:r>
              <a:rPr lang="en-GB" sz="800" dirty="0"/>
              <a:t> studio, 2020.</a:t>
            </a:r>
          </a:p>
        </p:txBody>
      </p:sp>
    </p:spTree>
    <p:extLst>
      <p:ext uri="{BB962C8B-B14F-4D97-AF65-F5344CB8AC3E}">
        <p14:creationId xmlns:p14="http://schemas.microsoft.com/office/powerpoint/2010/main" val="3966946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25</a:t>
            </a:fld>
            <a:endParaRPr/>
          </a:p>
        </p:txBody>
      </p:sp>
      <p:graphicFrame>
        <p:nvGraphicFramePr>
          <p:cNvPr id="130" name="Google Shape;130;p52"/>
          <p:cNvGraphicFramePr/>
          <p:nvPr>
            <p:extLst>
              <p:ext uri="{D42A27DB-BD31-4B8C-83A1-F6EECF244321}">
                <p14:modId xmlns:p14="http://schemas.microsoft.com/office/powerpoint/2010/main" val="1521732528"/>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feasible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adjective</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able to be made, done or achieved</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Given enough time, the project will be feasible.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6795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26</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glare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to stare at with anger or loathing</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8194" name="Picture 2" descr="Free A Grayscale Photo of a Boy Glaring Stock Photo">
            <a:extLst>
              <a:ext uri="{FF2B5EF4-FFF2-40B4-BE49-F238E27FC236}">
                <a16:creationId xmlns:a16="http://schemas.microsoft.com/office/drawing/2014/main" id="{69F61115-B72B-AB4C-B62A-873D99F3B6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80168"/>
            <a:ext cx="5416057" cy="360070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51BB8DC-EC88-2242-A2BB-7D696107AB23}"/>
              </a:ext>
            </a:extLst>
          </p:cNvPr>
          <p:cNvSpPr txBox="1"/>
          <p:nvPr/>
        </p:nvSpPr>
        <p:spPr>
          <a:xfrm>
            <a:off x="5453743" y="3296568"/>
            <a:ext cx="5029200" cy="215444"/>
          </a:xfrm>
          <a:prstGeom prst="rect">
            <a:avLst/>
          </a:prstGeom>
          <a:noFill/>
        </p:spPr>
        <p:txBody>
          <a:bodyPr wrap="square" rtlCol="0">
            <a:spAutoFit/>
          </a:bodyPr>
          <a:lstStyle/>
          <a:p>
            <a:r>
              <a:rPr lang="en-GB" sz="800" dirty="0">
                <a:solidFill>
                  <a:schemeClr val="bg1"/>
                </a:solidFill>
                <a:hlinkClick r:id="rId4"/>
              </a:rPr>
              <a:t>A Grayscale Photo of a Boy Glaring, </a:t>
            </a:r>
            <a:r>
              <a:rPr lang="en-GB" sz="800" dirty="0">
                <a:solidFill>
                  <a:schemeClr val="bg1"/>
                </a:solidFill>
              </a:rPr>
              <a:t>Victoria </a:t>
            </a:r>
            <a:r>
              <a:rPr lang="en-GB" sz="800" dirty="0" err="1">
                <a:solidFill>
                  <a:schemeClr val="bg1"/>
                </a:solidFill>
              </a:rPr>
              <a:t>Akvarel</a:t>
            </a:r>
            <a:r>
              <a:rPr lang="en-GB" sz="800" dirty="0">
                <a:solidFill>
                  <a:schemeClr val="bg1"/>
                </a:solidFill>
              </a:rPr>
              <a:t>, 2021.</a:t>
            </a:r>
          </a:p>
        </p:txBody>
      </p:sp>
      <p:pic>
        <p:nvPicPr>
          <p:cNvPr id="8196" name="Picture 4" descr="Tough, Man, Bouncer, Glaring, Person, Male">
            <a:extLst>
              <a:ext uri="{FF2B5EF4-FFF2-40B4-BE49-F238E27FC236}">
                <a16:creationId xmlns:a16="http://schemas.microsoft.com/office/drawing/2014/main" id="{AFE717C2-C1DE-BF4C-9CA5-6718C15E28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87" y="1744793"/>
            <a:ext cx="5224500" cy="40324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FC27B7-485F-8E4E-87AD-EEA9F4DBA7C3}"/>
              </a:ext>
            </a:extLst>
          </p:cNvPr>
          <p:cNvSpPr txBox="1"/>
          <p:nvPr/>
        </p:nvSpPr>
        <p:spPr>
          <a:xfrm>
            <a:off x="66595" y="5519056"/>
            <a:ext cx="1783976" cy="215444"/>
          </a:xfrm>
          <a:prstGeom prst="rect">
            <a:avLst/>
          </a:prstGeom>
          <a:noFill/>
        </p:spPr>
        <p:txBody>
          <a:bodyPr wrap="square" rtlCol="0">
            <a:spAutoFit/>
          </a:bodyPr>
          <a:lstStyle/>
          <a:p>
            <a:r>
              <a:rPr lang="en-GB" sz="800" dirty="0">
                <a:hlinkClick r:id="rId6"/>
              </a:rPr>
              <a:t>Tough man glaring</a:t>
            </a:r>
            <a:r>
              <a:rPr lang="en-GB" sz="800" dirty="0"/>
              <a:t>, J26JP, 2014.</a:t>
            </a:r>
          </a:p>
        </p:txBody>
      </p:sp>
    </p:spTree>
    <p:extLst>
      <p:ext uri="{BB962C8B-B14F-4D97-AF65-F5344CB8AC3E}">
        <p14:creationId xmlns:p14="http://schemas.microsoft.com/office/powerpoint/2010/main" val="2402902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27</a:t>
            </a:fld>
            <a:endParaRPr/>
          </a:p>
        </p:txBody>
      </p:sp>
      <p:graphicFrame>
        <p:nvGraphicFramePr>
          <p:cNvPr id="130" name="Google Shape;130;p52"/>
          <p:cNvGraphicFramePr/>
          <p:nvPr>
            <p:extLst>
              <p:ext uri="{D42A27DB-BD31-4B8C-83A1-F6EECF244321}">
                <p14:modId xmlns:p14="http://schemas.microsoft.com/office/powerpoint/2010/main" val="1107639551"/>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glare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verb</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to stare at with anger or loathing</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He glared at the people that were making all the noise.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921458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28</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prestigious</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respected and admired due to being high quality</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9218" name="Picture 2" descr="Rolls Royce, Sky, Prestige, Automobile, Daytime, Luxury">
            <a:extLst>
              <a:ext uri="{FF2B5EF4-FFF2-40B4-BE49-F238E27FC236}">
                <a16:creationId xmlns:a16="http://schemas.microsoft.com/office/drawing/2014/main" id="{EDDCF9CE-C26B-954C-8752-9B46A0BBF0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993" y="136526"/>
            <a:ext cx="4955721" cy="66076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53198C1-CDCF-5B42-8E2A-6F2DFBC7D3A5}"/>
              </a:ext>
            </a:extLst>
          </p:cNvPr>
          <p:cNvSpPr txBox="1"/>
          <p:nvPr/>
        </p:nvSpPr>
        <p:spPr>
          <a:xfrm>
            <a:off x="337457" y="6376018"/>
            <a:ext cx="4256314" cy="215444"/>
          </a:xfrm>
          <a:prstGeom prst="rect">
            <a:avLst/>
          </a:prstGeom>
          <a:noFill/>
        </p:spPr>
        <p:txBody>
          <a:bodyPr wrap="square" rtlCol="0">
            <a:spAutoFit/>
          </a:bodyPr>
          <a:lstStyle/>
          <a:p>
            <a:r>
              <a:rPr lang="en-GB" sz="800" dirty="0">
                <a:solidFill>
                  <a:schemeClr val="bg1"/>
                </a:solidFill>
                <a:hlinkClick r:id="rId4"/>
              </a:rPr>
              <a:t>Rolls Royce</a:t>
            </a:r>
            <a:r>
              <a:rPr lang="en-GB" sz="800" dirty="0">
                <a:solidFill>
                  <a:schemeClr val="bg1"/>
                </a:solidFill>
              </a:rPr>
              <a:t>, </a:t>
            </a:r>
            <a:r>
              <a:rPr lang="en-GB" sz="800" dirty="0" err="1">
                <a:solidFill>
                  <a:schemeClr val="bg1"/>
                </a:solidFill>
              </a:rPr>
              <a:t>Holmz</a:t>
            </a:r>
            <a:r>
              <a:rPr lang="en-GB" sz="800" dirty="0">
                <a:solidFill>
                  <a:schemeClr val="bg1"/>
                </a:solidFill>
              </a:rPr>
              <a:t>, 2015.</a:t>
            </a:r>
          </a:p>
        </p:txBody>
      </p:sp>
      <p:pic>
        <p:nvPicPr>
          <p:cNvPr id="9220" name="Picture 4" descr="Campus, Princeton, Building, Lawn, Green, Stone">
            <a:extLst>
              <a:ext uri="{FF2B5EF4-FFF2-40B4-BE49-F238E27FC236}">
                <a16:creationId xmlns:a16="http://schemas.microsoft.com/office/drawing/2014/main" id="{4FB69DE8-A677-F349-ACC2-62C46224B5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8972" y="136525"/>
            <a:ext cx="4876714" cy="346959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26784A7-C0A4-4D4F-8B2A-1ED22382406D}"/>
              </a:ext>
            </a:extLst>
          </p:cNvPr>
          <p:cNvSpPr txBox="1"/>
          <p:nvPr/>
        </p:nvSpPr>
        <p:spPr>
          <a:xfrm>
            <a:off x="5453033" y="3246095"/>
            <a:ext cx="4604657" cy="215444"/>
          </a:xfrm>
          <a:prstGeom prst="rect">
            <a:avLst/>
          </a:prstGeom>
          <a:noFill/>
        </p:spPr>
        <p:txBody>
          <a:bodyPr wrap="square" rtlCol="0">
            <a:spAutoFit/>
          </a:bodyPr>
          <a:lstStyle/>
          <a:p>
            <a:r>
              <a:rPr lang="en-GB" sz="800" dirty="0">
                <a:solidFill>
                  <a:schemeClr val="bg1"/>
                </a:solidFill>
                <a:hlinkClick r:id="rId6"/>
              </a:rPr>
              <a:t>Campus Princeton</a:t>
            </a:r>
            <a:r>
              <a:rPr lang="en-GB" sz="800" dirty="0">
                <a:solidFill>
                  <a:schemeClr val="bg1"/>
                </a:solidFill>
              </a:rPr>
              <a:t>, </a:t>
            </a:r>
            <a:r>
              <a:rPr lang="en-GB" sz="800" dirty="0" err="1">
                <a:solidFill>
                  <a:schemeClr val="bg1"/>
                </a:solidFill>
              </a:rPr>
              <a:t>Oleg_Mit</a:t>
            </a:r>
            <a:r>
              <a:rPr lang="en-GB" sz="800" dirty="0">
                <a:solidFill>
                  <a:schemeClr val="bg1"/>
                </a:solidFill>
              </a:rPr>
              <a:t>, 2020.</a:t>
            </a:r>
          </a:p>
        </p:txBody>
      </p:sp>
    </p:spTree>
    <p:extLst>
      <p:ext uri="{BB962C8B-B14F-4D97-AF65-F5344CB8AC3E}">
        <p14:creationId xmlns:p14="http://schemas.microsoft.com/office/powerpoint/2010/main" val="17305564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29</a:t>
            </a:fld>
            <a:endParaRPr/>
          </a:p>
        </p:txBody>
      </p:sp>
      <p:graphicFrame>
        <p:nvGraphicFramePr>
          <p:cNvPr id="130" name="Google Shape;130;p52"/>
          <p:cNvGraphicFramePr/>
          <p:nvPr>
            <p:extLst>
              <p:ext uri="{D42A27DB-BD31-4B8C-83A1-F6EECF244321}">
                <p14:modId xmlns:p14="http://schemas.microsoft.com/office/powerpoint/2010/main" val="1933493863"/>
              </p:ext>
            </p:extLst>
          </p:nvPr>
        </p:nvGraphicFramePr>
        <p:xfrm>
          <a:off x="886576" y="2585545"/>
          <a:ext cx="10891800" cy="236964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prestigious</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adjective</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respected and admired due to being high quality</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car was considered prestigious and owning one was a mark of wealth.</a:t>
                      </a: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3878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30</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capital</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money and possessions; usually a large amount of money used to create more wealth or to start a business</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242" name="Picture 2" descr="Money, Profit, Finance, Business, Return, Yield">
            <a:extLst>
              <a:ext uri="{FF2B5EF4-FFF2-40B4-BE49-F238E27FC236}">
                <a16:creationId xmlns:a16="http://schemas.microsoft.com/office/drawing/2014/main" id="{6A03DE7F-06D3-6543-B90F-1FFA958013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112326"/>
            <a:ext cx="6343171" cy="359424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BDCA381-D17F-6845-B813-114474D278EE}"/>
              </a:ext>
            </a:extLst>
          </p:cNvPr>
          <p:cNvSpPr txBox="1"/>
          <p:nvPr/>
        </p:nvSpPr>
        <p:spPr>
          <a:xfrm>
            <a:off x="5358972" y="3488591"/>
            <a:ext cx="1807029" cy="215444"/>
          </a:xfrm>
          <a:prstGeom prst="rect">
            <a:avLst/>
          </a:prstGeom>
          <a:noFill/>
        </p:spPr>
        <p:txBody>
          <a:bodyPr wrap="square" rtlCol="0">
            <a:spAutoFit/>
          </a:bodyPr>
          <a:lstStyle/>
          <a:p>
            <a:r>
              <a:rPr lang="en-GB" sz="800" dirty="0">
                <a:hlinkClick r:id="rId4"/>
              </a:rPr>
              <a:t>Money, profit, </a:t>
            </a:r>
            <a:r>
              <a:rPr lang="en-GB" sz="800" dirty="0"/>
              <a:t>nattanan23, 2017.</a:t>
            </a:r>
          </a:p>
        </p:txBody>
      </p:sp>
      <p:pic>
        <p:nvPicPr>
          <p:cNvPr id="10244" name="Picture 4" descr="Business Idea, Investment, Bulb, Idea, Business">
            <a:extLst>
              <a:ext uri="{FF2B5EF4-FFF2-40B4-BE49-F238E27FC236}">
                <a16:creationId xmlns:a16="http://schemas.microsoft.com/office/drawing/2014/main" id="{EAE504B7-5F26-0847-9F6B-C9C8C32430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1955603"/>
            <a:ext cx="5140876" cy="34968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44A4B55-3048-CE45-A3B5-C4ADCE61FC5B}"/>
              </a:ext>
            </a:extLst>
          </p:cNvPr>
          <p:cNvSpPr txBox="1"/>
          <p:nvPr/>
        </p:nvSpPr>
        <p:spPr>
          <a:xfrm>
            <a:off x="195943" y="4851976"/>
            <a:ext cx="3537857" cy="215444"/>
          </a:xfrm>
          <a:prstGeom prst="rect">
            <a:avLst/>
          </a:prstGeom>
          <a:noFill/>
        </p:spPr>
        <p:txBody>
          <a:bodyPr wrap="square" rtlCol="0">
            <a:spAutoFit/>
          </a:bodyPr>
          <a:lstStyle/>
          <a:p>
            <a:r>
              <a:rPr lang="en-GB" sz="800" dirty="0">
                <a:hlinkClick r:id="rId6"/>
              </a:rPr>
              <a:t>Business idea</a:t>
            </a:r>
            <a:r>
              <a:rPr lang="en-GB" sz="800" dirty="0"/>
              <a:t>, </a:t>
            </a:r>
            <a:r>
              <a:rPr lang="en-GB" sz="800" dirty="0" err="1"/>
              <a:t>Tumisu</a:t>
            </a:r>
            <a:r>
              <a:rPr lang="en-GB" sz="800" dirty="0"/>
              <a:t>, 2018.</a:t>
            </a:r>
          </a:p>
        </p:txBody>
      </p:sp>
    </p:spTree>
    <p:extLst>
      <p:ext uri="{BB962C8B-B14F-4D97-AF65-F5344CB8AC3E}">
        <p14:creationId xmlns:p14="http://schemas.microsoft.com/office/powerpoint/2010/main" val="1262879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31</a:t>
            </a:fld>
            <a:endParaRPr/>
          </a:p>
        </p:txBody>
      </p:sp>
      <p:graphicFrame>
        <p:nvGraphicFramePr>
          <p:cNvPr id="130" name="Google Shape;130;p52"/>
          <p:cNvGraphicFramePr/>
          <p:nvPr>
            <p:extLst>
              <p:ext uri="{D42A27DB-BD31-4B8C-83A1-F6EECF244321}">
                <p14:modId xmlns:p14="http://schemas.microsoft.com/office/powerpoint/2010/main" val="1460796532"/>
              </p:ext>
            </p:extLst>
          </p:nvPr>
        </p:nvGraphicFramePr>
        <p:xfrm>
          <a:off x="886576" y="2585545"/>
          <a:ext cx="10891800" cy="310116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capital</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money and possessions; usually a large amount of money used to create more wealth or to start a business </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She had a large amount of capital to invest in the right project.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14006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32</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personnel</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the people employed in a company or organisation</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266" name="Picture 2" descr="Active, Activity, Assembling, Assembly, Bars, Building">
            <a:extLst>
              <a:ext uri="{FF2B5EF4-FFF2-40B4-BE49-F238E27FC236}">
                <a16:creationId xmlns:a16="http://schemas.microsoft.com/office/drawing/2014/main" id="{AAA1DE31-5455-1F46-957C-7341DA52E4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207" y="163717"/>
            <a:ext cx="4361540" cy="654231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6558285-9E8E-A044-8CB9-FB51F0C389EC}"/>
              </a:ext>
            </a:extLst>
          </p:cNvPr>
          <p:cNvSpPr txBox="1"/>
          <p:nvPr/>
        </p:nvSpPr>
        <p:spPr>
          <a:xfrm>
            <a:off x="964017" y="6396736"/>
            <a:ext cx="4082142" cy="215444"/>
          </a:xfrm>
          <a:prstGeom prst="rect">
            <a:avLst/>
          </a:prstGeom>
          <a:noFill/>
        </p:spPr>
        <p:txBody>
          <a:bodyPr wrap="square" rtlCol="0">
            <a:spAutoFit/>
          </a:bodyPr>
          <a:lstStyle/>
          <a:p>
            <a:r>
              <a:rPr lang="en-GB" sz="800" dirty="0">
                <a:solidFill>
                  <a:schemeClr val="bg1"/>
                </a:solidFill>
                <a:hlinkClick r:id="rId4"/>
              </a:rPr>
              <a:t>Active</a:t>
            </a:r>
            <a:r>
              <a:rPr lang="en-GB" sz="800" dirty="0">
                <a:solidFill>
                  <a:schemeClr val="bg1"/>
                </a:solidFill>
              </a:rPr>
              <a:t>, </a:t>
            </a:r>
            <a:r>
              <a:rPr lang="en-GB" sz="800" dirty="0" err="1">
                <a:solidFill>
                  <a:schemeClr val="bg1"/>
                </a:solidFill>
              </a:rPr>
              <a:t>igorovsyannykov</a:t>
            </a:r>
            <a:r>
              <a:rPr lang="en-GB" sz="800" dirty="0">
                <a:solidFill>
                  <a:schemeClr val="bg1"/>
                </a:solidFill>
              </a:rPr>
              <a:t>, 2017.</a:t>
            </a:r>
          </a:p>
        </p:txBody>
      </p:sp>
      <p:pic>
        <p:nvPicPr>
          <p:cNvPr id="11268" name="Picture 4" descr="Launch Control, Cape Canaveral, Florida, Nasa, Console">
            <a:extLst>
              <a:ext uri="{FF2B5EF4-FFF2-40B4-BE49-F238E27FC236}">
                <a16:creationId xmlns:a16="http://schemas.microsoft.com/office/drawing/2014/main" id="{58ABECCF-E7E2-7847-B19B-5CCEF0C4AE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2020" y="154081"/>
            <a:ext cx="5099151" cy="35267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8DBFD7C-5909-F544-A68C-3D85A15A8057}"/>
              </a:ext>
            </a:extLst>
          </p:cNvPr>
          <p:cNvSpPr txBox="1"/>
          <p:nvPr/>
        </p:nvSpPr>
        <p:spPr>
          <a:xfrm>
            <a:off x="5497286" y="3429000"/>
            <a:ext cx="4180114" cy="215444"/>
          </a:xfrm>
          <a:prstGeom prst="rect">
            <a:avLst/>
          </a:prstGeom>
          <a:noFill/>
        </p:spPr>
        <p:txBody>
          <a:bodyPr wrap="square" rtlCol="0">
            <a:spAutoFit/>
          </a:bodyPr>
          <a:lstStyle/>
          <a:p>
            <a:r>
              <a:rPr lang="en-GB" sz="800" dirty="0">
                <a:solidFill>
                  <a:schemeClr val="bg1"/>
                </a:solidFill>
                <a:hlinkClick r:id="rId6">
                  <a:extLst>
                    <a:ext uri="{A12FA001-AC4F-418D-AE19-62706E023703}">
                      <ahyp:hlinkClr xmlns:ahyp="http://schemas.microsoft.com/office/drawing/2018/hyperlinkcolor" val="tx"/>
                    </a:ext>
                  </a:extLst>
                </a:hlinkClick>
              </a:rPr>
              <a:t>Launch control</a:t>
            </a:r>
            <a:r>
              <a:rPr lang="en-GB" sz="800" dirty="0">
                <a:solidFill>
                  <a:schemeClr val="bg1"/>
                </a:solidFill>
              </a:rPr>
              <a:t>, </a:t>
            </a:r>
            <a:r>
              <a:rPr lang="en-GB" sz="800" dirty="0" err="1">
                <a:solidFill>
                  <a:schemeClr val="bg1"/>
                </a:solidFill>
              </a:rPr>
              <a:t>pixabay</a:t>
            </a:r>
            <a:r>
              <a:rPr lang="en-GB" sz="800" dirty="0">
                <a:solidFill>
                  <a:schemeClr val="bg1"/>
                </a:solidFill>
              </a:rPr>
              <a:t>, 2013.</a:t>
            </a:r>
          </a:p>
        </p:txBody>
      </p:sp>
    </p:spTree>
    <p:extLst>
      <p:ext uri="{BB962C8B-B14F-4D97-AF65-F5344CB8AC3E}">
        <p14:creationId xmlns:p14="http://schemas.microsoft.com/office/powerpoint/2010/main" val="5010314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33</a:t>
            </a:fld>
            <a:endParaRPr/>
          </a:p>
        </p:txBody>
      </p:sp>
      <p:graphicFrame>
        <p:nvGraphicFramePr>
          <p:cNvPr id="130" name="Google Shape;130;p52"/>
          <p:cNvGraphicFramePr/>
          <p:nvPr>
            <p:extLst>
              <p:ext uri="{D42A27DB-BD31-4B8C-83A1-F6EECF244321}">
                <p14:modId xmlns:p14="http://schemas.microsoft.com/office/powerpoint/2010/main" val="1212906632"/>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personnel</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people employed in a company or organisation</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company valued its personnel and considered them its greatest asset.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865020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34</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bunker</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shelter with strong walls to protect the people inside it</a:t>
            </a: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290" name="Picture 2" descr="Bunker, Air-Raid Shelter, World War, Bombing">
            <a:extLst>
              <a:ext uri="{FF2B5EF4-FFF2-40B4-BE49-F238E27FC236}">
                <a16:creationId xmlns:a16="http://schemas.microsoft.com/office/drawing/2014/main" id="{CE0C2446-8DEE-934E-BA66-006CDE6ABB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515" y="1270619"/>
            <a:ext cx="5105399" cy="51053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FFC2A2F-02C1-7B4C-88B7-83BA68B4B892}"/>
              </a:ext>
            </a:extLst>
          </p:cNvPr>
          <p:cNvSpPr txBox="1"/>
          <p:nvPr/>
        </p:nvSpPr>
        <p:spPr>
          <a:xfrm>
            <a:off x="272143" y="6074229"/>
            <a:ext cx="3799114" cy="215444"/>
          </a:xfrm>
          <a:prstGeom prst="rect">
            <a:avLst/>
          </a:prstGeom>
          <a:noFill/>
        </p:spPr>
        <p:txBody>
          <a:bodyPr wrap="square" rtlCol="0">
            <a:spAutoFit/>
          </a:bodyPr>
          <a:lstStyle/>
          <a:p>
            <a:r>
              <a:rPr lang="en-GB" sz="800" dirty="0">
                <a:hlinkClick r:id="rId4"/>
              </a:rPr>
              <a:t>Bunker</a:t>
            </a:r>
            <a:r>
              <a:rPr lang="en-GB" sz="800" dirty="0"/>
              <a:t>, </a:t>
            </a:r>
            <a:r>
              <a:rPr lang="en-GB" sz="800" dirty="0" err="1"/>
              <a:t>Pixabay</a:t>
            </a:r>
            <a:r>
              <a:rPr lang="en-GB" sz="800" dirty="0"/>
              <a:t>, 2016.</a:t>
            </a:r>
          </a:p>
        </p:txBody>
      </p:sp>
      <p:pic>
        <p:nvPicPr>
          <p:cNvPr id="12294" name="Picture 6" descr="Sand Dunes, Bunker, Atlantic Wall, Denmark, North Sea">
            <a:extLst>
              <a:ext uri="{FF2B5EF4-FFF2-40B4-BE49-F238E27FC236}">
                <a16:creationId xmlns:a16="http://schemas.microsoft.com/office/drawing/2014/main" id="{430D02D1-0501-E444-A139-DAAF178657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8972" y="92903"/>
            <a:ext cx="5294993" cy="35078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C2B7402-84D5-AB45-B271-A5321456C478}"/>
              </a:ext>
            </a:extLst>
          </p:cNvPr>
          <p:cNvSpPr txBox="1"/>
          <p:nvPr/>
        </p:nvSpPr>
        <p:spPr>
          <a:xfrm>
            <a:off x="5393203" y="3263160"/>
            <a:ext cx="3929743" cy="215444"/>
          </a:xfrm>
          <a:prstGeom prst="rect">
            <a:avLst/>
          </a:prstGeom>
          <a:noFill/>
        </p:spPr>
        <p:txBody>
          <a:bodyPr wrap="square" rtlCol="0">
            <a:spAutoFit/>
          </a:bodyPr>
          <a:lstStyle/>
          <a:p>
            <a:r>
              <a:rPr lang="en-GB" sz="800" dirty="0">
                <a:hlinkClick r:id="rId6"/>
              </a:rPr>
              <a:t>Sand dunes bunker</a:t>
            </a:r>
            <a:r>
              <a:rPr lang="en-GB" sz="800" dirty="0"/>
              <a:t>, Frank_P_AJJ74 / 438 images, 2017.</a:t>
            </a:r>
          </a:p>
        </p:txBody>
      </p:sp>
    </p:spTree>
    <p:extLst>
      <p:ext uri="{BB962C8B-B14F-4D97-AF65-F5344CB8AC3E}">
        <p14:creationId xmlns:p14="http://schemas.microsoft.com/office/powerpoint/2010/main" val="12511261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35</a:t>
            </a:fld>
            <a:endParaRPr/>
          </a:p>
        </p:txBody>
      </p:sp>
      <p:graphicFrame>
        <p:nvGraphicFramePr>
          <p:cNvPr id="130" name="Google Shape;130;p52"/>
          <p:cNvGraphicFramePr/>
          <p:nvPr>
            <p:extLst>
              <p:ext uri="{D42A27DB-BD31-4B8C-83A1-F6EECF244321}">
                <p14:modId xmlns:p14="http://schemas.microsoft.com/office/powerpoint/2010/main" val="3633215083"/>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bunker</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 shelter with strong walls to protect the people inside it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family lived inside the bunker for a week until the danger had passed.</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65129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36</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residence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 home</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3314" name="Picture 2" descr="Dining Room, Living Room, Furniture, House, Home, Table">
            <a:extLst>
              <a:ext uri="{FF2B5EF4-FFF2-40B4-BE49-F238E27FC236}">
                <a16:creationId xmlns:a16="http://schemas.microsoft.com/office/drawing/2014/main" id="{E62E56AE-4568-A549-A123-9A979EEE8F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83243"/>
            <a:ext cx="5406999" cy="359357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BC69DBB-69CE-3444-A348-002ACF5BAA09}"/>
              </a:ext>
            </a:extLst>
          </p:cNvPr>
          <p:cNvSpPr txBox="1"/>
          <p:nvPr/>
        </p:nvSpPr>
        <p:spPr>
          <a:xfrm>
            <a:off x="5475514" y="3330315"/>
            <a:ext cx="4506686" cy="215444"/>
          </a:xfrm>
          <a:prstGeom prst="rect">
            <a:avLst/>
          </a:prstGeom>
          <a:noFill/>
        </p:spPr>
        <p:txBody>
          <a:bodyPr wrap="square" rtlCol="0">
            <a:spAutoFit/>
          </a:bodyPr>
          <a:lstStyle/>
          <a:p>
            <a:r>
              <a:rPr lang="en-GB" sz="800" dirty="0">
                <a:solidFill>
                  <a:schemeClr val="bg1"/>
                </a:solidFill>
                <a:hlinkClick r:id="rId4"/>
              </a:rPr>
              <a:t>Dining room</a:t>
            </a:r>
            <a:r>
              <a:rPr lang="en-GB" sz="800" dirty="0">
                <a:solidFill>
                  <a:schemeClr val="bg1"/>
                </a:solidFill>
              </a:rPr>
              <a:t>, Erika </a:t>
            </a:r>
            <a:r>
              <a:rPr lang="en-GB" sz="800" dirty="0" err="1">
                <a:solidFill>
                  <a:schemeClr val="bg1"/>
                </a:solidFill>
              </a:rPr>
              <a:t>Wittleib</a:t>
            </a:r>
            <a:r>
              <a:rPr lang="en-GB" sz="800" dirty="0">
                <a:solidFill>
                  <a:schemeClr val="bg1"/>
                </a:solidFill>
              </a:rPr>
              <a:t>, 2016.</a:t>
            </a:r>
          </a:p>
        </p:txBody>
      </p:sp>
      <p:pic>
        <p:nvPicPr>
          <p:cNvPr id="13316" name="Picture 4" descr="Residential Property, New York City, Uptown">
            <a:extLst>
              <a:ext uri="{FF2B5EF4-FFF2-40B4-BE49-F238E27FC236}">
                <a16:creationId xmlns:a16="http://schemas.microsoft.com/office/drawing/2014/main" id="{81BCE935-8F68-6344-86C7-B5378D244C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931" y="136526"/>
            <a:ext cx="4420281" cy="663042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181C189-4389-6447-852A-997E0A232A5E}"/>
              </a:ext>
            </a:extLst>
          </p:cNvPr>
          <p:cNvSpPr txBox="1"/>
          <p:nvPr/>
        </p:nvSpPr>
        <p:spPr>
          <a:xfrm>
            <a:off x="817931" y="6385448"/>
            <a:ext cx="3962400" cy="215444"/>
          </a:xfrm>
          <a:prstGeom prst="rect">
            <a:avLst/>
          </a:prstGeom>
          <a:noFill/>
        </p:spPr>
        <p:txBody>
          <a:bodyPr wrap="square" rtlCol="0">
            <a:spAutoFit/>
          </a:bodyPr>
          <a:lstStyle/>
          <a:p>
            <a:r>
              <a:rPr lang="en-GB" sz="800" dirty="0">
                <a:solidFill>
                  <a:schemeClr val="bg1"/>
                </a:solidFill>
                <a:hlinkClick r:id="rId6"/>
              </a:rPr>
              <a:t>Residential property</a:t>
            </a:r>
            <a:r>
              <a:rPr lang="en-GB" sz="800" dirty="0">
                <a:solidFill>
                  <a:schemeClr val="bg1"/>
                </a:solidFill>
              </a:rPr>
              <a:t>, Artistic Operations, 2017.</a:t>
            </a:r>
          </a:p>
        </p:txBody>
      </p:sp>
    </p:spTree>
    <p:extLst>
      <p:ext uri="{BB962C8B-B14F-4D97-AF65-F5344CB8AC3E}">
        <p14:creationId xmlns:p14="http://schemas.microsoft.com/office/powerpoint/2010/main" val="38147469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37</a:t>
            </a:fld>
            <a:endParaRPr/>
          </a:p>
        </p:txBody>
      </p:sp>
      <p:graphicFrame>
        <p:nvGraphicFramePr>
          <p:cNvPr id="130" name="Google Shape;130;p52"/>
          <p:cNvGraphicFramePr/>
          <p:nvPr>
            <p:extLst>
              <p:ext uri="{D42A27DB-BD31-4B8C-83A1-F6EECF244321}">
                <p14:modId xmlns:p14="http://schemas.microsoft.com/office/powerpoint/2010/main" val="3548648003"/>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residence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 home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family were excited to move into their new residence.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72870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38</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renovate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to repair and improve something, usually a building</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4338" name="Picture 2" descr="Painter, Paint, House, Indoor, Livingroom, Work, Home">
            <a:extLst>
              <a:ext uri="{FF2B5EF4-FFF2-40B4-BE49-F238E27FC236}">
                <a16:creationId xmlns:a16="http://schemas.microsoft.com/office/drawing/2014/main" id="{9B3FCE87-DD5A-4346-8576-31D682A4A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119267"/>
            <a:ext cx="4724400" cy="35433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3D0AACB-FEDB-1842-B3FE-6396847587CD}"/>
              </a:ext>
            </a:extLst>
          </p:cNvPr>
          <p:cNvSpPr txBox="1"/>
          <p:nvPr/>
        </p:nvSpPr>
        <p:spPr>
          <a:xfrm>
            <a:off x="5464629" y="3343904"/>
            <a:ext cx="4126384" cy="215444"/>
          </a:xfrm>
          <a:prstGeom prst="rect">
            <a:avLst/>
          </a:prstGeom>
          <a:noFill/>
        </p:spPr>
        <p:txBody>
          <a:bodyPr wrap="square" rtlCol="0">
            <a:spAutoFit/>
          </a:bodyPr>
          <a:lstStyle/>
          <a:p>
            <a:r>
              <a:rPr lang="en-GB" sz="800" dirty="0">
                <a:hlinkClick r:id="rId4"/>
              </a:rPr>
              <a:t>Painter, </a:t>
            </a:r>
            <a:r>
              <a:rPr lang="en-GB" sz="800" dirty="0"/>
              <a:t>Mama Shaw, 2017.</a:t>
            </a:r>
          </a:p>
        </p:txBody>
      </p:sp>
      <p:pic>
        <p:nvPicPr>
          <p:cNvPr id="14340" name="Picture 4" descr="Housebuilding, Handyman, Construction Site, Workers">
            <a:extLst>
              <a:ext uri="{FF2B5EF4-FFF2-40B4-BE49-F238E27FC236}">
                <a16:creationId xmlns:a16="http://schemas.microsoft.com/office/drawing/2014/main" id="{7702C638-F007-E345-8A37-95BD716A35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204" y="1829054"/>
            <a:ext cx="5200940" cy="35433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D94DB6B-F68E-C74B-A5F7-E2790246B03A}"/>
              </a:ext>
            </a:extLst>
          </p:cNvPr>
          <p:cNvSpPr txBox="1"/>
          <p:nvPr/>
        </p:nvSpPr>
        <p:spPr>
          <a:xfrm>
            <a:off x="446314" y="5372354"/>
            <a:ext cx="3254829" cy="215444"/>
          </a:xfrm>
          <a:prstGeom prst="rect">
            <a:avLst/>
          </a:prstGeom>
          <a:noFill/>
        </p:spPr>
        <p:txBody>
          <a:bodyPr wrap="square" rtlCol="0">
            <a:spAutoFit/>
          </a:bodyPr>
          <a:lstStyle/>
          <a:p>
            <a:r>
              <a:rPr lang="en-GB" sz="800" dirty="0">
                <a:hlinkClick r:id="rId6"/>
              </a:rPr>
              <a:t>Housebuilding</a:t>
            </a:r>
            <a:r>
              <a:rPr lang="en-GB" sz="800" dirty="0"/>
              <a:t>, </a:t>
            </a:r>
            <a:r>
              <a:rPr lang="en-GB" sz="800" dirty="0" err="1"/>
              <a:t>Alexis_Fotos</a:t>
            </a:r>
            <a:r>
              <a:rPr lang="en-GB" sz="800" dirty="0"/>
              <a:t>, 2018.</a:t>
            </a:r>
          </a:p>
        </p:txBody>
      </p:sp>
    </p:spTree>
    <p:extLst>
      <p:ext uri="{BB962C8B-B14F-4D97-AF65-F5344CB8AC3E}">
        <p14:creationId xmlns:p14="http://schemas.microsoft.com/office/powerpoint/2010/main" val="9293784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39</a:t>
            </a:fld>
            <a:endParaRPr/>
          </a:p>
        </p:txBody>
      </p:sp>
      <p:graphicFrame>
        <p:nvGraphicFramePr>
          <p:cNvPr id="130" name="Google Shape;130;p52"/>
          <p:cNvGraphicFramePr/>
          <p:nvPr>
            <p:extLst>
              <p:ext uri="{D42A27DB-BD31-4B8C-83A1-F6EECF244321}">
                <p14:modId xmlns:p14="http://schemas.microsoft.com/office/powerpoint/2010/main" val="1321241085"/>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renovate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verb</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to repair and improve something, usually a building</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ruined building was renovated and was ready to live in again.</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07271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40</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manpower</a:t>
            </a:r>
            <a:endParaRPr sz="2400" b="1" i="0" u="none" strike="noStrike" cap="none" dirty="0">
              <a:solidFill>
                <a:srgbClr val="000000"/>
              </a:solidFill>
              <a:latin typeface="Arial"/>
              <a:ea typeface="Arial"/>
              <a:cs typeface="Arial"/>
              <a:sym typeface="Arial"/>
            </a:endParaRP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5362" name="Picture 2" descr="Free Men Posing while Sitting on Gray Concrete Wall Stock Photo">
            <a:extLst>
              <a:ext uri="{FF2B5EF4-FFF2-40B4-BE49-F238E27FC236}">
                <a16:creationId xmlns:a16="http://schemas.microsoft.com/office/drawing/2014/main" id="{17A67790-4711-0C4E-A5CD-D4A5B2DACD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119622"/>
            <a:ext cx="5382985" cy="358865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3C97665-ABEB-7146-83DC-E09649151D31}"/>
              </a:ext>
            </a:extLst>
          </p:cNvPr>
          <p:cNvSpPr txBox="1"/>
          <p:nvPr/>
        </p:nvSpPr>
        <p:spPr>
          <a:xfrm>
            <a:off x="5464629" y="3429000"/>
            <a:ext cx="3679371" cy="215444"/>
          </a:xfrm>
          <a:prstGeom prst="rect">
            <a:avLst/>
          </a:prstGeom>
          <a:noFill/>
        </p:spPr>
        <p:txBody>
          <a:bodyPr wrap="square" rtlCol="0">
            <a:spAutoFit/>
          </a:bodyPr>
          <a:lstStyle/>
          <a:p>
            <a:r>
              <a:rPr lang="en-GB" sz="800" dirty="0">
                <a:hlinkClick r:id="rId4"/>
              </a:rPr>
              <a:t>Men Posing while Sitting on Gray Concrete Wall</a:t>
            </a:r>
            <a:r>
              <a:rPr lang="en-GB" sz="800" dirty="0"/>
              <a:t>, Tiger Lily, 2020.</a:t>
            </a:r>
          </a:p>
        </p:txBody>
      </p:sp>
      <p:pic>
        <p:nvPicPr>
          <p:cNvPr id="15364" name="Picture 4" descr="Free People Standing Beside the Fish Net Stock Photo">
            <a:extLst>
              <a:ext uri="{FF2B5EF4-FFF2-40B4-BE49-F238E27FC236}">
                <a16:creationId xmlns:a16="http://schemas.microsoft.com/office/drawing/2014/main" id="{444497DB-C505-9349-9161-D0EBE14429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0054" y="136536"/>
            <a:ext cx="4389959" cy="65849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ED8AFD0-AA9C-634B-9607-3C129B79F7CC}"/>
              </a:ext>
            </a:extLst>
          </p:cNvPr>
          <p:cNvSpPr txBox="1"/>
          <p:nvPr/>
        </p:nvSpPr>
        <p:spPr>
          <a:xfrm>
            <a:off x="951213" y="6372615"/>
            <a:ext cx="3712029" cy="215444"/>
          </a:xfrm>
          <a:prstGeom prst="rect">
            <a:avLst/>
          </a:prstGeom>
          <a:noFill/>
        </p:spPr>
        <p:txBody>
          <a:bodyPr wrap="square" rtlCol="0">
            <a:spAutoFit/>
          </a:bodyPr>
          <a:lstStyle/>
          <a:p>
            <a:r>
              <a:rPr lang="en-GB" sz="800" dirty="0">
                <a:solidFill>
                  <a:schemeClr val="bg1"/>
                </a:solidFill>
                <a:hlinkClick r:id="rId6"/>
              </a:rPr>
              <a:t>People Standing Beside the Fish Net, </a:t>
            </a:r>
            <a:r>
              <a:rPr lang="en-GB" sz="800" dirty="0" err="1">
                <a:solidFill>
                  <a:schemeClr val="bg1"/>
                </a:solidFill>
              </a:rPr>
              <a:t>Şahin</a:t>
            </a:r>
            <a:r>
              <a:rPr lang="en-GB" sz="800" dirty="0">
                <a:solidFill>
                  <a:schemeClr val="bg1"/>
                </a:solidFill>
              </a:rPr>
              <a:t> </a:t>
            </a:r>
            <a:r>
              <a:rPr lang="en-GB" sz="800" dirty="0" err="1">
                <a:solidFill>
                  <a:schemeClr val="bg1"/>
                </a:solidFill>
              </a:rPr>
              <a:t>Sezer</a:t>
            </a:r>
            <a:r>
              <a:rPr lang="en-GB" sz="800" dirty="0">
                <a:solidFill>
                  <a:schemeClr val="bg1"/>
                </a:solidFill>
              </a:rPr>
              <a:t> </a:t>
            </a:r>
            <a:r>
              <a:rPr lang="en-GB" sz="800" dirty="0" err="1">
                <a:solidFill>
                  <a:schemeClr val="bg1"/>
                </a:solidFill>
              </a:rPr>
              <a:t>Dinçer</a:t>
            </a:r>
            <a:r>
              <a:rPr lang="en-GB" sz="800" dirty="0">
                <a:solidFill>
                  <a:schemeClr val="bg1"/>
                </a:solidFill>
              </a:rPr>
              <a:t>, 2020.</a:t>
            </a:r>
          </a:p>
        </p:txBody>
      </p:sp>
    </p:spTree>
    <p:extLst>
      <p:ext uri="{BB962C8B-B14F-4D97-AF65-F5344CB8AC3E}">
        <p14:creationId xmlns:p14="http://schemas.microsoft.com/office/powerpoint/2010/main" val="8513532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41</a:t>
            </a:fld>
            <a:endParaRPr/>
          </a:p>
        </p:txBody>
      </p:sp>
      <p:graphicFrame>
        <p:nvGraphicFramePr>
          <p:cNvPr id="130" name="Google Shape;130;p52"/>
          <p:cNvGraphicFramePr/>
          <p:nvPr>
            <p:extLst>
              <p:ext uri="{D42A27DB-BD31-4B8C-83A1-F6EECF244321}">
                <p14:modId xmlns:p14="http://schemas.microsoft.com/office/powerpoint/2010/main" val="4277701783"/>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manpower</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supply of people able to work</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Manpower shortages meant the business had to close.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024388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42</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investment</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an amount of money that is put into a company, project, etc.</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6386" name="Picture 2" descr="Free stock photo of analysis, anonymous, background Stock Photo">
            <a:extLst>
              <a:ext uri="{FF2B5EF4-FFF2-40B4-BE49-F238E27FC236}">
                <a16:creationId xmlns:a16="http://schemas.microsoft.com/office/drawing/2014/main" id="{785B5A87-F1E3-9046-94C4-C15E206FD9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1073" y="79983"/>
            <a:ext cx="3735839" cy="66414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B84C96-0A0B-2541-8D5B-9F2DF3B1127F}"/>
              </a:ext>
            </a:extLst>
          </p:cNvPr>
          <p:cNvSpPr txBox="1"/>
          <p:nvPr/>
        </p:nvSpPr>
        <p:spPr>
          <a:xfrm>
            <a:off x="1632857" y="6455229"/>
            <a:ext cx="3265714" cy="215444"/>
          </a:xfrm>
          <a:prstGeom prst="rect">
            <a:avLst/>
          </a:prstGeom>
          <a:noFill/>
        </p:spPr>
        <p:txBody>
          <a:bodyPr wrap="square" rtlCol="0">
            <a:spAutoFit/>
          </a:bodyPr>
          <a:lstStyle/>
          <a:p>
            <a:r>
              <a:rPr lang="en-GB" sz="800" dirty="0">
                <a:solidFill>
                  <a:schemeClr val="bg1"/>
                </a:solidFill>
                <a:hlinkClick r:id="rId4"/>
              </a:rPr>
              <a:t>Untitled</a:t>
            </a:r>
            <a:r>
              <a:rPr lang="en-GB" sz="800" dirty="0">
                <a:solidFill>
                  <a:schemeClr val="bg1"/>
                </a:solidFill>
              </a:rPr>
              <a:t>, </a:t>
            </a:r>
            <a:r>
              <a:rPr lang="en-GB" sz="800" dirty="0"/>
              <a:t>Anna </a:t>
            </a:r>
            <a:r>
              <a:rPr lang="en-GB" sz="800" dirty="0" err="1"/>
              <a:t>Nekrashevich</a:t>
            </a:r>
            <a:r>
              <a:rPr lang="en-GB" sz="800" dirty="0"/>
              <a:t>, 2021.</a:t>
            </a:r>
            <a:endParaRPr lang="en-GB" sz="800" dirty="0">
              <a:hlinkClick r:id="rId5"/>
            </a:endParaRPr>
          </a:p>
        </p:txBody>
      </p:sp>
      <p:pic>
        <p:nvPicPr>
          <p:cNvPr id="16388" name="Picture 4" descr="Free Positive senior businessman in formal suit and eyeglasses counting money bills while sitting at wooden table with cup of beverage and near opened laptop Stock Photo">
            <a:extLst>
              <a:ext uri="{FF2B5EF4-FFF2-40B4-BE49-F238E27FC236}">
                <a16:creationId xmlns:a16="http://schemas.microsoft.com/office/drawing/2014/main" id="{3839E21E-DEDC-424C-9819-723F573D39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58972" y="79722"/>
            <a:ext cx="5220834" cy="36011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F0D353E-235F-9E44-95CE-355F6475C6A9}"/>
              </a:ext>
            </a:extLst>
          </p:cNvPr>
          <p:cNvSpPr txBox="1"/>
          <p:nvPr/>
        </p:nvSpPr>
        <p:spPr>
          <a:xfrm>
            <a:off x="5519057" y="3400728"/>
            <a:ext cx="4778829" cy="215444"/>
          </a:xfrm>
          <a:prstGeom prst="rect">
            <a:avLst/>
          </a:prstGeom>
          <a:noFill/>
        </p:spPr>
        <p:txBody>
          <a:bodyPr wrap="square" rtlCol="0">
            <a:spAutoFit/>
          </a:bodyPr>
          <a:lstStyle/>
          <a:p>
            <a:r>
              <a:rPr lang="en-GB" sz="800" dirty="0">
                <a:solidFill>
                  <a:schemeClr val="bg1"/>
                </a:solidFill>
                <a:hlinkClick r:id="rId7"/>
              </a:rPr>
              <a:t>Happy Senior Businessman, </a:t>
            </a:r>
            <a:r>
              <a:rPr lang="en-GB" sz="800" dirty="0">
                <a:solidFill>
                  <a:schemeClr val="bg1"/>
                </a:solidFill>
              </a:rPr>
              <a:t>Andrea </a:t>
            </a:r>
            <a:r>
              <a:rPr lang="en-GB" sz="800" dirty="0" err="1">
                <a:solidFill>
                  <a:schemeClr val="bg1"/>
                </a:solidFill>
              </a:rPr>
              <a:t>Piacquadio</a:t>
            </a:r>
            <a:r>
              <a:rPr lang="en-GB" sz="800" dirty="0">
                <a:solidFill>
                  <a:schemeClr val="bg1"/>
                </a:solidFill>
              </a:rPr>
              <a:t>, 2020.</a:t>
            </a:r>
          </a:p>
        </p:txBody>
      </p:sp>
    </p:spTree>
    <p:extLst>
      <p:ext uri="{BB962C8B-B14F-4D97-AF65-F5344CB8AC3E}">
        <p14:creationId xmlns:p14="http://schemas.microsoft.com/office/powerpoint/2010/main" val="31340231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43</a:t>
            </a:fld>
            <a:endParaRPr/>
          </a:p>
        </p:txBody>
      </p:sp>
      <p:graphicFrame>
        <p:nvGraphicFramePr>
          <p:cNvPr id="130" name="Google Shape;130;p52"/>
          <p:cNvGraphicFramePr/>
          <p:nvPr>
            <p:extLst>
              <p:ext uri="{D42A27DB-BD31-4B8C-83A1-F6EECF244321}">
                <p14:modId xmlns:p14="http://schemas.microsoft.com/office/powerpoint/2010/main" val="2827836103"/>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investment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an amount of money that is put into a company, project, etc.</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company was kept afloat due to extra investment.</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218899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44</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hinder</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to limit the ability of someone to do something, or to limit the development of something</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7414" name="Picture 6" descr="Free Woman Sitting on Chair While Leaning on Laptop Stock Photo">
            <a:extLst>
              <a:ext uri="{FF2B5EF4-FFF2-40B4-BE49-F238E27FC236}">
                <a16:creationId xmlns:a16="http://schemas.microsoft.com/office/drawing/2014/main" id="{2CC42856-A187-CD41-84C7-9FC532A879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7153" y="86555"/>
            <a:ext cx="5391476" cy="359431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DDE936B-FFD9-CC40-9B0C-BA42049DE435}"/>
              </a:ext>
            </a:extLst>
          </p:cNvPr>
          <p:cNvSpPr txBox="1"/>
          <p:nvPr/>
        </p:nvSpPr>
        <p:spPr>
          <a:xfrm>
            <a:off x="5407153" y="3437353"/>
            <a:ext cx="3766916" cy="215444"/>
          </a:xfrm>
          <a:prstGeom prst="rect">
            <a:avLst/>
          </a:prstGeom>
          <a:noFill/>
        </p:spPr>
        <p:txBody>
          <a:bodyPr wrap="square" rtlCol="0">
            <a:spAutoFit/>
          </a:bodyPr>
          <a:lstStyle/>
          <a:p>
            <a:r>
              <a:rPr lang="en-GB" sz="800" dirty="0">
                <a:solidFill>
                  <a:schemeClr val="tx1"/>
                </a:solidFill>
                <a:hlinkClick r:id="rId4"/>
              </a:rPr>
              <a:t>Woman Sitting on Chair While Leaning on Laptop</a:t>
            </a:r>
            <a:r>
              <a:rPr lang="en-GB" sz="800" dirty="0">
                <a:solidFill>
                  <a:schemeClr val="tx1"/>
                </a:solidFill>
              </a:rPr>
              <a:t>, Andrea </a:t>
            </a:r>
            <a:r>
              <a:rPr lang="en-GB" sz="800" dirty="0" err="1">
                <a:solidFill>
                  <a:schemeClr val="tx1"/>
                </a:solidFill>
              </a:rPr>
              <a:t>Piacquadio</a:t>
            </a:r>
            <a:r>
              <a:rPr lang="en-GB" sz="800" dirty="0">
                <a:solidFill>
                  <a:schemeClr val="tx1"/>
                </a:solidFill>
              </a:rPr>
              <a:t>, 2020.</a:t>
            </a:r>
          </a:p>
        </p:txBody>
      </p:sp>
      <p:pic>
        <p:nvPicPr>
          <p:cNvPr id="17416" name="Picture 8" descr="Free Kids making noise and disturbing mom working at home Stock Photo">
            <a:extLst>
              <a:ext uri="{FF2B5EF4-FFF2-40B4-BE49-F238E27FC236}">
                <a16:creationId xmlns:a16="http://schemas.microsoft.com/office/drawing/2014/main" id="{19EE30E7-0B7C-AB44-8633-E17ADEDC12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16" y="2026542"/>
            <a:ext cx="5223033" cy="34820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B908A2C-2E1C-F14B-AF2F-F21DB7DD37EB}"/>
              </a:ext>
            </a:extLst>
          </p:cNvPr>
          <p:cNvSpPr txBox="1"/>
          <p:nvPr/>
        </p:nvSpPr>
        <p:spPr>
          <a:xfrm>
            <a:off x="78016" y="5211444"/>
            <a:ext cx="3820886" cy="215444"/>
          </a:xfrm>
          <a:prstGeom prst="rect">
            <a:avLst/>
          </a:prstGeom>
          <a:noFill/>
        </p:spPr>
        <p:txBody>
          <a:bodyPr wrap="square" rtlCol="0">
            <a:spAutoFit/>
          </a:bodyPr>
          <a:lstStyle/>
          <a:p>
            <a:r>
              <a:rPr lang="en-GB" sz="800" dirty="0">
                <a:hlinkClick r:id="rId6"/>
              </a:rPr>
              <a:t>Kids making noise and disturbing mom working at home, </a:t>
            </a:r>
            <a:r>
              <a:rPr lang="en-GB" sz="800" dirty="0" err="1"/>
              <a:t>Ketut</a:t>
            </a:r>
            <a:r>
              <a:rPr lang="en-GB" sz="800" dirty="0"/>
              <a:t> </a:t>
            </a:r>
            <a:r>
              <a:rPr lang="en-GB" sz="800" dirty="0" err="1"/>
              <a:t>Subiyanto</a:t>
            </a:r>
            <a:r>
              <a:rPr lang="en-GB" sz="800" dirty="0"/>
              <a:t>, 2020.</a:t>
            </a:r>
          </a:p>
        </p:txBody>
      </p:sp>
    </p:spTree>
    <p:extLst>
      <p:ext uri="{BB962C8B-B14F-4D97-AF65-F5344CB8AC3E}">
        <p14:creationId xmlns:p14="http://schemas.microsoft.com/office/powerpoint/2010/main" val="22156203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45</a:t>
            </a:fld>
            <a:endParaRPr/>
          </a:p>
        </p:txBody>
      </p:sp>
      <p:graphicFrame>
        <p:nvGraphicFramePr>
          <p:cNvPr id="130" name="Google Shape;130;p52"/>
          <p:cNvGraphicFramePr/>
          <p:nvPr>
            <p:extLst>
              <p:ext uri="{D42A27DB-BD31-4B8C-83A1-F6EECF244321}">
                <p14:modId xmlns:p14="http://schemas.microsoft.com/office/powerpoint/2010/main" val="1619901398"/>
              </p:ext>
            </p:extLst>
          </p:nvPr>
        </p:nvGraphicFramePr>
        <p:xfrm>
          <a:off x="886576" y="2585545"/>
          <a:ext cx="10891800" cy="27354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hinder</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verb</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to limit the ability of someone to do something, or to limit the development of something</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football match was hindered by the bad weather.</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860659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46</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entrepreneur</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someone who starts their own business, usually having seen a new opportunity</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8434" name="Picture 2" descr="Entrepreneur, Startup, Start-Up, Man, Planning">
            <a:extLst>
              <a:ext uri="{FF2B5EF4-FFF2-40B4-BE49-F238E27FC236}">
                <a16:creationId xmlns:a16="http://schemas.microsoft.com/office/drawing/2014/main" id="{7A6960B9-DA49-7947-BC1A-0F3C256AB6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57686"/>
            <a:ext cx="5469164" cy="362318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AC7320E-869D-524E-901F-C6E184251D73}"/>
              </a:ext>
            </a:extLst>
          </p:cNvPr>
          <p:cNvSpPr txBox="1"/>
          <p:nvPr/>
        </p:nvSpPr>
        <p:spPr>
          <a:xfrm>
            <a:off x="5504329" y="3326262"/>
            <a:ext cx="4767943" cy="215444"/>
          </a:xfrm>
          <a:prstGeom prst="rect">
            <a:avLst/>
          </a:prstGeom>
          <a:noFill/>
        </p:spPr>
        <p:txBody>
          <a:bodyPr wrap="square" rtlCol="0">
            <a:spAutoFit/>
          </a:bodyPr>
          <a:lstStyle/>
          <a:p>
            <a:r>
              <a:rPr lang="en-GB" sz="800" dirty="0">
                <a:hlinkClick r:id="rId4"/>
              </a:rPr>
              <a:t>Entrepreneur</a:t>
            </a:r>
            <a:r>
              <a:rPr lang="en-GB" sz="800" dirty="0"/>
              <a:t>, Start up stock photos, 2015.</a:t>
            </a:r>
          </a:p>
        </p:txBody>
      </p:sp>
      <p:pic>
        <p:nvPicPr>
          <p:cNvPr id="18436" name="Picture 4" descr="Marketing, Businessman, Businesswoman">
            <a:extLst>
              <a:ext uri="{FF2B5EF4-FFF2-40B4-BE49-F238E27FC236}">
                <a16:creationId xmlns:a16="http://schemas.microsoft.com/office/drawing/2014/main" id="{FC820560-80CC-9342-9C4D-DE00F058B4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708" y="1845640"/>
            <a:ext cx="5152585" cy="33921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F383B50-E244-AF4E-B0AD-E5A7BB4F5BA4}"/>
              </a:ext>
            </a:extLst>
          </p:cNvPr>
          <p:cNvSpPr txBox="1"/>
          <p:nvPr/>
        </p:nvSpPr>
        <p:spPr>
          <a:xfrm>
            <a:off x="228600" y="4953000"/>
            <a:ext cx="4169229" cy="215444"/>
          </a:xfrm>
          <a:prstGeom prst="rect">
            <a:avLst/>
          </a:prstGeom>
          <a:noFill/>
        </p:spPr>
        <p:txBody>
          <a:bodyPr wrap="square" rtlCol="0">
            <a:spAutoFit/>
          </a:bodyPr>
          <a:lstStyle/>
          <a:p>
            <a:r>
              <a:rPr lang="en-GB" sz="800" dirty="0">
                <a:solidFill>
                  <a:schemeClr val="bg1"/>
                </a:solidFill>
                <a:hlinkClick r:id="rId6"/>
              </a:rPr>
              <a:t>Businesswoman, </a:t>
            </a:r>
            <a:r>
              <a:rPr lang="en-GB" sz="800" dirty="0">
                <a:solidFill>
                  <a:schemeClr val="bg1"/>
                </a:solidFill>
              </a:rPr>
              <a:t>Mad </a:t>
            </a:r>
            <a:r>
              <a:rPr lang="en-GB" sz="800" dirty="0" err="1">
                <a:solidFill>
                  <a:schemeClr val="bg1"/>
                </a:solidFill>
              </a:rPr>
              <a:t>Artz</a:t>
            </a:r>
            <a:r>
              <a:rPr lang="en-GB" sz="800" dirty="0">
                <a:solidFill>
                  <a:schemeClr val="bg1"/>
                </a:solidFill>
              </a:rPr>
              <a:t> Graphics, 2018.</a:t>
            </a:r>
          </a:p>
        </p:txBody>
      </p:sp>
    </p:spTree>
    <p:extLst>
      <p:ext uri="{BB962C8B-B14F-4D97-AF65-F5344CB8AC3E}">
        <p14:creationId xmlns:p14="http://schemas.microsoft.com/office/powerpoint/2010/main" val="36591309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47</a:t>
            </a:fld>
            <a:endParaRPr/>
          </a:p>
        </p:txBody>
      </p:sp>
      <p:graphicFrame>
        <p:nvGraphicFramePr>
          <p:cNvPr id="130" name="Google Shape;130;p52"/>
          <p:cNvGraphicFramePr/>
          <p:nvPr>
            <p:extLst>
              <p:ext uri="{D42A27DB-BD31-4B8C-83A1-F6EECF244321}">
                <p14:modId xmlns:p14="http://schemas.microsoft.com/office/powerpoint/2010/main" val="426858341"/>
              </p:ext>
            </p:extLst>
          </p:nvPr>
        </p:nvGraphicFramePr>
        <p:xfrm>
          <a:off x="886576" y="2585545"/>
          <a:ext cx="10891800" cy="236964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entrepreneur</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someone who starts their own business, usually having seen a new opportunity</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dot com entrepreneurs ensured they maximised profits during the early 90s. </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614640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5" name="Google Shape;105;p51"/>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48</a:t>
            </a:fld>
            <a:endParaRPr/>
          </a:p>
        </p:txBody>
      </p:sp>
      <p:sp>
        <p:nvSpPr>
          <p:cNvPr id="106" name="Google Shape;106;p51"/>
          <p:cNvSpPr/>
          <p:nvPr/>
        </p:nvSpPr>
        <p:spPr>
          <a:xfrm>
            <a:off x="5358972" y="3761038"/>
            <a:ext cx="5865404" cy="2614980"/>
          </a:xfrm>
          <a:prstGeom prst="rect">
            <a:avLst/>
          </a:prstGeom>
          <a:solidFill>
            <a:srgbClr val="D8D8D8"/>
          </a:solidFill>
          <a:ln w="12700" cap="flat" cmpd="sng">
            <a:solidFill>
              <a:srgbClr val="FFDD7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000"/>
              <a:buFont typeface="Arial"/>
              <a:buNone/>
            </a:pPr>
            <a:r>
              <a:rPr lang="en-GB" sz="2400" b="1" i="0" u="none" strike="noStrike" cap="none" dirty="0">
                <a:solidFill>
                  <a:srgbClr val="000000"/>
                </a:solidFill>
                <a:latin typeface="Arial"/>
                <a:ea typeface="Arial"/>
                <a:cs typeface="Arial"/>
                <a:sym typeface="Arial"/>
              </a:rPr>
              <a:t>billionaire</a:t>
            </a:r>
          </a:p>
          <a:p>
            <a:pPr marL="0" marR="0" lvl="0" indent="0" algn="l" rtl="0">
              <a:lnSpc>
                <a:spcPct val="100000"/>
              </a:lnSpc>
              <a:spcBef>
                <a:spcPts val="0"/>
              </a:spcBef>
              <a:spcAft>
                <a:spcPts val="0"/>
              </a:spcAft>
              <a:buClr>
                <a:srgbClr val="000000"/>
              </a:buClr>
              <a:buSzPts val="2000"/>
              <a:buFont typeface="Arial"/>
              <a:buNone/>
            </a:pPr>
            <a:endParaRPr lang="en-GB" sz="2400" b="1" dirty="0"/>
          </a:p>
          <a:p>
            <a:pPr>
              <a:buSzPts val="2000"/>
            </a:pPr>
            <a:r>
              <a:rPr lang="en-GB" sz="2400" dirty="0"/>
              <a:t>someone who has over 1,000,000,000 dollars, pounds, euros, etc.</a:t>
            </a:r>
          </a:p>
        </p:txBody>
      </p:sp>
      <p:sp>
        <p:nvSpPr>
          <p:cNvPr id="107" name="Google Shape;107;p51"/>
          <p:cNvSpPr/>
          <p:nvPr/>
        </p:nvSpPr>
        <p:spPr>
          <a:xfrm>
            <a:off x="6784848" y="8046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51"/>
          <p:cNvSpPr/>
          <p:nvPr/>
        </p:nvSpPr>
        <p:spPr>
          <a:xfrm>
            <a:off x="9043162" y="19139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51"/>
          <p:cNvSpPr/>
          <p:nvPr/>
        </p:nvSpPr>
        <p:spPr>
          <a:xfrm>
            <a:off x="7467600" y="1240851"/>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51"/>
          <p:cNvSpPr/>
          <p:nvPr/>
        </p:nvSpPr>
        <p:spPr>
          <a:xfrm>
            <a:off x="2292350" y="3600704"/>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51"/>
          <p:cNvSpPr/>
          <p:nvPr/>
        </p:nvSpPr>
        <p:spPr>
          <a:xfrm>
            <a:off x="9591013" y="1329772"/>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51"/>
          <p:cNvSpPr/>
          <p:nvPr/>
        </p:nvSpPr>
        <p:spPr>
          <a:xfrm>
            <a:off x="0" y="0"/>
            <a:ext cx="12192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9458" name="Picture 2" descr="Free A Car Parked Beside airplane Stock Photo">
            <a:extLst>
              <a:ext uri="{FF2B5EF4-FFF2-40B4-BE49-F238E27FC236}">
                <a16:creationId xmlns:a16="http://schemas.microsoft.com/office/drawing/2014/main" id="{E0F276EF-71AC-114F-B680-CD2CAEBDE1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8972" y="160334"/>
            <a:ext cx="5153385" cy="344036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F867201-8773-B14A-BACA-6EC9E1D6ED79}"/>
              </a:ext>
            </a:extLst>
          </p:cNvPr>
          <p:cNvSpPr txBox="1"/>
          <p:nvPr/>
        </p:nvSpPr>
        <p:spPr>
          <a:xfrm>
            <a:off x="5519057" y="3415582"/>
            <a:ext cx="4800600" cy="215444"/>
          </a:xfrm>
          <a:prstGeom prst="rect">
            <a:avLst/>
          </a:prstGeom>
          <a:noFill/>
        </p:spPr>
        <p:txBody>
          <a:bodyPr wrap="square" rtlCol="0">
            <a:spAutoFit/>
          </a:bodyPr>
          <a:lstStyle/>
          <a:p>
            <a:r>
              <a:rPr lang="en-GB" sz="800" dirty="0">
                <a:solidFill>
                  <a:schemeClr val="bg1"/>
                </a:solidFill>
                <a:hlinkClick r:id="rId4"/>
              </a:rPr>
              <a:t>A car parked beside a plane, </a:t>
            </a:r>
            <a:r>
              <a:rPr lang="en-GB" sz="800" dirty="0">
                <a:solidFill>
                  <a:schemeClr val="bg1"/>
                </a:solidFill>
              </a:rPr>
              <a:t>Bob Ward, 2020.</a:t>
            </a:r>
          </a:p>
        </p:txBody>
      </p:sp>
      <p:pic>
        <p:nvPicPr>
          <p:cNvPr id="19460" name="Picture 4" descr="Free Palm Trees at Night Stock Photo">
            <a:extLst>
              <a:ext uri="{FF2B5EF4-FFF2-40B4-BE49-F238E27FC236}">
                <a16:creationId xmlns:a16="http://schemas.microsoft.com/office/drawing/2014/main" id="{45780833-6730-7444-9F4F-4E9287F321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582" y="2040854"/>
            <a:ext cx="5161348" cy="34403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53253CF-238A-1942-8035-96941BE207FE}"/>
              </a:ext>
            </a:extLst>
          </p:cNvPr>
          <p:cNvSpPr txBox="1"/>
          <p:nvPr/>
        </p:nvSpPr>
        <p:spPr>
          <a:xfrm>
            <a:off x="228600" y="5225143"/>
            <a:ext cx="3853543" cy="215444"/>
          </a:xfrm>
          <a:prstGeom prst="rect">
            <a:avLst/>
          </a:prstGeom>
          <a:noFill/>
        </p:spPr>
        <p:txBody>
          <a:bodyPr wrap="square" rtlCol="0">
            <a:spAutoFit/>
          </a:bodyPr>
          <a:lstStyle/>
          <a:p>
            <a:r>
              <a:rPr lang="en-GB" sz="800" dirty="0">
                <a:solidFill>
                  <a:schemeClr val="bg1"/>
                </a:solidFill>
                <a:hlinkClick r:id="rId6"/>
              </a:rPr>
              <a:t>Palm trees at night</a:t>
            </a:r>
            <a:r>
              <a:rPr lang="en-GB" sz="800" dirty="0">
                <a:solidFill>
                  <a:schemeClr val="bg1"/>
                </a:solidFill>
              </a:rPr>
              <a:t>, </a:t>
            </a:r>
            <a:r>
              <a:rPr lang="en-GB" sz="800" dirty="0" err="1">
                <a:solidFill>
                  <a:schemeClr val="bg1"/>
                </a:solidFill>
              </a:rPr>
              <a:t>Pixabay</a:t>
            </a:r>
            <a:r>
              <a:rPr lang="en-GB" sz="800" dirty="0">
                <a:solidFill>
                  <a:schemeClr val="bg1"/>
                </a:solidFill>
              </a:rPr>
              <a:t>, 2017.</a:t>
            </a:r>
          </a:p>
        </p:txBody>
      </p:sp>
    </p:spTree>
    <p:extLst>
      <p:ext uri="{BB962C8B-B14F-4D97-AF65-F5344CB8AC3E}">
        <p14:creationId xmlns:p14="http://schemas.microsoft.com/office/powerpoint/2010/main" val="1439552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52"/>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200"/>
              <a:buNone/>
            </a:pPr>
            <a:fld id="{00000000-1234-1234-1234-123412341234}" type="slidenum">
              <a:rPr lang="en-US"/>
              <a:t>49</a:t>
            </a:fld>
            <a:endParaRPr/>
          </a:p>
        </p:txBody>
      </p:sp>
      <p:graphicFrame>
        <p:nvGraphicFramePr>
          <p:cNvPr id="130" name="Google Shape;130;p52"/>
          <p:cNvGraphicFramePr/>
          <p:nvPr>
            <p:extLst>
              <p:ext uri="{D42A27DB-BD31-4B8C-83A1-F6EECF244321}">
                <p14:modId xmlns:p14="http://schemas.microsoft.com/office/powerpoint/2010/main" val="2900908271"/>
              </p:ext>
            </p:extLst>
          </p:nvPr>
        </p:nvGraphicFramePr>
        <p:xfrm>
          <a:off x="886576" y="2585545"/>
          <a:ext cx="10891800" cy="2073300"/>
        </p:xfrm>
        <a:graphic>
          <a:graphicData uri="http://schemas.openxmlformats.org/drawingml/2006/table">
            <a:tbl>
              <a:tblPr firstRow="1" bandRow="1">
                <a:noFill/>
                <a:tableStyleId>{B8388B06-A713-462F-8BE9-8A13193489C1}</a:tableStyleId>
              </a:tblPr>
              <a:tblGrid>
                <a:gridCol w="2351900">
                  <a:extLst>
                    <a:ext uri="{9D8B030D-6E8A-4147-A177-3AD203B41FA5}">
                      <a16:colId xmlns:a16="http://schemas.microsoft.com/office/drawing/2014/main" val="20000"/>
                    </a:ext>
                  </a:extLst>
                </a:gridCol>
                <a:gridCol w="2014500">
                  <a:extLst>
                    <a:ext uri="{9D8B030D-6E8A-4147-A177-3AD203B41FA5}">
                      <a16:colId xmlns:a16="http://schemas.microsoft.com/office/drawing/2014/main" val="20001"/>
                    </a:ext>
                  </a:extLst>
                </a:gridCol>
                <a:gridCol w="3092725">
                  <a:extLst>
                    <a:ext uri="{9D8B030D-6E8A-4147-A177-3AD203B41FA5}">
                      <a16:colId xmlns:a16="http://schemas.microsoft.com/office/drawing/2014/main" val="20002"/>
                    </a:ext>
                  </a:extLst>
                </a:gridCol>
                <a:gridCol w="3432675">
                  <a:extLst>
                    <a:ext uri="{9D8B030D-6E8A-4147-A177-3AD203B41FA5}">
                      <a16:colId xmlns:a16="http://schemas.microsoft.com/office/drawing/2014/main" val="20003"/>
                    </a:ext>
                  </a:extLst>
                </a:gridCol>
              </a:tblGrid>
              <a:tr h="815150">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word</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class</a:t>
                      </a:r>
                      <a:endParaRPr sz="3600" u="none" strike="noStrike" cap="none">
                        <a:solidFill>
                          <a:schemeClr val="dk1"/>
                        </a:solidFill>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definition</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tc>
                  <a:txBody>
                    <a:bodyPr/>
                    <a:lstStyle/>
                    <a:p>
                      <a:pPr marL="0" marR="0" lvl="0" indent="0" algn="ctr" rtl="0">
                        <a:lnSpc>
                          <a:spcPct val="100000"/>
                        </a:lnSpc>
                        <a:spcBef>
                          <a:spcPts val="0"/>
                        </a:spcBef>
                        <a:spcAft>
                          <a:spcPts val="0"/>
                        </a:spcAft>
                        <a:buClr>
                          <a:srgbClr val="000000"/>
                        </a:buClr>
                        <a:buSzPts val="3600"/>
                        <a:buFont typeface="Arial"/>
                        <a:buNone/>
                      </a:pPr>
                      <a:r>
                        <a:rPr lang="en-US" sz="3600" u="none" strike="noStrike" cap="none">
                          <a:solidFill>
                            <a:schemeClr val="dk1"/>
                          </a:solidFill>
                          <a:latin typeface="Arial"/>
                          <a:ea typeface="Arial"/>
                          <a:cs typeface="Arial"/>
                          <a:sym typeface="Arial"/>
                        </a:rPr>
                        <a:t>sentence</a:t>
                      </a:r>
                      <a:endParaRPr sz="1400" u="none" strike="noStrike" cap="none">
                        <a:latin typeface="Arial"/>
                        <a:ea typeface="Arial"/>
                        <a:cs typeface="Arial"/>
                        <a:sym typeface="Aria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EE599"/>
                    </a:solidFill>
                  </a:tcPr>
                </a:tc>
                <a:extLst>
                  <a:ext uri="{0D108BD9-81ED-4DB2-BD59-A6C34878D82A}">
                    <a16:rowId xmlns:a16="http://schemas.microsoft.com/office/drawing/2014/main" val="10000"/>
                  </a:ext>
                </a:extLst>
              </a:tr>
              <a:tr h="125815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dirty="0"/>
                        <a:t>billionaire</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b="0" u="none" strike="noStrike" cap="none" dirty="0">
                          <a:latin typeface="Arial"/>
                          <a:ea typeface="Arial"/>
                          <a:cs typeface="Arial"/>
                          <a:sym typeface="Arial"/>
                        </a:rPr>
                        <a:t>noun</a:t>
                      </a:r>
                      <a:endParaRPr sz="2400" b="0" u="none" strike="noStrike" cap="none" dirty="0">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someone who has over 1,000,000,000 dollars, pounds, euros, etc.</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GB" sz="2400" u="none" strike="noStrike" cap="none" dirty="0"/>
                        <a:t>The billionaire stayed at the Burj al Arab, when he visited Dubai.</a:t>
                      </a:r>
                      <a:endParaRPr sz="2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657617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86"/>
        <p:cNvGrpSpPr/>
        <p:nvPr/>
      </p:nvGrpSpPr>
      <p:grpSpPr>
        <a:xfrm>
          <a:off x="0" y="0"/>
          <a:ext cx="0" cy="0"/>
          <a:chOff x="0" y="0"/>
          <a:chExt cx="0" cy="0"/>
        </a:xfrm>
      </p:grpSpPr>
      <p:sp>
        <p:nvSpPr>
          <p:cNvPr id="487" name="Google Shape;487;p33"/>
          <p:cNvSpPr txBox="1"/>
          <p:nvPr/>
        </p:nvSpPr>
        <p:spPr>
          <a:xfrm>
            <a:off x="6565298" y="3811269"/>
            <a:ext cx="5861833" cy="153888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Arial"/>
                <a:ea typeface="Arial"/>
                <a:cs typeface="Arial"/>
                <a:sym typeface="Arial"/>
              </a:rPr>
              <a:t>Part 2: Top tips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4000"/>
              <a:buFont typeface="Arial"/>
              <a:buNone/>
            </a:pPr>
            <a:endParaRPr sz="4000" b="1" i="0" u="none" strike="noStrike" cap="none">
              <a:solidFill>
                <a:schemeClr val="dk1"/>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34"/>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t>51</a:t>
            </a:fld>
            <a:endParaRPr kumimoji="0" sz="1200" b="0" i="0" u="none" strike="noStrike" kern="0" cap="none" spc="0" normalizeH="0" baseline="0" noProof="0">
              <a:ln>
                <a:noFill/>
              </a:ln>
              <a:solidFill>
                <a:srgbClr val="888888"/>
              </a:solidFill>
              <a:effectLst/>
              <a:uLnTx/>
              <a:uFillTx/>
              <a:latin typeface="Arial"/>
              <a:cs typeface="Arial"/>
              <a:sym typeface="Arial"/>
            </a:endParaRPr>
          </a:p>
        </p:txBody>
      </p:sp>
      <p:sp>
        <p:nvSpPr>
          <p:cNvPr id="358" name="Google Shape;358;p34"/>
          <p:cNvSpPr/>
          <p:nvPr/>
        </p:nvSpPr>
        <p:spPr>
          <a:xfrm>
            <a:off x="639795" y="525373"/>
            <a:ext cx="10711377" cy="181584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1" i="0" u="none" strike="noStrike" kern="0" cap="none" spc="0" normalizeH="0" baseline="0" noProof="0">
              <a:ln>
                <a:noFill/>
              </a:ln>
              <a:solidFill>
                <a:srgbClr val="BF9000"/>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1" i="0" u="sng" strike="noStrike" kern="0" cap="none" spc="0" normalizeH="0" baseline="0" noProof="0">
                <a:ln>
                  <a:noFill/>
                </a:ln>
                <a:solidFill>
                  <a:srgbClr val="000000"/>
                </a:solidFill>
                <a:effectLst/>
                <a:uLnTx/>
                <a:uFillTx/>
                <a:latin typeface="Arial"/>
                <a:ea typeface="Arial"/>
                <a:cs typeface="Arial"/>
                <a:sym typeface="Arial"/>
              </a:rPr>
              <a:t>Top tips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br>
              <a:rPr kumimoji="0" lang="en-US" sz="1800" b="0" i="0" u="none" strike="noStrike" kern="0" cap="none" spc="0" normalizeH="0" baseline="0" noProof="0">
                <a:ln>
                  <a:noFill/>
                </a:ln>
                <a:solidFill>
                  <a:srgbClr val="B68A35"/>
                </a:solidFill>
                <a:effectLst/>
                <a:uLnTx/>
                <a:uFillTx/>
                <a:latin typeface="Arial"/>
                <a:ea typeface="Arial"/>
                <a:cs typeface="Arial"/>
                <a:sym typeface="Arial"/>
              </a:rPr>
            </a:br>
            <a:endParaRPr kumimoji="0" sz="1400" b="0" i="0" u="none" strike="noStrike" kern="0" cap="none" spc="0" normalizeH="0" baseline="0" noProof="0">
              <a:ln>
                <a:noFill/>
              </a:ln>
              <a:solidFill>
                <a:srgbClr val="BCBDC0"/>
              </a:solidFill>
              <a:effectLst/>
              <a:uLnTx/>
              <a:uFillTx/>
              <a:latin typeface="Arial"/>
              <a:ea typeface="Arial"/>
              <a:cs typeface="Arial"/>
              <a:sym typeface="Arial"/>
            </a:endParaRPr>
          </a:p>
        </p:txBody>
      </p:sp>
      <p:sp>
        <p:nvSpPr>
          <p:cNvPr id="2" name="Rectangle 1">
            <a:extLst>
              <a:ext uri="{FF2B5EF4-FFF2-40B4-BE49-F238E27FC236}">
                <a16:creationId xmlns:a16="http://schemas.microsoft.com/office/drawing/2014/main" id="{EE219C87-C646-1943-B4BF-A2E3F0F8301A}"/>
              </a:ext>
            </a:extLst>
          </p:cNvPr>
          <p:cNvSpPr/>
          <p:nvPr/>
        </p:nvSpPr>
        <p:spPr>
          <a:xfrm>
            <a:off x="5978820" y="3275112"/>
            <a:ext cx="23436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rPr>
              <a:t> </a:t>
            </a:r>
          </a:p>
        </p:txBody>
      </p:sp>
      <p:sp>
        <p:nvSpPr>
          <p:cNvPr id="4" name="Rectangle 3">
            <a:extLst>
              <a:ext uri="{FF2B5EF4-FFF2-40B4-BE49-F238E27FC236}">
                <a16:creationId xmlns:a16="http://schemas.microsoft.com/office/drawing/2014/main" id="{AFDAA2E1-B135-8840-AC22-987B2C51F572}"/>
              </a:ext>
            </a:extLst>
          </p:cNvPr>
          <p:cNvSpPr/>
          <p:nvPr/>
        </p:nvSpPr>
        <p:spPr>
          <a:xfrm>
            <a:off x="840827" y="1659285"/>
            <a:ext cx="10711377" cy="492442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2400" u="none" strike="noStrike" kern="0" cap="none" spc="0" normalizeH="0" baseline="0" noProof="0" dirty="0">
                <a:ln>
                  <a:noFill/>
                </a:ln>
                <a:solidFill>
                  <a:srgbClr val="000000"/>
                </a:solidFill>
                <a:effectLst/>
                <a:uLnTx/>
                <a:uFillTx/>
                <a:latin typeface="Arial" panose="020B0604020202020204" pitchFamily="34" charset="0"/>
                <a:cs typeface="Arial"/>
                <a:sym typeface="Arial"/>
              </a:rPr>
            </a:br>
            <a:br>
              <a:rPr kumimoji="0" lang="en-GB" sz="1400" b="0" i="0" u="none" strike="noStrike" kern="0" cap="none" spc="0" normalizeH="0" baseline="0" noProof="0" dirty="0">
                <a:ln>
                  <a:noFill/>
                </a:ln>
                <a:solidFill>
                  <a:srgbClr val="000000"/>
                </a:solidFill>
                <a:effectLst/>
                <a:uLnTx/>
                <a:uFillTx/>
                <a:latin typeface="Arial"/>
                <a:cs typeface="Arial"/>
                <a:sym typeface="Arial"/>
              </a:rPr>
            </a:br>
            <a:r>
              <a:rPr kumimoji="0" lang="en-GB" sz="1800" u="none" strike="noStrike" kern="0" cap="none" spc="0" normalizeH="0" baseline="0" noProof="0" dirty="0">
                <a:ln>
                  <a:noFill/>
                </a:ln>
                <a:solidFill>
                  <a:srgbClr val="000000"/>
                </a:solidFill>
                <a:effectLst/>
                <a:uLnTx/>
                <a:uFillTx/>
                <a:latin typeface="Arial" panose="020B0604020202020204" pitchFamily="34" charset="0"/>
                <a:cs typeface="Arial"/>
                <a:sym typeface="Arial"/>
              </a:rPr>
              <a:t>The End of Term Exam is made up of three sections.</a:t>
            </a: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800" b="0" i="0" u="none" strike="noStrike" kern="0" cap="none" spc="0" normalizeH="0" baseline="0" noProof="0" dirty="0">
                <a:ln>
                  <a:noFill/>
                </a:ln>
                <a:solidFill>
                  <a:srgbClr val="000000"/>
                </a:solidFill>
                <a:effectLst/>
                <a:uLnTx/>
                <a:uFillTx/>
                <a:latin typeface="Arial"/>
                <a:cs typeface="Arial"/>
                <a:sym typeface="Arial"/>
              </a:rPr>
            </a:br>
            <a:r>
              <a:rPr kumimoji="0" lang="en-GB" sz="1800" b="1" i="0" u="sng" strike="noStrike" kern="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Arial"/>
              </a:rPr>
              <a:t>Part 1</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0000"/>
                </a:solidFill>
                <a:effectLst/>
                <a:uLnTx/>
                <a:uFillTx/>
                <a:latin typeface="Arial"/>
                <a:cs typeface="Arial"/>
                <a:sym typeface="Arial"/>
              </a:rPr>
              <a:t>Part 1 of the Reading Summative Assessment is a narrative text. The purpose of a narrative text is to entertain rather than inform. It can be a literary text, involving a story written from either a first- or third-person perspective. This text type is characterised by informal language, direct speech, characters and plot.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base"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1800" u="none" strike="noStrike" kern="0" cap="none" spc="0" normalizeH="0" baseline="0" noProof="0" dirty="0">
                <a:ln>
                  <a:noFill/>
                </a:ln>
                <a:solidFill>
                  <a:srgbClr val="000000"/>
                </a:solidFill>
                <a:effectLst/>
                <a:uLnTx/>
                <a:uFillTx/>
                <a:latin typeface="Arial" panose="020B0604020202020204" pitchFamily="34" charset="0"/>
                <a:cs typeface="Arial"/>
                <a:sym typeface="Arial"/>
              </a:rPr>
              <a:t> 8 multiple-choice questions</a:t>
            </a:r>
            <a:endParaRPr kumimoji="0" lang="en-GB" sz="18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800" b="0" i="0" u="none" strike="noStrike" kern="0" cap="none" spc="0" normalizeH="0" baseline="0" noProof="0" dirty="0">
                <a:ln>
                  <a:noFill/>
                </a:ln>
                <a:solidFill>
                  <a:srgbClr val="000000"/>
                </a:solidFill>
                <a:effectLst/>
                <a:uLnTx/>
                <a:uFillTx/>
                <a:latin typeface="Arial"/>
                <a:cs typeface="Arial"/>
                <a:sym typeface="Arial"/>
              </a:rPr>
            </a:br>
            <a:br>
              <a:rPr kumimoji="0" lang="en-GB" sz="1100" b="0" i="0" u="none" strike="noStrike" kern="0" cap="none" spc="0" normalizeH="0" baseline="0" noProof="0" dirty="0">
                <a:ln>
                  <a:noFill/>
                </a:ln>
                <a:solidFill>
                  <a:srgbClr val="B68A35"/>
                </a:solidFill>
                <a:effectLst/>
                <a:uLnTx/>
                <a:uFillTx/>
                <a:latin typeface="Arial" panose="020B0604020202020204" pitchFamily="34" charset="0"/>
                <a:cs typeface="Arial"/>
                <a:sym typeface="Arial"/>
              </a:rPr>
            </a:br>
            <a:br>
              <a:rPr kumimoji="0" lang="en-GB" sz="1100" b="0" i="0" u="none" strike="noStrike" kern="0" cap="none" spc="0" normalizeH="0" baseline="0" noProof="0" dirty="0">
                <a:ln>
                  <a:noFill/>
                </a:ln>
                <a:solidFill>
                  <a:srgbClr val="B68A35"/>
                </a:solidFill>
                <a:effectLst/>
                <a:uLnTx/>
                <a:uFillTx/>
                <a:latin typeface="Arial" panose="020B0604020202020204" pitchFamily="34" charset="0"/>
                <a:cs typeface="Arial"/>
                <a:sym typeface="Arial"/>
              </a:rPr>
            </a:b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400" b="0" i="0" u="none" strike="noStrike" kern="0" cap="none" spc="0" normalizeH="0" baseline="0" noProof="0" dirty="0">
                <a:ln>
                  <a:noFill/>
                </a:ln>
                <a:solidFill>
                  <a:srgbClr val="000000"/>
                </a:solidFill>
                <a:effectLst/>
                <a:uLnTx/>
                <a:uFillTx/>
                <a:latin typeface="Arial"/>
                <a:cs typeface="Arial"/>
                <a:sym typeface="Arial"/>
              </a:rPr>
            </a:br>
            <a:br>
              <a:rPr kumimoji="0" lang="en-GB" sz="1400" b="0" i="0" u="none" strike="noStrike" kern="0" cap="none" spc="0" normalizeH="0" baseline="0" noProof="0" dirty="0">
                <a:ln>
                  <a:noFill/>
                </a:ln>
                <a:solidFill>
                  <a:srgbClr val="000000"/>
                </a:solidFill>
                <a:effectLst/>
                <a:uLnTx/>
                <a:uFillTx/>
                <a:latin typeface="Arial"/>
                <a:cs typeface="Arial"/>
                <a:sym typeface="Arial"/>
              </a:rPr>
            </a:b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5" name="Table 4">
            <a:extLst>
              <a:ext uri="{FF2B5EF4-FFF2-40B4-BE49-F238E27FC236}">
                <a16:creationId xmlns:a16="http://schemas.microsoft.com/office/drawing/2014/main" id="{A46FF29B-780F-BE49-8207-7EB79383A822}"/>
              </a:ext>
            </a:extLst>
          </p:cNvPr>
          <p:cNvGraphicFramePr>
            <a:graphicFrameLocks noGrp="1"/>
          </p:cNvGraphicFramePr>
          <p:nvPr/>
        </p:nvGraphicFramePr>
        <p:xfrm>
          <a:off x="4874098" y="4516787"/>
          <a:ext cx="5589068" cy="1866900"/>
        </p:xfrm>
        <a:graphic>
          <a:graphicData uri="http://schemas.openxmlformats.org/drawingml/2006/table">
            <a:tbl>
              <a:tblPr/>
              <a:tblGrid>
                <a:gridCol w="5589068">
                  <a:extLst>
                    <a:ext uri="{9D8B030D-6E8A-4147-A177-3AD203B41FA5}">
                      <a16:colId xmlns:a16="http://schemas.microsoft.com/office/drawing/2014/main" val="597633421"/>
                    </a:ext>
                  </a:extLst>
                </a:gridCol>
              </a:tblGrid>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5. When do the family have breakfast? </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57150" cap="flat" cmpd="sng" algn="ctr">
                      <a:solidFill>
                        <a:srgbClr val="0070C0"/>
                      </a:solidFill>
                      <a:prstDash val="solid"/>
                      <a:round/>
                      <a:headEnd type="none" w="med" len="med"/>
                      <a:tailEnd type="none" w="med" len="med"/>
                    </a:lnT>
                    <a:lnB w="1269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5109921"/>
                  </a:ext>
                </a:extLst>
              </a:tr>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A before they go for a walk</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12697" cap="flat" cmpd="sng" algn="ctr">
                      <a:solidFill>
                        <a:srgbClr val="000000"/>
                      </a:solidFill>
                      <a:prstDash val="solid"/>
                      <a:round/>
                      <a:headEnd type="none" w="med" len="med"/>
                      <a:tailEnd type="none" w="med" len="med"/>
                    </a:lnT>
                    <a:lnB w="1269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8967881"/>
                  </a:ext>
                </a:extLst>
              </a:tr>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B after they finish their walk</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12697" cap="flat" cmpd="sng" algn="ctr">
                      <a:solidFill>
                        <a:srgbClr val="000000"/>
                      </a:solidFill>
                      <a:prstDash val="solid"/>
                      <a:round/>
                      <a:headEnd type="none" w="med" len="med"/>
                      <a:tailEnd type="none" w="med" len="med"/>
                    </a:lnT>
                    <a:lnB w="1269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4355468"/>
                  </a:ext>
                </a:extLst>
              </a:tr>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C during their morning walk</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12697" cap="flat" cmpd="sng" algn="ctr">
                      <a:solidFill>
                        <a:srgbClr val="000000"/>
                      </a:solidFill>
                      <a:prstDash val="solid"/>
                      <a:round/>
                      <a:headEnd type="none" w="med" len="med"/>
                      <a:tailEnd type="none" w="med" len="med"/>
                    </a:lnT>
                    <a:lnB w="5715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3565624051"/>
                  </a:ext>
                </a:extLst>
              </a:tr>
            </a:tbl>
          </a:graphicData>
        </a:graphic>
      </p:graphicFrame>
      <p:sp>
        <p:nvSpPr>
          <p:cNvPr id="6" name="Rectangle 1">
            <a:extLst>
              <a:ext uri="{FF2B5EF4-FFF2-40B4-BE49-F238E27FC236}">
                <a16:creationId xmlns:a16="http://schemas.microsoft.com/office/drawing/2014/main" id="{4F30CB57-23AF-C44D-9E07-BA3A2E2AF449}"/>
              </a:ext>
            </a:extLst>
          </p:cNvPr>
          <p:cNvSpPr>
            <a:spLocks noChangeArrowheads="1"/>
          </p:cNvSpPr>
          <p:nvPr/>
        </p:nvSpPr>
        <p:spPr bwMode="auto">
          <a:xfrm>
            <a:off x="4420347" y="4517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a:sym typeface="Arial"/>
              </a:rPr>
              <a:t> </a:t>
            </a:r>
          </a:p>
        </p:txBody>
      </p:sp>
    </p:spTree>
    <p:extLst>
      <p:ext uri="{BB962C8B-B14F-4D97-AF65-F5344CB8AC3E}">
        <p14:creationId xmlns:p14="http://schemas.microsoft.com/office/powerpoint/2010/main" val="32494471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34"/>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t>52</a:t>
            </a:fld>
            <a:endParaRPr kumimoji="0" sz="1200" b="0" i="0" u="none" strike="noStrike" kern="0" cap="none" spc="0" normalizeH="0" baseline="0" noProof="0">
              <a:ln>
                <a:noFill/>
              </a:ln>
              <a:solidFill>
                <a:srgbClr val="888888"/>
              </a:solidFill>
              <a:effectLst/>
              <a:uLnTx/>
              <a:uFillTx/>
              <a:latin typeface="Arial"/>
              <a:cs typeface="Arial"/>
              <a:sym typeface="Arial"/>
            </a:endParaRPr>
          </a:p>
        </p:txBody>
      </p:sp>
      <p:sp>
        <p:nvSpPr>
          <p:cNvPr id="358" name="Google Shape;358;p34"/>
          <p:cNvSpPr/>
          <p:nvPr/>
        </p:nvSpPr>
        <p:spPr>
          <a:xfrm>
            <a:off x="639795" y="525373"/>
            <a:ext cx="10711377" cy="181584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1" i="0" u="none" strike="noStrike" kern="0" cap="none" spc="0" normalizeH="0" baseline="0" noProof="0">
              <a:ln>
                <a:noFill/>
              </a:ln>
              <a:solidFill>
                <a:srgbClr val="BF9000"/>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1" i="0" u="sng" strike="noStrike" kern="0" cap="none" spc="0" normalizeH="0" baseline="0" noProof="0">
                <a:ln>
                  <a:noFill/>
                </a:ln>
                <a:solidFill>
                  <a:srgbClr val="000000"/>
                </a:solidFill>
                <a:effectLst/>
                <a:uLnTx/>
                <a:uFillTx/>
                <a:latin typeface="Arial"/>
                <a:ea typeface="Arial"/>
                <a:cs typeface="Arial"/>
                <a:sym typeface="Arial"/>
              </a:rPr>
              <a:t>Top tips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br>
              <a:rPr kumimoji="0" lang="en-US" sz="1800" b="0" i="0" u="none" strike="noStrike" kern="0" cap="none" spc="0" normalizeH="0" baseline="0" noProof="0">
                <a:ln>
                  <a:noFill/>
                </a:ln>
                <a:solidFill>
                  <a:srgbClr val="B68A35"/>
                </a:solidFill>
                <a:effectLst/>
                <a:uLnTx/>
                <a:uFillTx/>
                <a:latin typeface="Arial"/>
                <a:ea typeface="Arial"/>
                <a:cs typeface="Arial"/>
                <a:sym typeface="Arial"/>
              </a:rPr>
            </a:br>
            <a:endParaRPr kumimoji="0" sz="1400" b="0" i="0" u="none" strike="noStrike" kern="0" cap="none" spc="0" normalizeH="0" baseline="0" noProof="0">
              <a:ln>
                <a:noFill/>
              </a:ln>
              <a:solidFill>
                <a:srgbClr val="BCBDC0"/>
              </a:solidFill>
              <a:effectLst/>
              <a:uLnTx/>
              <a:uFillTx/>
              <a:latin typeface="Arial"/>
              <a:ea typeface="Arial"/>
              <a:cs typeface="Arial"/>
              <a:sym typeface="Arial"/>
            </a:endParaRPr>
          </a:p>
        </p:txBody>
      </p:sp>
      <p:sp>
        <p:nvSpPr>
          <p:cNvPr id="2" name="Rectangle 1">
            <a:extLst>
              <a:ext uri="{FF2B5EF4-FFF2-40B4-BE49-F238E27FC236}">
                <a16:creationId xmlns:a16="http://schemas.microsoft.com/office/drawing/2014/main" id="{EE219C87-C646-1943-B4BF-A2E3F0F8301A}"/>
              </a:ext>
            </a:extLst>
          </p:cNvPr>
          <p:cNvSpPr/>
          <p:nvPr/>
        </p:nvSpPr>
        <p:spPr>
          <a:xfrm>
            <a:off x="5978820" y="3275112"/>
            <a:ext cx="23436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rPr>
              <a:t> </a:t>
            </a:r>
          </a:p>
        </p:txBody>
      </p:sp>
      <p:sp>
        <p:nvSpPr>
          <p:cNvPr id="4" name="Rectangle 3">
            <a:extLst>
              <a:ext uri="{FF2B5EF4-FFF2-40B4-BE49-F238E27FC236}">
                <a16:creationId xmlns:a16="http://schemas.microsoft.com/office/drawing/2014/main" id="{AFDAA2E1-B135-8840-AC22-987B2C51F572}"/>
              </a:ext>
            </a:extLst>
          </p:cNvPr>
          <p:cNvSpPr/>
          <p:nvPr/>
        </p:nvSpPr>
        <p:spPr>
          <a:xfrm>
            <a:off x="840827" y="1659285"/>
            <a:ext cx="10711377" cy="510909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2400" u="none" strike="noStrike" kern="0" cap="none" spc="0" normalizeH="0" baseline="0" noProof="0" dirty="0">
                <a:ln>
                  <a:noFill/>
                </a:ln>
                <a:solidFill>
                  <a:srgbClr val="000000"/>
                </a:solidFill>
                <a:effectLst/>
                <a:uLnTx/>
                <a:uFillTx/>
                <a:latin typeface="Arial" panose="020B0604020202020204" pitchFamily="34" charset="0"/>
                <a:cs typeface="Arial"/>
                <a:sym typeface="Arial"/>
              </a:rPr>
            </a:br>
            <a:r>
              <a:rPr kumimoji="0" lang="en-GB" sz="1800" b="1" i="0" u="none" strike="noStrike" kern="0" cap="none" spc="0" normalizeH="0" baseline="0" noProof="0" dirty="0">
                <a:ln>
                  <a:noFill/>
                </a:ln>
                <a:solidFill>
                  <a:srgbClr val="000000"/>
                </a:solidFill>
                <a:effectLst/>
                <a:uLnTx/>
                <a:uFillTx/>
                <a:latin typeface="Arial"/>
                <a:cs typeface="Arial"/>
                <a:sym typeface="Arial"/>
              </a:rPr>
              <a:t>Outcomes</a:t>
            </a: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0000"/>
                </a:solidFill>
                <a:effectLst/>
                <a:uLnTx/>
                <a:uFillTx/>
                <a:latin typeface="Arial"/>
                <a:cs typeface="Arial"/>
                <a:sym typeface="Arial"/>
              </a:rPr>
              <a:t>Assessments written using a narrative text ask students about information from the events, description and characters in the text. The outcomes in part 1 are detailed in the individual assessment planners for their respective level and include the following: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Overall meaning </a:t>
            </a:r>
            <a:r>
              <a:rPr kumimoji="0" lang="en-GB" sz="1800" b="0" i="0" u="none" strike="noStrike" kern="0" cap="none" spc="0" normalizeH="0" baseline="0" noProof="0" dirty="0">
                <a:ln>
                  <a:noFill/>
                </a:ln>
                <a:solidFill>
                  <a:srgbClr val="000000"/>
                </a:solidFill>
                <a:effectLst/>
                <a:uLnTx/>
                <a:uFillTx/>
                <a:latin typeface="Arial"/>
                <a:cs typeface="Arial"/>
                <a:sym typeface="Arial"/>
              </a:rPr>
              <a:t>– questions around overall meaning ask students for information from the entire text. They could ask about an alternative title for the text, for example, as this means the student needs to have comprehended the whole text in order to answer correctly.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Specific information</a:t>
            </a:r>
            <a:r>
              <a:rPr kumimoji="0" lang="en-GB" sz="1800" b="0" i="0" u="none" strike="noStrike" kern="0" cap="none" spc="0" normalizeH="0" baseline="0" noProof="0" dirty="0">
                <a:ln>
                  <a:noFill/>
                </a:ln>
                <a:solidFill>
                  <a:srgbClr val="000000"/>
                </a:solidFill>
                <a:effectLst/>
                <a:uLnTx/>
                <a:uFillTx/>
                <a:latin typeface="Arial"/>
                <a:cs typeface="Arial"/>
                <a:sym typeface="Arial"/>
              </a:rPr>
              <a:t> – questions that ask students for the information of a few words in the text. Students need to demonstrate that they can accurately pinpoint the required information in the text. These questions often involve facts and might begin with ‘what,’ ‘when’ or ‘where.’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Details</a:t>
            </a:r>
            <a:r>
              <a:rPr kumimoji="0" lang="en-GB" sz="1800" b="0" i="0" u="none" strike="noStrike" kern="0" cap="none" spc="0" normalizeH="0" baseline="0" noProof="0" dirty="0">
                <a:ln>
                  <a:noFill/>
                </a:ln>
                <a:solidFill>
                  <a:srgbClr val="000000"/>
                </a:solidFill>
                <a:effectLst/>
                <a:uLnTx/>
                <a:uFillTx/>
                <a:latin typeface="Arial"/>
                <a:cs typeface="Arial"/>
                <a:sym typeface="Arial"/>
              </a:rPr>
              <a:t> – questions that require the information from a whole sentence or clause to answer. They are often focused around the reasons for something or results of something and might begin with ‘why’ or ‘how.’</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Rectangle 1">
            <a:extLst>
              <a:ext uri="{FF2B5EF4-FFF2-40B4-BE49-F238E27FC236}">
                <a16:creationId xmlns:a16="http://schemas.microsoft.com/office/drawing/2014/main" id="{4F30CB57-23AF-C44D-9E07-BA3A2E2AF449}"/>
              </a:ext>
            </a:extLst>
          </p:cNvPr>
          <p:cNvSpPr>
            <a:spLocks noChangeArrowheads="1"/>
          </p:cNvSpPr>
          <p:nvPr/>
        </p:nvSpPr>
        <p:spPr bwMode="auto">
          <a:xfrm>
            <a:off x="4420347" y="4517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a:sym typeface="Arial"/>
              </a:rPr>
              <a:t> </a:t>
            </a:r>
          </a:p>
        </p:txBody>
      </p:sp>
    </p:spTree>
    <p:extLst>
      <p:ext uri="{BB962C8B-B14F-4D97-AF65-F5344CB8AC3E}">
        <p14:creationId xmlns:p14="http://schemas.microsoft.com/office/powerpoint/2010/main" val="15321013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34"/>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53</a:t>
            </a:fld>
            <a:endParaRPr/>
          </a:p>
        </p:txBody>
      </p:sp>
      <p:sp>
        <p:nvSpPr>
          <p:cNvPr id="5" name="Rectangle 4">
            <a:extLst>
              <a:ext uri="{FF2B5EF4-FFF2-40B4-BE49-F238E27FC236}">
                <a16:creationId xmlns:a16="http://schemas.microsoft.com/office/drawing/2014/main" id="{2AB9BCF7-97FC-BD48-8C79-B7B5A0B8FBFE}"/>
              </a:ext>
            </a:extLst>
          </p:cNvPr>
          <p:cNvSpPr/>
          <p:nvPr/>
        </p:nvSpPr>
        <p:spPr>
          <a:xfrm>
            <a:off x="630195" y="525373"/>
            <a:ext cx="10720977" cy="2092881"/>
          </a:xfrm>
          <a:prstGeom prst="rect">
            <a:avLst/>
          </a:prstGeom>
        </p:spPr>
        <p:txBody>
          <a:bodyPr wrap="square">
            <a:spAutoFit/>
          </a:bodyPr>
          <a:lstStyle/>
          <a:p>
            <a:endParaRPr lang="en-US" b="1" dirty="0">
              <a:latin typeface="+mn-lt"/>
            </a:endParaRPr>
          </a:p>
          <a:p>
            <a:endParaRPr lang="en-US" b="1" dirty="0">
              <a:latin typeface="+mn-lt"/>
            </a:endParaRPr>
          </a:p>
          <a:p>
            <a:endParaRPr lang="en-US" b="1" dirty="0">
              <a:latin typeface="+mn-lt"/>
            </a:endParaRPr>
          </a:p>
          <a:p>
            <a:endParaRPr lang="en-US" b="1" dirty="0">
              <a:latin typeface="+mn-lt"/>
            </a:endParaRPr>
          </a:p>
          <a:p>
            <a:pPr algn="ctr"/>
            <a:r>
              <a:rPr lang="en-US" sz="2800" b="1" u="sng" dirty="0">
                <a:latin typeface="+mn-lt"/>
              </a:rPr>
              <a:t>Top Tips</a:t>
            </a:r>
          </a:p>
          <a:p>
            <a:endParaRPr lang="en-US" b="1" dirty="0">
              <a:latin typeface="+mn-lt"/>
            </a:endParaRPr>
          </a:p>
          <a:p>
            <a:endParaRPr lang="en-AE" sz="1800" dirty="0">
              <a:latin typeface="+mn-lt"/>
            </a:endParaRPr>
          </a:p>
          <a:p>
            <a:endParaRPr lang="en-AE" dirty="0">
              <a:latin typeface="Helvetica" pitchFamily="2" charset="0"/>
            </a:endParaRPr>
          </a:p>
        </p:txBody>
      </p:sp>
      <p:sp>
        <p:nvSpPr>
          <p:cNvPr id="6" name="Rectangle 5">
            <a:extLst>
              <a:ext uri="{FF2B5EF4-FFF2-40B4-BE49-F238E27FC236}">
                <a16:creationId xmlns:a16="http://schemas.microsoft.com/office/drawing/2014/main" id="{A31102CD-21A2-6E06-0676-A3878897175C}"/>
              </a:ext>
            </a:extLst>
          </p:cNvPr>
          <p:cNvSpPr/>
          <p:nvPr/>
        </p:nvSpPr>
        <p:spPr>
          <a:xfrm>
            <a:off x="840827" y="1659285"/>
            <a:ext cx="10711377" cy="3816429"/>
          </a:xfrm>
          <a:prstGeom prst="rect">
            <a:avLst/>
          </a:prstGeom>
        </p:spPr>
        <p:txBody>
          <a:bodyPr wrap="square">
            <a:spAutoFit/>
          </a:bodyPr>
          <a:lstStyle/>
          <a:p>
            <a:br>
              <a:rPr lang="en-GB" sz="2400" b="1" dirty="0">
                <a:latin typeface="Helvetica Neue" panose="02000503000000020004" pitchFamily="2" charset="0"/>
              </a:rPr>
            </a:br>
            <a:endParaRPr lang="en-GB" sz="2400" dirty="0"/>
          </a:p>
          <a:p>
            <a:r>
              <a:rPr lang="en-GB" sz="1800" b="1" dirty="0"/>
              <a:t>Mood and tone</a:t>
            </a:r>
            <a:r>
              <a:rPr lang="en-GB" sz="1800" dirty="0"/>
              <a:t> – questions that ask about either the way the author feels (tone) or the way the text makes the reader feel (mood). Example questions could include, ‘How does the author feel at the end of the text?’, ‘What does the writer think about global warming?’ or ‘How does the weather in ‘The Storm’ affect how the reader feels about Khalid’s journey?’</a:t>
            </a:r>
          </a:p>
          <a:p>
            <a:endParaRPr lang="en-GB" sz="1800" dirty="0"/>
          </a:p>
          <a:p>
            <a:r>
              <a:rPr lang="en-GB" sz="1800" b="1" dirty="0"/>
              <a:t>Connections</a:t>
            </a:r>
            <a:r>
              <a:rPr lang="en-GB" sz="1800" dirty="0"/>
              <a:t> – questions that require students to link the information between two pieces of specific information or details. At lower levels, the specific information or details can be in different clauses or sentences. At higher levels, they can be in different parts of the text. Questions might be formed around the similarities or differences between things. For example, ‘What food do both Amna and Khalifa like?’ or ‘How do Latifa’s feelings about school change from the beginning to the end of the story?’</a:t>
            </a:r>
          </a:p>
          <a:p>
            <a:endParaRPr lang="en-GB" dirty="0"/>
          </a:p>
        </p:txBody>
      </p:sp>
    </p:spTree>
    <p:extLst>
      <p:ext uri="{BB962C8B-B14F-4D97-AF65-F5344CB8AC3E}">
        <p14:creationId xmlns:p14="http://schemas.microsoft.com/office/powerpoint/2010/main" val="15962036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34"/>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t>54</a:t>
            </a:fld>
            <a:endParaRPr kumimoji="0" sz="1200" b="0" i="0" u="none" strike="noStrike" kern="0" cap="none" spc="0" normalizeH="0" baseline="0" noProof="0">
              <a:ln>
                <a:noFill/>
              </a:ln>
              <a:solidFill>
                <a:srgbClr val="888888"/>
              </a:solidFill>
              <a:effectLst/>
              <a:uLnTx/>
              <a:uFillTx/>
              <a:latin typeface="Arial"/>
              <a:cs typeface="Arial"/>
              <a:sym typeface="Arial"/>
            </a:endParaRPr>
          </a:p>
        </p:txBody>
      </p:sp>
      <p:sp>
        <p:nvSpPr>
          <p:cNvPr id="358" name="Google Shape;358;p34"/>
          <p:cNvSpPr/>
          <p:nvPr/>
        </p:nvSpPr>
        <p:spPr>
          <a:xfrm>
            <a:off x="639795" y="525373"/>
            <a:ext cx="10711377" cy="181584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1" i="0" u="none" strike="noStrike" kern="0" cap="none" spc="0" normalizeH="0" baseline="0" noProof="0" dirty="0">
              <a:ln>
                <a:noFill/>
              </a:ln>
              <a:solidFill>
                <a:srgbClr val="BF9000"/>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1" i="0" u="sng" strike="noStrike" kern="0" cap="none" spc="0" normalizeH="0" baseline="0" noProof="0" dirty="0">
                <a:ln>
                  <a:noFill/>
                </a:ln>
                <a:solidFill>
                  <a:srgbClr val="000000"/>
                </a:solidFill>
                <a:effectLst/>
                <a:uLnTx/>
                <a:uFillTx/>
                <a:latin typeface="Arial"/>
                <a:ea typeface="Arial"/>
                <a:cs typeface="Arial"/>
                <a:sym typeface="Arial"/>
              </a:rPr>
              <a:t>Top tips</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sz="2400" b="1"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br>
              <a:rPr kumimoji="0" lang="en-US" sz="1800" b="0" i="0" u="none" strike="noStrike" kern="0" cap="none" spc="0" normalizeH="0" baseline="0" noProof="0" dirty="0">
                <a:ln>
                  <a:noFill/>
                </a:ln>
                <a:solidFill>
                  <a:srgbClr val="B68A35"/>
                </a:solidFill>
                <a:effectLst/>
                <a:uLnTx/>
                <a:uFillTx/>
                <a:latin typeface="Arial"/>
                <a:ea typeface="Arial"/>
                <a:cs typeface="Arial"/>
                <a:sym typeface="Arial"/>
              </a:rPr>
            </a:br>
            <a:endParaRPr kumimoji="0" sz="1400" b="0" i="0" u="none" strike="noStrike" kern="0" cap="none" spc="0" normalizeH="0" baseline="0" noProof="0" dirty="0">
              <a:ln>
                <a:noFill/>
              </a:ln>
              <a:solidFill>
                <a:srgbClr val="BCBDC0"/>
              </a:solidFill>
              <a:effectLst/>
              <a:uLnTx/>
              <a:uFillTx/>
              <a:latin typeface="Arial"/>
              <a:ea typeface="Arial"/>
              <a:cs typeface="Arial"/>
              <a:sym typeface="Arial"/>
            </a:endParaRPr>
          </a:p>
        </p:txBody>
      </p:sp>
      <p:sp>
        <p:nvSpPr>
          <p:cNvPr id="2" name="Rectangle 1">
            <a:extLst>
              <a:ext uri="{FF2B5EF4-FFF2-40B4-BE49-F238E27FC236}">
                <a16:creationId xmlns:a16="http://schemas.microsoft.com/office/drawing/2014/main" id="{EE219C87-C646-1943-B4BF-A2E3F0F8301A}"/>
              </a:ext>
            </a:extLst>
          </p:cNvPr>
          <p:cNvSpPr/>
          <p:nvPr/>
        </p:nvSpPr>
        <p:spPr>
          <a:xfrm>
            <a:off x="5978820" y="3275112"/>
            <a:ext cx="23436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rPr>
              <a:t> </a:t>
            </a:r>
          </a:p>
        </p:txBody>
      </p:sp>
      <p:sp>
        <p:nvSpPr>
          <p:cNvPr id="4" name="Rectangle 3">
            <a:extLst>
              <a:ext uri="{FF2B5EF4-FFF2-40B4-BE49-F238E27FC236}">
                <a16:creationId xmlns:a16="http://schemas.microsoft.com/office/drawing/2014/main" id="{AFDAA2E1-B135-8840-AC22-987B2C51F572}"/>
              </a:ext>
            </a:extLst>
          </p:cNvPr>
          <p:cNvSpPr/>
          <p:nvPr/>
        </p:nvSpPr>
        <p:spPr>
          <a:xfrm>
            <a:off x="840827" y="1659285"/>
            <a:ext cx="10711377" cy="433965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800" b="0" i="0" u="none" strike="noStrike" kern="0" cap="none" spc="0" normalizeH="0" baseline="0" noProof="0" dirty="0">
                <a:ln>
                  <a:noFill/>
                </a:ln>
                <a:solidFill>
                  <a:srgbClr val="000000"/>
                </a:solidFill>
                <a:effectLst/>
                <a:uLnTx/>
                <a:uFillTx/>
                <a:latin typeface="Arial"/>
                <a:cs typeface="Arial"/>
                <a:sym typeface="Arial"/>
              </a:rPr>
            </a:br>
            <a:r>
              <a:rPr kumimoji="0" lang="en-GB" sz="1800" b="1" i="0" u="sng" strike="noStrike" kern="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Arial"/>
              </a:rPr>
              <a:t>Part 2</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0000"/>
                </a:solidFill>
                <a:effectLst/>
                <a:uLnTx/>
                <a:uFillTx/>
                <a:latin typeface="Arial"/>
                <a:cs typeface="Arial"/>
                <a:sym typeface="Arial"/>
              </a:rPr>
              <a:t>Part 2 of the Reading Assessment is an informative text. This text type’s purpose is to impart information and it has a lot of facts. The language used can be informal (blog posts, for example, can be informative texts) or formal (newspaper articles or academic journals can also be informative texts). Informative texts can be written from a first-person perspective (blog posts and reports, for example) or can be formal and impersonal (articles).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base"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GB" sz="1800" u="none" strike="noStrike" kern="0" cap="none" spc="0" normalizeH="0" baseline="0" noProof="0" dirty="0">
                <a:ln>
                  <a:noFill/>
                </a:ln>
                <a:solidFill>
                  <a:srgbClr val="000000"/>
                </a:solidFill>
                <a:effectLst/>
                <a:uLnTx/>
                <a:uFillTx/>
                <a:latin typeface="Arial" panose="020B0604020202020204" pitchFamily="34" charset="0"/>
                <a:cs typeface="Arial"/>
                <a:sym typeface="Arial"/>
              </a:rPr>
              <a:t> 8 multiple-choice questions</a:t>
            </a:r>
            <a:endParaRPr kumimoji="0" lang="en-GB" sz="18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800" b="0" i="0" u="none" strike="noStrike" kern="0" cap="none" spc="0" normalizeH="0" baseline="0" noProof="0" dirty="0">
                <a:ln>
                  <a:noFill/>
                </a:ln>
                <a:solidFill>
                  <a:srgbClr val="000000"/>
                </a:solidFill>
                <a:effectLst/>
                <a:uLnTx/>
                <a:uFillTx/>
                <a:latin typeface="Arial"/>
                <a:cs typeface="Arial"/>
                <a:sym typeface="Arial"/>
              </a:rPr>
            </a:br>
            <a:br>
              <a:rPr kumimoji="0" lang="en-GB" sz="1100" b="0" i="0" u="none" strike="noStrike" kern="0" cap="none" spc="0" normalizeH="0" baseline="0" noProof="0" dirty="0">
                <a:ln>
                  <a:noFill/>
                </a:ln>
                <a:solidFill>
                  <a:srgbClr val="B68A35"/>
                </a:solidFill>
                <a:effectLst/>
                <a:uLnTx/>
                <a:uFillTx/>
                <a:latin typeface="Arial" panose="020B0604020202020204" pitchFamily="34" charset="0"/>
                <a:cs typeface="Arial"/>
                <a:sym typeface="Arial"/>
              </a:rPr>
            </a:br>
            <a:br>
              <a:rPr kumimoji="0" lang="en-GB" sz="1100" b="0" i="0" u="none" strike="noStrike" kern="0" cap="none" spc="0" normalizeH="0" baseline="0" noProof="0" dirty="0">
                <a:ln>
                  <a:noFill/>
                </a:ln>
                <a:solidFill>
                  <a:srgbClr val="B68A35"/>
                </a:solidFill>
                <a:effectLst/>
                <a:uLnTx/>
                <a:uFillTx/>
                <a:latin typeface="Arial" panose="020B0604020202020204" pitchFamily="34" charset="0"/>
                <a:cs typeface="Arial"/>
                <a:sym typeface="Arial"/>
              </a:rPr>
            </a:b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400" b="0" i="0" u="none" strike="noStrike" kern="0" cap="none" spc="0" normalizeH="0" baseline="0" noProof="0" dirty="0">
                <a:ln>
                  <a:noFill/>
                </a:ln>
                <a:solidFill>
                  <a:srgbClr val="000000"/>
                </a:solidFill>
                <a:effectLst/>
                <a:uLnTx/>
                <a:uFillTx/>
                <a:latin typeface="Arial"/>
                <a:cs typeface="Arial"/>
                <a:sym typeface="Arial"/>
              </a:rPr>
            </a:br>
            <a:br>
              <a:rPr kumimoji="0" lang="en-GB" sz="1400" b="0" i="0" u="none" strike="noStrike" kern="0" cap="none" spc="0" normalizeH="0" baseline="0" noProof="0" dirty="0">
                <a:ln>
                  <a:noFill/>
                </a:ln>
                <a:solidFill>
                  <a:srgbClr val="000000"/>
                </a:solidFill>
                <a:effectLst/>
                <a:uLnTx/>
                <a:uFillTx/>
                <a:latin typeface="Arial"/>
                <a:cs typeface="Arial"/>
                <a:sym typeface="Arial"/>
              </a:rPr>
            </a:b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5" name="Table 4">
            <a:extLst>
              <a:ext uri="{FF2B5EF4-FFF2-40B4-BE49-F238E27FC236}">
                <a16:creationId xmlns:a16="http://schemas.microsoft.com/office/drawing/2014/main" id="{A46FF29B-780F-BE49-8207-7EB79383A822}"/>
              </a:ext>
            </a:extLst>
          </p:cNvPr>
          <p:cNvGraphicFramePr>
            <a:graphicFrameLocks noGrp="1"/>
          </p:cNvGraphicFramePr>
          <p:nvPr/>
        </p:nvGraphicFramePr>
        <p:xfrm>
          <a:off x="4724400" y="4202930"/>
          <a:ext cx="5632610" cy="1866900"/>
        </p:xfrm>
        <a:graphic>
          <a:graphicData uri="http://schemas.openxmlformats.org/drawingml/2006/table">
            <a:tbl>
              <a:tblPr/>
              <a:tblGrid>
                <a:gridCol w="5632610">
                  <a:extLst>
                    <a:ext uri="{9D8B030D-6E8A-4147-A177-3AD203B41FA5}">
                      <a16:colId xmlns:a16="http://schemas.microsoft.com/office/drawing/2014/main" val="597633421"/>
                    </a:ext>
                  </a:extLst>
                </a:gridCol>
              </a:tblGrid>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5. What is the best way down the mountain?</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57150" cap="flat" cmpd="sng" algn="ctr">
                      <a:solidFill>
                        <a:srgbClr val="0070C0"/>
                      </a:solidFill>
                      <a:prstDash val="solid"/>
                      <a:round/>
                      <a:headEnd type="none" w="med" len="med"/>
                      <a:tailEnd type="none" w="med" len="med"/>
                    </a:lnT>
                    <a:lnB w="1269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5109921"/>
                  </a:ext>
                </a:extLst>
              </a:tr>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A hiking</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12697" cap="flat" cmpd="sng" algn="ctr">
                      <a:solidFill>
                        <a:srgbClr val="000000"/>
                      </a:solidFill>
                      <a:prstDash val="solid"/>
                      <a:round/>
                      <a:headEnd type="none" w="med" len="med"/>
                      <a:tailEnd type="none" w="med" len="med"/>
                    </a:lnT>
                    <a:lnB w="1269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8967881"/>
                  </a:ext>
                </a:extLst>
              </a:tr>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B helicopter</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12697" cap="flat" cmpd="sng" algn="ctr">
                      <a:solidFill>
                        <a:srgbClr val="000000"/>
                      </a:solidFill>
                      <a:prstDash val="solid"/>
                      <a:round/>
                      <a:headEnd type="none" w="med" len="med"/>
                      <a:tailEnd type="none" w="med" len="med"/>
                    </a:lnT>
                    <a:lnB w="12697"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4355468"/>
                  </a:ext>
                </a:extLst>
              </a:tr>
              <a:tr h="466725">
                <a:tc>
                  <a:txBody>
                    <a:bodyPr/>
                    <a:lstStyle/>
                    <a:p>
                      <a:pPr rtl="0" fontAlgn="ctr">
                        <a:spcBef>
                          <a:spcPts val="0"/>
                        </a:spcBef>
                        <a:spcAft>
                          <a:spcPts val="0"/>
                        </a:spcAft>
                      </a:pPr>
                      <a:r>
                        <a:rPr lang="en-GB" sz="2000" b="0" i="0" u="none" strike="noStrike" dirty="0">
                          <a:solidFill>
                            <a:srgbClr val="000000"/>
                          </a:solidFill>
                          <a:effectLst/>
                          <a:latin typeface="Arial" panose="020B0604020202020204" pitchFamily="34" charset="0"/>
                        </a:rPr>
                        <a:t>C toboggan</a:t>
                      </a:r>
                      <a:endParaRPr lang="en-GB" dirty="0">
                        <a:effectLst/>
                      </a:endParaRPr>
                    </a:p>
                  </a:txBody>
                  <a:tcPr marL="66675" marR="66675" marT="9525" anchor="ctr">
                    <a:lnL w="57150" cap="flat" cmpd="sng" algn="ctr">
                      <a:solidFill>
                        <a:srgbClr val="0070C0"/>
                      </a:solidFill>
                      <a:prstDash val="solid"/>
                      <a:round/>
                      <a:headEnd type="none" w="med" len="med"/>
                      <a:tailEnd type="none" w="med" len="med"/>
                    </a:lnL>
                    <a:lnR w="57150" cap="flat" cmpd="sng" algn="ctr">
                      <a:solidFill>
                        <a:srgbClr val="0070C0"/>
                      </a:solidFill>
                      <a:prstDash val="solid"/>
                      <a:round/>
                      <a:headEnd type="none" w="med" len="med"/>
                      <a:tailEnd type="none" w="med" len="med"/>
                    </a:lnR>
                    <a:lnT w="12697" cap="flat" cmpd="sng" algn="ctr">
                      <a:solidFill>
                        <a:srgbClr val="000000"/>
                      </a:solidFill>
                      <a:prstDash val="solid"/>
                      <a:round/>
                      <a:headEnd type="none" w="med" len="med"/>
                      <a:tailEnd type="none" w="med" len="med"/>
                    </a:lnT>
                    <a:lnB w="5715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3565624051"/>
                  </a:ext>
                </a:extLst>
              </a:tr>
            </a:tbl>
          </a:graphicData>
        </a:graphic>
      </p:graphicFrame>
      <p:sp>
        <p:nvSpPr>
          <p:cNvPr id="6" name="Rectangle 1">
            <a:extLst>
              <a:ext uri="{FF2B5EF4-FFF2-40B4-BE49-F238E27FC236}">
                <a16:creationId xmlns:a16="http://schemas.microsoft.com/office/drawing/2014/main" id="{4F30CB57-23AF-C44D-9E07-BA3A2E2AF449}"/>
              </a:ext>
            </a:extLst>
          </p:cNvPr>
          <p:cNvSpPr>
            <a:spLocks noChangeArrowheads="1"/>
          </p:cNvSpPr>
          <p:nvPr/>
        </p:nvSpPr>
        <p:spPr bwMode="auto">
          <a:xfrm>
            <a:off x="4420347" y="4517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a:sym typeface="Arial"/>
              </a:rPr>
              <a:t> </a:t>
            </a:r>
          </a:p>
        </p:txBody>
      </p:sp>
    </p:spTree>
    <p:extLst>
      <p:ext uri="{BB962C8B-B14F-4D97-AF65-F5344CB8AC3E}">
        <p14:creationId xmlns:p14="http://schemas.microsoft.com/office/powerpoint/2010/main" val="20657055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34"/>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t>55</a:t>
            </a:fld>
            <a:endParaRPr kumimoji="0" sz="1200" b="0" i="0" u="none" strike="noStrike" kern="0" cap="none" spc="0" normalizeH="0" baseline="0" noProof="0">
              <a:ln>
                <a:noFill/>
              </a:ln>
              <a:solidFill>
                <a:srgbClr val="888888"/>
              </a:solidFill>
              <a:effectLst/>
              <a:uLnTx/>
              <a:uFillTx/>
              <a:latin typeface="Arial"/>
              <a:cs typeface="Arial"/>
              <a:sym typeface="Arial"/>
            </a:endParaRPr>
          </a:p>
        </p:txBody>
      </p:sp>
      <p:sp>
        <p:nvSpPr>
          <p:cNvPr id="358" name="Google Shape;358;p34"/>
          <p:cNvSpPr/>
          <p:nvPr/>
        </p:nvSpPr>
        <p:spPr>
          <a:xfrm>
            <a:off x="639795" y="525373"/>
            <a:ext cx="10711377" cy="181584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1" i="0" u="none" strike="noStrike" kern="0" cap="none" spc="0" normalizeH="0" baseline="0" noProof="0" dirty="0">
              <a:ln>
                <a:noFill/>
              </a:ln>
              <a:solidFill>
                <a:srgbClr val="BF9000"/>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1" i="0" u="sng" strike="noStrike" kern="0" cap="none" spc="0" normalizeH="0" baseline="0" noProof="0" dirty="0">
                <a:ln>
                  <a:noFill/>
                </a:ln>
                <a:solidFill>
                  <a:srgbClr val="000000"/>
                </a:solidFill>
                <a:effectLst/>
                <a:uLnTx/>
                <a:uFillTx/>
                <a:latin typeface="Arial"/>
                <a:ea typeface="Arial"/>
                <a:cs typeface="Arial"/>
                <a:sym typeface="Arial"/>
              </a:rPr>
              <a:t>Top tips</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sz="2400" b="1"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br>
              <a:rPr kumimoji="0" lang="en-US" sz="1800" b="0" i="0" u="none" strike="noStrike" kern="0" cap="none" spc="0" normalizeH="0" baseline="0" noProof="0" dirty="0">
                <a:ln>
                  <a:noFill/>
                </a:ln>
                <a:solidFill>
                  <a:srgbClr val="B68A35"/>
                </a:solidFill>
                <a:effectLst/>
                <a:uLnTx/>
                <a:uFillTx/>
                <a:latin typeface="Arial"/>
                <a:ea typeface="Arial"/>
                <a:cs typeface="Arial"/>
                <a:sym typeface="Arial"/>
              </a:rPr>
            </a:br>
            <a:endParaRPr kumimoji="0" sz="1400" b="0" i="0" u="none" strike="noStrike" kern="0" cap="none" spc="0" normalizeH="0" baseline="0" noProof="0" dirty="0">
              <a:ln>
                <a:noFill/>
              </a:ln>
              <a:solidFill>
                <a:srgbClr val="BCBDC0"/>
              </a:solidFill>
              <a:effectLst/>
              <a:uLnTx/>
              <a:uFillTx/>
              <a:latin typeface="Arial"/>
              <a:ea typeface="Arial"/>
              <a:cs typeface="Arial"/>
              <a:sym typeface="Arial"/>
            </a:endParaRPr>
          </a:p>
        </p:txBody>
      </p:sp>
      <p:sp>
        <p:nvSpPr>
          <p:cNvPr id="2" name="Rectangle 1">
            <a:extLst>
              <a:ext uri="{FF2B5EF4-FFF2-40B4-BE49-F238E27FC236}">
                <a16:creationId xmlns:a16="http://schemas.microsoft.com/office/drawing/2014/main" id="{EE219C87-C646-1943-B4BF-A2E3F0F8301A}"/>
              </a:ext>
            </a:extLst>
          </p:cNvPr>
          <p:cNvSpPr/>
          <p:nvPr/>
        </p:nvSpPr>
        <p:spPr>
          <a:xfrm>
            <a:off x="5978820" y="3275112"/>
            <a:ext cx="23436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rPr>
              <a:t> </a:t>
            </a:r>
          </a:p>
        </p:txBody>
      </p:sp>
      <p:sp>
        <p:nvSpPr>
          <p:cNvPr id="4" name="Rectangle 3">
            <a:extLst>
              <a:ext uri="{FF2B5EF4-FFF2-40B4-BE49-F238E27FC236}">
                <a16:creationId xmlns:a16="http://schemas.microsoft.com/office/drawing/2014/main" id="{AFDAA2E1-B135-8840-AC22-987B2C51F572}"/>
              </a:ext>
            </a:extLst>
          </p:cNvPr>
          <p:cNvSpPr/>
          <p:nvPr/>
        </p:nvSpPr>
        <p:spPr>
          <a:xfrm>
            <a:off x="840827" y="1659285"/>
            <a:ext cx="10711377" cy="455509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2400" u="none" strike="noStrike" kern="0" cap="none" spc="0" normalizeH="0" baseline="0" noProof="0" dirty="0">
                <a:ln>
                  <a:noFill/>
                </a:ln>
                <a:solidFill>
                  <a:srgbClr val="000000"/>
                </a:solidFill>
                <a:effectLst/>
                <a:uLnTx/>
                <a:uFillTx/>
                <a:latin typeface="Arial" panose="020B0604020202020204" pitchFamily="34" charset="0"/>
                <a:cs typeface="Arial"/>
                <a:sym typeface="Arial"/>
              </a:rPr>
            </a:br>
            <a:r>
              <a:rPr kumimoji="0" lang="en-GB" sz="1800" b="1" i="0" u="none" strike="noStrike" kern="0" cap="none" spc="0" normalizeH="0" baseline="0" noProof="0" dirty="0">
                <a:ln>
                  <a:noFill/>
                </a:ln>
                <a:solidFill>
                  <a:srgbClr val="000000"/>
                </a:solidFill>
                <a:effectLst/>
                <a:uLnTx/>
                <a:uFillTx/>
                <a:latin typeface="Arial"/>
                <a:cs typeface="Arial"/>
                <a:sym typeface="Arial"/>
              </a:rPr>
              <a:t>Outcomes</a:t>
            </a: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0000"/>
                </a:solidFill>
                <a:effectLst/>
                <a:uLnTx/>
                <a:uFillTx/>
                <a:latin typeface="Arial"/>
                <a:cs typeface="Arial"/>
                <a:sym typeface="Arial"/>
              </a:rPr>
              <a:t>Assessments written using an informative text ask students about factual information. The outcomes in part 2 are detailed in the individual assessment planners and include the following: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Specific information</a:t>
            </a:r>
            <a:r>
              <a:rPr kumimoji="0" lang="en-GB" sz="1800" b="0" i="0" u="none" strike="noStrike" kern="0" cap="none" spc="0" normalizeH="0" baseline="0" noProof="0" dirty="0">
                <a:ln>
                  <a:noFill/>
                </a:ln>
                <a:solidFill>
                  <a:srgbClr val="000000"/>
                </a:solidFill>
                <a:effectLst/>
                <a:uLnTx/>
                <a:uFillTx/>
                <a:latin typeface="Arial"/>
                <a:cs typeface="Arial"/>
                <a:sym typeface="Arial"/>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Details</a:t>
            </a:r>
            <a:r>
              <a:rPr kumimoji="0" lang="en-GB" sz="1800" b="0" i="0" u="none" strike="noStrike" kern="0" cap="none" spc="0" normalizeH="0" baseline="0" noProof="0" dirty="0">
                <a:ln>
                  <a:noFill/>
                </a:ln>
                <a:solidFill>
                  <a:srgbClr val="000000"/>
                </a:solidFill>
                <a:effectLst/>
                <a:uLnTx/>
                <a:uFillTx/>
                <a:latin typeface="Arial"/>
                <a:cs typeface="Arial"/>
                <a:sym typeface="Arial"/>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Connections</a:t>
            </a:r>
            <a:r>
              <a:rPr kumimoji="0" lang="en-GB" sz="1800" b="0" i="0" u="none" strike="noStrike" kern="0" cap="none" spc="0" normalizeH="0" baseline="0" noProof="0" dirty="0">
                <a:ln>
                  <a:noFill/>
                </a:ln>
                <a:solidFill>
                  <a:srgbClr val="000000"/>
                </a:solidFill>
                <a:effectLst/>
                <a:uLnTx/>
                <a:uFillTx/>
                <a:latin typeface="Arial"/>
                <a:cs typeface="Arial"/>
                <a:sym typeface="Arial"/>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1" i="0" u="none" strike="noStrike" kern="0" cap="none" spc="0" normalizeH="0" baseline="0" noProof="0" dirty="0">
                <a:ln>
                  <a:noFill/>
                </a:ln>
                <a:solidFill>
                  <a:srgbClr val="000000"/>
                </a:solidFill>
                <a:effectLst/>
                <a:uLnTx/>
                <a:uFillTx/>
                <a:latin typeface="Arial"/>
                <a:cs typeface="Arial"/>
                <a:sym typeface="Arial"/>
              </a:rPr>
              <a:t>Main points</a:t>
            </a:r>
            <a:r>
              <a:rPr kumimoji="0" lang="en-GB" sz="1800" b="0" i="0" u="none" strike="noStrike" kern="0" cap="none" spc="0" normalizeH="0" baseline="0" noProof="0" dirty="0">
                <a:ln>
                  <a:noFill/>
                </a:ln>
                <a:solidFill>
                  <a:srgbClr val="000000"/>
                </a:solidFill>
                <a:effectLst/>
                <a:uLnTx/>
                <a:uFillTx/>
                <a:latin typeface="Arial"/>
                <a:cs typeface="Arial"/>
                <a:sym typeface="Arial"/>
              </a:rPr>
              <a:t> – questions that ask students to comprehend the information from an entire paragraph or section of the text. In an informative, factual text, this could be from the topic sentence of a well-constructed paragraph. Examples of main points questions could be, ‘What is the topic of paragraph three?’ or, ‘In paragraph 4, what does Salim say about future jobs?’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Rectangle 1">
            <a:extLst>
              <a:ext uri="{FF2B5EF4-FFF2-40B4-BE49-F238E27FC236}">
                <a16:creationId xmlns:a16="http://schemas.microsoft.com/office/drawing/2014/main" id="{4F30CB57-23AF-C44D-9E07-BA3A2E2AF449}"/>
              </a:ext>
            </a:extLst>
          </p:cNvPr>
          <p:cNvSpPr>
            <a:spLocks noChangeArrowheads="1"/>
          </p:cNvSpPr>
          <p:nvPr/>
        </p:nvSpPr>
        <p:spPr bwMode="auto">
          <a:xfrm>
            <a:off x="4420347" y="4517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a:sym typeface="Arial"/>
              </a:rPr>
              <a:t> </a:t>
            </a:r>
          </a:p>
        </p:txBody>
      </p:sp>
    </p:spTree>
    <p:extLst>
      <p:ext uri="{BB962C8B-B14F-4D97-AF65-F5344CB8AC3E}">
        <p14:creationId xmlns:p14="http://schemas.microsoft.com/office/powerpoint/2010/main" val="41422641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34"/>
          <p:cNvSpPr txBox="1">
            <a:spLocks noGrp="1"/>
          </p:cNvSpPr>
          <p:nvPr>
            <p:ph type="sldNum" idx="12"/>
          </p:nvPr>
        </p:nvSpPr>
        <p:spPr>
          <a:xfrm>
            <a:off x="4724400" y="6356349"/>
            <a:ext cx="2743200" cy="36512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Pts val="1200"/>
                <a:buFont typeface="Arial"/>
                <a:buNone/>
                <a:tabLst/>
                <a:defRPr/>
              </a:pPr>
              <a:t>56</a:t>
            </a:fld>
            <a:endParaRPr kumimoji="0" sz="1200" b="0" i="0" u="none" strike="noStrike" kern="0" cap="none" spc="0" normalizeH="0" baseline="0" noProof="0">
              <a:ln>
                <a:noFill/>
              </a:ln>
              <a:solidFill>
                <a:srgbClr val="888888"/>
              </a:solidFill>
              <a:effectLst/>
              <a:uLnTx/>
              <a:uFillTx/>
              <a:latin typeface="Arial"/>
              <a:cs typeface="Arial"/>
              <a:sym typeface="Arial"/>
            </a:endParaRPr>
          </a:p>
        </p:txBody>
      </p:sp>
      <p:sp>
        <p:nvSpPr>
          <p:cNvPr id="358" name="Google Shape;358;p34"/>
          <p:cNvSpPr/>
          <p:nvPr/>
        </p:nvSpPr>
        <p:spPr>
          <a:xfrm>
            <a:off x="639795" y="525373"/>
            <a:ext cx="10711377" cy="181584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1" i="0" u="none" strike="noStrike" kern="0" cap="none" spc="0" normalizeH="0" baseline="0" noProof="0" dirty="0">
              <a:ln>
                <a:noFill/>
              </a:ln>
              <a:solidFill>
                <a:srgbClr val="BF9000"/>
              </a:solidFill>
              <a:effectLst/>
              <a:uLnTx/>
              <a:uFillTx/>
              <a:latin typeface="Arial"/>
              <a:ea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1" i="0" u="sng" strike="noStrike" kern="0" cap="none" spc="0" normalizeH="0" baseline="0" noProof="0" dirty="0">
                <a:ln>
                  <a:noFill/>
                </a:ln>
                <a:solidFill>
                  <a:srgbClr val="000000"/>
                </a:solidFill>
                <a:effectLst/>
                <a:uLnTx/>
                <a:uFillTx/>
                <a:latin typeface="Arial"/>
                <a:ea typeface="Arial"/>
                <a:cs typeface="Arial"/>
                <a:sym typeface="Arial"/>
              </a:rPr>
              <a:t>Top tips</a:t>
            </a:r>
            <a:endParaRPr kumimoji="0" sz="1400" b="0"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sz="2400" b="1" i="0" u="none" strike="noStrike" kern="0" cap="none" spc="0" normalizeH="0" baseline="0" noProof="0" dirty="0">
              <a:ln>
                <a:noFill/>
              </a:ln>
              <a:solidFill>
                <a:srgbClr val="000000"/>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br>
              <a:rPr kumimoji="0" lang="en-US" sz="1800" b="0" i="0" u="none" strike="noStrike" kern="0" cap="none" spc="0" normalizeH="0" baseline="0" noProof="0" dirty="0">
                <a:ln>
                  <a:noFill/>
                </a:ln>
                <a:solidFill>
                  <a:srgbClr val="B68A35"/>
                </a:solidFill>
                <a:effectLst/>
                <a:uLnTx/>
                <a:uFillTx/>
                <a:latin typeface="Arial"/>
                <a:ea typeface="Arial"/>
                <a:cs typeface="Arial"/>
                <a:sym typeface="Arial"/>
              </a:rPr>
            </a:br>
            <a:endParaRPr kumimoji="0" sz="1400" b="0" i="0" u="none" strike="noStrike" kern="0" cap="none" spc="0" normalizeH="0" baseline="0" noProof="0" dirty="0">
              <a:ln>
                <a:noFill/>
              </a:ln>
              <a:solidFill>
                <a:srgbClr val="BCBDC0"/>
              </a:solidFill>
              <a:effectLst/>
              <a:uLnTx/>
              <a:uFillTx/>
              <a:latin typeface="Arial"/>
              <a:ea typeface="Arial"/>
              <a:cs typeface="Arial"/>
              <a:sym typeface="Arial"/>
            </a:endParaRPr>
          </a:p>
        </p:txBody>
      </p:sp>
      <p:sp>
        <p:nvSpPr>
          <p:cNvPr id="2" name="Rectangle 1">
            <a:extLst>
              <a:ext uri="{FF2B5EF4-FFF2-40B4-BE49-F238E27FC236}">
                <a16:creationId xmlns:a16="http://schemas.microsoft.com/office/drawing/2014/main" id="{EE219C87-C646-1943-B4BF-A2E3F0F8301A}"/>
              </a:ext>
            </a:extLst>
          </p:cNvPr>
          <p:cNvSpPr/>
          <p:nvPr/>
        </p:nvSpPr>
        <p:spPr>
          <a:xfrm>
            <a:off x="5978820" y="3275112"/>
            <a:ext cx="23436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rPr>
              <a:t> </a:t>
            </a:r>
          </a:p>
        </p:txBody>
      </p:sp>
      <p:sp>
        <p:nvSpPr>
          <p:cNvPr id="4" name="Rectangle 3">
            <a:extLst>
              <a:ext uri="{FF2B5EF4-FFF2-40B4-BE49-F238E27FC236}">
                <a16:creationId xmlns:a16="http://schemas.microsoft.com/office/drawing/2014/main" id="{AFDAA2E1-B135-8840-AC22-987B2C51F572}"/>
              </a:ext>
            </a:extLst>
          </p:cNvPr>
          <p:cNvSpPr/>
          <p:nvPr/>
        </p:nvSpPr>
        <p:spPr>
          <a:xfrm>
            <a:off x="840827" y="1659285"/>
            <a:ext cx="10711377" cy="452431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br>
              <a:rPr kumimoji="0" lang="en-GB" sz="1800" b="0" i="0" u="none" strike="noStrike" kern="0" cap="none" spc="0" normalizeH="0" baseline="0" noProof="0" dirty="0">
                <a:ln>
                  <a:noFill/>
                </a:ln>
                <a:solidFill>
                  <a:srgbClr val="000000"/>
                </a:solidFill>
                <a:effectLst/>
                <a:uLnTx/>
                <a:uFillTx/>
                <a:latin typeface="Arial"/>
                <a:cs typeface="Arial"/>
                <a:sym typeface="Arial"/>
              </a:rPr>
            </a:br>
            <a:r>
              <a:rPr kumimoji="0" lang="en-GB" sz="1800" b="1" i="0" u="sng" strike="noStrike" kern="0" cap="none" spc="0" normalizeH="0" baseline="0" noProof="0" dirty="0">
                <a:ln>
                  <a:noFill/>
                </a:ln>
                <a:solidFill>
                  <a:srgbClr val="000000"/>
                </a:solidFill>
                <a:effectLst/>
                <a:uLnTx/>
                <a:uFillTx/>
                <a:latin typeface="Arial" panose="020B0604020202020204" pitchFamily="34" charset="0"/>
                <a:cs typeface="Arial" panose="020B0604020202020204" pitchFamily="34" charset="0"/>
                <a:sym typeface="Arial"/>
              </a:rPr>
              <a:t>Part 3</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0000"/>
                </a:solidFill>
                <a:effectLst/>
                <a:uLnTx/>
                <a:uFillTx/>
                <a:latin typeface="Arial"/>
                <a:cs typeface="Arial"/>
                <a:sym typeface="Arial"/>
              </a:rPr>
              <a:t>Part 3 of the assessment is a MAZE. This is a short informative text with nine gaps in the sentences that assess students’ proficiency in level-specific grammar, functional language and lexis. </a:t>
            </a:r>
            <a:r>
              <a:rPr kumimoji="0" lang="en-US" sz="1800" b="0" i="0" u="none" strike="noStrike" kern="0" cap="none" spc="0" normalizeH="0" baseline="0" noProof="0" dirty="0">
                <a:ln>
                  <a:noFill/>
                </a:ln>
                <a:solidFill>
                  <a:srgbClr val="000000"/>
                </a:solidFill>
                <a:effectLst/>
                <a:uLnTx/>
                <a:uFillTx/>
                <a:latin typeface="Arial"/>
                <a:cs typeface="Arial"/>
                <a:sym typeface="Arial"/>
              </a:rPr>
              <a:t>This assessment type is called a MAZE because it is a textual maze. Students need to be able to make the right 'turns' within a short text by selecting the correct word or words to complete sentences. It requires students to make connections between different parts of a text and apply their skills and knowledge in an integrated, authentic way.</a:t>
            </a: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 </a:t>
            </a:r>
            <a:endParaRPr kumimoji="0" lang="en-GB"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0000"/>
                </a:solidFill>
                <a:effectLst/>
                <a:uLnTx/>
                <a:uFillTx/>
                <a:latin typeface="Arial"/>
                <a:cs typeface="Arial"/>
                <a:sym typeface="Arial"/>
              </a:rPr>
              <a:t>This is a MAZE </a:t>
            </a:r>
            <a:r>
              <a:rPr kumimoji="0" lang="en-GB" sz="1800" b="1" i="0" u="none" strike="noStrike" kern="0" cap="none" spc="0" normalizeH="0" baseline="0" noProof="0" dirty="0">
                <a:ln>
                  <a:noFill/>
                </a:ln>
                <a:solidFill>
                  <a:srgbClr val="000000"/>
                </a:solidFill>
                <a:effectLst/>
                <a:uLnTx/>
                <a:uFillTx/>
                <a:latin typeface="Arial"/>
                <a:cs typeface="Arial"/>
                <a:sym typeface="Arial"/>
              </a:rPr>
              <a:t>1 </a:t>
            </a:r>
            <a:r>
              <a:rPr kumimoji="0" lang="en-GB" sz="1800" b="0" i="0" u="none" strike="noStrike" kern="0" cap="none" spc="0" normalizeH="0" baseline="0" noProof="0" dirty="0">
                <a:ln>
                  <a:noFill/>
                </a:ln>
                <a:solidFill>
                  <a:srgbClr val="000000"/>
                </a:solidFill>
                <a:effectLst/>
                <a:uLnTx/>
                <a:uFillTx/>
                <a:latin typeface="Arial"/>
                <a:cs typeface="Arial"/>
                <a:sym typeface="Arial"/>
              </a:rPr>
              <a:t>(text / texting / texts). It has gaps that students </a:t>
            </a:r>
            <a:r>
              <a:rPr kumimoji="0" lang="en-GB" sz="1800" b="1" i="0" u="none" strike="noStrike" kern="0" cap="none" spc="0" normalizeH="0" baseline="0" noProof="0" dirty="0">
                <a:ln>
                  <a:noFill/>
                </a:ln>
                <a:solidFill>
                  <a:srgbClr val="000000"/>
                </a:solidFill>
                <a:effectLst/>
                <a:uLnTx/>
                <a:uFillTx/>
                <a:latin typeface="Arial"/>
                <a:cs typeface="Arial"/>
                <a:sym typeface="Arial"/>
              </a:rPr>
              <a:t>2</a:t>
            </a:r>
            <a:r>
              <a:rPr kumimoji="0" lang="en-GB" sz="1800" b="0" i="0" u="none" strike="noStrike" kern="0" cap="none" spc="0" normalizeH="0" baseline="0" noProof="0" dirty="0">
                <a:ln>
                  <a:noFill/>
                </a:ln>
                <a:solidFill>
                  <a:srgbClr val="000000"/>
                </a:solidFill>
                <a:effectLst/>
                <a:uLnTx/>
                <a:uFillTx/>
                <a:latin typeface="Arial"/>
                <a:cs typeface="Arial"/>
                <a:sym typeface="Arial"/>
              </a:rPr>
              <a:t> (have to / don’t have to / might) fill by choosing the correct </a:t>
            </a:r>
            <a:r>
              <a:rPr kumimoji="0" lang="en-GB" sz="1800" b="1" i="0" u="none" strike="noStrike" kern="0" cap="none" spc="0" normalizeH="0" baseline="0" noProof="0" dirty="0">
                <a:ln>
                  <a:noFill/>
                </a:ln>
                <a:solidFill>
                  <a:srgbClr val="000000"/>
                </a:solidFill>
                <a:effectLst/>
                <a:uLnTx/>
                <a:uFillTx/>
                <a:latin typeface="Arial"/>
                <a:cs typeface="Arial"/>
                <a:sym typeface="Arial"/>
              </a:rPr>
              <a:t>3</a:t>
            </a:r>
            <a:r>
              <a:rPr kumimoji="0" lang="en-GB" sz="1800" b="0" i="0" u="none" strike="noStrike" kern="0" cap="none" spc="0" normalizeH="0" baseline="0" noProof="0" dirty="0">
                <a:ln>
                  <a:noFill/>
                </a:ln>
                <a:solidFill>
                  <a:srgbClr val="000000"/>
                </a:solidFill>
                <a:effectLst/>
                <a:uLnTx/>
                <a:uFillTx/>
                <a:latin typeface="Arial"/>
                <a:cs typeface="Arial"/>
                <a:sym typeface="Arial"/>
              </a:rPr>
              <a:t> (</a:t>
            </a:r>
            <a:r>
              <a:rPr kumimoji="0" lang="en-GB" sz="1800" b="0" i="0" u="none" strike="noStrike" kern="0" cap="none" spc="0" normalizeH="0" baseline="0" noProof="0" dirty="0" err="1">
                <a:ln>
                  <a:noFill/>
                </a:ln>
                <a:solidFill>
                  <a:srgbClr val="000000"/>
                </a:solidFill>
                <a:effectLst/>
                <a:uLnTx/>
                <a:uFillTx/>
                <a:latin typeface="Arial"/>
                <a:cs typeface="Arial"/>
                <a:sym typeface="Arial"/>
              </a:rPr>
              <a:t>grammer</a:t>
            </a:r>
            <a:r>
              <a:rPr kumimoji="0" lang="en-GB" sz="1800" b="0" i="0" u="none" strike="noStrike" kern="0" cap="none" spc="0" normalizeH="0" baseline="0" noProof="0" dirty="0">
                <a:ln>
                  <a:noFill/>
                </a:ln>
                <a:solidFill>
                  <a:srgbClr val="000000"/>
                </a:solidFill>
                <a:effectLst/>
                <a:uLnTx/>
                <a:uFillTx/>
                <a:latin typeface="Arial"/>
                <a:cs typeface="Arial"/>
                <a:sym typeface="Arial"/>
              </a:rPr>
              <a:t> / grammar / </a:t>
            </a:r>
            <a:r>
              <a:rPr kumimoji="0" lang="en-GB" sz="1800" b="0" i="0" u="none" strike="noStrike" kern="0" cap="none" spc="0" normalizeH="0" baseline="0" noProof="0" dirty="0" err="1">
                <a:ln>
                  <a:noFill/>
                </a:ln>
                <a:solidFill>
                  <a:srgbClr val="000000"/>
                </a:solidFill>
                <a:effectLst/>
                <a:uLnTx/>
                <a:uFillTx/>
                <a:latin typeface="Arial"/>
                <a:cs typeface="Arial"/>
                <a:sym typeface="Arial"/>
              </a:rPr>
              <a:t>gramar</a:t>
            </a:r>
            <a:r>
              <a:rPr kumimoji="0" lang="en-GB" sz="1800" b="0" i="0" u="none" strike="noStrike" kern="0" cap="none" spc="0" normalizeH="0" baseline="0" noProof="0" dirty="0">
                <a:ln>
                  <a:noFill/>
                </a:ln>
                <a:solidFill>
                  <a:srgbClr val="000000"/>
                </a:solidFill>
                <a:effectLst/>
                <a:uLnTx/>
                <a:uFillTx/>
                <a:latin typeface="Arial"/>
                <a:cs typeface="Arial"/>
                <a:sym typeface="Arial"/>
              </a:rPr>
              <a:t>), functional language or vocabulary point. It is an efficient method of testing students </a:t>
            </a:r>
            <a:r>
              <a:rPr kumimoji="0" lang="en-GB" sz="1800" b="1" i="0" u="none" strike="noStrike" kern="0" cap="none" spc="0" normalizeH="0" baseline="0" noProof="0" dirty="0">
                <a:ln>
                  <a:noFill/>
                </a:ln>
                <a:solidFill>
                  <a:srgbClr val="000000"/>
                </a:solidFill>
                <a:effectLst/>
                <a:uLnTx/>
                <a:uFillTx/>
                <a:latin typeface="Arial"/>
                <a:cs typeface="Arial"/>
                <a:sym typeface="Arial"/>
              </a:rPr>
              <a:t>4</a:t>
            </a:r>
            <a:r>
              <a:rPr kumimoji="0" lang="en-GB" sz="1800" b="0" i="0" u="none" strike="noStrike" kern="0" cap="none" spc="0" normalizeH="0" baseline="0" noProof="0" dirty="0">
                <a:ln>
                  <a:noFill/>
                </a:ln>
                <a:solidFill>
                  <a:srgbClr val="000000"/>
                </a:solidFill>
                <a:effectLst/>
                <a:uLnTx/>
                <a:uFillTx/>
                <a:latin typeface="Arial"/>
                <a:cs typeface="Arial"/>
                <a:sym typeface="Arial"/>
              </a:rPr>
              <a:t> (due to / but / because) it allows testing of multiple different elements of language in a single </a:t>
            </a:r>
            <a:r>
              <a:rPr kumimoji="0" lang="en-GB" sz="1800" b="1" i="0" u="none" strike="noStrike" kern="0" cap="none" spc="0" normalizeH="0" baseline="0" noProof="0" dirty="0">
                <a:ln>
                  <a:noFill/>
                </a:ln>
                <a:solidFill>
                  <a:srgbClr val="000000"/>
                </a:solidFill>
                <a:effectLst/>
                <a:uLnTx/>
                <a:uFillTx/>
                <a:latin typeface="Arial"/>
                <a:cs typeface="Arial"/>
                <a:sym typeface="Arial"/>
              </a:rPr>
              <a:t>5</a:t>
            </a:r>
            <a:r>
              <a:rPr kumimoji="0" lang="en-GB" sz="1800" b="0" i="0" u="none" strike="noStrike" kern="0" cap="none" spc="0" normalizeH="0" baseline="0" noProof="0" dirty="0">
                <a:ln>
                  <a:noFill/>
                </a:ln>
                <a:solidFill>
                  <a:srgbClr val="000000"/>
                </a:solidFill>
                <a:effectLst/>
                <a:uLnTx/>
                <a:uFillTx/>
                <a:latin typeface="Arial"/>
                <a:cs typeface="Arial"/>
                <a:sym typeface="Arial"/>
              </a:rPr>
              <a:t> (</a:t>
            </a:r>
            <a:r>
              <a:rPr kumimoji="0" lang="en-GB" sz="1800" b="0" i="0" u="none" strike="noStrike" kern="0" cap="none" spc="0" normalizeH="0" baseline="0" noProof="0" dirty="0" err="1">
                <a:ln>
                  <a:noFill/>
                </a:ln>
                <a:solidFill>
                  <a:srgbClr val="000000"/>
                </a:solidFill>
                <a:effectLst/>
                <a:uLnTx/>
                <a:uFillTx/>
                <a:latin typeface="Arial"/>
                <a:cs typeface="Arial"/>
                <a:sym typeface="Arial"/>
              </a:rPr>
              <a:t>assessement</a:t>
            </a:r>
            <a:r>
              <a:rPr kumimoji="0" lang="en-GB" sz="1800" b="0" i="0" u="none" strike="noStrike" kern="0" cap="none" spc="0" normalizeH="0" baseline="0" noProof="0" dirty="0">
                <a:ln>
                  <a:noFill/>
                </a:ln>
                <a:solidFill>
                  <a:srgbClr val="000000"/>
                </a:solidFill>
                <a:effectLst/>
                <a:uLnTx/>
                <a:uFillTx/>
                <a:latin typeface="Arial"/>
                <a:cs typeface="Arial"/>
                <a:sym typeface="Arial"/>
              </a:rPr>
              <a:t> / assessment / assessment). It is also quite cognitively </a:t>
            </a:r>
            <a:r>
              <a:rPr kumimoji="0" lang="en-GB" sz="1800" b="1" i="0" u="none" strike="noStrike" kern="0" cap="none" spc="0" normalizeH="0" baseline="0" noProof="0" dirty="0">
                <a:ln>
                  <a:noFill/>
                </a:ln>
                <a:solidFill>
                  <a:srgbClr val="000000"/>
                </a:solidFill>
                <a:effectLst/>
                <a:uLnTx/>
                <a:uFillTx/>
                <a:latin typeface="Arial"/>
                <a:cs typeface="Arial"/>
                <a:sym typeface="Arial"/>
              </a:rPr>
              <a:t>6</a:t>
            </a:r>
            <a:r>
              <a:rPr kumimoji="0" lang="en-GB" sz="1800" b="0" i="0" u="none" strike="noStrike" kern="0" cap="none" spc="0" normalizeH="0" baseline="0" noProof="0" dirty="0">
                <a:ln>
                  <a:noFill/>
                </a:ln>
                <a:solidFill>
                  <a:srgbClr val="000000"/>
                </a:solidFill>
                <a:effectLst/>
                <a:uLnTx/>
                <a:uFillTx/>
                <a:latin typeface="Arial"/>
                <a:cs typeface="Arial"/>
                <a:sym typeface="Arial"/>
              </a:rPr>
              <a:t> (demanding / demand / demanded) as students may need the context of sentences around the one with the gap </a:t>
            </a:r>
            <a:r>
              <a:rPr kumimoji="0" lang="en-GB" sz="1800" b="1" i="0" u="none" strike="noStrike" kern="0" cap="none" spc="0" normalizeH="0" baseline="0" noProof="0" dirty="0">
                <a:ln>
                  <a:noFill/>
                </a:ln>
                <a:solidFill>
                  <a:srgbClr val="000000"/>
                </a:solidFill>
                <a:effectLst/>
                <a:uLnTx/>
                <a:uFillTx/>
                <a:latin typeface="Arial"/>
                <a:cs typeface="Arial"/>
                <a:sym typeface="Arial"/>
              </a:rPr>
              <a:t>7</a:t>
            </a:r>
            <a:r>
              <a:rPr kumimoji="0" lang="en-GB" sz="1800" b="0" i="0" u="none" strike="noStrike" kern="0" cap="none" spc="0" normalizeH="0" baseline="0" noProof="0" dirty="0">
                <a:ln>
                  <a:noFill/>
                </a:ln>
                <a:solidFill>
                  <a:srgbClr val="000000"/>
                </a:solidFill>
                <a:effectLst/>
                <a:uLnTx/>
                <a:uFillTx/>
                <a:latin typeface="Arial"/>
                <a:cs typeface="Arial"/>
                <a:sym typeface="Arial"/>
              </a:rPr>
              <a:t> (in respect of / in order to / in connection with) answer correctly.</a:t>
            </a:r>
          </a:p>
        </p:txBody>
      </p:sp>
      <p:sp>
        <p:nvSpPr>
          <p:cNvPr id="6" name="Rectangle 1">
            <a:extLst>
              <a:ext uri="{FF2B5EF4-FFF2-40B4-BE49-F238E27FC236}">
                <a16:creationId xmlns:a16="http://schemas.microsoft.com/office/drawing/2014/main" id="{4F30CB57-23AF-C44D-9E07-BA3A2E2AF449}"/>
              </a:ext>
            </a:extLst>
          </p:cNvPr>
          <p:cNvSpPr>
            <a:spLocks noChangeArrowheads="1"/>
          </p:cNvSpPr>
          <p:nvPr/>
        </p:nvSpPr>
        <p:spPr bwMode="auto">
          <a:xfrm>
            <a:off x="4420347" y="451758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a:sym typeface="Arial"/>
              </a:rPr>
              <a:t> </a:t>
            </a:r>
          </a:p>
        </p:txBody>
      </p:sp>
    </p:spTree>
    <p:extLst>
      <p:ext uri="{BB962C8B-B14F-4D97-AF65-F5344CB8AC3E}">
        <p14:creationId xmlns:p14="http://schemas.microsoft.com/office/powerpoint/2010/main" val="16432332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49"/>
        <p:cNvGrpSpPr/>
        <p:nvPr/>
      </p:nvGrpSpPr>
      <p:grpSpPr>
        <a:xfrm>
          <a:off x="0" y="0"/>
          <a:ext cx="0" cy="0"/>
          <a:chOff x="0" y="0"/>
          <a:chExt cx="0" cy="0"/>
        </a:xfrm>
      </p:grpSpPr>
      <p:sp>
        <p:nvSpPr>
          <p:cNvPr id="550" name="Google Shape;550;p37"/>
          <p:cNvSpPr txBox="1"/>
          <p:nvPr/>
        </p:nvSpPr>
        <p:spPr>
          <a:xfrm>
            <a:off x="5243513" y="2738483"/>
            <a:ext cx="1651273" cy="477054"/>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2500"/>
              <a:buFont typeface="Arial"/>
              <a:buNone/>
            </a:pPr>
            <a:r>
              <a:rPr lang="en-US" sz="2500" b="0" i="0" u="none" strike="noStrike" cap="none">
                <a:solidFill>
                  <a:srgbClr val="595959"/>
                </a:solidFill>
                <a:latin typeface="Arial"/>
                <a:ea typeface="Arial"/>
                <a:cs typeface="Arial"/>
                <a:sym typeface="Arial"/>
              </a:rPr>
              <a:t>Follow us</a:t>
            </a:r>
            <a:endParaRPr sz="1400" b="0" i="0" u="none" strike="noStrike" cap="none">
              <a:solidFill>
                <a:srgbClr val="000000"/>
              </a:solidFill>
              <a:latin typeface="Arial"/>
              <a:ea typeface="Arial"/>
              <a:cs typeface="Arial"/>
              <a:sym typeface="Arial"/>
            </a:endParaRPr>
          </a:p>
        </p:txBody>
      </p:sp>
      <p:pic>
        <p:nvPicPr>
          <p:cNvPr id="551" name="Google Shape;551;p37" descr="Icon&#10;&#10;Description automatically generated">
            <a:hlinkClick r:id="rId4"/>
          </p:cNvPr>
          <p:cNvPicPr preferRelativeResize="0"/>
          <p:nvPr/>
        </p:nvPicPr>
        <p:blipFill rotWithShape="1">
          <a:blip r:embed="rId5">
            <a:alphaModFix/>
          </a:blip>
          <a:srcRect/>
          <a:stretch/>
        </p:blipFill>
        <p:spPr>
          <a:xfrm>
            <a:off x="4765966" y="3917713"/>
            <a:ext cx="827980" cy="829092"/>
          </a:xfrm>
          <a:prstGeom prst="rect">
            <a:avLst/>
          </a:prstGeom>
          <a:noFill/>
          <a:ln>
            <a:noFill/>
          </a:ln>
        </p:spPr>
      </p:pic>
      <p:pic>
        <p:nvPicPr>
          <p:cNvPr id="552" name="Google Shape;552;p37" descr="Icon&#10;&#10;Description automatically generated">
            <a:hlinkClick r:id="rId6"/>
          </p:cNvPr>
          <p:cNvPicPr preferRelativeResize="0"/>
          <p:nvPr/>
        </p:nvPicPr>
        <p:blipFill rotWithShape="1">
          <a:blip r:embed="rId7">
            <a:alphaModFix/>
          </a:blip>
          <a:srcRect/>
          <a:stretch/>
        </p:blipFill>
        <p:spPr>
          <a:xfrm>
            <a:off x="6434129" y="3917712"/>
            <a:ext cx="827980" cy="829092"/>
          </a:xfrm>
          <a:prstGeom prst="rect">
            <a:avLst/>
          </a:prstGeom>
          <a:noFill/>
          <a:ln>
            <a:noFill/>
          </a:ln>
        </p:spPr>
      </p:pic>
      <p:sp>
        <p:nvSpPr>
          <p:cNvPr id="553" name="Google Shape;553;p37"/>
          <p:cNvSpPr txBox="1"/>
          <p:nvPr/>
        </p:nvSpPr>
        <p:spPr>
          <a:xfrm>
            <a:off x="4811226" y="4742095"/>
            <a:ext cx="742736" cy="276999"/>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1200"/>
              <a:buFont typeface="Arial"/>
              <a:buNone/>
            </a:pPr>
            <a:r>
              <a:rPr lang="en-US" sz="1200" b="0" i="0" u="none" strike="noStrike" cap="none">
                <a:solidFill>
                  <a:srgbClr val="595959"/>
                </a:solidFill>
                <a:latin typeface="Arial"/>
                <a:ea typeface="Arial"/>
                <a:cs typeface="Arial"/>
                <a:sym typeface="Arial"/>
              </a:rPr>
              <a:t>ese.ae</a:t>
            </a:r>
            <a:endParaRPr sz="1200" b="0" i="0" u="none" strike="noStrike" cap="none">
              <a:solidFill>
                <a:srgbClr val="595959"/>
              </a:solidFill>
              <a:latin typeface="Arial"/>
              <a:ea typeface="Arial"/>
              <a:cs typeface="Arial"/>
              <a:sym typeface="Arial"/>
            </a:endParaRPr>
          </a:p>
        </p:txBody>
      </p:sp>
      <p:sp>
        <p:nvSpPr>
          <p:cNvPr id="554" name="Google Shape;554;p37"/>
          <p:cNvSpPr txBox="1"/>
          <p:nvPr/>
        </p:nvSpPr>
        <p:spPr>
          <a:xfrm>
            <a:off x="6436352" y="4742095"/>
            <a:ext cx="827979" cy="276999"/>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000000"/>
              </a:buClr>
              <a:buSzPts val="1200"/>
              <a:buFont typeface="Arial"/>
              <a:buNone/>
            </a:pPr>
            <a:r>
              <a:rPr lang="en-US" sz="1200" b="0" i="0" u="none" strike="noStrike" cap="none">
                <a:solidFill>
                  <a:srgbClr val="595959"/>
                </a:solidFill>
                <a:latin typeface="Arial"/>
                <a:ea typeface="Arial"/>
                <a:cs typeface="Arial"/>
                <a:sym typeface="Arial"/>
              </a:rPr>
              <a:t>Ese_ae</a:t>
            </a:r>
            <a:endParaRPr sz="1200" b="0" i="0" u="none" strike="noStrike" cap="none">
              <a:solidFill>
                <a:srgbClr val="595959"/>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10B0BF13B97DD4BB8CF62CFB1A9CDD2" ma:contentTypeVersion="4" ma:contentTypeDescription="Create a new document." ma:contentTypeScope="" ma:versionID="23f2e663e84fd79a97d5196febbb247b">
  <xsd:schema xmlns:xsd="http://www.w3.org/2001/XMLSchema" xmlns:xs="http://www.w3.org/2001/XMLSchema" xmlns:p="http://schemas.microsoft.com/office/2006/metadata/properties" xmlns:ns2="9e9750b4-5bba-45f3-b196-96a2c6b5604b" targetNamespace="http://schemas.microsoft.com/office/2006/metadata/properties" ma:root="true" ma:fieldsID="59bc408c48cc951b2dba189aa10f7415" ns2:_="">
    <xsd:import namespace="9e9750b4-5bba-45f3-b196-96a2c6b5604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9750b4-5bba-45f3-b196-96a2c6b560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BE25BAC-7941-4186-982C-D2B7FCC5806E}">
  <ds:schemaRefs>
    <ds:schemaRef ds:uri="http://schemas.microsoft.com/office/2006/metadata/properties"/>
    <ds:schemaRef ds:uri="http://schemas.microsoft.com/office/infopath/2007/PartnerControls"/>
    <ds:schemaRef ds:uri="ed98f769-9929-4a8c-b4e0-3b1d78562470"/>
    <ds:schemaRef ds:uri="4a090edc-7a12-48de-8ccc-e297ffa550e8"/>
  </ds:schemaRefs>
</ds:datastoreItem>
</file>

<file path=customXml/itemProps2.xml><?xml version="1.0" encoding="utf-8"?>
<ds:datastoreItem xmlns:ds="http://schemas.openxmlformats.org/officeDocument/2006/customXml" ds:itemID="{76AB9DF3-8A3E-4F88-ADAE-DCA96DF38416}"/>
</file>

<file path=customXml/itemProps3.xml><?xml version="1.0" encoding="utf-8"?>
<ds:datastoreItem xmlns:ds="http://schemas.openxmlformats.org/officeDocument/2006/customXml" ds:itemID="{B2DAC419-5CC3-4228-86E0-E55CC03050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2865</TotalTime>
  <Words>2526</Words>
  <Application>Microsoft Macintosh PowerPoint</Application>
  <PresentationFormat>Widescreen</PresentationFormat>
  <Paragraphs>485</Paragraphs>
  <Slides>57</Slides>
  <Notes>56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57</vt:i4>
      </vt:variant>
    </vt:vector>
  </HeadingPairs>
  <TitlesOfParts>
    <vt:vector size="64" baseType="lpstr">
      <vt:lpstr>Helvetica</vt:lpstr>
      <vt:lpstr>Calibri Light</vt:lpstr>
      <vt:lpstr>Helvetica Neue</vt:lpstr>
      <vt:lpstr>Calibri</vt:lpstr>
      <vt:lpstr>Arial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Reem Samir Abu Ghaida</dc:creator>
  <cp:lastModifiedBy>Thomasin Hazelden</cp:lastModifiedBy>
  <cp:revision>19</cp:revision>
  <dcterms:created xsi:type="dcterms:W3CDTF">2021-02-06T17:30:35Z</dcterms:created>
  <dcterms:modified xsi:type="dcterms:W3CDTF">2022-11-11T18:11:18Z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0x010100810B0BF13B97DD4BB8CF62CFB1A9CDD2</vt:lpwstr>
  </property>
</Properties>
</file>