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75" r:id="rId3"/>
    <p:sldId id="258" r:id="rId4"/>
    <p:sldId id="312" r:id="rId5"/>
    <p:sldId id="315" r:id="rId6"/>
    <p:sldId id="317" r:id="rId7"/>
    <p:sldId id="329" r:id="rId8"/>
    <p:sldId id="316" r:id="rId9"/>
    <p:sldId id="330" r:id="rId10"/>
    <p:sldId id="332" r:id="rId11"/>
    <p:sldId id="333" r:id="rId12"/>
    <p:sldId id="331" r:id="rId13"/>
    <p:sldId id="335" r:id="rId14"/>
    <p:sldId id="336" r:id="rId15"/>
    <p:sldId id="337" r:id="rId16"/>
    <p:sldId id="31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8745D"/>
    <a:srgbClr val="474747"/>
    <a:srgbClr val="EEB500"/>
    <a:srgbClr val="AC8300"/>
    <a:srgbClr val="A5BBA9"/>
    <a:srgbClr val="D7B2A1"/>
    <a:srgbClr val="D44059"/>
    <a:srgbClr val="E795A3"/>
    <a:srgbClr val="83BD5B"/>
    <a:srgbClr val="89C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7" d="100"/>
          <a:sy n="77" d="100"/>
        </p:scale>
        <p:origin x="-378" y="-4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4AE7AD-EB28-428B-ADA9-20F7DADC2EB6}" type="datetimeFigureOut">
              <a:rPr lang="en-US" smtClean="0"/>
              <a:t>7/24/2022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C1C07E-F3C3-448B-8884-EE6742B3E917}" type="slidenum">
              <a:rPr lang="en-US" smtClean="0"/>
              <a:t>‹#›</a:t>
            </a:fld>
            <a:endParaRPr lang="en-US"/>
          </a:p>
        </p:txBody>
      </p:sp>
    </p:spTree>
    <p:extLst>
      <p:ext uri="{BB962C8B-B14F-4D97-AF65-F5344CB8AC3E}">
        <p14:creationId xmlns:p14="http://schemas.microsoft.com/office/powerpoint/2010/main" val="33322495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5BB54EE-DF0D-4FA1-B48F-C292469C25C4}"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F20112-F681-4D23-BAD6-386DBC2EFDE9}" type="slidenum">
              <a:rPr lang="en-US" smtClean="0"/>
              <a:t>‹#›</a:t>
            </a:fld>
            <a:endParaRPr lang="en-US"/>
          </a:p>
        </p:txBody>
      </p:sp>
    </p:spTree>
    <p:extLst>
      <p:ext uri="{BB962C8B-B14F-4D97-AF65-F5344CB8AC3E}">
        <p14:creationId xmlns:p14="http://schemas.microsoft.com/office/powerpoint/2010/main" val="905636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BB54EE-DF0D-4FA1-B48F-C292469C25C4}"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F20112-F681-4D23-BAD6-386DBC2EFDE9}" type="slidenum">
              <a:rPr lang="en-US" smtClean="0"/>
              <a:t>‹#›</a:t>
            </a:fld>
            <a:endParaRPr lang="en-US"/>
          </a:p>
        </p:txBody>
      </p:sp>
    </p:spTree>
    <p:extLst>
      <p:ext uri="{BB962C8B-B14F-4D97-AF65-F5344CB8AC3E}">
        <p14:creationId xmlns:p14="http://schemas.microsoft.com/office/powerpoint/2010/main" val="4107749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5BB54EE-DF0D-4FA1-B48F-C292469C25C4}"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F20112-F681-4D23-BAD6-386DBC2EFDE9}" type="slidenum">
              <a:rPr lang="en-US" smtClean="0"/>
              <a:t>‹#›</a:t>
            </a:fld>
            <a:endParaRPr lang="en-US"/>
          </a:p>
        </p:txBody>
      </p:sp>
    </p:spTree>
    <p:extLst>
      <p:ext uri="{BB962C8B-B14F-4D97-AF65-F5344CB8AC3E}">
        <p14:creationId xmlns:p14="http://schemas.microsoft.com/office/powerpoint/2010/main" val="358170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5BB54EE-DF0D-4FA1-B48F-C292469C25C4}" type="datetimeFigureOut">
              <a:rPr lang="en-US" smtClean="0"/>
              <a:t>7/24/2022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F20112-F681-4D23-BAD6-386DBC2EFDE9}" type="slidenum">
              <a:rPr lang="en-US" smtClean="0"/>
              <a:t>‹#›</a:t>
            </a:fld>
            <a:endParaRPr lang="en-US"/>
          </a:p>
        </p:txBody>
      </p:sp>
    </p:spTree>
    <p:extLst>
      <p:ext uri="{BB962C8B-B14F-4D97-AF65-F5344CB8AC3E}">
        <p14:creationId xmlns:p14="http://schemas.microsoft.com/office/powerpoint/2010/main" val="1934561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5BB54EE-DF0D-4FA1-B48F-C292469C25C4}" type="datetimeFigureOut">
              <a:rPr lang="en-US" smtClean="0"/>
              <a:t>7/24/2022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6F20112-F681-4D23-BAD6-386DBC2EFDE9}" type="slidenum">
              <a:rPr lang="en-US" smtClean="0"/>
              <a:t>‹#›</a:t>
            </a:fld>
            <a:endParaRPr lang="en-US"/>
          </a:p>
        </p:txBody>
      </p:sp>
    </p:spTree>
    <p:extLst>
      <p:ext uri="{BB962C8B-B14F-4D97-AF65-F5344CB8AC3E}">
        <p14:creationId xmlns:p14="http://schemas.microsoft.com/office/powerpoint/2010/main" val="29223078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5BB54EE-DF0D-4FA1-B48F-C292469C25C4}" type="datetimeFigureOut">
              <a:rPr lang="en-US" smtClean="0"/>
              <a:t>7/24/2022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6F20112-F681-4D23-BAD6-386DBC2EFDE9}" type="slidenum">
              <a:rPr lang="en-US" smtClean="0"/>
              <a:t>‹#›</a:t>
            </a:fld>
            <a:endParaRPr lang="en-US"/>
          </a:p>
        </p:txBody>
      </p:sp>
    </p:spTree>
    <p:extLst>
      <p:ext uri="{BB962C8B-B14F-4D97-AF65-F5344CB8AC3E}">
        <p14:creationId xmlns:p14="http://schemas.microsoft.com/office/powerpoint/2010/main" val="1095030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BB54EE-DF0D-4FA1-B48F-C292469C25C4}" type="datetimeFigureOut">
              <a:rPr lang="en-US" smtClean="0"/>
              <a:t>7/24/2022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6F20112-F681-4D23-BAD6-386DBC2EFDE9}" type="slidenum">
              <a:rPr lang="en-US" smtClean="0"/>
              <a:t>‹#›</a:t>
            </a:fld>
            <a:endParaRPr lang="en-US"/>
          </a:p>
        </p:txBody>
      </p:sp>
    </p:spTree>
    <p:extLst>
      <p:ext uri="{BB962C8B-B14F-4D97-AF65-F5344CB8AC3E}">
        <p14:creationId xmlns:p14="http://schemas.microsoft.com/office/powerpoint/2010/main" val="3215593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BB54EE-DF0D-4FA1-B48F-C292469C25C4}" type="datetimeFigureOut">
              <a:rPr lang="en-US" smtClean="0"/>
              <a:t>7/24/2022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F20112-F681-4D23-BAD6-386DBC2EFDE9}" type="slidenum">
              <a:rPr lang="en-US" smtClean="0"/>
              <a:t>‹#›</a:t>
            </a:fld>
            <a:endParaRPr lang="en-US"/>
          </a:p>
        </p:txBody>
      </p:sp>
    </p:spTree>
    <p:extLst>
      <p:ext uri="{BB962C8B-B14F-4D97-AF65-F5344CB8AC3E}">
        <p14:creationId xmlns:p14="http://schemas.microsoft.com/office/powerpoint/2010/main" val="28105181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BB54EE-DF0D-4FA1-B48F-C292469C25C4}" type="datetimeFigureOut">
              <a:rPr lang="en-US" smtClean="0"/>
              <a:t>7/24/2022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F20112-F681-4D23-BAD6-386DBC2EFDE9}" type="slidenum">
              <a:rPr lang="en-US" smtClean="0"/>
              <a:t>‹#›</a:t>
            </a:fld>
            <a:endParaRPr lang="en-US"/>
          </a:p>
        </p:txBody>
      </p:sp>
    </p:spTree>
    <p:extLst>
      <p:ext uri="{BB962C8B-B14F-4D97-AF65-F5344CB8AC3E}">
        <p14:creationId xmlns:p14="http://schemas.microsoft.com/office/powerpoint/2010/main" val="1805427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BB54EE-DF0D-4FA1-B48F-C292469C25C4}"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F20112-F681-4D23-BAD6-386DBC2EFDE9}" type="slidenum">
              <a:rPr lang="en-US" smtClean="0"/>
              <a:t>‹#›</a:t>
            </a:fld>
            <a:endParaRPr lang="en-US"/>
          </a:p>
        </p:txBody>
      </p:sp>
    </p:spTree>
    <p:extLst>
      <p:ext uri="{BB962C8B-B14F-4D97-AF65-F5344CB8AC3E}">
        <p14:creationId xmlns:p14="http://schemas.microsoft.com/office/powerpoint/2010/main" val="3495067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BB54EE-DF0D-4FA1-B48F-C292469C25C4}"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F20112-F681-4D23-BAD6-386DBC2EFDE9}" type="slidenum">
              <a:rPr lang="en-US" smtClean="0"/>
              <a:t>‹#›</a:t>
            </a:fld>
            <a:endParaRPr lang="en-US"/>
          </a:p>
        </p:txBody>
      </p:sp>
    </p:spTree>
    <p:extLst>
      <p:ext uri="{BB962C8B-B14F-4D97-AF65-F5344CB8AC3E}">
        <p14:creationId xmlns:p14="http://schemas.microsoft.com/office/powerpoint/2010/main" val="1104229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extLst>
              <a:ext uri="{BEBA8EAE-BF5A-486C-A8C5-ECC9F3942E4B}">
                <a14:imgProps xmlns:a14="http://schemas.microsoft.com/office/drawing/2010/main">
                  <a14:imgLayer r:embed="rId14">
                    <a14:imgEffect>
                      <a14:sharpenSoften amount="5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BB54EE-DF0D-4FA1-B48F-C292469C25C4}" type="datetimeFigureOut">
              <a:rPr lang="en-US" smtClean="0"/>
              <a:t>7/24/2022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F20112-F681-4D23-BAD6-386DBC2EFDE9}" type="slidenum">
              <a:rPr lang="en-US" smtClean="0"/>
              <a:t>‹#›</a:t>
            </a:fld>
            <a:endParaRPr lang="en-US"/>
          </a:p>
        </p:txBody>
      </p:sp>
    </p:spTree>
    <p:extLst>
      <p:ext uri="{BB962C8B-B14F-4D97-AF65-F5344CB8AC3E}">
        <p14:creationId xmlns:p14="http://schemas.microsoft.com/office/powerpoint/2010/main" val="4280765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784883" y="2249969"/>
            <a:ext cx="6017114" cy="204324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a:p>
            <a:pPr algn="ctr"/>
            <a:endParaRPr lang="ar-BH" sz="6600" b="1" dirty="0">
              <a:solidFill>
                <a:srgbClr val="C00000"/>
              </a:solidFill>
              <a:latin typeface="Sakkal Majalla" panose="02000000000000000000" pitchFamily="2" charset="-78"/>
              <a:cs typeface="Sakkal Majalla" panose="02000000000000000000" pitchFamily="2" charset="-78"/>
            </a:endParaRPr>
          </a:p>
          <a:p>
            <a:pPr algn="ctr"/>
            <a:r>
              <a:rPr lang="ar-BH" sz="5400" b="1" dirty="0">
                <a:solidFill>
                  <a:srgbClr val="C00000"/>
                </a:solidFill>
                <a:latin typeface="Sakkal Majalla" panose="02000000000000000000" pitchFamily="2" charset="-78"/>
                <a:cs typeface="Sakkal Majalla" panose="02000000000000000000" pitchFamily="2" charset="-78"/>
              </a:rPr>
              <a:t>    </a:t>
            </a:r>
            <a:r>
              <a:rPr lang="ar-BH" sz="6600" b="1" dirty="0">
                <a:solidFill>
                  <a:srgbClr val="0070C0"/>
                </a:solidFill>
                <a:latin typeface="Sakkal Majalla" panose="02000000000000000000" pitchFamily="2" charset="-78"/>
                <a:cs typeface="Sakkal Majalla" panose="02000000000000000000" pitchFamily="2" charset="-78"/>
              </a:rPr>
              <a:t>الفعل اللازم</a:t>
            </a:r>
          </a:p>
          <a:p>
            <a:pPr algn="ctr"/>
            <a:r>
              <a:rPr lang="ar-BH" sz="6600" b="1" dirty="0">
                <a:solidFill>
                  <a:srgbClr val="0070C0"/>
                </a:solidFill>
                <a:latin typeface="Sakkal Majalla" panose="02000000000000000000" pitchFamily="2" charset="-78"/>
                <a:cs typeface="Sakkal Majalla" panose="02000000000000000000" pitchFamily="2" charset="-78"/>
              </a:rPr>
              <a:t>  والفعل المتعدّي</a:t>
            </a:r>
          </a:p>
          <a:p>
            <a:r>
              <a:rPr lang="ar-BH" sz="5400" b="1" dirty="0">
                <a:solidFill>
                  <a:schemeClr val="tx1"/>
                </a:solidFill>
                <a:latin typeface="Sakkal Majalla" panose="02000000000000000000" pitchFamily="2" charset="-78"/>
                <a:cs typeface="Sakkal Majalla" panose="02000000000000000000" pitchFamily="2" charset="-78"/>
              </a:rPr>
              <a:t> </a:t>
            </a:r>
            <a:r>
              <a:rPr lang="ar-BH" sz="2400" b="1" dirty="0">
                <a:solidFill>
                  <a:schemeClr val="tx1"/>
                </a:solidFill>
                <a:latin typeface="Sakkal Majalla" panose="02000000000000000000" pitchFamily="2" charset="-78"/>
                <a:cs typeface="Sakkal Majalla" panose="02000000000000000000" pitchFamily="2" charset="-78"/>
              </a:rPr>
              <a:t>                      </a:t>
            </a:r>
          </a:p>
          <a:p>
            <a:endParaRPr lang="ar-BH" sz="2400" b="1" dirty="0">
              <a:solidFill>
                <a:schemeClr val="tx1"/>
              </a:solidFill>
              <a:latin typeface="Sakkal Majalla" panose="02000000000000000000" pitchFamily="2" charset="-78"/>
              <a:cs typeface="Sakkal Majalla" panose="02000000000000000000" pitchFamily="2" charset="-78"/>
            </a:endParaRPr>
          </a:p>
          <a:p>
            <a:pPr algn="ctr" rtl="1"/>
            <a:r>
              <a:rPr lang="ar-BH" sz="2400" b="1" dirty="0">
                <a:solidFill>
                  <a:schemeClr val="tx1"/>
                </a:solidFill>
                <a:latin typeface="Sakkal Majalla" panose="02000000000000000000" pitchFamily="2" charset="-78"/>
                <a:cs typeface="Sakkal Majalla" panose="02000000000000000000" pitchFamily="2" charset="-78"/>
              </a:rPr>
              <a:t>          اللغة العربيّة - الفصل الدراسيّ الأوّل  </a:t>
            </a:r>
            <a:endParaRPr lang="en-US" sz="2400" b="1" dirty="0">
              <a:solidFill>
                <a:schemeClr val="tx1"/>
              </a:solidFill>
              <a:latin typeface="Sakkal Majalla" panose="02000000000000000000" pitchFamily="2" charset="-78"/>
              <a:cs typeface="Sakkal Majalla" panose="02000000000000000000" pitchFamily="2" charset="-78"/>
            </a:endParaRPr>
          </a:p>
          <a:p>
            <a:pPr algn="ctr" rtl="1"/>
            <a:r>
              <a:rPr lang="ar-BH" sz="2800" b="1" dirty="0">
                <a:solidFill>
                  <a:schemeClr val="tx1"/>
                </a:solidFill>
                <a:latin typeface="Sakkal Majalla" panose="02000000000000000000" pitchFamily="2" charset="-78"/>
                <a:cs typeface="Sakkal Majalla" panose="02000000000000000000" pitchFamily="2" charset="-78"/>
              </a:rPr>
              <a:t>             </a:t>
            </a:r>
            <a:r>
              <a:rPr lang="ar-BH" sz="2400" b="1" dirty="0">
                <a:solidFill>
                  <a:schemeClr val="tx1"/>
                </a:solidFill>
                <a:latin typeface="Sakkal Majalla" panose="02000000000000000000" pitchFamily="2" charset="-78"/>
                <a:cs typeface="Sakkal Majalla" panose="02000000000000000000" pitchFamily="2" charset="-78"/>
              </a:rPr>
              <a:t>الصفّ الأوّل الثانويّ - عرب 101-ص 127</a:t>
            </a:r>
            <a:endParaRPr lang="en-US" sz="24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9" name="AutoShape 2" descr="نتيجة بحث الصور عن القراء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4" descr="نتيجة بحث الصور عن القراءة"/>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b="1412"/>
          <a:stretch/>
        </p:blipFill>
        <p:spPr>
          <a:xfrm>
            <a:off x="8406364" y="2192158"/>
            <a:ext cx="2470902" cy="3534465"/>
          </a:xfrm>
          <a:prstGeom prst="rect">
            <a:avLst/>
          </a:prstGeom>
        </p:spPr>
      </p:pic>
    </p:spTree>
    <p:extLst>
      <p:ext uri="{BB962C8B-B14F-4D97-AF65-F5344CB8AC3E}">
        <p14:creationId xmlns:p14="http://schemas.microsoft.com/office/powerpoint/2010/main" val="32554572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AutoShape 8" descr="نتيجة بحث الصور عن معالم البحرين الأثر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Rectangle 7"/>
          <p:cNvSpPr/>
          <p:nvPr/>
        </p:nvSpPr>
        <p:spPr>
          <a:xfrm>
            <a:off x="460375" y="2039815"/>
            <a:ext cx="11485440" cy="3314791"/>
          </a:xfrm>
          <a:prstGeom prst="rect">
            <a:avLst/>
          </a:prstGeom>
          <a:solidFill>
            <a:srgbClr val="F8E0E4"/>
          </a:solidFill>
          <a:ln/>
          <a:effectLst>
            <a:outerShdw blurRad="50800" dist="38100" dir="8100000" algn="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marL="742950" indent="-742950" algn="r" rtl="1">
              <a:buAutoNum type="arabicParenR"/>
            </a:pPr>
            <a:r>
              <a:rPr lang="ar-BH" sz="3600" b="1" dirty="0">
                <a:solidFill>
                  <a:srgbClr val="0070C0"/>
                </a:solidFill>
                <a:latin typeface="Sakkal Majalla" panose="02000000000000000000" pitchFamily="2" charset="-78"/>
                <a:cs typeface="Sakkal Majalla" panose="02000000000000000000" pitchFamily="2" charset="-78"/>
              </a:rPr>
              <a:t>أن يتعرّف الطلاب مفهوم التعدية واللزوم في الأفعال.</a:t>
            </a:r>
          </a:p>
          <a:p>
            <a:pPr marL="742950" indent="-742950" algn="r" rtl="1">
              <a:buFontTx/>
              <a:buAutoNum type="arabicParenR"/>
            </a:pPr>
            <a:r>
              <a:rPr lang="ar-BH" sz="3600" b="1" dirty="0">
                <a:solidFill>
                  <a:srgbClr val="0070C0"/>
                </a:solidFill>
                <a:latin typeface="Sakkal Majalla" panose="02000000000000000000" pitchFamily="2" charset="-78"/>
                <a:cs typeface="Sakkal Majalla" panose="02000000000000000000" pitchFamily="2" charset="-78"/>
              </a:rPr>
              <a:t>أن يميّز الطلاب الفعل اللازم من الفعل المتعدّي من خلال الأمثلة.</a:t>
            </a:r>
          </a:p>
          <a:p>
            <a:pPr marL="742950" indent="-742950" algn="r" rtl="1">
              <a:buFontTx/>
              <a:buAutoNum type="arabicParenR"/>
            </a:pPr>
            <a:r>
              <a:rPr lang="ar-BH" sz="3600" b="1" dirty="0">
                <a:solidFill>
                  <a:srgbClr val="0070C0"/>
                </a:solidFill>
                <a:latin typeface="Sakkal Majalla" panose="02000000000000000000" pitchFamily="2" charset="-78"/>
                <a:cs typeface="Sakkal Majalla" panose="02000000000000000000" pitchFamily="2" charset="-78"/>
              </a:rPr>
              <a:t>أن يحوّل الطلاب الفعل اللازم إلى فعلٍ متعدٍّ.</a:t>
            </a:r>
          </a:p>
        </p:txBody>
      </p:sp>
      <p:sp>
        <p:nvSpPr>
          <p:cNvPr id="6" name="مستطيل 9">
            <a:extLst>
              <a:ext uri="{FF2B5EF4-FFF2-40B4-BE49-F238E27FC236}">
                <a16:creationId xmlns:a16="http://schemas.microsoft.com/office/drawing/2014/main" xmlns="" id="{255D957B-3BA8-46D8-ACB8-983334DA4329}"/>
              </a:ext>
            </a:extLst>
          </p:cNvPr>
          <p:cNvSpPr/>
          <p:nvPr/>
        </p:nvSpPr>
        <p:spPr>
          <a:xfrm>
            <a:off x="155575" y="498623"/>
            <a:ext cx="3337902" cy="400110"/>
          </a:xfrm>
          <a:prstGeom prst="rect">
            <a:avLst/>
          </a:prstGeom>
          <a:solidFill>
            <a:schemeClr val="accent4">
              <a:lumMod val="60000"/>
              <a:lumOff val="40000"/>
            </a:schemeClr>
          </a:solidFill>
          <a:effectLst>
            <a:outerShdw blurRad="50800" dist="38100" dir="16200000"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wrap="square">
            <a:spAutoFit/>
          </a:bodyPr>
          <a:lstStyle/>
          <a:p>
            <a:r>
              <a:rPr lang="ar-BH" sz="2000" b="1" dirty="0">
                <a:solidFill>
                  <a:schemeClr val="tx1"/>
                </a:solidFill>
                <a:latin typeface="Sakkal Majalla" panose="02000000000000000000" pitchFamily="2" charset="-78"/>
                <a:cs typeface="Sakkal Majalla" panose="02000000000000000000" pitchFamily="2" charset="-78"/>
              </a:rPr>
              <a:t>الفعل اللازم والفعل المتعدّي-عرب 101</a:t>
            </a:r>
            <a:endParaRPr lang="ar-BH" sz="1050" b="1" dirty="0">
              <a:solidFill>
                <a:schemeClr val="tx1"/>
              </a:solidFill>
              <a:latin typeface="Sakkal Majalla" panose="02000000000000000000" pitchFamily="2" charset="-78"/>
              <a:cs typeface="Sakkal Majalla" panose="02000000000000000000" pitchFamily="2" charset="-78"/>
            </a:endParaRPr>
          </a:p>
        </p:txBody>
      </p:sp>
      <p:sp>
        <p:nvSpPr>
          <p:cNvPr id="9" name="Rectangle 8"/>
          <p:cNvSpPr/>
          <p:nvPr/>
        </p:nvSpPr>
        <p:spPr>
          <a:xfrm>
            <a:off x="8944707" y="1310408"/>
            <a:ext cx="2907323" cy="649475"/>
          </a:xfrm>
          <a:prstGeom prst="rect">
            <a:avLst/>
          </a:prstGeom>
          <a:solidFill>
            <a:srgbClr val="BD2942"/>
          </a:solidFill>
          <a:ln/>
          <a:effectLst>
            <a:outerShdw blurRad="50800" dist="38100" dir="8100000" algn="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r" rtl="1"/>
            <a:r>
              <a:rPr lang="ar-BH" sz="4400" b="1" dirty="0">
                <a:solidFill>
                  <a:schemeClr val="bg1"/>
                </a:solidFill>
                <a:latin typeface="Sakkal Majalla" panose="02000000000000000000" pitchFamily="2" charset="-78"/>
                <a:cs typeface="Sakkal Majalla" panose="02000000000000000000" pitchFamily="2" charset="-78"/>
              </a:rPr>
              <a:t>أهداف الدرس</a:t>
            </a:r>
          </a:p>
        </p:txBody>
      </p:sp>
      <p:pic>
        <p:nvPicPr>
          <p:cNvPr id="7" name="Picture 2" descr="C:\Users\Mohamed\Desktop\شعار.png"/>
          <p:cNvPicPr>
            <a:picLocks noChangeAspect="1" noChangeArrowheads="1"/>
          </p:cNvPicPr>
          <p:nvPr/>
        </p:nvPicPr>
        <p:blipFill rotWithShape="1">
          <a:blip r:embed="rId3">
            <a:extLst>
              <a:ext uri="{28A0092B-C50C-407E-A947-70E740481C1C}">
                <a14:useLocalDpi xmlns:a14="http://schemas.microsoft.com/office/drawing/2010/main" val="0"/>
              </a:ext>
            </a:extLst>
          </a:blip>
          <a:srcRect l="82038" t="20378" r="9054" b="68178"/>
          <a:stretch/>
        </p:blipFill>
        <p:spPr bwMode="auto">
          <a:xfrm>
            <a:off x="10624634" y="413649"/>
            <a:ext cx="1412383" cy="816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42419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 calcmode="lin" valueType="num">
                                      <p:cBhvr>
                                        <p:cTn id="21" dur="500" fill="hold"/>
                                        <p:tgtEl>
                                          <p:spTgt spid="8">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8">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 calcmode="lin" valueType="num">
                                      <p:cBhvr>
                                        <p:cTn id="28"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AutoShape 8" descr="نتيجة بحث الصور عن معالم البحرين الأثر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7" name="Rectangle 6"/>
          <p:cNvSpPr/>
          <p:nvPr/>
        </p:nvSpPr>
        <p:spPr>
          <a:xfrm>
            <a:off x="538899" y="1452572"/>
            <a:ext cx="11114197" cy="1679070"/>
          </a:xfrm>
          <a:prstGeom prst="rect">
            <a:avLst/>
          </a:prstGeom>
          <a:solidFill>
            <a:srgbClr val="A5BBA9"/>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BH" sz="4000" b="1" dirty="0">
                <a:solidFill>
                  <a:srgbClr val="C00000"/>
                </a:solidFill>
                <a:latin typeface="Sakkal Majalla" panose="02000000000000000000" pitchFamily="2" charset="-78"/>
                <a:cs typeface="Sakkal Majalla" panose="02000000000000000000" pitchFamily="2" charset="-78"/>
              </a:rPr>
              <a:t>اكتب جملة فعلية مفيدة من إنشائك، وبعد أن تنتهي اعرضها على معلمك.</a:t>
            </a:r>
            <a:endParaRPr lang="ar-BH" sz="3600" b="1" dirty="0">
              <a:solidFill>
                <a:schemeClr val="tx2">
                  <a:lumMod val="50000"/>
                </a:schemeClr>
              </a:solidFill>
              <a:latin typeface="Sakkal Majalla" panose="02000000000000000000" pitchFamily="2" charset="-78"/>
              <a:cs typeface="Sakkal Majalla" panose="02000000000000000000" pitchFamily="2" charset="-78"/>
            </a:endParaRPr>
          </a:p>
        </p:txBody>
      </p:sp>
      <p:sp>
        <p:nvSpPr>
          <p:cNvPr id="9" name="AutoShape 2" descr="نتيجة بحث الصور عن تحدي القراءة"/>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13" name="Rectangle 12"/>
          <p:cNvSpPr/>
          <p:nvPr/>
        </p:nvSpPr>
        <p:spPr>
          <a:xfrm>
            <a:off x="8196669" y="438296"/>
            <a:ext cx="3456429" cy="920873"/>
          </a:xfrm>
          <a:prstGeom prst="rect">
            <a:avLst/>
          </a:prstGeom>
          <a:solidFill>
            <a:schemeClr val="accent2"/>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BH" sz="4800" b="1" dirty="0">
                <a:solidFill>
                  <a:schemeClr val="bg1"/>
                </a:solidFill>
                <a:latin typeface="Sakkal Majalla" panose="02000000000000000000" pitchFamily="2" charset="-78"/>
                <a:cs typeface="Sakkal Majalla" panose="02000000000000000000" pitchFamily="2" charset="-78"/>
              </a:rPr>
              <a:t>التمهيد</a:t>
            </a:r>
            <a:endParaRPr lang="en-US" sz="3200" b="1" dirty="0">
              <a:solidFill>
                <a:schemeClr val="bg1"/>
              </a:solidFill>
              <a:latin typeface="Sakkal Majalla" panose="02000000000000000000" pitchFamily="2" charset="-78"/>
              <a:cs typeface="Sakkal Majalla" panose="02000000000000000000" pitchFamily="2" charset="-78"/>
            </a:endParaRPr>
          </a:p>
        </p:txBody>
      </p:sp>
      <p:sp>
        <p:nvSpPr>
          <p:cNvPr id="8" name="مستطيل 9">
            <a:extLst>
              <a:ext uri="{FF2B5EF4-FFF2-40B4-BE49-F238E27FC236}">
                <a16:creationId xmlns:a16="http://schemas.microsoft.com/office/drawing/2014/main" xmlns="" id="{255D957B-3BA8-46D8-ACB8-983334DA4329}"/>
              </a:ext>
            </a:extLst>
          </p:cNvPr>
          <p:cNvSpPr/>
          <p:nvPr/>
        </p:nvSpPr>
        <p:spPr>
          <a:xfrm>
            <a:off x="155575" y="498623"/>
            <a:ext cx="3337902" cy="400110"/>
          </a:xfrm>
          <a:prstGeom prst="rect">
            <a:avLst/>
          </a:prstGeom>
          <a:solidFill>
            <a:schemeClr val="accent4">
              <a:lumMod val="60000"/>
              <a:lumOff val="40000"/>
            </a:schemeClr>
          </a:solidFill>
          <a:effectLst>
            <a:outerShdw blurRad="50800" dist="38100" dir="16200000"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wrap="square">
            <a:spAutoFit/>
          </a:bodyPr>
          <a:lstStyle/>
          <a:p>
            <a:r>
              <a:rPr lang="ar-BH" sz="2000" b="1" dirty="0">
                <a:solidFill>
                  <a:schemeClr val="tx1"/>
                </a:solidFill>
                <a:latin typeface="Sakkal Majalla" panose="02000000000000000000" pitchFamily="2" charset="-78"/>
                <a:cs typeface="Sakkal Majalla" panose="02000000000000000000" pitchFamily="2" charset="-78"/>
              </a:rPr>
              <a:t>الفعل اللازم والفعل المتعدّي-عرب 101</a:t>
            </a:r>
            <a:endParaRPr lang="ar-BH" sz="1050" b="1" dirty="0">
              <a:solidFill>
                <a:schemeClr val="tx1"/>
              </a:solidFill>
              <a:latin typeface="Sakkal Majalla" panose="02000000000000000000" pitchFamily="2" charset="-78"/>
              <a:cs typeface="Sakkal Majalla" panose="02000000000000000000" pitchFamily="2" charset="-78"/>
            </a:endParaRPr>
          </a:p>
        </p:txBody>
      </p:sp>
      <p:sp>
        <p:nvSpPr>
          <p:cNvPr id="10" name="Rectangle 6">
            <a:extLst>
              <a:ext uri="{FF2B5EF4-FFF2-40B4-BE49-F238E27FC236}">
                <a16:creationId xmlns:a16="http://schemas.microsoft.com/office/drawing/2014/main" xmlns="" id="{196A4BA3-2F42-4DA5-AB6A-2A5CEE973379}"/>
              </a:ext>
            </a:extLst>
          </p:cNvPr>
          <p:cNvSpPr/>
          <p:nvPr/>
        </p:nvSpPr>
        <p:spPr>
          <a:xfrm>
            <a:off x="538899" y="4259216"/>
            <a:ext cx="11114197" cy="1825841"/>
          </a:xfrm>
          <a:prstGeom prst="rect">
            <a:avLst/>
          </a:prstGeom>
          <a:solidFill>
            <a:srgbClr val="A5BBA9"/>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BH" sz="4000" b="1" dirty="0">
                <a:solidFill>
                  <a:srgbClr val="C00000"/>
                </a:solidFill>
                <a:latin typeface="Sakkal Majalla" panose="02000000000000000000" pitchFamily="2" charset="-78"/>
                <a:cs typeface="Sakkal Majalla" panose="02000000000000000000" pitchFamily="2" charset="-78"/>
              </a:rPr>
              <a:t>تأمّل الجملتين الآتيتين، ثُمَّ حاول تَلمُّس الفوارق بينهما:</a:t>
            </a:r>
          </a:p>
          <a:p>
            <a:pPr algn="just" rtl="1"/>
            <a:r>
              <a:rPr lang="ar-BH" sz="3600" b="1" dirty="0">
                <a:solidFill>
                  <a:schemeClr val="tx2">
                    <a:lumMod val="50000"/>
                  </a:schemeClr>
                </a:solidFill>
                <a:latin typeface="Sakkal Majalla" panose="02000000000000000000" pitchFamily="2" charset="-78"/>
                <a:cs typeface="Sakkal Majalla" panose="02000000000000000000" pitchFamily="2" charset="-78"/>
              </a:rPr>
              <a:t>أ. سافرَ محمد.</a:t>
            </a:r>
          </a:p>
          <a:p>
            <a:pPr algn="just" rtl="1"/>
            <a:r>
              <a:rPr lang="ar-BH" sz="3600" b="1" dirty="0">
                <a:solidFill>
                  <a:schemeClr val="tx2">
                    <a:lumMod val="50000"/>
                  </a:schemeClr>
                </a:solidFill>
                <a:latin typeface="Sakkal Majalla" panose="02000000000000000000" pitchFamily="2" charset="-78"/>
                <a:cs typeface="Sakkal Majalla" panose="02000000000000000000" pitchFamily="2" charset="-78"/>
              </a:rPr>
              <a:t>ب. قرأ أحمد كتابًا مفيدًا.</a:t>
            </a:r>
          </a:p>
        </p:txBody>
      </p:sp>
      <p:sp>
        <p:nvSpPr>
          <p:cNvPr id="11" name="Rectangle 12">
            <a:extLst>
              <a:ext uri="{FF2B5EF4-FFF2-40B4-BE49-F238E27FC236}">
                <a16:creationId xmlns:a16="http://schemas.microsoft.com/office/drawing/2014/main" xmlns="" id="{51C6F930-1BE7-4360-A634-1F2D6B2697D0}"/>
              </a:ext>
            </a:extLst>
          </p:cNvPr>
          <p:cNvSpPr/>
          <p:nvPr/>
        </p:nvSpPr>
        <p:spPr>
          <a:xfrm>
            <a:off x="8196667" y="3281233"/>
            <a:ext cx="3456429" cy="920873"/>
          </a:xfrm>
          <a:prstGeom prst="rect">
            <a:avLst/>
          </a:prstGeom>
          <a:solidFill>
            <a:schemeClr val="accent2"/>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BH" sz="4800" b="1" dirty="0">
                <a:solidFill>
                  <a:schemeClr val="bg1"/>
                </a:solidFill>
                <a:latin typeface="Sakkal Majalla" panose="02000000000000000000" pitchFamily="2" charset="-78"/>
                <a:cs typeface="Sakkal Majalla" panose="02000000000000000000" pitchFamily="2" charset="-78"/>
              </a:rPr>
              <a:t>تأمّل..</a:t>
            </a:r>
            <a:endParaRPr lang="en-US" sz="32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7633175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circle(in)">
                                      <p:cBhvr>
                                        <p:cTn id="21"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AutoShape 8" descr="نتيجة بحث الصور عن معالم البحرين الأثر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7" name="Rectangle 6"/>
          <p:cNvSpPr/>
          <p:nvPr/>
        </p:nvSpPr>
        <p:spPr>
          <a:xfrm>
            <a:off x="709684" y="2470534"/>
            <a:ext cx="11017288" cy="3002218"/>
          </a:xfrm>
          <a:prstGeom prst="rect">
            <a:avLst/>
          </a:prstGeom>
          <a:solidFill>
            <a:srgbClr val="A5BBA9"/>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BH" sz="4000" b="1" dirty="0">
                <a:solidFill>
                  <a:srgbClr val="002060"/>
                </a:solidFill>
                <a:latin typeface="Sakkal Majalla" panose="02000000000000000000" pitchFamily="2" charset="-78"/>
                <a:cs typeface="Sakkal Majalla" panose="02000000000000000000" pitchFamily="2" charset="-78"/>
              </a:rPr>
              <a:t>الجملة الأولى(سافر محمد) جملة فعليّة تتكوّنُ من فعلٍ وفاعل، ولم يتعدّ الفعل فيها لينصب مفعولاً به. أما الجملة الثانية(قرأ أحمد كتابًا مفيدًا) فهي جملة فعليّة كذلك، ولكنّ الفعل تعدّى فنصب مفعولاً به.</a:t>
            </a:r>
          </a:p>
        </p:txBody>
      </p:sp>
      <p:sp>
        <p:nvSpPr>
          <p:cNvPr id="9" name="AutoShape 2" descr="نتيجة بحث الصور عن تحدي القراءة"/>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13" name="Rectangle 12"/>
          <p:cNvSpPr/>
          <p:nvPr/>
        </p:nvSpPr>
        <p:spPr>
          <a:xfrm>
            <a:off x="8134066" y="1282890"/>
            <a:ext cx="3592906" cy="981613"/>
          </a:xfrm>
          <a:prstGeom prst="rect">
            <a:avLst/>
          </a:prstGeom>
          <a:solidFill>
            <a:schemeClr val="accent2"/>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BH" sz="4000" b="1" dirty="0">
                <a:solidFill>
                  <a:schemeClr val="tx1"/>
                </a:solidFill>
                <a:latin typeface="Sakkal Majalla" panose="02000000000000000000" pitchFamily="2" charset="-78"/>
                <a:cs typeface="Sakkal Majalla" panose="02000000000000000000" pitchFamily="2" charset="-78"/>
              </a:rPr>
              <a:t>إجابة التمهيد</a:t>
            </a:r>
            <a:endParaRPr lang="en-US" sz="4000" b="1" dirty="0">
              <a:solidFill>
                <a:schemeClr val="tx1"/>
              </a:solidFill>
              <a:latin typeface="Sakkal Majalla" panose="02000000000000000000" pitchFamily="2" charset="-78"/>
              <a:cs typeface="Sakkal Majalla" panose="02000000000000000000" pitchFamily="2" charset="-78"/>
            </a:endParaRPr>
          </a:p>
        </p:txBody>
      </p:sp>
      <p:sp>
        <p:nvSpPr>
          <p:cNvPr id="8" name="مستطيل 9">
            <a:extLst>
              <a:ext uri="{FF2B5EF4-FFF2-40B4-BE49-F238E27FC236}">
                <a16:creationId xmlns:a16="http://schemas.microsoft.com/office/drawing/2014/main" xmlns="" id="{255D957B-3BA8-46D8-ACB8-983334DA4329}"/>
              </a:ext>
            </a:extLst>
          </p:cNvPr>
          <p:cNvSpPr/>
          <p:nvPr/>
        </p:nvSpPr>
        <p:spPr>
          <a:xfrm>
            <a:off x="155575" y="498623"/>
            <a:ext cx="3337902" cy="400110"/>
          </a:xfrm>
          <a:prstGeom prst="rect">
            <a:avLst/>
          </a:prstGeom>
          <a:solidFill>
            <a:schemeClr val="accent4">
              <a:lumMod val="60000"/>
              <a:lumOff val="40000"/>
            </a:schemeClr>
          </a:solidFill>
          <a:effectLst>
            <a:outerShdw blurRad="50800" dist="38100" dir="16200000"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wrap="square">
            <a:spAutoFit/>
          </a:bodyPr>
          <a:lstStyle/>
          <a:p>
            <a:r>
              <a:rPr lang="ar-BH" sz="2000" b="1" dirty="0">
                <a:solidFill>
                  <a:schemeClr val="tx1"/>
                </a:solidFill>
                <a:latin typeface="Sakkal Majalla" panose="02000000000000000000" pitchFamily="2" charset="-78"/>
                <a:cs typeface="Sakkal Majalla" panose="02000000000000000000" pitchFamily="2" charset="-78"/>
              </a:rPr>
              <a:t>الفعل اللازم والفعل المتعدّي-عرب 101</a:t>
            </a:r>
            <a:endParaRPr lang="ar-BH" sz="1050" b="1"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5268992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AutoShape 8" descr="نتيجة بحث الصور عن معالم البحرين الأثر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9" name="AutoShape 2" descr="نتيجة بحث الصور عن تحدي القراءة"/>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17" name="Rectangle 16"/>
          <p:cNvSpPr/>
          <p:nvPr/>
        </p:nvSpPr>
        <p:spPr>
          <a:xfrm>
            <a:off x="5827594" y="698678"/>
            <a:ext cx="5986684" cy="769441"/>
          </a:xfrm>
          <a:prstGeom prst="rect">
            <a:avLst/>
          </a:prstGeom>
          <a:solidFill>
            <a:schemeClr val="accent5">
              <a:lumMod val="40000"/>
              <a:lumOff val="60000"/>
            </a:schemeClr>
          </a:solidFill>
        </p:spPr>
        <p:txBody>
          <a:bodyPr wrap="square">
            <a:spAutoFit/>
          </a:bodyPr>
          <a:lstStyle/>
          <a:p>
            <a:pPr algn="ctr">
              <a:lnSpc>
                <a:spcPct val="110000"/>
              </a:lnSpc>
            </a:pPr>
            <a:r>
              <a:rPr lang="ar-BH" sz="4000" b="1" dirty="0">
                <a:solidFill>
                  <a:srgbClr val="002060"/>
                </a:solidFill>
                <a:latin typeface="Sakkal Majalla" panose="02000000000000000000" pitchFamily="2" charset="-78"/>
                <a:cs typeface="Sakkal Majalla" panose="02000000000000000000" pitchFamily="2" charset="-78"/>
              </a:rPr>
              <a:t>أوّلاً: الفعل اللازم</a:t>
            </a:r>
          </a:p>
        </p:txBody>
      </p:sp>
      <p:sp>
        <p:nvSpPr>
          <p:cNvPr id="18" name="Rectangle 17"/>
          <p:cNvSpPr/>
          <p:nvPr/>
        </p:nvSpPr>
        <p:spPr>
          <a:xfrm>
            <a:off x="1156448" y="2146877"/>
            <a:ext cx="10174377" cy="571548"/>
          </a:xfrm>
          <a:prstGeom prst="rect">
            <a:avLst/>
          </a:prstGeom>
          <a:solidFill>
            <a:schemeClr val="accent6">
              <a:lumMod val="20000"/>
              <a:lumOff val="80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r"/>
            <a:r>
              <a:rPr lang="ar-BH" sz="3600" b="1" dirty="0">
                <a:solidFill>
                  <a:schemeClr val="tx1"/>
                </a:solidFill>
                <a:latin typeface="Sakkal Majalla" panose="02000000000000000000" pitchFamily="2" charset="-78"/>
                <a:cs typeface="Sakkal Majalla" panose="02000000000000000000" pitchFamily="2" charset="-78"/>
              </a:rPr>
              <a:t>* الفعل اللازم: هو الذي تتكوّن جملته من الفعل + الفاعل.</a:t>
            </a:r>
            <a:endParaRPr lang="en-US" sz="3600" b="1" dirty="0">
              <a:solidFill>
                <a:schemeClr val="tx1"/>
              </a:solidFill>
              <a:latin typeface="Sakkal Majalla" panose="02000000000000000000" pitchFamily="2" charset="-78"/>
              <a:cs typeface="Sakkal Majalla" panose="02000000000000000000" pitchFamily="2" charset="-78"/>
            </a:endParaRPr>
          </a:p>
        </p:txBody>
      </p:sp>
      <p:sp>
        <p:nvSpPr>
          <p:cNvPr id="20" name="Rectangle 19"/>
          <p:cNvSpPr/>
          <p:nvPr/>
        </p:nvSpPr>
        <p:spPr>
          <a:xfrm>
            <a:off x="1156448" y="3416640"/>
            <a:ext cx="10174378" cy="2646839"/>
          </a:xfrm>
          <a:prstGeom prst="rect">
            <a:avLst/>
          </a:prstGeom>
          <a:solidFill>
            <a:schemeClr val="accent6">
              <a:lumMod val="60000"/>
              <a:lumOff val="40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r" rtl="1"/>
            <a:r>
              <a:rPr lang="ar-BH" sz="3200" b="1" dirty="0">
                <a:solidFill>
                  <a:schemeClr val="tx1"/>
                </a:solidFill>
                <a:latin typeface="Sakkal Majalla" panose="02000000000000000000" pitchFamily="2" charset="-78"/>
                <a:cs typeface="Sakkal Majalla" panose="02000000000000000000" pitchFamily="2" charset="-78"/>
              </a:rPr>
              <a:t>* الفعل اللازم يدلّ على:                                  </a:t>
            </a:r>
            <a:endParaRPr lang="en-US" sz="3200" b="1" dirty="0">
              <a:solidFill>
                <a:schemeClr val="tx1"/>
              </a:solidFill>
              <a:latin typeface="Sakkal Majalla" panose="02000000000000000000" pitchFamily="2" charset="-78"/>
              <a:cs typeface="Sakkal Majalla" panose="02000000000000000000" pitchFamily="2" charset="-78"/>
            </a:endParaRPr>
          </a:p>
          <a:p>
            <a:pPr algn="r" rtl="1"/>
            <a:r>
              <a:rPr lang="ar-BH" sz="3200" b="1" dirty="0">
                <a:solidFill>
                  <a:schemeClr val="tx1"/>
                </a:solidFill>
                <a:latin typeface="Sakkal Majalla" panose="02000000000000000000" pitchFamily="2" charset="-78"/>
                <a:cs typeface="Sakkal Majalla" panose="02000000000000000000" pitchFamily="2" charset="-78"/>
              </a:rPr>
              <a:t>1ـ </a:t>
            </a:r>
            <a:r>
              <a:rPr lang="ar-BH" sz="3200" b="1" dirty="0">
                <a:solidFill>
                  <a:srgbClr val="FF0000"/>
                </a:solidFill>
                <a:latin typeface="Sakkal Majalla" panose="02000000000000000000" pitchFamily="2" charset="-78"/>
                <a:cs typeface="Sakkal Majalla" panose="02000000000000000000" pitchFamily="2" charset="-78"/>
              </a:rPr>
              <a:t>عمل أو  حدث</a:t>
            </a:r>
            <a:r>
              <a:rPr lang="ar-BH" sz="3200" b="1" dirty="0">
                <a:solidFill>
                  <a:schemeClr val="tx1"/>
                </a:solidFill>
                <a:latin typeface="Sakkal Majalla" panose="02000000000000000000" pitchFamily="2" charset="-78"/>
                <a:cs typeface="Sakkal Majalla" panose="02000000000000000000" pitchFamily="2" charset="-78"/>
              </a:rPr>
              <a:t>: (ذهب، جلس)، مثل: ذَهَب الحزنُ.</a:t>
            </a:r>
            <a:endParaRPr lang="en-US" sz="3200" b="1" dirty="0">
              <a:solidFill>
                <a:schemeClr val="tx1"/>
              </a:solidFill>
              <a:latin typeface="Sakkal Majalla" panose="02000000000000000000" pitchFamily="2" charset="-78"/>
              <a:cs typeface="Sakkal Majalla" panose="02000000000000000000" pitchFamily="2" charset="-78"/>
            </a:endParaRPr>
          </a:p>
          <a:p>
            <a:pPr algn="r" rtl="1"/>
            <a:r>
              <a:rPr lang="ar-BH" sz="3200" b="1" dirty="0">
                <a:solidFill>
                  <a:schemeClr val="tx1"/>
                </a:solidFill>
                <a:latin typeface="Sakkal Majalla" panose="02000000000000000000" pitchFamily="2" charset="-78"/>
                <a:cs typeface="Sakkal Majalla" panose="02000000000000000000" pitchFamily="2" charset="-78"/>
              </a:rPr>
              <a:t>2ـ </a:t>
            </a:r>
            <a:r>
              <a:rPr lang="ar-BH" sz="3200" b="1" dirty="0">
                <a:solidFill>
                  <a:srgbClr val="FF0000"/>
                </a:solidFill>
                <a:latin typeface="Sakkal Majalla" panose="02000000000000000000" pitchFamily="2" charset="-78"/>
                <a:cs typeface="Sakkal Majalla" panose="02000000000000000000" pitchFamily="2" charset="-78"/>
              </a:rPr>
              <a:t>حالة</a:t>
            </a:r>
            <a:r>
              <a:rPr lang="ar-BH" sz="3200" b="1" dirty="0">
                <a:solidFill>
                  <a:schemeClr val="tx1"/>
                </a:solidFill>
                <a:latin typeface="Sakkal Majalla" panose="02000000000000000000" pitchFamily="2" charset="-78"/>
                <a:cs typeface="Sakkal Majalla" panose="02000000000000000000" pitchFamily="2" charset="-78"/>
              </a:rPr>
              <a:t>: (مشاعر ، خوف، فرح)، مثل: خافَت الأمُّ. </a:t>
            </a:r>
            <a:endParaRPr lang="en-US" sz="3200" b="1" dirty="0">
              <a:solidFill>
                <a:schemeClr val="tx1"/>
              </a:solidFill>
              <a:latin typeface="Sakkal Majalla" panose="02000000000000000000" pitchFamily="2" charset="-78"/>
              <a:cs typeface="Sakkal Majalla" panose="02000000000000000000" pitchFamily="2" charset="-78"/>
            </a:endParaRPr>
          </a:p>
          <a:p>
            <a:pPr algn="r" rtl="1"/>
            <a:r>
              <a:rPr lang="ar-BH" sz="3200" b="1" dirty="0">
                <a:solidFill>
                  <a:schemeClr val="tx1"/>
                </a:solidFill>
                <a:latin typeface="Sakkal Majalla" panose="02000000000000000000" pitchFamily="2" charset="-78"/>
                <a:cs typeface="Sakkal Majalla" panose="02000000000000000000" pitchFamily="2" charset="-78"/>
              </a:rPr>
              <a:t>3ـ </a:t>
            </a:r>
            <a:r>
              <a:rPr lang="ar-BH" sz="3200" b="1" dirty="0">
                <a:solidFill>
                  <a:srgbClr val="FF0000"/>
                </a:solidFill>
                <a:latin typeface="Sakkal Majalla" panose="02000000000000000000" pitchFamily="2" charset="-78"/>
                <a:cs typeface="Sakkal Majalla" panose="02000000000000000000" pitchFamily="2" charset="-78"/>
              </a:rPr>
              <a:t>صفة</a:t>
            </a:r>
            <a:r>
              <a:rPr lang="ar-BH" sz="3200" b="1" dirty="0">
                <a:solidFill>
                  <a:schemeClr val="tx1"/>
                </a:solidFill>
                <a:latin typeface="Sakkal Majalla" panose="02000000000000000000" pitchFamily="2" charset="-78"/>
                <a:cs typeface="Sakkal Majalla" panose="02000000000000000000" pitchFamily="2" charset="-78"/>
              </a:rPr>
              <a:t>: (عيب: عَرُجَ، عَوُرَ/ لون: أحمرّ، أزرقّ)، مثل: ازْرَقّت السماءُ.</a:t>
            </a:r>
            <a:endParaRPr lang="en-US" sz="3200" b="1" dirty="0">
              <a:solidFill>
                <a:schemeClr val="tx1"/>
              </a:solidFill>
              <a:latin typeface="Sakkal Majalla" panose="02000000000000000000" pitchFamily="2" charset="-78"/>
              <a:cs typeface="Sakkal Majalla" panose="02000000000000000000" pitchFamily="2" charset="-78"/>
            </a:endParaRPr>
          </a:p>
        </p:txBody>
      </p:sp>
      <p:sp>
        <p:nvSpPr>
          <p:cNvPr id="21" name="Rectangle 20"/>
          <p:cNvSpPr/>
          <p:nvPr/>
        </p:nvSpPr>
        <p:spPr>
          <a:xfrm>
            <a:off x="1156448" y="2781758"/>
            <a:ext cx="10174377" cy="571548"/>
          </a:xfrm>
          <a:prstGeom prst="rect">
            <a:avLst/>
          </a:prstGeom>
          <a:solidFill>
            <a:schemeClr val="accent6">
              <a:lumMod val="40000"/>
              <a:lumOff val="60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r"/>
            <a:r>
              <a:rPr lang="ar-BH" sz="3600" b="1" dirty="0">
                <a:solidFill>
                  <a:schemeClr val="tx1"/>
                </a:solidFill>
                <a:latin typeface="Sakkal Majalla" panose="02000000000000000000" pitchFamily="2" charset="-78"/>
                <a:cs typeface="Sakkal Majalla" panose="02000000000000000000" pitchFamily="2" charset="-78"/>
              </a:rPr>
              <a:t>* الفعل اللازم: لا يتعدّى لينصب مفعولاً به.</a:t>
            </a:r>
            <a:endParaRPr lang="en-US" sz="3600" b="1" dirty="0">
              <a:solidFill>
                <a:schemeClr val="tx1"/>
              </a:solidFill>
              <a:latin typeface="Sakkal Majalla" panose="02000000000000000000" pitchFamily="2" charset="-78"/>
              <a:cs typeface="Sakkal Majalla" panose="02000000000000000000" pitchFamily="2" charset="-78"/>
            </a:endParaRPr>
          </a:p>
        </p:txBody>
      </p:sp>
      <p:sp>
        <p:nvSpPr>
          <p:cNvPr id="11" name="مستطيل 9">
            <a:extLst>
              <a:ext uri="{FF2B5EF4-FFF2-40B4-BE49-F238E27FC236}">
                <a16:creationId xmlns:a16="http://schemas.microsoft.com/office/drawing/2014/main" xmlns="" id="{255D957B-3BA8-46D8-ACB8-983334DA4329}"/>
              </a:ext>
            </a:extLst>
          </p:cNvPr>
          <p:cNvSpPr/>
          <p:nvPr/>
        </p:nvSpPr>
        <p:spPr>
          <a:xfrm>
            <a:off x="155575" y="498623"/>
            <a:ext cx="3337902" cy="400110"/>
          </a:xfrm>
          <a:prstGeom prst="rect">
            <a:avLst/>
          </a:prstGeom>
          <a:solidFill>
            <a:schemeClr val="accent4">
              <a:lumMod val="60000"/>
              <a:lumOff val="40000"/>
            </a:schemeClr>
          </a:solidFill>
          <a:effectLst>
            <a:outerShdw blurRad="50800" dist="38100" dir="16200000"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wrap="square">
            <a:spAutoFit/>
          </a:bodyPr>
          <a:lstStyle/>
          <a:p>
            <a:r>
              <a:rPr lang="ar-BH" sz="2000" b="1" dirty="0">
                <a:solidFill>
                  <a:schemeClr val="tx1"/>
                </a:solidFill>
                <a:latin typeface="Sakkal Majalla" panose="02000000000000000000" pitchFamily="2" charset="-78"/>
                <a:cs typeface="Sakkal Majalla" panose="02000000000000000000" pitchFamily="2" charset="-78"/>
              </a:rPr>
              <a:t>الفعل اللازم والفعل المتعدّي-عرب 101</a:t>
            </a:r>
            <a:endParaRPr lang="ar-BH" sz="1050" b="1"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479786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Effect transition="in" filter="fade">
                                      <p:cBhvr>
                                        <p:cTn id="16" dur="500"/>
                                        <p:tgtEl>
                                          <p:spTgt spid="2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AutoShape 8" descr="نتيجة بحث الصور عن معالم البحرين الأثر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7" name="Rectangle 6"/>
          <p:cNvSpPr/>
          <p:nvPr/>
        </p:nvSpPr>
        <p:spPr>
          <a:xfrm>
            <a:off x="1359876" y="2145322"/>
            <a:ext cx="10348895" cy="562710"/>
          </a:xfrm>
          <a:prstGeom prst="rect">
            <a:avLst/>
          </a:prstGeom>
          <a:solidFill>
            <a:schemeClr val="accent4">
              <a:lumMod val="60000"/>
              <a:lumOff val="40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BH" sz="2800" b="1" dirty="0">
                <a:solidFill>
                  <a:srgbClr val="C00000"/>
                </a:solidFill>
                <a:latin typeface="Sakkal Majalla" panose="02000000000000000000" pitchFamily="2" charset="-78"/>
                <a:cs typeface="Sakkal Majalla" panose="02000000000000000000" pitchFamily="2" charset="-78"/>
              </a:rPr>
              <a:t>-</a:t>
            </a:r>
            <a:r>
              <a:rPr lang="ar-BH" sz="3200" b="1" dirty="0">
                <a:solidFill>
                  <a:schemeClr val="tx1"/>
                </a:solidFill>
                <a:latin typeface="Sakkal Majalla" panose="02000000000000000000" pitchFamily="2" charset="-78"/>
                <a:cs typeface="Sakkal Majalla" panose="02000000000000000000" pitchFamily="2" charset="-78"/>
              </a:rPr>
              <a:t>حدّد الفعل اللازم وبيّن دلالته في الجمل الآتية بحسب ما هو مطلوب في الجدول:</a:t>
            </a:r>
          </a:p>
        </p:txBody>
      </p:sp>
      <p:sp>
        <p:nvSpPr>
          <p:cNvPr id="9" name="AutoShape 2" descr="نتيجة بحث الصور عن تحدي القراءة"/>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8" name="Rectangle 7"/>
          <p:cNvSpPr/>
          <p:nvPr/>
        </p:nvSpPr>
        <p:spPr>
          <a:xfrm>
            <a:off x="6250674" y="696726"/>
            <a:ext cx="5553631" cy="837152"/>
          </a:xfrm>
          <a:prstGeom prst="rect">
            <a:avLst/>
          </a:prstGeom>
          <a:solidFill>
            <a:schemeClr val="accent4">
              <a:lumMod val="75000"/>
            </a:schemeClr>
          </a:solidFill>
        </p:spPr>
        <p:txBody>
          <a:bodyPr wrap="square">
            <a:spAutoFit/>
          </a:bodyPr>
          <a:lstStyle/>
          <a:p>
            <a:pPr algn="r">
              <a:lnSpc>
                <a:spcPct val="110000"/>
              </a:lnSpc>
            </a:pPr>
            <a:r>
              <a:rPr lang="ar-BH" sz="4400" b="1" dirty="0">
                <a:solidFill>
                  <a:srgbClr val="002060"/>
                </a:solidFill>
                <a:latin typeface="Sakkal Majalla" panose="02000000000000000000" pitchFamily="2" charset="-78"/>
                <a:cs typeface="Sakkal Majalla" panose="02000000000000000000" pitchFamily="2" charset="-78"/>
              </a:rPr>
              <a:t>نشاط تعليمي (1)</a:t>
            </a:r>
          </a:p>
        </p:txBody>
      </p:sp>
      <p:graphicFrame>
        <p:nvGraphicFramePr>
          <p:cNvPr id="3" name="Table 2"/>
          <p:cNvGraphicFramePr>
            <a:graphicFrameLocks noGrp="1"/>
          </p:cNvGraphicFramePr>
          <p:nvPr>
            <p:extLst>
              <p:ext uri="{D42A27DB-BD31-4B8C-83A1-F6EECF244321}">
                <p14:modId xmlns:p14="http://schemas.microsoft.com/office/powerpoint/2010/main" val="870733764"/>
              </p:ext>
            </p:extLst>
          </p:nvPr>
        </p:nvGraphicFramePr>
        <p:xfrm>
          <a:off x="1355588" y="2958773"/>
          <a:ext cx="10355766" cy="2895600"/>
        </p:xfrm>
        <a:graphic>
          <a:graphicData uri="http://schemas.openxmlformats.org/drawingml/2006/table">
            <a:tbl>
              <a:tblPr firstRow="1" bandRow="1">
                <a:tableStyleId>{5C22544A-7EE6-4342-B048-85BDC9FD1C3A}</a:tableStyleId>
              </a:tblPr>
              <a:tblGrid>
                <a:gridCol w="2446214">
                  <a:extLst>
                    <a:ext uri="{9D8B030D-6E8A-4147-A177-3AD203B41FA5}">
                      <a16:colId xmlns:a16="http://schemas.microsoft.com/office/drawing/2014/main" xmlns="" val="20000"/>
                    </a:ext>
                  </a:extLst>
                </a:gridCol>
                <a:gridCol w="2590801">
                  <a:extLst>
                    <a:ext uri="{9D8B030D-6E8A-4147-A177-3AD203B41FA5}">
                      <a16:colId xmlns:a16="http://schemas.microsoft.com/office/drawing/2014/main" xmlns="" val="20001"/>
                    </a:ext>
                  </a:extLst>
                </a:gridCol>
                <a:gridCol w="5318751">
                  <a:extLst>
                    <a:ext uri="{9D8B030D-6E8A-4147-A177-3AD203B41FA5}">
                      <a16:colId xmlns:a16="http://schemas.microsoft.com/office/drawing/2014/main" xmlns="" val="20002"/>
                    </a:ext>
                  </a:extLst>
                </a:gridCol>
              </a:tblGrid>
              <a:tr h="370840">
                <a:tc>
                  <a:txBody>
                    <a:bodyPr/>
                    <a:lstStyle/>
                    <a:p>
                      <a:pPr algn="r" rtl="1"/>
                      <a:r>
                        <a:rPr lang="ar-BH" sz="3200" b="1" kern="1200" dirty="0">
                          <a:solidFill>
                            <a:schemeClr val="bg1"/>
                          </a:solidFill>
                          <a:latin typeface="Sakkal Majalla" panose="02000000000000000000" pitchFamily="2" charset="-78"/>
                          <a:ea typeface="+mn-ea"/>
                          <a:cs typeface="Sakkal Majalla" panose="02000000000000000000" pitchFamily="2" charset="-78"/>
                        </a:rPr>
                        <a:t>دلالة الفعل</a:t>
                      </a:r>
                      <a:endParaRPr lang="en-US" sz="3200" b="1" kern="1200" dirty="0">
                        <a:solidFill>
                          <a:schemeClr val="bg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200" b="1" kern="1200" dirty="0">
                          <a:solidFill>
                            <a:schemeClr val="bg1"/>
                          </a:solidFill>
                          <a:latin typeface="Sakkal Majalla" panose="02000000000000000000" pitchFamily="2" charset="-78"/>
                          <a:ea typeface="+mn-ea"/>
                          <a:cs typeface="Sakkal Majalla" panose="02000000000000000000" pitchFamily="2" charset="-78"/>
                        </a:rPr>
                        <a:t>الفعل اللازم</a:t>
                      </a:r>
                      <a:endParaRPr lang="en-US" sz="3200" b="1" kern="1200" dirty="0">
                        <a:solidFill>
                          <a:schemeClr val="bg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200" b="1" kern="1200" dirty="0">
                          <a:solidFill>
                            <a:schemeClr val="bg1"/>
                          </a:solidFill>
                          <a:latin typeface="Sakkal Majalla" panose="02000000000000000000" pitchFamily="2" charset="-78"/>
                          <a:ea typeface="+mn-ea"/>
                          <a:cs typeface="Sakkal Majalla" panose="02000000000000000000" pitchFamily="2" charset="-78"/>
                        </a:rPr>
                        <a:t>الجملة</a:t>
                      </a:r>
                      <a:endParaRPr lang="en-US" sz="3200" b="1" kern="1200" dirty="0">
                        <a:solidFill>
                          <a:schemeClr val="bg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0"/>
                  </a:ext>
                </a:extLst>
              </a:tr>
              <a:tr h="370840">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 جاء الرجل.</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1"/>
                  </a:ext>
                </a:extLst>
              </a:tr>
              <a:tr h="370840">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 أزهرت أشجار اللوز.</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2"/>
                  </a:ext>
                </a:extLst>
              </a:tr>
              <a:tr h="370840">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 اخضرّت المروج.</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3"/>
                  </a:ext>
                </a:extLst>
              </a:tr>
              <a:tr h="370840">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 سُرّ الفلاحُ.</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4"/>
                  </a:ext>
                </a:extLst>
              </a:tr>
            </a:tbl>
          </a:graphicData>
        </a:graphic>
      </p:graphicFrame>
      <p:sp>
        <p:nvSpPr>
          <p:cNvPr id="11" name="مستطيل 9">
            <a:extLst>
              <a:ext uri="{FF2B5EF4-FFF2-40B4-BE49-F238E27FC236}">
                <a16:creationId xmlns:a16="http://schemas.microsoft.com/office/drawing/2014/main" xmlns="" id="{255D957B-3BA8-46D8-ACB8-983334DA4329}"/>
              </a:ext>
            </a:extLst>
          </p:cNvPr>
          <p:cNvSpPr/>
          <p:nvPr/>
        </p:nvSpPr>
        <p:spPr>
          <a:xfrm>
            <a:off x="155575" y="498623"/>
            <a:ext cx="3337902" cy="400110"/>
          </a:xfrm>
          <a:prstGeom prst="rect">
            <a:avLst/>
          </a:prstGeom>
          <a:solidFill>
            <a:schemeClr val="accent4">
              <a:lumMod val="60000"/>
              <a:lumOff val="40000"/>
            </a:schemeClr>
          </a:solidFill>
          <a:effectLst>
            <a:outerShdw blurRad="50800" dist="38100" dir="16200000"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wrap="square">
            <a:spAutoFit/>
          </a:bodyPr>
          <a:lstStyle/>
          <a:p>
            <a:r>
              <a:rPr lang="ar-BH" sz="2000" b="1" dirty="0">
                <a:solidFill>
                  <a:schemeClr val="tx1"/>
                </a:solidFill>
                <a:latin typeface="Sakkal Majalla" panose="02000000000000000000" pitchFamily="2" charset="-78"/>
                <a:cs typeface="Sakkal Majalla" panose="02000000000000000000" pitchFamily="2" charset="-78"/>
              </a:rPr>
              <a:t>الفعل اللازم والفعل المتعدّي-عرب 101</a:t>
            </a:r>
            <a:endParaRPr lang="ar-BH" sz="1050" b="1"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3603607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AutoShape 8" descr="نتيجة بحث الصور عن معالم البحرين الأثر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9" name="AutoShape 2" descr="نتيجة بحث الصور عن تحدي القراءة"/>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8" name="Rectangle 7"/>
          <p:cNvSpPr/>
          <p:nvPr/>
        </p:nvSpPr>
        <p:spPr>
          <a:xfrm>
            <a:off x="6905767" y="1294856"/>
            <a:ext cx="4803003" cy="769441"/>
          </a:xfrm>
          <a:prstGeom prst="rect">
            <a:avLst/>
          </a:prstGeom>
          <a:solidFill>
            <a:schemeClr val="accent4">
              <a:lumMod val="75000"/>
            </a:schemeClr>
          </a:solidFill>
        </p:spPr>
        <p:txBody>
          <a:bodyPr wrap="square">
            <a:spAutoFit/>
          </a:bodyPr>
          <a:lstStyle/>
          <a:p>
            <a:pPr algn="ctr">
              <a:lnSpc>
                <a:spcPct val="110000"/>
              </a:lnSpc>
            </a:pPr>
            <a:r>
              <a:rPr lang="ar-BH" sz="4000" b="1" dirty="0">
                <a:solidFill>
                  <a:srgbClr val="002060"/>
                </a:solidFill>
                <a:latin typeface="Sakkal Majalla" panose="02000000000000000000" pitchFamily="2" charset="-78"/>
                <a:cs typeface="Sakkal Majalla" panose="02000000000000000000" pitchFamily="2" charset="-78"/>
              </a:rPr>
              <a:t>إجابة النشاط التعليمي (1)</a:t>
            </a:r>
          </a:p>
        </p:txBody>
      </p:sp>
      <p:graphicFrame>
        <p:nvGraphicFramePr>
          <p:cNvPr id="3" name="Table 2"/>
          <p:cNvGraphicFramePr>
            <a:graphicFrameLocks noGrp="1"/>
          </p:cNvGraphicFramePr>
          <p:nvPr>
            <p:extLst>
              <p:ext uri="{D42A27DB-BD31-4B8C-83A1-F6EECF244321}">
                <p14:modId xmlns:p14="http://schemas.microsoft.com/office/powerpoint/2010/main" val="1820787586"/>
              </p:ext>
            </p:extLst>
          </p:nvPr>
        </p:nvGraphicFramePr>
        <p:xfrm>
          <a:off x="1353004" y="2466404"/>
          <a:ext cx="10355766" cy="3200400"/>
        </p:xfrm>
        <a:graphic>
          <a:graphicData uri="http://schemas.openxmlformats.org/drawingml/2006/table">
            <a:tbl>
              <a:tblPr firstRow="1" bandRow="1">
                <a:tableStyleId>{5C22544A-7EE6-4342-B048-85BDC9FD1C3A}</a:tableStyleId>
              </a:tblPr>
              <a:tblGrid>
                <a:gridCol w="2446214">
                  <a:extLst>
                    <a:ext uri="{9D8B030D-6E8A-4147-A177-3AD203B41FA5}">
                      <a16:colId xmlns:a16="http://schemas.microsoft.com/office/drawing/2014/main" xmlns="" val="20000"/>
                    </a:ext>
                  </a:extLst>
                </a:gridCol>
                <a:gridCol w="2590801">
                  <a:extLst>
                    <a:ext uri="{9D8B030D-6E8A-4147-A177-3AD203B41FA5}">
                      <a16:colId xmlns:a16="http://schemas.microsoft.com/office/drawing/2014/main" xmlns="" val="20001"/>
                    </a:ext>
                  </a:extLst>
                </a:gridCol>
                <a:gridCol w="5318751">
                  <a:extLst>
                    <a:ext uri="{9D8B030D-6E8A-4147-A177-3AD203B41FA5}">
                      <a16:colId xmlns:a16="http://schemas.microsoft.com/office/drawing/2014/main" xmlns="" val="20002"/>
                    </a:ext>
                  </a:extLst>
                </a:gridCol>
              </a:tblGrid>
              <a:tr h="370840">
                <a:tc>
                  <a:txBody>
                    <a:bodyPr/>
                    <a:lstStyle/>
                    <a:p>
                      <a:pPr algn="r" rtl="1"/>
                      <a:r>
                        <a:rPr lang="ar-BH" sz="3600" b="1" kern="1200" dirty="0">
                          <a:solidFill>
                            <a:schemeClr val="bg1"/>
                          </a:solidFill>
                          <a:latin typeface="Sakkal Majalla" panose="02000000000000000000" pitchFamily="2" charset="-78"/>
                          <a:ea typeface="+mn-ea"/>
                          <a:cs typeface="Sakkal Majalla" panose="02000000000000000000" pitchFamily="2" charset="-78"/>
                        </a:rPr>
                        <a:t>دلالة الفعل</a:t>
                      </a:r>
                      <a:endParaRPr lang="en-US" sz="3600" b="1" kern="1200" dirty="0">
                        <a:solidFill>
                          <a:schemeClr val="bg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600" b="1" kern="1200" dirty="0">
                          <a:solidFill>
                            <a:schemeClr val="bg1"/>
                          </a:solidFill>
                          <a:latin typeface="Sakkal Majalla" panose="02000000000000000000" pitchFamily="2" charset="-78"/>
                          <a:ea typeface="+mn-ea"/>
                          <a:cs typeface="Sakkal Majalla" panose="02000000000000000000" pitchFamily="2" charset="-78"/>
                        </a:rPr>
                        <a:t>الفعل اللازم</a:t>
                      </a:r>
                      <a:endParaRPr lang="en-US" sz="3600" b="1" kern="1200" dirty="0">
                        <a:solidFill>
                          <a:schemeClr val="bg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600" b="1" kern="1200" dirty="0">
                          <a:solidFill>
                            <a:schemeClr val="bg1"/>
                          </a:solidFill>
                          <a:latin typeface="Sakkal Majalla" panose="02000000000000000000" pitchFamily="2" charset="-78"/>
                          <a:ea typeface="+mn-ea"/>
                          <a:cs typeface="Sakkal Majalla" panose="02000000000000000000" pitchFamily="2" charset="-78"/>
                        </a:rPr>
                        <a:t>الجملة</a:t>
                      </a:r>
                      <a:endParaRPr lang="en-US" sz="3600" b="1" kern="1200" dirty="0">
                        <a:solidFill>
                          <a:schemeClr val="bg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0"/>
                  </a:ext>
                </a:extLst>
              </a:tr>
              <a:tr h="370840">
                <a:tc>
                  <a:txBody>
                    <a:bodyPr/>
                    <a:lstStyle/>
                    <a:p>
                      <a:pPr algn="ctr" rtl="1"/>
                      <a:r>
                        <a:rPr lang="ar-BH" sz="3600" b="1" kern="1200" dirty="0">
                          <a:solidFill>
                            <a:srgbClr val="C00000"/>
                          </a:solidFill>
                          <a:latin typeface="Sakkal Majalla" panose="02000000000000000000" pitchFamily="2" charset="-78"/>
                          <a:ea typeface="+mn-ea"/>
                          <a:cs typeface="Sakkal Majalla" panose="02000000000000000000" pitchFamily="2" charset="-78"/>
                        </a:rPr>
                        <a:t>يدل على عمل.</a:t>
                      </a:r>
                      <a:endParaRPr lang="en-US" sz="3600" b="1" kern="1200" dirty="0">
                        <a:solidFill>
                          <a:srgbClr val="C00000"/>
                        </a:solidFill>
                        <a:latin typeface="Sakkal Majalla" panose="02000000000000000000" pitchFamily="2" charset="-78"/>
                        <a:ea typeface="+mn-ea"/>
                        <a:cs typeface="Sakkal Majalla" panose="02000000000000000000" pitchFamily="2" charset="-78"/>
                      </a:endParaRPr>
                    </a:p>
                  </a:txBody>
                  <a:tcPr/>
                </a:tc>
                <a:tc>
                  <a:txBody>
                    <a:bodyPr/>
                    <a:lstStyle/>
                    <a:p>
                      <a:pPr algn="ctr" rtl="1"/>
                      <a:r>
                        <a:rPr lang="ar-BH" sz="3600" b="1" kern="1200" dirty="0">
                          <a:solidFill>
                            <a:srgbClr val="C00000"/>
                          </a:solidFill>
                          <a:latin typeface="Sakkal Majalla" panose="02000000000000000000" pitchFamily="2" charset="-78"/>
                          <a:ea typeface="+mn-ea"/>
                          <a:cs typeface="Sakkal Majalla" panose="02000000000000000000" pitchFamily="2" charset="-78"/>
                        </a:rPr>
                        <a:t>جاء</a:t>
                      </a:r>
                      <a:endParaRPr lang="en-US" sz="3600" b="1" kern="1200" dirty="0">
                        <a:solidFill>
                          <a:srgbClr val="C00000"/>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600" b="1" kern="1200" dirty="0">
                          <a:solidFill>
                            <a:schemeClr val="tx1"/>
                          </a:solidFill>
                          <a:latin typeface="Sakkal Majalla" panose="02000000000000000000" pitchFamily="2" charset="-78"/>
                          <a:ea typeface="+mn-ea"/>
                          <a:cs typeface="Sakkal Majalla" panose="02000000000000000000" pitchFamily="2" charset="-78"/>
                        </a:rPr>
                        <a:t>- جاء الرجل.</a:t>
                      </a:r>
                      <a:endParaRPr lang="en-US" sz="3600" b="1" kern="1200" dirty="0">
                        <a:solidFill>
                          <a:schemeClr val="tx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1"/>
                  </a:ext>
                </a:extLst>
              </a:tr>
              <a:tr h="370840">
                <a:tc>
                  <a:txBody>
                    <a:bodyPr/>
                    <a:lstStyle/>
                    <a:p>
                      <a:pPr algn="ctr" rtl="1"/>
                      <a:r>
                        <a:rPr lang="ar-BH" sz="3600" b="1" kern="1200" dirty="0">
                          <a:solidFill>
                            <a:srgbClr val="C00000"/>
                          </a:solidFill>
                          <a:latin typeface="Sakkal Majalla" panose="02000000000000000000" pitchFamily="2" charset="-78"/>
                          <a:ea typeface="+mn-ea"/>
                          <a:cs typeface="Sakkal Majalla" panose="02000000000000000000" pitchFamily="2" charset="-78"/>
                        </a:rPr>
                        <a:t>يدل على عمل. </a:t>
                      </a:r>
                      <a:endParaRPr lang="en-US" sz="3600" b="1" kern="1200" dirty="0">
                        <a:solidFill>
                          <a:srgbClr val="C00000"/>
                        </a:solidFill>
                        <a:latin typeface="Sakkal Majalla" panose="02000000000000000000" pitchFamily="2" charset="-78"/>
                        <a:ea typeface="+mn-ea"/>
                        <a:cs typeface="Sakkal Majalla" panose="02000000000000000000" pitchFamily="2" charset="-78"/>
                      </a:endParaRPr>
                    </a:p>
                  </a:txBody>
                  <a:tcPr/>
                </a:tc>
                <a:tc>
                  <a:txBody>
                    <a:bodyPr/>
                    <a:lstStyle/>
                    <a:p>
                      <a:pPr algn="ctr" rtl="1"/>
                      <a:r>
                        <a:rPr lang="ar-BH" sz="3600" b="1" kern="1200" dirty="0">
                          <a:solidFill>
                            <a:srgbClr val="C00000"/>
                          </a:solidFill>
                          <a:latin typeface="Sakkal Majalla" panose="02000000000000000000" pitchFamily="2" charset="-78"/>
                          <a:ea typeface="+mn-ea"/>
                          <a:cs typeface="Sakkal Majalla" panose="02000000000000000000" pitchFamily="2" charset="-78"/>
                        </a:rPr>
                        <a:t>أزهر</a:t>
                      </a:r>
                      <a:endParaRPr lang="en-US" sz="3600" b="1" kern="1200" dirty="0">
                        <a:solidFill>
                          <a:srgbClr val="C00000"/>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600" b="1" kern="1200" dirty="0">
                          <a:solidFill>
                            <a:schemeClr val="tx1"/>
                          </a:solidFill>
                          <a:latin typeface="Sakkal Majalla" panose="02000000000000000000" pitchFamily="2" charset="-78"/>
                          <a:ea typeface="+mn-ea"/>
                          <a:cs typeface="Sakkal Majalla" panose="02000000000000000000" pitchFamily="2" charset="-78"/>
                        </a:rPr>
                        <a:t>- أزهرت أشجار اللوز.</a:t>
                      </a:r>
                      <a:endParaRPr lang="en-US" sz="3600" b="1" kern="1200" dirty="0">
                        <a:solidFill>
                          <a:schemeClr val="tx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2"/>
                  </a:ext>
                </a:extLst>
              </a:tr>
              <a:tr h="370840">
                <a:tc>
                  <a:txBody>
                    <a:bodyPr/>
                    <a:lstStyle/>
                    <a:p>
                      <a:pPr algn="ctr" rtl="1"/>
                      <a:r>
                        <a:rPr lang="ar-BH" sz="3600" b="1" kern="1200" dirty="0">
                          <a:solidFill>
                            <a:srgbClr val="C00000"/>
                          </a:solidFill>
                          <a:latin typeface="Sakkal Majalla" panose="02000000000000000000" pitchFamily="2" charset="-78"/>
                          <a:ea typeface="+mn-ea"/>
                          <a:cs typeface="Sakkal Majalla" panose="02000000000000000000" pitchFamily="2" charset="-78"/>
                        </a:rPr>
                        <a:t>يدل على لون.</a:t>
                      </a:r>
                      <a:endParaRPr lang="en-US" sz="3600" b="1" kern="1200" dirty="0">
                        <a:solidFill>
                          <a:srgbClr val="C00000"/>
                        </a:solidFill>
                        <a:latin typeface="Sakkal Majalla" panose="02000000000000000000" pitchFamily="2" charset="-78"/>
                        <a:ea typeface="+mn-ea"/>
                        <a:cs typeface="Sakkal Majalla" panose="02000000000000000000" pitchFamily="2" charset="-78"/>
                      </a:endParaRPr>
                    </a:p>
                  </a:txBody>
                  <a:tcPr/>
                </a:tc>
                <a:tc>
                  <a:txBody>
                    <a:bodyPr/>
                    <a:lstStyle/>
                    <a:p>
                      <a:pPr algn="ctr" rtl="1"/>
                      <a:r>
                        <a:rPr lang="ar-BH" sz="3600" b="1" kern="1200" dirty="0">
                          <a:solidFill>
                            <a:srgbClr val="C00000"/>
                          </a:solidFill>
                          <a:latin typeface="Sakkal Majalla" panose="02000000000000000000" pitchFamily="2" charset="-78"/>
                          <a:ea typeface="+mn-ea"/>
                          <a:cs typeface="Sakkal Majalla" panose="02000000000000000000" pitchFamily="2" charset="-78"/>
                        </a:rPr>
                        <a:t>اخضرّ</a:t>
                      </a:r>
                      <a:endParaRPr lang="en-US" sz="3600" b="1" kern="1200" dirty="0">
                        <a:solidFill>
                          <a:srgbClr val="C00000"/>
                        </a:solidFill>
                        <a:latin typeface="Sakkal Majalla" panose="02000000000000000000" pitchFamily="2" charset="-78"/>
                        <a:ea typeface="+mn-ea"/>
                        <a:cs typeface="Sakkal Majalla" panose="02000000000000000000"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BH" sz="3600" b="1" kern="1200" dirty="0">
                          <a:solidFill>
                            <a:schemeClr val="tx1"/>
                          </a:solidFill>
                          <a:latin typeface="Sakkal Majalla" panose="02000000000000000000" pitchFamily="2" charset="-78"/>
                          <a:ea typeface="+mn-ea"/>
                          <a:cs typeface="Sakkal Majalla" panose="02000000000000000000" pitchFamily="2" charset="-78"/>
                        </a:rPr>
                        <a:t>- اخضرّت المروج.</a:t>
                      </a:r>
                      <a:endParaRPr lang="en-US" sz="3600" b="1" kern="1200" dirty="0">
                        <a:solidFill>
                          <a:schemeClr val="tx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3"/>
                  </a:ext>
                </a:extLst>
              </a:tr>
              <a:tr h="370840">
                <a:tc>
                  <a:txBody>
                    <a:bodyPr/>
                    <a:lstStyle/>
                    <a:p>
                      <a:pPr algn="ctr" rtl="1"/>
                      <a:r>
                        <a:rPr lang="ar-BH" sz="3600" b="1" kern="1200" dirty="0">
                          <a:solidFill>
                            <a:srgbClr val="C00000"/>
                          </a:solidFill>
                          <a:latin typeface="Sakkal Majalla" panose="02000000000000000000" pitchFamily="2" charset="-78"/>
                          <a:ea typeface="+mn-ea"/>
                          <a:cs typeface="Sakkal Majalla" panose="02000000000000000000" pitchFamily="2" charset="-78"/>
                        </a:rPr>
                        <a:t>يدل على حالة.</a:t>
                      </a:r>
                      <a:endParaRPr lang="en-US" sz="3600" b="1" kern="1200" dirty="0">
                        <a:solidFill>
                          <a:srgbClr val="C00000"/>
                        </a:solidFill>
                        <a:latin typeface="Sakkal Majalla" panose="02000000000000000000" pitchFamily="2" charset="-78"/>
                        <a:ea typeface="+mn-ea"/>
                        <a:cs typeface="Sakkal Majalla" panose="02000000000000000000" pitchFamily="2" charset="-78"/>
                      </a:endParaRPr>
                    </a:p>
                  </a:txBody>
                  <a:tcPr/>
                </a:tc>
                <a:tc>
                  <a:txBody>
                    <a:bodyPr/>
                    <a:lstStyle/>
                    <a:p>
                      <a:pPr algn="ctr" rtl="1"/>
                      <a:r>
                        <a:rPr lang="ar-BH" sz="3600" b="1" kern="1200" dirty="0">
                          <a:solidFill>
                            <a:srgbClr val="C00000"/>
                          </a:solidFill>
                          <a:latin typeface="Sakkal Majalla" panose="02000000000000000000" pitchFamily="2" charset="-78"/>
                          <a:ea typeface="+mn-ea"/>
                          <a:cs typeface="Sakkal Majalla" panose="02000000000000000000" pitchFamily="2" charset="-78"/>
                        </a:rPr>
                        <a:t>سُرّ</a:t>
                      </a:r>
                      <a:endParaRPr lang="en-US" sz="3600" b="1" kern="1200" dirty="0">
                        <a:solidFill>
                          <a:srgbClr val="C00000"/>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600" b="1" kern="1200" dirty="0">
                          <a:solidFill>
                            <a:schemeClr val="tx1"/>
                          </a:solidFill>
                          <a:latin typeface="Sakkal Majalla" panose="02000000000000000000" pitchFamily="2" charset="-78"/>
                          <a:ea typeface="+mn-ea"/>
                          <a:cs typeface="Sakkal Majalla" panose="02000000000000000000" pitchFamily="2" charset="-78"/>
                        </a:rPr>
                        <a:t>- سُرّ الفلاحُ.</a:t>
                      </a:r>
                      <a:endParaRPr lang="en-US" sz="3600" b="1" kern="1200" dirty="0">
                        <a:solidFill>
                          <a:schemeClr val="tx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4"/>
                  </a:ext>
                </a:extLst>
              </a:tr>
            </a:tbl>
          </a:graphicData>
        </a:graphic>
      </p:graphicFrame>
      <p:sp>
        <p:nvSpPr>
          <p:cNvPr id="11" name="مستطيل 9">
            <a:extLst>
              <a:ext uri="{FF2B5EF4-FFF2-40B4-BE49-F238E27FC236}">
                <a16:creationId xmlns:a16="http://schemas.microsoft.com/office/drawing/2014/main" xmlns="" id="{255D957B-3BA8-46D8-ACB8-983334DA4329}"/>
              </a:ext>
            </a:extLst>
          </p:cNvPr>
          <p:cNvSpPr/>
          <p:nvPr/>
        </p:nvSpPr>
        <p:spPr>
          <a:xfrm>
            <a:off x="155575" y="498623"/>
            <a:ext cx="3337902" cy="400110"/>
          </a:xfrm>
          <a:prstGeom prst="rect">
            <a:avLst/>
          </a:prstGeom>
          <a:solidFill>
            <a:schemeClr val="accent4">
              <a:lumMod val="60000"/>
              <a:lumOff val="40000"/>
            </a:schemeClr>
          </a:solidFill>
          <a:effectLst>
            <a:outerShdw blurRad="50800" dist="38100" dir="16200000"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wrap="square">
            <a:spAutoFit/>
          </a:bodyPr>
          <a:lstStyle/>
          <a:p>
            <a:r>
              <a:rPr lang="ar-BH" sz="2000" b="1" dirty="0">
                <a:solidFill>
                  <a:schemeClr val="tx1"/>
                </a:solidFill>
                <a:latin typeface="Sakkal Majalla" panose="02000000000000000000" pitchFamily="2" charset="-78"/>
                <a:cs typeface="Sakkal Majalla" panose="02000000000000000000" pitchFamily="2" charset="-78"/>
              </a:rPr>
              <a:t>الفعل اللازم والفعل المتعدّي-عرب 101</a:t>
            </a:r>
            <a:endParaRPr lang="ar-BH" sz="1050" b="1"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745605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AutoShape 8" descr="نتيجة بحث الصور عن معالم البحرين الأثر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9" name="AutoShape 2" descr="نتيجة بحث الصور عن تحدي القراءة"/>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19" name="Rectangle 18"/>
          <p:cNvSpPr/>
          <p:nvPr/>
        </p:nvSpPr>
        <p:spPr>
          <a:xfrm>
            <a:off x="879231" y="2168770"/>
            <a:ext cx="10712309" cy="3676810"/>
          </a:xfrm>
          <a:prstGeom prst="rect">
            <a:avLst/>
          </a:prstGeom>
          <a:solidFill>
            <a:schemeClr val="accent4">
              <a:lumMod val="40000"/>
              <a:lumOff val="60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BH" sz="4000" b="1" dirty="0">
                <a:solidFill>
                  <a:srgbClr val="0070C0"/>
                </a:solidFill>
                <a:latin typeface="Sakkal Majalla" panose="02000000000000000000" pitchFamily="2" charset="-78"/>
                <a:cs typeface="Sakkal Majalla" panose="02000000000000000000" pitchFamily="2" charset="-78"/>
              </a:rPr>
              <a:t>يمكن تحويل الفعل اللازم إلى فعل متعدٍّ بطرائق ثلاث:</a:t>
            </a:r>
          </a:p>
          <a:p>
            <a:pPr algn="r"/>
            <a:r>
              <a:rPr lang="ar-BH" sz="4000" b="1" dirty="0">
                <a:solidFill>
                  <a:srgbClr val="C00000"/>
                </a:solidFill>
                <a:latin typeface="Sakkal Majalla" panose="02000000000000000000" pitchFamily="2" charset="-78"/>
                <a:cs typeface="Sakkal Majalla" panose="02000000000000000000" pitchFamily="2" charset="-78"/>
              </a:rPr>
              <a:t>أـ الهمزة في أول الفعل:</a:t>
            </a:r>
          </a:p>
          <a:p>
            <a:pPr algn="r"/>
            <a:r>
              <a:rPr lang="ar-BH" sz="4000" b="1" dirty="0">
                <a:solidFill>
                  <a:schemeClr val="tx1"/>
                </a:solidFill>
                <a:latin typeface="Sakkal Majalla" panose="02000000000000000000" pitchFamily="2" charset="-78"/>
                <a:cs typeface="Sakkal Majalla" panose="02000000000000000000" pitchFamily="2" charset="-78"/>
              </a:rPr>
              <a:t>فالمثال: (جلس الرجلُ) يمكن تعدية الفعل فيه بقولنا: أجلس الرجلُ الطفلَ.</a:t>
            </a:r>
            <a:endParaRPr lang="en-US" sz="4000" b="1" dirty="0">
              <a:solidFill>
                <a:schemeClr val="tx1"/>
              </a:solidFill>
              <a:latin typeface="Sakkal Majalla" panose="02000000000000000000" pitchFamily="2" charset="-78"/>
              <a:cs typeface="Sakkal Majalla" panose="02000000000000000000" pitchFamily="2" charset="-78"/>
            </a:endParaRPr>
          </a:p>
          <a:p>
            <a:pPr algn="r"/>
            <a:r>
              <a:rPr lang="ar-BH" sz="4000" b="1" dirty="0">
                <a:solidFill>
                  <a:srgbClr val="C00000"/>
                </a:solidFill>
                <a:latin typeface="Sakkal Majalla" panose="02000000000000000000" pitchFamily="2" charset="-78"/>
                <a:cs typeface="Sakkal Majalla" panose="02000000000000000000" pitchFamily="2" charset="-78"/>
              </a:rPr>
              <a:t>ب. التضعيف:</a:t>
            </a:r>
            <a:r>
              <a:rPr lang="ar-BH" sz="4000" b="1" dirty="0">
                <a:solidFill>
                  <a:schemeClr val="tx1"/>
                </a:solidFill>
                <a:latin typeface="Sakkal Majalla" panose="02000000000000000000" pitchFamily="2" charset="-78"/>
                <a:cs typeface="Sakkal Majalla" panose="02000000000000000000" pitchFamily="2" charset="-78"/>
              </a:rPr>
              <a:t> جـلـَّس الرجلُ الطفلَ.</a:t>
            </a:r>
            <a:endParaRPr lang="en-US" sz="4000" b="1" dirty="0">
              <a:solidFill>
                <a:schemeClr val="tx1"/>
              </a:solidFill>
              <a:latin typeface="Sakkal Majalla" panose="02000000000000000000" pitchFamily="2" charset="-78"/>
              <a:cs typeface="Sakkal Majalla" panose="02000000000000000000" pitchFamily="2" charset="-78"/>
            </a:endParaRPr>
          </a:p>
          <a:p>
            <a:pPr algn="r"/>
            <a:r>
              <a:rPr lang="ar-BH" sz="4000" b="1" dirty="0">
                <a:solidFill>
                  <a:srgbClr val="C00000"/>
                </a:solidFill>
                <a:latin typeface="Sakkal Majalla" panose="02000000000000000000" pitchFamily="2" charset="-78"/>
                <a:cs typeface="Sakkal Majalla" panose="02000000000000000000" pitchFamily="2" charset="-78"/>
              </a:rPr>
              <a:t>ج. حرف الجرّ في نهاية الجملة</a:t>
            </a:r>
            <a:r>
              <a:rPr lang="ar-BH" sz="4000" b="1" dirty="0">
                <a:solidFill>
                  <a:schemeClr val="tx1"/>
                </a:solidFill>
                <a:latin typeface="Sakkal Majalla" panose="02000000000000000000" pitchFamily="2" charset="-78"/>
                <a:cs typeface="Sakkal Majalla" panose="02000000000000000000" pitchFamily="2" charset="-78"/>
              </a:rPr>
              <a:t>: جلس الطفلُ في الحديقة.</a:t>
            </a:r>
          </a:p>
        </p:txBody>
      </p:sp>
      <p:sp>
        <p:nvSpPr>
          <p:cNvPr id="20" name="Rectangle 19"/>
          <p:cNvSpPr/>
          <p:nvPr/>
        </p:nvSpPr>
        <p:spPr>
          <a:xfrm>
            <a:off x="6235385" y="698678"/>
            <a:ext cx="5444448" cy="837152"/>
          </a:xfrm>
          <a:prstGeom prst="rect">
            <a:avLst/>
          </a:prstGeom>
          <a:solidFill>
            <a:schemeClr val="accent1">
              <a:lumMod val="20000"/>
              <a:lumOff val="80000"/>
            </a:schemeClr>
          </a:solidFill>
        </p:spPr>
        <p:txBody>
          <a:bodyPr wrap="square">
            <a:spAutoFit/>
          </a:bodyPr>
          <a:lstStyle/>
          <a:p>
            <a:pPr algn="ctr">
              <a:lnSpc>
                <a:spcPct val="110000"/>
              </a:lnSpc>
            </a:pPr>
            <a:r>
              <a:rPr lang="ar-BH" sz="4400" b="1" dirty="0">
                <a:solidFill>
                  <a:srgbClr val="C00000"/>
                </a:solidFill>
                <a:latin typeface="Sakkal Majalla" panose="02000000000000000000" pitchFamily="2" charset="-78"/>
                <a:cs typeface="Sakkal Majalla" panose="02000000000000000000" pitchFamily="2" charset="-78"/>
              </a:rPr>
              <a:t>تعدية الفعل اللازم</a:t>
            </a:r>
          </a:p>
        </p:txBody>
      </p:sp>
      <p:sp>
        <p:nvSpPr>
          <p:cNvPr id="8" name="مستطيل 9">
            <a:extLst>
              <a:ext uri="{FF2B5EF4-FFF2-40B4-BE49-F238E27FC236}">
                <a16:creationId xmlns:a16="http://schemas.microsoft.com/office/drawing/2014/main" xmlns="" id="{255D957B-3BA8-46D8-ACB8-983334DA4329}"/>
              </a:ext>
            </a:extLst>
          </p:cNvPr>
          <p:cNvSpPr/>
          <p:nvPr/>
        </p:nvSpPr>
        <p:spPr>
          <a:xfrm>
            <a:off x="155575" y="498623"/>
            <a:ext cx="3337902" cy="400110"/>
          </a:xfrm>
          <a:prstGeom prst="rect">
            <a:avLst/>
          </a:prstGeom>
          <a:solidFill>
            <a:schemeClr val="accent4">
              <a:lumMod val="60000"/>
              <a:lumOff val="40000"/>
            </a:schemeClr>
          </a:solidFill>
          <a:effectLst>
            <a:outerShdw blurRad="50800" dist="38100" dir="16200000"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wrap="square">
            <a:spAutoFit/>
          </a:bodyPr>
          <a:lstStyle/>
          <a:p>
            <a:r>
              <a:rPr lang="ar-BH" sz="2000" b="1" dirty="0">
                <a:solidFill>
                  <a:schemeClr val="tx1"/>
                </a:solidFill>
                <a:latin typeface="Sakkal Majalla" panose="02000000000000000000" pitchFamily="2" charset="-78"/>
                <a:cs typeface="Sakkal Majalla" panose="02000000000000000000" pitchFamily="2" charset="-78"/>
              </a:rPr>
              <a:t>الفعل اللازم والفعل المتعدّي-عرب 101</a:t>
            </a:r>
            <a:endParaRPr lang="ar-BH" sz="1050" b="1"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1981800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AutoShape 8" descr="نتيجة بحث الصور عن معالم البحرين الأثر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9" name="AutoShape 2" descr="نتيجة بحث الصور عن تحدي القراءة"/>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17" name="Rectangle 16"/>
          <p:cNvSpPr/>
          <p:nvPr/>
        </p:nvSpPr>
        <p:spPr>
          <a:xfrm>
            <a:off x="6714699" y="784273"/>
            <a:ext cx="5099578" cy="769441"/>
          </a:xfrm>
          <a:prstGeom prst="rect">
            <a:avLst/>
          </a:prstGeom>
          <a:solidFill>
            <a:schemeClr val="accent5">
              <a:lumMod val="40000"/>
              <a:lumOff val="60000"/>
            </a:schemeClr>
          </a:solidFill>
        </p:spPr>
        <p:txBody>
          <a:bodyPr wrap="square">
            <a:spAutoFit/>
          </a:bodyPr>
          <a:lstStyle/>
          <a:p>
            <a:pPr algn="ctr">
              <a:lnSpc>
                <a:spcPct val="110000"/>
              </a:lnSpc>
            </a:pPr>
            <a:r>
              <a:rPr lang="ar-BH" sz="4000" b="1" dirty="0">
                <a:latin typeface="Sakkal Majalla" panose="02000000000000000000" pitchFamily="2" charset="-78"/>
                <a:cs typeface="Sakkal Majalla" panose="02000000000000000000" pitchFamily="2" charset="-78"/>
              </a:rPr>
              <a:t>ثانيًا: الفعل المتعدّي</a:t>
            </a:r>
          </a:p>
        </p:txBody>
      </p:sp>
      <p:sp>
        <p:nvSpPr>
          <p:cNvPr id="13" name="Rectangle 12"/>
          <p:cNvSpPr/>
          <p:nvPr/>
        </p:nvSpPr>
        <p:spPr>
          <a:xfrm>
            <a:off x="612775" y="1716773"/>
            <a:ext cx="11201503" cy="1981167"/>
          </a:xfrm>
          <a:prstGeom prst="rect">
            <a:avLst/>
          </a:prstGeom>
          <a:solidFill>
            <a:schemeClr val="accent6">
              <a:lumMod val="20000"/>
              <a:lumOff val="80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BH" sz="3600" b="1" dirty="0">
                <a:solidFill>
                  <a:srgbClr val="0070C0"/>
                </a:solidFill>
                <a:latin typeface="Sakkal Majalla" panose="02000000000000000000" pitchFamily="2" charset="-78"/>
                <a:cs typeface="Sakkal Majalla" panose="02000000000000000000" pitchFamily="2" charset="-78"/>
              </a:rPr>
              <a:t>اقرأ النصّ الآتي، ثمّ لاحظ الأمثلة التي تليه:</a:t>
            </a:r>
            <a:endParaRPr lang="ar-BH" sz="3600" b="1" dirty="0">
              <a:solidFill>
                <a:schemeClr val="tx1"/>
              </a:solidFill>
              <a:latin typeface="Sakkal Majalla" panose="02000000000000000000" pitchFamily="2" charset="-78"/>
              <a:cs typeface="Sakkal Majalla" panose="02000000000000000000" pitchFamily="2" charset="-78"/>
            </a:endParaRPr>
          </a:p>
          <a:p>
            <a:pPr algn="just" rtl="1"/>
            <a:r>
              <a:rPr lang="ar-BH" sz="3600" b="1" dirty="0">
                <a:solidFill>
                  <a:schemeClr val="tx1"/>
                </a:solidFill>
                <a:latin typeface="Sakkal Majalla" panose="02000000000000000000" pitchFamily="2" charset="-78"/>
                <a:cs typeface="Sakkal Majalla" panose="02000000000000000000" pitchFamily="2" charset="-78"/>
              </a:rPr>
              <a:t>ألقى صيّادٌ شَبكتَه في البحرِ، وانتظر طويلاً، فشاهدَ في قاع البحر  صَدَفةً، ثمّ رَمى نفسَه في الماءِ، وأخرج الصدَفَةَ، ولكنّها كانت فارغة، فحزن حزنًا شديدًا. ثمّ ألقى الشبكةَ مرّةً أخرى فصادت سمكةً كبيرةً.</a:t>
            </a:r>
          </a:p>
        </p:txBody>
      </p:sp>
      <p:sp>
        <p:nvSpPr>
          <p:cNvPr id="14" name="Rectangle 13"/>
          <p:cNvSpPr/>
          <p:nvPr/>
        </p:nvSpPr>
        <p:spPr>
          <a:xfrm>
            <a:off x="708309" y="3860998"/>
            <a:ext cx="11105968" cy="2432225"/>
          </a:xfrm>
          <a:prstGeom prst="rect">
            <a:avLst/>
          </a:prstGeom>
          <a:solidFill>
            <a:schemeClr val="accent6">
              <a:lumMod val="20000"/>
              <a:lumOff val="80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r"/>
            <a:r>
              <a:rPr lang="ar-BH" sz="3600" b="1" u="sng" dirty="0">
                <a:solidFill>
                  <a:srgbClr val="C00000"/>
                </a:solidFill>
                <a:latin typeface="Sakkal Majalla" panose="02000000000000000000" pitchFamily="2" charset="-78"/>
                <a:cs typeface="Sakkal Majalla" panose="02000000000000000000" pitchFamily="2" charset="-78"/>
              </a:rPr>
              <a:t>الأمثلة:</a:t>
            </a:r>
          </a:p>
          <a:p>
            <a:pPr algn="r"/>
            <a:r>
              <a:rPr lang="ar-BH" sz="3200" b="1" dirty="0">
                <a:solidFill>
                  <a:srgbClr val="0070C0"/>
                </a:solidFill>
                <a:latin typeface="Sakkal Majalla" panose="02000000000000000000" pitchFamily="2" charset="-78"/>
                <a:cs typeface="Sakkal Majalla" panose="02000000000000000000" pitchFamily="2" charset="-78"/>
              </a:rPr>
              <a:t>ألقى صيادٌ شبكتَه في البحر.     - شاهد في قاع البحر صدفَةً.     - رمى نفسَه في الماء.           </a:t>
            </a:r>
          </a:p>
          <a:p>
            <a:pPr algn="r"/>
            <a:r>
              <a:rPr lang="ar-BH" sz="3200" b="1" dirty="0">
                <a:solidFill>
                  <a:srgbClr val="0070C0"/>
                </a:solidFill>
                <a:latin typeface="Sakkal Majalla" panose="02000000000000000000" pitchFamily="2" charset="-78"/>
                <a:cs typeface="Sakkal Majalla" panose="02000000000000000000" pitchFamily="2" charset="-78"/>
              </a:rPr>
              <a:t> - أخرج الصدفةَ.     -ألقى الشبكةَ مرةً أخرى.       - صادت سمكةً كبيرة.  </a:t>
            </a:r>
          </a:p>
          <a:p>
            <a:pPr algn="r"/>
            <a:r>
              <a:rPr lang="ar-BH" sz="3200" b="1" dirty="0">
                <a:solidFill>
                  <a:schemeClr val="tx1"/>
                </a:solidFill>
                <a:latin typeface="Sakkal Majalla" panose="02000000000000000000" pitchFamily="2" charset="-78"/>
                <a:cs typeface="Sakkal Majalla" panose="02000000000000000000" pitchFamily="2" charset="-78"/>
              </a:rPr>
              <a:t>ستجد أن جميع الأفعال في هذه الأمثلة قد نصبت مفعولاً به (شبكته، صدفة، نفسه، الصدفة، الشبكة، سمكة) فهي أفعال متعدّية.    </a:t>
            </a:r>
          </a:p>
        </p:txBody>
      </p:sp>
      <p:sp>
        <p:nvSpPr>
          <p:cNvPr id="11" name="مستطيل 9">
            <a:extLst>
              <a:ext uri="{FF2B5EF4-FFF2-40B4-BE49-F238E27FC236}">
                <a16:creationId xmlns:a16="http://schemas.microsoft.com/office/drawing/2014/main" xmlns="" id="{255D957B-3BA8-46D8-ACB8-983334DA4329}"/>
              </a:ext>
            </a:extLst>
          </p:cNvPr>
          <p:cNvSpPr/>
          <p:nvPr/>
        </p:nvSpPr>
        <p:spPr>
          <a:xfrm>
            <a:off x="155575" y="498623"/>
            <a:ext cx="3337902" cy="400110"/>
          </a:xfrm>
          <a:prstGeom prst="rect">
            <a:avLst/>
          </a:prstGeom>
          <a:solidFill>
            <a:schemeClr val="accent4">
              <a:lumMod val="60000"/>
              <a:lumOff val="40000"/>
            </a:schemeClr>
          </a:solidFill>
          <a:effectLst>
            <a:outerShdw blurRad="50800" dist="38100" dir="16200000"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wrap="square">
            <a:spAutoFit/>
          </a:bodyPr>
          <a:lstStyle/>
          <a:p>
            <a:r>
              <a:rPr lang="ar-BH" sz="2000" b="1" dirty="0">
                <a:solidFill>
                  <a:schemeClr val="tx1"/>
                </a:solidFill>
                <a:latin typeface="Sakkal Majalla" panose="02000000000000000000" pitchFamily="2" charset="-78"/>
                <a:cs typeface="Sakkal Majalla" panose="02000000000000000000" pitchFamily="2" charset="-78"/>
              </a:rPr>
              <a:t>الفعل اللازم والفعل المتعدّي-عرب 101</a:t>
            </a:r>
            <a:endParaRPr lang="ar-BH" sz="1050" b="1"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127179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AutoShape 8" descr="نتيجة بحث الصور عن معالم البحرين الأثر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7" name="Rectangle 6"/>
          <p:cNvSpPr/>
          <p:nvPr/>
        </p:nvSpPr>
        <p:spPr>
          <a:xfrm>
            <a:off x="1292641" y="1876381"/>
            <a:ext cx="10348895" cy="562710"/>
          </a:xfrm>
          <a:prstGeom prst="rect">
            <a:avLst/>
          </a:prstGeom>
          <a:solidFill>
            <a:schemeClr val="accent4">
              <a:lumMod val="60000"/>
              <a:lumOff val="40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BH" sz="2800" b="1" dirty="0">
                <a:solidFill>
                  <a:srgbClr val="C00000"/>
                </a:solidFill>
                <a:latin typeface="Sakkal Majalla" panose="02000000000000000000" pitchFamily="2" charset="-78"/>
                <a:cs typeface="Sakkal Majalla" panose="02000000000000000000" pitchFamily="2" charset="-78"/>
              </a:rPr>
              <a:t>-</a:t>
            </a:r>
            <a:r>
              <a:rPr lang="ar-BH" sz="4000" b="1" dirty="0">
                <a:solidFill>
                  <a:schemeClr val="tx1"/>
                </a:solidFill>
                <a:latin typeface="Sakkal Majalla" panose="02000000000000000000" pitchFamily="2" charset="-78"/>
                <a:cs typeface="Sakkal Majalla" panose="02000000000000000000" pitchFamily="2" charset="-78"/>
              </a:rPr>
              <a:t>حدّد المفعول به في الجمل الآتية بحسب ما هو مطلوب في الجدول:</a:t>
            </a:r>
          </a:p>
        </p:txBody>
      </p:sp>
      <p:sp>
        <p:nvSpPr>
          <p:cNvPr id="9" name="AutoShape 2" descr="نتيجة بحث الصور عن تحدي القراءة"/>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8" name="Rectangle 7"/>
          <p:cNvSpPr/>
          <p:nvPr/>
        </p:nvSpPr>
        <p:spPr>
          <a:xfrm>
            <a:off x="7478975" y="820296"/>
            <a:ext cx="4038728" cy="837152"/>
          </a:xfrm>
          <a:prstGeom prst="rect">
            <a:avLst/>
          </a:prstGeom>
          <a:solidFill>
            <a:schemeClr val="accent4">
              <a:lumMod val="75000"/>
            </a:schemeClr>
          </a:solidFill>
        </p:spPr>
        <p:txBody>
          <a:bodyPr wrap="square">
            <a:spAutoFit/>
          </a:bodyPr>
          <a:lstStyle/>
          <a:p>
            <a:pPr algn="ctr">
              <a:lnSpc>
                <a:spcPct val="110000"/>
              </a:lnSpc>
            </a:pPr>
            <a:r>
              <a:rPr lang="ar-BH" sz="4400" b="1" dirty="0">
                <a:solidFill>
                  <a:srgbClr val="002060"/>
                </a:solidFill>
                <a:latin typeface="Sakkal Majalla" panose="02000000000000000000" pitchFamily="2" charset="-78"/>
                <a:cs typeface="Sakkal Majalla" panose="02000000000000000000" pitchFamily="2" charset="-78"/>
              </a:rPr>
              <a:t>نشاط تعليمي (2)</a:t>
            </a:r>
          </a:p>
        </p:txBody>
      </p:sp>
      <p:graphicFrame>
        <p:nvGraphicFramePr>
          <p:cNvPr id="3" name="Table 2"/>
          <p:cNvGraphicFramePr>
            <a:graphicFrameLocks noGrp="1"/>
          </p:cNvGraphicFramePr>
          <p:nvPr>
            <p:extLst>
              <p:ext uri="{D42A27DB-BD31-4B8C-83A1-F6EECF244321}">
                <p14:modId xmlns:p14="http://schemas.microsoft.com/office/powerpoint/2010/main" val="306943198"/>
              </p:ext>
            </p:extLst>
          </p:nvPr>
        </p:nvGraphicFramePr>
        <p:xfrm>
          <a:off x="1292641" y="2863696"/>
          <a:ext cx="10355766" cy="2316480"/>
        </p:xfrm>
        <a:graphic>
          <a:graphicData uri="http://schemas.openxmlformats.org/drawingml/2006/table">
            <a:tbl>
              <a:tblPr firstRow="1" bandRow="1">
                <a:tableStyleId>{5C22544A-7EE6-4342-B048-85BDC9FD1C3A}</a:tableStyleId>
              </a:tblPr>
              <a:tblGrid>
                <a:gridCol w="2446214">
                  <a:extLst>
                    <a:ext uri="{9D8B030D-6E8A-4147-A177-3AD203B41FA5}">
                      <a16:colId xmlns:a16="http://schemas.microsoft.com/office/drawing/2014/main" xmlns="" val="20000"/>
                    </a:ext>
                  </a:extLst>
                </a:gridCol>
                <a:gridCol w="2590801">
                  <a:extLst>
                    <a:ext uri="{9D8B030D-6E8A-4147-A177-3AD203B41FA5}">
                      <a16:colId xmlns:a16="http://schemas.microsoft.com/office/drawing/2014/main" xmlns="" val="20001"/>
                    </a:ext>
                  </a:extLst>
                </a:gridCol>
                <a:gridCol w="5318751">
                  <a:extLst>
                    <a:ext uri="{9D8B030D-6E8A-4147-A177-3AD203B41FA5}">
                      <a16:colId xmlns:a16="http://schemas.microsoft.com/office/drawing/2014/main" xmlns="" val="20002"/>
                    </a:ext>
                  </a:extLst>
                </a:gridCol>
              </a:tblGrid>
              <a:tr h="370840">
                <a:tc>
                  <a:txBody>
                    <a:bodyPr/>
                    <a:lstStyle/>
                    <a:p>
                      <a:pPr algn="ctr" rtl="1"/>
                      <a:r>
                        <a:rPr lang="ar-BH" sz="3200" b="1" kern="1200" dirty="0">
                          <a:solidFill>
                            <a:srgbClr val="C00000"/>
                          </a:solidFill>
                          <a:latin typeface="Sakkal Majalla" panose="02000000000000000000" pitchFamily="2" charset="-78"/>
                          <a:ea typeface="+mn-ea"/>
                          <a:cs typeface="Sakkal Majalla" panose="02000000000000000000" pitchFamily="2" charset="-78"/>
                        </a:rPr>
                        <a:t>المفعول به</a:t>
                      </a:r>
                      <a:endParaRPr lang="en-US" sz="3200" b="1" kern="1200" dirty="0">
                        <a:solidFill>
                          <a:srgbClr val="C00000"/>
                        </a:solidFill>
                        <a:latin typeface="Sakkal Majalla" panose="02000000000000000000" pitchFamily="2" charset="-78"/>
                        <a:ea typeface="+mn-ea"/>
                        <a:cs typeface="Sakkal Majalla" panose="02000000000000000000" pitchFamily="2" charset="-78"/>
                      </a:endParaRPr>
                    </a:p>
                  </a:txBody>
                  <a:tcPr>
                    <a:solidFill>
                      <a:schemeClr val="accent6">
                        <a:lumMod val="60000"/>
                        <a:lumOff val="40000"/>
                      </a:schemeClr>
                    </a:solidFill>
                  </a:tcPr>
                </a:tc>
                <a:tc>
                  <a:txBody>
                    <a:bodyPr/>
                    <a:lstStyle/>
                    <a:p>
                      <a:pPr algn="ctr" rtl="1"/>
                      <a:r>
                        <a:rPr lang="ar-BH" sz="3200" b="1" kern="1200" dirty="0">
                          <a:solidFill>
                            <a:srgbClr val="C00000"/>
                          </a:solidFill>
                          <a:latin typeface="Sakkal Majalla" panose="02000000000000000000" pitchFamily="2" charset="-78"/>
                          <a:ea typeface="+mn-ea"/>
                          <a:cs typeface="Sakkal Majalla" panose="02000000000000000000" pitchFamily="2" charset="-78"/>
                        </a:rPr>
                        <a:t>الفعل المتعدّي</a:t>
                      </a:r>
                      <a:endParaRPr lang="en-US" sz="3200" b="1" kern="1200" dirty="0">
                        <a:solidFill>
                          <a:srgbClr val="C00000"/>
                        </a:solidFill>
                        <a:latin typeface="Sakkal Majalla" panose="02000000000000000000" pitchFamily="2" charset="-78"/>
                        <a:ea typeface="+mn-ea"/>
                        <a:cs typeface="Sakkal Majalla" panose="02000000000000000000" pitchFamily="2" charset="-78"/>
                      </a:endParaRPr>
                    </a:p>
                  </a:txBody>
                  <a:tcPr>
                    <a:solidFill>
                      <a:schemeClr val="accent6">
                        <a:lumMod val="60000"/>
                        <a:lumOff val="40000"/>
                      </a:schemeClr>
                    </a:solidFill>
                  </a:tcPr>
                </a:tc>
                <a:tc>
                  <a:txBody>
                    <a:bodyPr/>
                    <a:lstStyle/>
                    <a:p>
                      <a:pPr algn="ctr" rtl="1"/>
                      <a:r>
                        <a:rPr lang="ar-BH" sz="3200" b="1" kern="1200" dirty="0">
                          <a:solidFill>
                            <a:srgbClr val="C00000"/>
                          </a:solidFill>
                          <a:latin typeface="Sakkal Majalla" panose="02000000000000000000" pitchFamily="2" charset="-78"/>
                          <a:ea typeface="+mn-ea"/>
                          <a:cs typeface="Sakkal Majalla" panose="02000000000000000000" pitchFamily="2" charset="-78"/>
                        </a:rPr>
                        <a:t>الجملة</a:t>
                      </a:r>
                      <a:endParaRPr lang="en-US" sz="3200" b="1" kern="1200" dirty="0">
                        <a:solidFill>
                          <a:srgbClr val="C00000"/>
                        </a:solidFill>
                        <a:latin typeface="Sakkal Majalla" panose="02000000000000000000" pitchFamily="2" charset="-78"/>
                        <a:ea typeface="+mn-ea"/>
                        <a:cs typeface="Sakkal Majalla" panose="02000000000000000000" pitchFamily="2" charset="-78"/>
                      </a:endParaRPr>
                    </a:p>
                  </a:txBody>
                  <a:tcPr>
                    <a:solidFill>
                      <a:schemeClr val="accent6">
                        <a:lumMod val="60000"/>
                        <a:lumOff val="40000"/>
                      </a:schemeClr>
                    </a:solidFill>
                  </a:tcPr>
                </a:tc>
                <a:extLst>
                  <a:ext uri="{0D108BD9-81ED-4DB2-BD59-A6C34878D82A}">
                    <a16:rowId xmlns:a16="http://schemas.microsoft.com/office/drawing/2014/main" xmlns="" val="10000"/>
                  </a:ext>
                </a:extLst>
              </a:tr>
              <a:tr h="370840">
                <a:tc>
                  <a:txBody>
                    <a:bodyPr/>
                    <a:lstStyle/>
                    <a:p>
                      <a:pPr algn="ctr" rtl="1"/>
                      <a:r>
                        <a:rPr lang="ar-BH" sz="3200" b="1" kern="1200" dirty="0">
                          <a:solidFill>
                            <a:schemeClr val="tx1"/>
                          </a:solidFill>
                          <a:latin typeface="Sakkal Majalla" panose="02000000000000000000" pitchFamily="2" charset="-78"/>
                          <a:ea typeface="+mn-ea"/>
                          <a:cs typeface="Sakkal Majalla" panose="02000000000000000000" pitchFamily="2" charset="-78"/>
                        </a:rPr>
                        <a:t>............................</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solidFill>
                      <a:schemeClr val="accent5">
                        <a:lumMod val="20000"/>
                        <a:lumOff val="80000"/>
                      </a:schemeClr>
                    </a:solidFill>
                  </a:tcPr>
                </a:tc>
                <a:tc>
                  <a:txBody>
                    <a:bodyPr/>
                    <a:lstStyle/>
                    <a:p>
                      <a:pPr algn="ctr" rtl="1"/>
                      <a:r>
                        <a:rPr lang="ar-BH" sz="3200" b="1" kern="1200" dirty="0">
                          <a:solidFill>
                            <a:schemeClr val="tx1"/>
                          </a:solidFill>
                          <a:latin typeface="Sakkal Majalla" panose="02000000000000000000" pitchFamily="2" charset="-78"/>
                          <a:ea typeface="+mn-ea"/>
                          <a:cs typeface="Sakkal Majalla" panose="02000000000000000000" pitchFamily="2" charset="-78"/>
                        </a:rPr>
                        <a:t>أخرج</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solidFill>
                      <a:schemeClr val="accent5">
                        <a:lumMod val="20000"/>
                        <a:lumOff val="80000"/>
                      </a:schemeClr>
                    </a:solidFill>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 أخرج الصائم زكاة</a:t>
                      </a:r>
                      <a:r>
                        <a:rPr lang="ar-BH" sz="3200" b="1" kern="1200" baseline="0" dirty="0">
                          <a:solidFill>
                            <a:schemeClr val="tx1"/>
                          </a:solidFill>
                          <a:latin typeface="Sakkal Majalla" panose="02000000000000000000" pitchFamily="2" charset="-78"/>
                          <a:ea typeface="+mn-ea"/>
                          <a:cs typeface="Sakkal Majalla" panose="02000000000000000000" pitchFamily="2" charset="-78"/>
                        </a:rPr>
                        <a:t> الفطر.</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solidFill>
                      <a:schemeClr val="accent5">
                        <a:lumMod val="20000"/>
                        <a:lumOff val="80000"/>
                      </a:schemeClr>
                    </a:solidFill>
                  </a:tcPr>
                </a:tc>
                <a:extLst>
                  <a:ext uri="{0D108BD9-81ED-4DB2-BD59-A6C34878D82A}">
                    <a16:rowId xmlns:a16="http://schemas.microsoft.com/office/drawing/2014/main" xmlns="" val="10001"/>
                  </a:ext>
                </a:extLst>
              </a:tr>
              <a:tr h="370840">
                <a:tc>
                  <a:txBody>
                    <a:bodyPr/>
                    <a:lstStyle/>
                    <a:p>
                      <a:pPr algn="ctr" rtl="1"/>
                      <a:r>
                        <a:rPr lang="ar-BH" sz="3200" b="1" kern="1200" dirty="0">
                          <a:solidFill>
                            <a:schemeClr val="tx1"/>
                          </a:solidFill>
                          <a:latin typeface="Sakkal Majalla" panose="02000000000000000000" pitchFamily="2" charset="-78"/>
                          <a:ea typeface="+mn-ea"/>
                          <a:cs typeface="Sakkal Majalla" panose="02000000000000000000" pitchFamily="2" charset="-78"/>
                        </a:rPr>
                        <a:t>............................</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ctr" rtl="1"/>
                      <a:r>
                        <a:rPr lang="ar-BH" sz="3200" b="1" kern="1200" dirty="0">
                          <a:solidFill>
                            <a:schemeClr val="tx1"/>
                          </a:solidFill>
                          <a:latin typeface="Sakkal Majalla" panose="02000000000000000000" pitchFamily="2" charset="-78"/>
                          <a:ea typeface="+mn-ea"/>
                          <a:cs typeface="Sakkal Majalla" panose="02000000000000000000" pitchFamily="2" charset="-78"/>
                        </a:rPr>
                        <a:t>أكل</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 أكل</a:t>
                      </a:r>
                      <a:r>
                        <a:rPr lang="ar-BH" sz="3200" b="1" kern="1200" baseline="0" dirty="0">
                          <a:solidFill>
                            <a:schemeClr val="tx1"/>
                          </a:solidFill>
                          <a:latin typeface="Sakkal Majalla" panose="02000000000000000000" pitchFamily="2" charset="-78"/>
                          <a:ea typeface="+mn-ea"/>
                          <a:cs typeface="Sakkal Majalla" panose="02000000000000000000" pitchFamily="2" charset="-78"/>
                        </a:rPr>
                        <a:t> الأطفال اللحم</a:t>
                      </a:r>
                      <a:r>
                        <a:rPr lang="ar-BH" sz="3200" b="1" kern="1200" dirty="0">
                          <a:solidFill>
                            <a:schemeClr val="tx1"/>
                          </a:solidFill>
                          <a:latin typeface="Sakkal Majalla" panose="02000000000000000000" pitchFamily="2" charset="-78"/>
                          <a:ea typeface="+mn-ea"/>
                          <a:cs typeface="Sakkal Majalla" panose="02000000000000000000" pitchFamily="2" charset="-78"/>
                        </a:rPr>
                        <a:t>.</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2"/>
                  </a:ext>
                </a:extLst>
              </a:tr>
              <a:tr h="370840">
                <a:tc>
                  <a:txBody>
                    <a:bodyPr/>
                    <a:lstStyle/>
                    <a:p>
                      <a:pPr algn="ctr" rtl="1"/>
                      <a:r>
                        <a:rPr lang="ar-BH" sz="3200" b="1" kern="1200" dirty="0">
                          <a:solidFill>
                            <a:schemeClr val="tx1"/>
                          </a:solidFill>
                          <a:latin typeface="Sakkal Majalla" panose="02000000000000000000" pitchFamily="2" charset="-78"/>
                          <a:ea typeface="+mn-ea"/>
                          <a:cs typeface="Sakkal Majalla" panose="02000000000000000000" pitchFamily="2" charset="-78"/>
                        </a:rPr>
                        <a:t>............................</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solidFill>
                      <a:schemeClr val="accent5">
                        <a:lumMod val="20000"/>
                        <a:lumOff val="80000"/>
                      </a:schemeClr>
                    </a:solidFill>
                  </a:tcPr>
                </a:tc>
                <a:tc>
                  <a:txBody>
                    <a:bodyPr/>
                    <a:lstStyle/>
                    <a:p>
                      <a:pPr algn="ctr" rtl="1"/>
                      <a:r>
                        <a:rPr lang="ar-BH" sz="3200" b="1" kern="1200" dirty="0">
                          <a:solidFill>
                            <a:schemeClr val="tx1"/>
                          </a:solidFill>
                          <a:latin typeface="Sakkal Majalla" panose="02000000000000000000" pitchFamily="2" charset="-78"/>
                          <a:ea typeface="+mn-ea"/>
                          <a:cs typeface="Sakkal Majalla" panose="02000000000000000000" pitchFamily="2" charset="-78"/>
                        </a:rPr>
                        <a:t>أشعل</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solidFill>
                      <a:schemeClr val="accent5">
                        <a:lumMod val="20000"/>
                        <a:lumOff val="80000"/>
                      </a:schemeClr>
                    </a:solidFill>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 أشعل حاتم النار.</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solidFill>
                      <a:schemeClr val="accent5">
                        <a:lumMod val="20000"/>
                        <a:lumOff val="80000"/>
                      </a:schemeClr>
                    </a:solidFill>
                  </a:tcPr>
                </a:tc>
                <a:extLst>
                  <a:ext uri="{0D108BD9-81ED-4DB2-BD59-A6C34878D82A}">
                    <a16:rowId xmlns:a16="http://schemas.microsoft.com/office/drawing/2014/main" xmlns="" val="10003"/>
                  </a:ext>
                </a:extLst>
              </a:tr>
            </a:tbl>
          </a:graphicData>
        </a:graphic>
      </p:graphicFrame>
      <p:sp>
        <p:nvSpPr>
          <p:cNvPr id="11" name="مستطيل 9">
            <a:extLst>
              <a:ext uri="{FF2B5EF4-FFF2-40B4-BE49-F238E27FC236}">
                <a16:creationId xmlns:a16="http://schemas.microsoft.com/office/drawing/2014/main" xmlns="" id="{255D957B-3BA8-46D8-ACB8-983334DA4329}"/>
              </a:ext>
            </a:extLst>
          </p:cNvPr>
          <p:cNvSpPr/>
          <p:nvPr/>
        </p:nvSpPr>
        <p:spPr>
          <a:xfrm>
            <a:off x="155575" y="498623"/>
            <a:ext cx="3337902" cy="400110"/>
          </a:xfrm>
          <a:prstGeom prst="rect">
            <a:avLst/>
          </a:prstGeom>
          <a:solidFill>
            <a:schemeClr val="accent4">
              <a:lumMod val="60000"/>
              <a:lumOff val="40000"/>
            </a:schemeClr>
          </a:solidFill>
          <a:effectLst>
            <a:outerShdw blurRad="50800" dist="38100" dir="16200000"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wrap="square">
            <a:spAutoFit/>
          </a:bodyPr>
          <a:lstStyle/>
          <a:p>
            <a:r>
              <a:rPr lang="ar-BH" sz="2000" b="1" dirty="0">
                <a:solidFill>
                  <a:schemeClr val="tx1"/>
                </a:solidFill>
                <a:latin typeface="Sakkal Majalla" panose="02000000000000000000" pitchFamily="2" charset="-78"/>
                <a:cs typeface="Sakkal Majalla" panose="02000000000000000000" pitchFamily="2" charset="-78"/>
              </a:rPr>
              <a:t>الفعل اللازم والفعل المتعدّي-عرب 101</a:t>
            </a:r>
            <a:endParaRPr lang="ar-BH" sz="1050" b="1"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9540549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AutoShape 8" descr="نتيجة بحث الصور عن معالم البحرين الأثر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9" name="AutoShape 2" descr="نتيجة بحث الصور عن تحدي القراءة"/>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8" name="Rectangle 7"/>
          <p:cNvSpPr/>
          <p:nvPr/>
        </p:nvSpPr>
        <p:spPr>
          <a:xfrm>
            <a:off x="6755642" y="1294856"/>
            <a:ext cx="4953129" cy="769441"/>
          </a:xfrm>
          <a:prstGeom prst="rect">
            <a:avLst/>
          </a:prstGeom>
          <a:solidFill>
            <a:schemeClr val="accent4">
              <a:lumMod val="75000"/>
            </a:schemeClr>
          </a:solidFill>
        </p:spPr>
        <p:txBody>
          <a:bodyPr wrap="square">
            <a:spAutoFit/>
          </a:bodyPr>
          <a:lstStyle/>
          <a:p>
            <a:pPr algn="ctr">
              <a:lnSpc>
                <a:spcPct val="110000"/>
              </a:lnSpc>
            </a:pPr>
            <a:r>
              <a:rPr lang="ar-BH" sz="4000" b="1" dirty="0">
                <a:solidFill>
                  <a:srgbClr val="002060"/>
                </a:solidFill>
                <a:latin typeface="Sakkal Majalla" panose="02000000000000000000" pitchFamily="2" charset="-78"/>
                <a:cs typeface="Sakkal Majalla" panose="02000000000000000000" pitchFamily="2" charset="-78"/>
              </a:rPr>
              <a:t>إجابة النشاط التعليمي (2)</a:t>
            </a:r>
          </a:p>
        </p:txBody>
      </p:sp>
      <p:graphicFrame>
        <p:nvGraphicFramePr>
          <p:cNvPr id="3" name="Table 2"/>
          <p:cNvGraphicFramePr>
            <a:graphicFrameLocks noGrp="1"/>
          </p:cNvGraphicFramePr>
          <p:nvPr>
            <p:extLst>
              <p:ext uri="{D42A27DB-BD31-4B8C-83A1-F6EECF244321}">
                <p14:modId xmlns:p14="http://schemas.microsoft.com/office/powerpoint/2010/main" val="89138128"/>
              </p:ext>
            </p:extLst>
          </p:nvPr>
        </p:nvGraphicFramePr>
        <p:xfrm>
          <a:off x="1353004" y="2454681"/>
          <a:ext cx="10355766" cy="2316480"/>
        </p:xfrm>
        <a:graphic>
          <a:graphicData uri="http://schemas.openxmlformats.org/drawingml/2006/table">
            <a:tbl>
              <a:tblPr firstRow="1" bandRow="1">
                <a:tableStyleId>{5C22544A-7EE6-4342-B048-85BDC9FD1C3A}</a:tableStyleId>
              </a:tblPr>
              <a:tblGrid>
                <a:gridCol w="2446214">
                  <a:extLst>
                    <a:ext uri="{9D8B030D-6E8A-4147-A177-3AD203B41FA5}">
                      <a16:colId xmlns:a16="http://schemas.microsoft.com/office/drawing/2014/main" xmlns="" val="20000"/>
                    </a:ext>
                  </a:extLst>
                </a:gridCol>
                <a:gridCol w="2590801">
                  <a:extLst>
                    <a:ext uri="{9D8B030D-6E8A-4147-A177-3AD203B41FA5}">
                      <a16:colId xmlns:a16="http://schemas.microsoft.com/office/drawing/2014/main" xmlns="" val="20001"/>
                    </a:ext>
                  </a:extLst>
                </a:gridCol>
                <a:gridCol w="5318751">
                  <a:extLst>
                    <a:ext uri="{9D8B030D-6E8A-4147-A177-3AD203B41FA5}">
                      <a16:colId xmlns:a16="http://schemas.microsoft.com/office/drawing/2014/main" xmlns="" val="20002"/>
                    </a:ext>
                  </a:extLst>
                </a:gridCol>
              </a:tblGrid>
              <a:tr h="370840">
                <a:tc>
                  <a:txBody>
                    <a:bodyPr/>
                    <a:lstStyle/>
                    <a:p>
                      <a:pPr algn="ctr" rtl="1"/>
                      <a:r>
                        <a:rPr lang="ar-BH" sz="3200" b="1" kern="1200" dirty="0">
                          <a:solidFill>
                            <a:srgbClr val="C00000"/>
                          </a:solidFill>
                          <a:latin typeface="Sakkal Majalla" panose="02000000000000000000" pitchFamily="2" charset="-78"/>
                          <a:ea typeface="+mn-ea"/>
                          <a:cs typeface="Sakkal Majalla" panose="02000000000000000000" pitchFamily="2" charset="-78"/>
                        </a:rPr>
                        <a:t>المفعول به</a:t>
                      </a:r>
                      <a:endParaRPr lang="en-US" sz="3200" b="1" kern="1200" dirty="0">
                        <a:solidFill>
                          <a:srgbClr val="C00000"/>
                        </a:solidFill>
                        <a:latin typeface="Sakkal Majalla" panose="02000000000000000000" pitchFamily="2" charset="-78"/>
                        <a:ea typeface="+mn-ea"/>
                        <a:cs typeface="Sakkal Majalla" panose="02000000000000000000" pitchFamily="2" charset="-78"/>
                      </a:endParaRPr>
                    </a:p>
                  </a:txBody>
                  <a:tcPr>
                    <a:solidFill>
                      <a:schemeClr val="accent6">
                        <a:lumMod val="60000"/>
                        <a:lumOff val="40000"/>
                      </a:schemeClr>
                    </a:solidFill>
                  </a:tcPr>
                </a:tc>
                <a:tc>
                  <a:txBody>
                    <a:bodyPr/>
                    <a:lstStyle/>
                    <a:p>
                      <a:pPr algn="ctr" rtl="1"/>
                      <a:r>
                        <a:rPr lang="ar-BH" sz="3200" b="1" kern="1200" dirty="0">
                          <a:solidFill>
                            <a:srgbClr val="C00000"/>
                          </a:solidFill>
                          <a:latin typeface="Sakkal Majalla" panose="02000000000000000000" pitchFamily="2" charset="-78"/>
                          <a:ea typeface="+mn-ea"/>
                          <a:cs typeface="Sakkal Majalla" panose="02000000000000000000" pitchFamily="2" charset="-78"/>
                        </a:rPr>
                        <a:t>الفعل المتعدّي</a:t>
                      </a:r>
                      <a:endParaRPr lang="en-US" sz="3200" b="1" kern="1200" dirty="0">
                        <a:solidFill>
                          <a:srgbClr val="C00000"/>
                        </a:solidFill>
                        <a:latin typeface="Sakkal Majalla" panose="02000000000000000000" pitchFamily="2" charset="-78"/>
                        <a:ea typeface="+mn-ea"/>
                        <a:cs typeface="Sakkal Majalla" panose="02000000000000000000" pitchFamily="2" charset="-78"/>
                      </a:endParaRPr>
                    </a:p>
                  </a:txBody>
                  <a:tcPr>
                    <a:solidFill>
                      <a:schemeClr val="accent6">
                        <a:lumMod val="60000"/>
                        <a:lumOff val="40000"/>
                      </a:schemeClr>
                    </a:solidFill>
                  </a:tcPr>
                </a:tc>
                <a:tc>
                  <a:txBody>
                    <a:bodyPr/>
                    <a:lstStyle/>
                    <a:p>
                      <a:pPr algn="ctr" rtl="1"/>
                      <a:r>
                        <a:rPr lang="ar-BH" sz="3200" b="1" kern="1200" dirty="0">
                          <a:solidFill>
                            <a:srgbClr val="C00000"/>
                          </a:solidFill>
                          <a:latin typeface="Sakkal Majalla" panose="02000000000000000000" pitchFamily="2" charset="-78"/>
                          <a:ea typeface="+mn-ea"/>
                          <a:cs typeface="Sakkal Majalla" panose="02000000000000000000" pitchFamily="2" charset="-78"/>
                        </a:rPr>
                        <a:t>الجملة</a:t>
                      </a:r>
                      <a:endParaRPr lang="en-US" sz="3200" b="1" kern="1200" dirty="0">
                        <a:solidFill>
                          <a:srgbClr val="C00000"/>
                        </a:solidFill>
                        <a:latin typeface="Sakkal Majalla" panose="02000000000000000000" pitchFamily="2" charset="-78"/>
                        <a:ea typeface="+mn-ea"/>
                        <a:cs typeface="Sakkal Majalla" panose="02000000000000000000" pitchFamily="2" charset="-78"/>
                      </a:endParaRPr>
                    </a:p>
                  </a:txBody>
                  <a:tcPr>
                    <a:solidFill>
                      <a:schemeClr val="accent6">
                        <a:lumMod val="60000"/>
                        <a:lumOff val="40000"/>
                      </a:schemeClr>
                    </a:solidFill>
                  </a:tcPr>
                </a:tc>
                <a:extLst>
                  <a:ext uri="{0D108BD9-81ED-4DB2-BD59-A6C34878D82A}">
                    <a16:rowId xmlns:a16="http://schemas.microsoft.com/office/drawing/2014/main" xmlns="" val="10000"/>
                  </a:ext>
                </a:extLst>
              </a:tr>
              <a:tr h="370840">
                <a:tc>
                  <a:txBody>
                    <a:bodyPr/>
                    <a:lstStyle/>
                    <a:p>
                      <a:pPr algn="ctr" rtl="1"/>
                      <a:r>
                        <a:rPr lang="ar-BH" sz="3200" b="1" kern="1200" dirty="0">
                          <a:solidFill>
                            <a:schemeClr val="tx1"/>
                          </a:solidFill>
                          <a:latin typeface="Sakkal Majalla" panose="02000000000000000000" pitchFamily="2" charset="-78"/>
                          <a:ea typeface="+mn-ea"/>
                          <a:cs typeface="Sakkal Majalla" panose="02000000000000000000" pitchFamily="2" charset="-78"/>
                        </a:rPr>
                        <a:t>زكاة</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solidFill>
                      <a:schemeClr val="accent5">
                        <a:lumMod val="20000"/>
                        <a:lumOff val="80000"/>
                      </a:schemeClr>
                    </a:solidFill>
                  </a:tcPr>
                </a:tc>
                <a:tc>
                  <a:txBody>
                    <a:bodyPr/>
                    <a:lstStyle/>
                    <a:p>
                      <a:pPr algn="ctr" rtl="1"/>
                      <a:r>
                        <a:rPr lang="ar-BH" sz="3200" b="1" kern="1200" dirty="0">
                          <a:solidFill>
                            <a:schemeClr val="tx1"/>
                          </a:solidFill>
                          <a:latin typeface="Sakkal Majalla" panose="02000000000000000000" pitchFamily="2" charset="-78"/>
                          <a:ea typeface="+mn-ea"/>
                          <a:cs typeface="Sakkal Majalla" panose="02000000000000000000" pitchFamily="2" charset="-78"/>
                        </a:rPr>
                        <a:t>أخرج</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solidFill>
                      <a:schemeClr val="accent5">
                        <a:lumMod val="20000"/>
                        <a:lumOff val="80000"/>
                      </a:schemeClr>
                    </a:solidFill>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 أخرج الصائم زكاة</a:t>
                      </a:r>
                      <a:r>
                        <a:rPr lang="ar-BH" sz="3200" b="1" kern="1200" baseline="0" dirty="0">
                          <a:solidFill>
                            <a:schemeClr val="tx1"/>
                          </a:solidFill>
                          <a:latin typeface="Sakkal Majalla" panose="02000000000000000000" pitchFamily="2" charset="-78"/>
                          <a:ea typeface="+mn-ea"/>
                          <a:cs typeface="Sakkal Majalla" panose="02000000000000000000" pitchFamily="2" charset="-78"/>
                        </a:rPr>
                        <a:t> الفطر.</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solidFill>
                      <a:schemeClr val="accent5">
                        <a:lumMod val="20000"/>
                        <a:lumOff val="80000"/>
                      </a:schemeClr>
                    </a:solidFill>
                  </a:tcPr>
                </a:tc>
                <a:extLst>
                  <a:ext uri="{0D108BD9-81ED-4DB2-BD59-A6C34878D82A}">
                    <a16:rowId xmlns:a16="http://schemas.microsoft.com/office/drawing/2014/main" xmlns="" val="10001"/>
                  </a:ext>
                </a:extLst>
              </a:tr>
              <a:tr h="370840">
                <a:tc>
                  <a:txBody>
                    <a:bodyPr/>
                    <a:lstStyle/>
                    <a:p>
                      <a:pPr algn="ctr" rtl="1"/>
                      <a:r>
                        <a:rPr lang="ar-BH" sz="3200" b="1" kern="1200" dirty="0">
                          <a:solidFill>
                            <a:schemeClr val="tx1"/>
                          </a:solidFill>
                          <a:latin typeface="Sakkal Majalla" panose="02000000000000000000" pitchFamily="2" charset="-78"/>
                          <a:ea typeface="+mn-ea"/>
                          <a:cs typeface="Sakkal Majalla" panose="02000000000000000000" pitchFamily="2" charset="-78"/>
                        </a:rPr>
                        <a:t>اللحم</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ctr" rtl="1"/>
                      <a:r>
                        <a:rPr lang="ar-BH" sz="3200" b="1" kern="1200" dirty="0">
                          <a:solidFill>
                            <a:schemeClr val="tx1"/>
                          </a:solidFill>
                          <a:latin typeface="Sakkal Majalla" panose="02000000000000000000" pitchFamily="2" charset="-78"/>
                          <a:ea typeface="+mn-ea"/>
                          <a:cs typeface="Sakkal Majalla" panose="02000000000000000000" pitchFamily="2" charset="-78"/>
                        </a:rPr>
                        <a:t>أكل</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 أكل</a:t>
                      </a:r>
                      <a:r>
                        <a:rPr lang="ar-BH" sz="3200" b="1" kern="1200" baseline="0" dirty="0">
                          <a:solidFill>
                            <a:schemeClr val="tx1"/>
                          </a:solidFill>
                          <a:latin typeface="Sakkal Majalla" panose="02000000000000000000" pitchFamily="2" charset="-78"/>
                          <a:ea typeface="+mn-ea"/>
                          <a:cs typeface="Sakkal Majalla" panose="02000000000000000000" pitchFamily="2" charset="-78"/>
                        </a:rPr>
                        <a:t> الأطفال اللحم</a:t>
                      </a:r>
                      <a:r>
                        <a:rPr lang="ar-BH" sz="3200" b="1" kern="1200" dirty="0">
                          <a:solidFill>
                            <a:schemeClr val="tx1"/>
                          </a:solidFill>
                          <a:latin typeface="Sakkal Majalla" panose="02000000000000000000" pitchFamily="2" charset="-78"/>
                          <a:ea typeface="+mn-ea"/>
                          <a:cs typeface="Sakkal Majalla" panose="02000000000000000000" pitchFamily="2" charset="-78"/>
                        </a:rPr>
                        <a:t>.</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2"/>
                  </a:ext>
                </a:extLst>
              </a:tr>
              <a:tr h="370840">
                <a:tc>
                  <a:txBody>
                    <a:bodyPr/>
                    <a:lstStyle/>
                    <a:p>
                      <a:pPr algn="ctr" rtl="1"/>
                      <a:r>
                        <a:rPr lang="ar-BH" sz="3200" b="1" kern="1200" dirty="0">
                          <a:solidFill>
                            <a:schemeClr val="tx1"/>
                          </a:solidFill>
                          <a:latin typeface="Sakkal Majalla" panose="02000000000000000000" pitchFamily="2" charset="-78"/>
                          <a:ea typeface="+mn-ea"/>
                          <a:cs typeface="Sakkal Majalla" panose="02000000000000000000" pitchFamily="2" charset="-78"/>
                        </a:rPr>
                        <a:t>النار</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solidFill>
                      <a:schemeClr val="accent5">
                        <a:lumMod val="20000"/>
                        <a:lumOff val="80000"/>
                      </a:schemeClr>
                    </a:solidFill>
                  </a:tcPr>
                </a:tc>
                <a:tc>
                  <a:txBody>
                    <a:bodyPr/>
                    <a:lstStyle/>
                    <a:p>
                      <a:pPr algn="ctr" rtl="1"/>
                      <a:r>
                        <a:rPr lang="ar-BH" sz="3200" b="1" kern="1200" dirty="0">
                          <a:solidFill>
                            <a:schemeClr val="tx1"/>
                          </a:solidFill>
                          <a:latin typeface="Sakkal Majalla" panose="02000000000000000000" pitchFamily="2" charset="-78"/>
                          <a:ea typeface="+mn-ea"/>
                          <a:cs typeface="Sakkal Majalla" panose="02000000000000000000" pitchFamily="2" charset="-78"/>
                        </a:rPr>
                        <a:t>أشعل</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solidFill>
                      <a:schemeClr val="accent5">
                        <a:lumMod val="20000"/>
                        <a:lumOff val="80000"/>
                      </a:schemeClr>
                    </a:solidFill>
                  </a:tcPr>
                </a:tc>
                <a:tc>
                  <a:txBody>
                    <a:bodyPr/>
                    <a:lstStyle/>
                    <a:p>
                      <a:pPr algn="r" rtl="1"/>
                      <a:r>
                        <a:rPr lang="ar-BH" sz="3200" b="1" kern="1200" dirty="0">
                          <a:solidFill>
                            <a:schemeClr val="tx1"/>
                          </a:solidFill>
                          <a:latin typeface="Sakkal Majalla" panose="02000000000000000000" pitchFamily="2" charset="-78"/>
                          <a:ea typeface="+mn-ea"/>
                          <a:cs typeface="Sakkal Majalla" panose="02000000000000000000" pitchFamily="2" charset="-78"/>
                        </a:rPr>
                        <a:t>- أشعل حاتم النار.</a:t>
                      </a:r>
                      <a:endParaRPr lang="en-US" sz="3200" b="1" kern="1200" dirty="0">
                        <a:solidFill>
                          <a:schemeClr val="tx1"/>
                        </a:solidFill>
                        <a:latin typeface="Sakkal Majalla" panose="02000000000000000000" pitchFamily="2" charset="-78"/>
                        <a:ea typeface="+mn-ea"/>
                        <a:cs typeface="Sakkal Majalla" panose="02000000000000000000" pitchFamily="2" charset="-78"/>
                      </a:endParaRPr>
                    </a:p>
                  </a:txBody>
                  <a:tcPr>
                    <a:solidFill>
                      <a:schemeClr val="accent5">
                        <a:lumMod val="20000"/>
                        <a:lumOff val="80000"/>
                      </a:schemeClr>
                    </a:solidFill>
                  </a:tcPr>
                </a:tc>
                <a:extLst>
                  <a:ext uri="{0D108BD9-81ED-4DB2-BD59-A6C34878D82A}">
                    <a16:rowId xmlns:a16="http://schemas.microsoft.com/office/drawing/2014/main" xmlns="" val="10003"/>
                  </a:ext>
                </a:extLst>
              </a:tr>
            </a:tbl>
          </a:graphicData>
        </a:graphic>
      </p:graphicFrame>
      <p:sp>
        <p:nvSpPr>
          <p:cNvPr id="11" name="مستطيل 9">
            <a:extLst>
              <a:ext uri="{FF2B5EF4-FFF2-40B4-BE49-F238E27FC236}">
                <a16:creationId xmlns:a16="http://schemas.microsoft.com/office/drawing/2014/main" xmlns="" id="{255D957B-3BA8-46D8-ACB8-983334DA4329}"/>
              </a:ext>
            </a:extLst>
          </p:cNvPr>
          <p:cNvSpPr/>
          <p:nvPr/>
        </p:nvSpPr>
        <p:spPr>
          <a:xfrm>
            <a:off x="155575" y="498623"/>
            <a:ext cx="3337902" cy="400110"/>
          </a:xfrm>
          <a:prstGeom prst="rect">
            <a:avLst/>
          </a:prstGeom>
          <a:solidFill>
            <a:schemeClr val="accent4">
              <a:lumMod val="60000"/>
              <a:lumOff val="40000"/>
            </a:schemeClr>
          </a:solidFill>
          <a:effectLst>
            <a:outerShdw blurRad="50800" dist="38100" dir="16200000"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wrap="square">
            <a:spAutoFit/>
          </a:bodyPr>
          <a:lstStyle/>
          <a:p>
            <a:r>
              <a:rPr lang="ar-BH" sz="2000" b="1" dirty="0">
                <a:solidFill>
                  <a:schemeClr val="tx1"/>
                </a:solidFill>
                <a:latin typeface="Sakkal Majalla" panose="02000000000000000000" pitchFamily="2" charset="-78"/>
                <a:cs typeface="Sakkal Majalla" panose="02000000000000000000" pitchFamily="2" charset="-78"/>
              </a:rPr>
              <a:t>الفعل اللازم والفعل المتعدّي-عرب 101</a:t>
            </a:r>
            <a:endParaRPr lang="ar-BH" sz="1050" b="1"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281690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AutoShape 8" descr="نتيجة بحث الصور عن معالم البحرين الأثر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9" name="AutoShape 2" descr="نتيجة بحث الصور عن تحدي القراءة"/>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18" name="Rectangle 17"/>
          <p:cNvSpPr/>
          <p:nvPr/>
        </p:nvSpPr>
        <p:spPr>
          <a:xfrm>
            <a:off x="612775" y="3021336"/>
            <a:ext cx="10811835" cy="1127111"/>
          </a:xfrm>
          <a:prstGeom prst="rect">
            <a:avLst/>
          </a:prstGeom>
          <a:solidFill>
            <a:schemeClr val="accent4">
              <a:lumMod val="40000"/>
              <a:lumOff val="60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r"/>
            <a:endParaRPr lang="ar-BH" sz="3600" b="1" dirty="0">
              <a:solidFill>
                <a:srgbClr val="002060"/>
              </a:solidFill>
              <a:latin typeface="Sakkal Majalla" panose="02000000000000000000" pitchFamily="2" charset="-78"/>
              <a:cs typeface="Sakkal Majalla" panose="02000000000000000000" pitchFamily="2" charset="-78"/>
            </a:endParaRPr>
          </a:p>
          <a:p>
            <a:pPr algn="r"/>
            <a:r>
              <a:rPr lang="ar-BH" sz="3600" b="1" dirty="0">
                <a:solidFill>
                  <a:srgbClr val="002060"/>
                </a:solidFill>
                <a:latin typeface="Sakkal Majalla" panose="02000000000000000000" pitchFamily="2" charset="-78"/>
                <a:cs typeface="Sakkal Majalla" panose="02000000000000000000" pitchFamily="2" charset="-78"/>
              </a:rPr>
              <a:t>* الفعل المتعدّي فعلٌ يدلّ على حدث، ولا يكتفي بفاعله، وإنما يتعدّى لينصب مفعولاً به.</a:t>
            </a:r>
          </a:p>
          <a:p>
            <a:pPr algn="r"/>
            <a:endParaRPr lang="en-US" sz="3600" b="1" dirty="0">
              <a:solidFill>
                <a:srgbClr val="002060"/>
              </a:solidFill>
              <a:latin typeface="Sakkal Majalla" panose="02000000000000000000" pitchFamily="2" charset="-78"/>
              <a:cs typeface="Sakkal Majalla" panose="02000000000000000000" pitchFamily="2" charset="-78"/>
            </a:endParaRPr>
          </a:p>
        </p:txBody>
      </p:sp>
      <p:sp>
        <p:nvSpPr>
          <p:cNvPr id="11" name="Rectangle 10"/>
          <p:cNvSpPr/>
          <p:nvPr/>
        </p:nvSpPr>
        <p:spPr>
          <a:xfrm>
            <a:off x="6728346" y="1142690"/>
            <a:ext cx="4696264" cy="837152"/>
          </a:xfrm>
          <a:prstGeom prst="rect">
            <a:avLst/>
          </a:prstGeom>
          <a:solidFill>
            <a:schemeClr val="accent4">
              <a:lumMod val="75000"/>
            </a:schemeClr>
          </a:solidFill>
        </p:spPr>
        <p:txBody>
          <a:bodyPr wrap="square">
            <a:spAutoFit/>
          </a:bodyPr>
          <a:lstStyle/>
          <a:p>
            <a:pPr algn="ctr">
              <a:lnSpc>
                <a:spcPct val="110000"/>
              </a:lnSpc>
            </a:pPr>
            <a:r>
              <a:rPr lang="ar-BH" sz="4400" b="1" dirty="0">
                <a:solidFill>
                  <a:srgbClr val="002060"/>
                </a:solidFill>
                <a:latin typeface="Sakkal Majalla" panose="02000000000000000000" pitchFamily="2" charset="-78"/>
                <a:cs typeface="Sakkal Majalla" panose="02000000000000000000" pitchFamily="2" charset="-78"/>
              </a:rPr>
              <a:t>الاستنتاج</a:t>
            </a:r>
            <a:endParaRPr lang="ar-BH" sz="3600" b="1" dirty="0">
              <a:solidFill>
                <a:srgbClr val="002060"/>
              </a:solidFill>
              <a:latin typeface="Sakkal Majalla" panose="02000000000000000000" pitchFamily="2" charset="-78"/>
              <a:cs typeface="Sakkal Majalla" panose="02000000000000000000" pitchFamily="2" charset="-78"/>
            </a:endParaRPr>
          </a:p>
        </p:txBody>
      </p:sp>
      <p:sp>
        <p:nvSpPr>
          <p:cNvPr id="8" name="مستطيل 9">
            <a:extLst>
              <a:ext uri="{FF2B5EF4-FFF2-40B4-BE49-F238E27FC236}">
                <a16:creationId xmlns:a16="http://schemas.microsoft.com/office/drawing/2014/main" xmlns="" id="{255D957B-3BA8-46D8-ACB8-983334DA4329}"/>
              </a:ext>
            </a:extLst>
          </p:cNvPr>
          <p:cNvSpPr/>
          <p:nvPr/>
        </p:nvSpPr>
        <p:spPr>
          <a:xfrm>
            <a:off x="155575" y="498623"/>
            <a:ext cx="3337902" cy="400110"/>
          </a:xfrm>
          <a:prstGeom prst="rect">
            <a:avLst/>
          </a:prstGeom>
          <a:solidFill>
            <a:schemeClr val="accent4">
              <a:lumMod val="60000"/>
              <a:lumOff val="40000"/>
            </a:schemeClr>
          </a:solidFill>
          <a:effectLst>
            <a:outerShdw blurRad="50800" dist="38100" dir="16200000"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wrap="square">
            <a:spAutoFit/>
          </a:bodyPr>
          <a:lstStyle/>
          <a:p>
            <a:r>
              <a:rPr lang="ar-BH" sz="2000" b="1" dirty="0">
                <a:solidFill>
                  <a:schemeClr val="tx1"/>
                </a:solidFill>
                <a:latin typeface="Sakkal Majalla" panose="02000000000000000000" pitchFamily="2" charset="-78"/>
                <a:cs typeface="Sakkal Majalla" panose="02000000000000000000" pitchFamily="2" charset="-78"/>
              </a:rPr>
              <a:t>الفعل اللازم والفعل المتعدّي-عرب 101</a:t>
            </a:r>
            <a:endParaRPr lang="ar-BH" sz="1050" b="1"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9794371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AutoShape 8" descr="نتيجة بحث الصور عن معالم البحرين الأثر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7" name="Rectangle 6"/>
          <p:cNvSpPr/>
          <p:nvPr/>
        </p:nvSpPr>
        <p:spPr>
          <a:xfrm>
            <a:off x="1195754" y="1688122"/>
            <a:ext cx="10513017" cy="562710"/>
          </a:xfrm>
          <a:prstGeom prst="rect">
            <a:avLst/>
          </a:prstGeom>
          <a:solidFill>
            <a:schemeClr val="accent4">
              <a:lumMod val="60000"/>
              <a:lumOff val="40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BH" sz="3200" b="1" dirty="0">
                <a:solidFill>
                  <a:srgbClr val="C00000"/>
                </a:solidFill>
                <a:latin typeface="Sakkal Majalla" panose="02000000000000000000" pitchFamily="2" charset="-78"/>
                <a:cs typeface="Sakkal Majalla" panose="02000000000000000000" pitchFamily="2" charset="-78"/>
              </a:rPr>
              <a:t> </a:t>
            </a:r>
            <a:r>
              <a:rPr lang="ar-SA" sz="3200" b="1" dirty="0">
                <a:solidFill>
                  <a:schemeClr val="tx1"/>
                </a:solidFill>
                <a:latin typeface="Sakkal Majalla" panose="02000000000000000000" pitchFamily="2" charset="-78"/>
                <a:cs typeface="Sakkal Majalla" panose="02000000000000000000" pitchFamily="2" charset="-78"/>
              </a:rPr>
              <a:t>بيّن نوع الفعل من حيث اللزوم والتعدّي بكتابة (لازم-متعد</a:t>
            </a:r>
            <a:r>
              <a:rPr lang="ar-BH" sz="3200" b="1" dirty="0">
                <a:solidFill>
                  <a:schemeClr val="tx1"/>
                </a:solidFill>
                <a:latin typeface="Sakkal Majalla" panose="02000000000000000000" pitchFamily="2" charset="-78"/>
                <a:cs typeface="Sakkal Majalla" panose="02000000000000000000" pitchFamily="2" charset="-78"/>
              </a:rPr>
              <a:t>ّ</a:t>
            </a:r>
            <a:r>
              <a:rPr lang="ar-SA" sz="3200" b="1" dirty="0">
                <a:solidFill>
                  <a:schemeClr val="tx1"/>
                </a:solidFill>
                <a:latin typeface="Sakkal Majalla" panose="02000000000000000000" pitchFamily="2" charset="-78"/>
                <a:cs typeface="Sakkal Majalla" panose="02000000000000000000" pitchFamily="2" charset="-78"/>
              </a:rPr>
              <a:t>) أمام كلّ جملة فيما يأت</a:t>
            </a:r>
            <a:r>
              <a:rPr lang="ar-BH" sz="3200" b="1" dirty="0">
                <a:solidFill>
                  <a:schemeClr val="tx1"/>
                </a:solidFill>
                <a:latin typeface="Sakkal Majalla" panose="02000000000000000000" pitchFamily="2" charset="-78"/>
                <a:cs typeface="Sakkal Majalla" panose="02000000000000000000" pitchFamily="2" charset="-78"/>
              </a:rPr>
              <a:t>ي:</a:t>
            </a:r>
          </a:p>
        </p:txBody>
      </p:sp>
      <p:sp>
        <p:nvSpPr>
          <p:cNvPr id="9" name="AutoShape 2" descr="نتيجة بحث الصور عن تحدي القراءة"/>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8" name="Rectangle 7"/>
          <p:cNvSpPr/>
          <p:nvPr/>
        </p:nvSpPr>
        <p:spPr>
          <a:xfrm>
            <a:off x="6878472" y="684876"/>
            <a:ext cx="4830299" cy="837152"/>
          </a:xfrm>
          <a:prstGeom prst="rect">
            <a:avLst/>
          </a:prstGeom>
          <a:solidFill>
            <a:schemeClr val="accent4">
              <a:lumMod val="75000"/>
            </a:schemeClr>
          </a:solidFill>
        </p:spPr>
        <p:txBody>
          <a:bodyPr wrap="square">
            <a:spAutoFit/>
          </a:bodyPr>
          <a:lstStyle/>
          <a:p>
            <a:pPr algn="ctr">
              <a:lnSpc>
                <a:spcPct val="110000"/>
              </a:lnSpc>
            </a:pPr>
            <a:r>
              <a:rPr lang="ar-BH" sz="4400" b="1" dirty="0">
                <a:solidFill>
                  <a:srgbClr val="002060"/>
                </a:solidFill>
                <a:latin typeface="Sakkal Majalla" panose="02000000000000000000" pitchFamily="2" charset="-78"/>
                <a:cs typeface="Sakkal Majalla" panose="02000000000000000000" pitchFamily="2" charset="-78"/>
              </a:rPr>
              <a:t>نشاط تقويميّ</a:t>
            </a:r>
          </a:p>
        </p:txBody>
      </p:sp>
      <p:sp>
        <p:nvSpPr>
          <p:cNvPr id="11" name="مستطيل 9">
            <a:extLst>
              <a:ext uri="{FF2B5EF4-FFF2-40B4-BE49-F238E27FC236}">
                <a16:creationId xmlns:a16="http://schemas.microsoft.com/office/drawing/2014/main" xmlns="" id="{255D957B-3BA8-46D8-ACB8-983334DA4329}"/>
              </a:ext>
            </a:extLst>
          </p:cNvPr>
          <p:cNvSpPr/>
          <p:nvPr/>
        </p:nvSpPr>
        <p:spPr>
          <a:xfrm>
            <a:off x="155575" y="498623"/>
            <a:ext cx="3337902" cy="400110"/>
          </a:xfrm>
          <a:prstGeom prst="rect">
            <a:avLst/>
          </a:prstGeom>
          <a:solidFill>
            <a:schemeClr val="accent4">
              <a:lumMod val="60000"/>
              <a:lumOff val="40000"/>
            </a:schemeClr>
          </a:solidFill>
          <a:effectLst>
            <a:outerShdw blurRad="50800" dist="38100" dir="16200000"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wrap="square">
            <a:spAutoFit/>
          </a:bodyPr>
          <a:lstStyle/>
          <a:p>
            <a:r>
              <a:rPr lang="ar-BH" sz="2000" b="1" dirty="0">
                <a:solidFill>
                  <a:schemeClr val="tx1"/>
                </a:solidFill>
                <a:latin typeface="Sakkal Majalla" panose="02000000000000000000" pitchFamily="2" charset="-78"/>
                <a:cs typeface="Sakkal Majalla" panose="02000000000000000000" pitchFamily="2" charset="-78"/>
              </a:rPr>
              <a:t>الفعل اللازم والفعل المتعدّي-عرب 101</a:t>
            </a:r>
            <a:endParaRPr lang="ar-BH" sz="1050" b="1" dirty="0">
              <a:solidFill>
                <a:schemeClr val="tx1"/>
              </a:solidFill>
              <a:latin typeface="Sakkal Majalla" panose="02000000000000000000" pitchFamily="2" charset="-78"/>
              <a:cs typeface="Sakkal Majalla" panose="02000000000000000000" pitchFamily="2" charset="-78"/>
            </a:endParaRPr>
          </a:p>
        </p:txBody>
      </p:sp>
      <p:graphicFrame>
        <p:nvGraphicFramePr>
          <p:cNvPr id="3" name="Table 2"/>
          <p:cNvGraphicFramePr>
            <a:graphicFrameLocks noGrp="1"/>
          </p:cNvGraphicFramePr>
          <p:nvPr>
            <p:extLst>
              <p:ext uri="{D42A27DB-BD31-4B8C-83A1-F6EECF244321}">
                <p14:modId xmlns:p14="http://schemas.microsoft.com/office/powerpoint/2010/main" val="1751881335"/>
              </p:ext>
            </p:extLst>
          </p:nvPr>
        </p:nvGraphicFramePr>
        <p:xfrm>
          <a:off x="1195754" y="2561913"/>
          <a:ext cx="10513017" cy="3535680"/>
        </p:xfrm>
        <a:graphic>
          <a:graphicData uri="http://schemas.openxmlformats.org/drawingml/2006/table">
            <a:tbl>
              <a:tblPr firstRow="1" bandRow="1">
                <a:tableStyleId>{5C22544A-7EE6-4342-B048-85BDC9FD1C3A}</a:tableStyleId>
              </a:tblPr>
              <a:tblGrid>
                <a:gridCol w="3504339">
                  <a:extLst>
                    <a:ext uri="{9D8B030D-6E8A-4147-A177-3AD203B41FA5}">
                      <a16:colId xmlns:a16="http://schemas.microsoft.com/office/drawing/2014/main" xmlns="" val="20000"/>
                    </a:ext>
                  </a:extLst>
                </a:gridCol>
                <a:gridCol w="3504339">
                  <a:extLst>
                    <a:ext uri="{9D8B030D-6E8A-4147-A177-3AD203B41FA5}">
                      <a16:colId xmlns:a16="http://schemas.microsoft.com/office/drawing/2014/main" xmlns="" val="20001"/>
                    </a:ext>
                  </a:extLst>
                </a:gridCol>
                <a:gridCol w="3504339">
                  <a:extLst>
                    <a:ext uri="{9D8B030D-6E8A-4147-A177-3AD203B41FA5}">
                      <a16:colId xmlns:a16="http://schemas.microsoft.com/office/drawing/2014/main" xmlns="" val="20002"/>
                    </a:ext>
                  </a:extLst>
                </a:gridCol>
              </a:tblGrid>
              <a:tr h="370840">
                <a:tc>
                  <a:txBody>
                    <a:bodyPr/>
                    <a:lstStyle/>
                    <a:p>
                      <a:pPr algn="ctr"/>
                      <a:r>
                        <a:rPr lang="ar-BH" sz="3600" b="1" kern="1200" dirty="0">
                          <a:solidFill>
                            <a:schemeClr val="tx1"/>
                          </a:solidFill>
                          <a:latin typeface="Sakkal Majalla" panose="02000000000000000000" pitchFamily="2" charset="-78"/>
                          <a:ea typeface="+mn-ea"/>
                          <a:cs typeface="Sakkal Majalla" panose="02000000000000000000" pitchFamily="2" charset="-78"/>
                        </a:rPr>
                        <a:t>لازم/متعدّ</a:t>
                      </a:r>
                      <a:endParaRPr lang="en-US" sz="36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ctr"/>
                      <a:r>
                        <a:rPr lang="ar-BH" sz="3600" b="1" kern="1200" dirty="0">
                          <a:solidFill>
                            <a:schemeClr val="tx1"/>
                          </a:solidFill>
                          <a:latin typeface="Sakkal Majalla" panose="02000000000000000000" pitchFamily="2" charset="-78"/>
                          <a:ea typeface="+mn-ea"/>
                          <a:cs typeface="Sakkal Majalla" panose="02000000000000000000" pitchFamily="2" charset="-78"/>
                        </a:rPr>
                        <a:t>الفعل</a:t>
                      </a:r>
                      <a:endParaRPr lang="en-US" sz="36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ctr"/>
                      <a:r>
                        <a:rPr lang="ar-BH" sz="3600" b="1" kern="1200" dirty="0">
                          <a:solidFill>
                            <a:schemeClr val="tx1"/>
                          </a:solidFill>
                          <a:latin typeface="Sakkal Majalla" panose="02000000000000000000" pitchFamily="2" charset="-78"/>
                          <a:ea typeface="+mn-ea"/>
                          <a:cs typeface="Sakkal Majalla" panose="02000000000000000000" pitchFamily="2" charset="-78"/>
                        </a:rPr>
                        <a:t>الجملة</a:t>
                      </a:r>
                      <a:endParaRPr lang="en-US" sz="3600" b="1" kern="1200" dirty="0">
                        <a:solidFill>
                          <a:schemeClr val="tx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0"/>
                  </a:ext>
                </a:extLst>
              </a:tr>
              <a:tr h="370840">
                <a:tc>
                  <a:txBody>
                    <a:bodyPr/>
                    <a:lstStyle/>
                    <a:p>
                      <a:r>
                        <a:rPr lang="ar-BH" sz="3200" b="1" kern="1200" dirty="0">
                          <a:solidFill>
                            <a:srgbClr val="002060"/>
                          </a:solidFill>
                          <a:latin typeface="Sakkal Majalla" panose="02000000000000000000" pitchFamily="2" charset="-78"/>
                          <a:ea typeface="+mn-ea"/>
                          <a:cs typeface="Sakkal Majalla" panose="02000000000000000000" pitchFamily="2" charset="-78"/>
                        </a:rPr>
                        <a:t>.........................................</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algn="r"/>
                      <a:r>
                        <a:rPr lang="ar-BH" sz="3200" b="1" kern="1200" dirty="0">
                          <a:solidFill>
                            <a:srgbClr val="002060"/>
                          </a:solidFill>
                          <a:latin typeface="Sakkal Majalla" panose="02000000000000000000" pitchFamily="2" charset="-78"/>
                          <a:ea typeface="+mn-ea"/>
                          <a:cs typeface="Sakkal Majalla" panose="02000000000000000000" pitchFamily="2" charset="-78"/>
                        </a:rPr>
                        <a:t>.........................................</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ar-SA" sz="3200" b="1" kern="1200" dirty="0">
                          <a:solidFill>
                            <a:srgbClr val="002060"/>
                          </a:solidFill>
                          <a:latin typeface="Sakkal Majalla" panose="02000000000000000000" pitchFamily="2" charset="-78"/>
                          <a:ea typeface="+mn-ea"/>
                          <a:cs typeface="Sakkal Majalla" panose="02000000000000000000" pitchFamily="2" charset="-78"/>
                        </a:rPr>
                        <a:t>- ألوي عنان دابتي. </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1"/>
                  </a:ext>
                </a:extLst>
              </a:tr>
              <a:tr h="370840">
                <a:tc>
                  <a:txBody>
                    <a:bodyPr/>
                    <a:lstStyle/>
                    <a:p>
                      <a:r>
                        <a:rPr lang="ar-BH" sz="3200" b="1" kern="1200" dirty="0">
                          <a:solidFill>
                            <a:srgbClr val="002060"/>
                          </a:solidFill>
                          <a:latin typeface="Sakkal Majalla" panose="02000000000000000000" pitchFamily="2" charset="-78"/>
                          <a:ea typeface="+mn-ea"/>
                          <a:cs typeface="Sakkal Majalla" panose="02000000000000000000" pitchFamily="2" charset="-78"/>
                        </a:rPr>
                        <a:t>.........................................</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algn="r"/>
                      <a:r>
                        <a:rPr lang="ar-BH" sz="3200" b="1" kern="1200" dirty="0">
                          <a:solidFill>
                            <a:srgbClr val="002060"/>
                          </a:solidFill>
                          <a:latin typeface="Sakkal Majalla" panose="02000000000000000000" pitchFamily="2" charset="-78"/>
                          <a:ea typeface="+mn-ea"/>
                          <a:cs typeface="Sakkal Majalla" panose="02000000000000000000" pitchFamily="2" charset="-78"/>
                        </a:rPr>
                        <a:t>.........................................</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ar-BH" sz="3200" b="1" kern="1200" dirty="0">
                          <a:solidFill>
                            <a:srgbClr val="002060"/>
                          </a:solidFill>
                          <a:latin typeface="Sakkal Majalla" panose="02000000000000000000" pitchFamily="2" charset="-78"/>
                          <a:ea typeface="+mn-ea"/>
                          <a:cs typeface="Sakkal Majalla" panose="02000000000000000000" pitchFamily="2" charset="-78"/>
                        </a:rPr>
                        <a:t>- زأرَ الأسد.</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2"/>
                  </a:ext>
                </a:extLst>
              </a:tr>
              <a:tr h="370840">
                <a:tc>
                  <a:txBody>
                    <a:bodyPr/>
                    <a:lstStyle/>
                    <a:p>
                      <a:r>
                        <a:rPr lang="ar-BH" sz="3200" b="1" kern="1200" dirty="0">
                          <a:solidFill>
                            <a:srgbClr val="002060"/>
                          </a:solidFill>
                          <a:latin typeface="Sakkal Majalla" panose="02000000000000000000" pitchFamily="2" charset="-78"/>
                          <a:ea typeface="+mn-ea"/>
                          <a:cs typeface="Sakkal Majalla" panose="02000000000000000000" pitchFamily="2" charset="-78"/>
                        </a:rPr>
                        <a:t>.........................................</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r>
                        <a:rPr lang="ar-BH" sz="3200" b="1" kern="1200" dirty="0">
                          <a:solidFill>
                            <a:srgbClr val="002060"/>
                          </a:solidFill>
                          <a:latin typeface="Sakkal Majalla" panose="02000000000000000000" pitchFamily="2" charset="-78"/>
                          <a:ea typeface="+mn-ea"/>
                          <a:cs typeface="Sakkal Majalla" panose="02000000000000000000" pitchFamily="2" charset="-78"/>
                        </a:rPr>
                        <a:t>.........................................</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ar-SA" sz="3200" b="1" kern="1200" dirty="0">
                          <a:solidFill>
                            <a:srgbClr val="002060"/>
                          </a:solidFill>
                          <a:latin typeface="Sakkal Majalla" panose="02000000000000000000" pitchFamily="2" charset="-78"/>
                          <a:ea typeface="+mn-ea"/>
                          <a:cs typeface="Sakkal Majalla" panose="02000000000000000000" pitchFamily="2" charset="-78"/>
                        </a:rPr>
                        <a:t>- جعلتُ الصحراء جنّة</a:t>
                      </a:r>
                      <a:r>
                        <a:rPr lang="ar-BH" sz="3200" b="1" kern="1200" dirty="0">
                          <a:solidFill>
                            <a:srgbClr val="002060"/>
                          </a:solidFill>
                          <a:latin typeface="Sakkal Majalla" panose="02000000000000000000" pitchFamily="2" charset="-78"/>
                          <a:ea typeface="+mn-ea"/>
                          <a:cs typeface="Sakkal Majalla" panose="02000000000000000000" pitchFamily="2" charset="-78"/>
                        </a:rPr>
                        <a:t>.</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3"/>
                  </a:ext>
                </a:extLst>
              </a:tr>
              <a:tr h="370840">
                <a:tc>
                  <a:txBody>
                    <a:bodyPr/>
                    <a:lstStyle/>
                    <a:p>
                      <a:r>
                        <a:rPr lang="ar-BH" sz="3200" b="1" kern="1200" dirty="0">
                          <a:solidFill>
                            <a:srgbClr val="002060"/>
                          </a:solidFill>
                          <a:latin typeface="Sakkal Majalla" panose="02000000000000000000" pitchFamily="2" charset="-78"/>
                          <a:ea typeface="+mn-ea"/>
                          <a:cs typeface="Sakkal Majalla" panose="02000000000000000000" pitchFamily="2" charset="-78"/>
                        </a:rPr>
                        <a:t>.........................................</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r>
                        <a:rPr lang="ar-BH" sz="3200" b="1" kern="1200" dirty="0">
                          <a:solidFill>
                            <a:srgbClr val="002060"/>
                          </a:solidFill>
                          <a:latin typeface="Sakkal Majalla" panose="02000000000000000000" pitchFamily="2" charset="-78"/>
                          <a:ea typeface="+mn-ea"/>
                          <a:cs typeface="Sakkal Majalla" panose="02000000000000000000" pitchFamily="2" charset="-78"/>
                        </a:rPr>
                        <a:t>.........................................</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algn="r"/>
                      <a:r>
                        <a:rPr lang="ar-BH" sz="3200" b="1" kern="1200" dirty="0">
                          <a:solidFill>
                            <a:srgbClr val="002060"/>
                          </a:solidFill>
                          <a:latin typeface="Sakkal Majalla" panose="02000000000000000000" pitchFamily="2" charset="-78"/>
                          <a:ea typeface="+mn-ea"/>
                          <a:cs typeface="Sakkal Majalla" panose="02000000000000000000" pitchFamily="2" charset="-78"/>
                        </a:rPr>
                        <a:t>- أقبل الصيف.</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4"/>
                  </a:ext>
                </a:extLst>
              </a:tr>
              <a:tr h="370840">
                <a:tc>
                  <a:txBody>
                    <a:bodyPr/>
                    <a:lstStyle/>
                    <a:p>
                      <a:r>
                        <a:rPr lang="ar-BH" sz="3200" b="1" kern="1200" dirty="0">
                          <a:solidFill>
                            <a:srgbClr val="002060"/>
                          </a:solidFill>
                          <a:latin typeface="Sakkal Majalla" panose="02000000000000000000" pitchFamily="2" charset="-78"/>
                          <a:ea typeface="+mn-ea"/>
                          <a:cs typeface="Sakkal Majalla" panose="02000000000000000000" pitchFamily="2" charset="-78"/>
                        </a:rPr>
                        <a:t>.........................................</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marL="0" algn="l" defTabSz="914400" rtl="0" eaLnBrk="1" latinLnBrk="0" hangingPunct="1"/>
                      <a:r>
                        <a:rPr lang="ar-BH" sz="1800" b="1" kern="1200" dirty="0">
                          <a:solidFill>
                            <a:srgbClr val="002060"/>
                          </a:solidFill>
                          <a:latin typeface="Sakkal Majalla" panose="02000000000000000000" pitchFamily="2" charset="-78"/>
                          <a:ea typeface="+mn-ea"/>
                          <a:cs typeface="Sakkal Majalla" panose="02000000000000000000" pitchFamily="2" charset="-78"/>
                        </a:rPr>
                        <a:t>.</a:t>
                      </a:r>
                      <a:r>
                        <a:rPr lang="ar-BH" sz="3200" b="1" kern="1200" dirty="0">
                          <a:solidFill>
                            <a:srgbClr val="002060"/>
                          </a:solidFill>
                          <a:latin typeface="Sakkal Majalla" panose="02000000000000000000" pitchFamily="2" charset="-78"/>
                          <a:ea typeface="+mn-ea"/>
                          <a:cs typeface="Sakkal Majalla" panose="02000000000000000000" pitchFamily="2" charset="-78"/>
                        </a:rPr>
                        <a:t>........................................</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algn="r"/>
                      <a:r>
                        <a:rPr lang="ar-BH" sz="3200" b="1" kern="1200" dirty="0">
                          <a:solidFill>
                            <a:srgbClr val="002060"/>
                          </a:solidFill>
                          <a:latin typeface="Sakkal Majalla" panose="02000000000000000000" pitchFamily="2" charset="-78"/>
                          <a:ea typeface="+mn-ea"/>
                          <a:cs typeface="Sakkal Majalla" panose="02000000000000000000" pitchFamily="2" charset="-78"/>
                        </a:rPr>
                        <a:t>-أحببت شعر امرئ القيس.</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12632161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AutoShape 8" descr="نتيجة بحث الصور عن معالم البحرين الأثر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9" name="AutoShape 2" descr="نتيجة بحث الصور عن تحدي القراءة"/>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Sakkal Majalla" panose="02000000000000000000" pitchFamily="2" charset="-78"/>
              <a:cs typeface="Sakkal Majalla" panose="02000000000000000000" pitchFamily="2" charset="-78"/>
            </a:endParaRPr>
          </a:p>
        </p:txBody>
      </p:sp>
      <p:sp>
        <p:nvSpPr>
          <p:cNvPr id="8" name="Rectangle 7"/>
          <p:cNvSpPr/>
          <p:nvPr/>
        </p:nvSpPr>
        <p:spPr>
          <a:xfrm>
            <a:off x="6878472" y="684876"/>
            <a:ext cx="4830299" cy="837152"/>
          </a:xfrm>
          <a:prstGeom prst="rect">
            <a:avLst/>
          </a:prstGeom>
          <a:solidFill>
            <a:schemeClr val="accent4">
              <a:lumMod val="75000"/>
            </a:schemeClr>
          </a:solidFill>
        </p:spPr>
        <p:txBody>
          <a:bodyPr wrap="square">
            <a:spAutoFit/>
          </a:bodyPr>
          <a:lstStyle/>
          <a:p>
            <a:pPr algn="ctr">
              <a:lnSpc>
                <a:spcPct val="110000"/>
              </a:lnSpc>
            </a:pPr>
            <a:r>
              <a:rPr lang="ar-BH" sz="4400" b="1" dirty="0">
                <a:solidFill>
                  <a:srgbClr val="002060"/>
                </a:solidFill>
                <a:latin typeface="Sakkal Majalla" panose="02000000000000000000" pitchFamily="2" charset="-78"/>
                <a:cs typeface="Sakkal Majalla" panose="02000000000000000000" pitchFamily="2" charset="-78"/>
              </a:rPr>
              <a:t>إجابة النشاط التقويميّ</a:t>
            </a:r>
          </a:p>
        </p:txBody>
      </p:sp>
      <p:sp>
        <p:nvSpPr>
          <p:cNvPr id="11" name="مستطيل 9">
            <a:extLst>
              <a:ext uri="{FF2B5EF4-FFF2-40B4-BE49-F238E27FC236}">
                <a16:creationId xmlns:a16="http://schemas.microsoft.com/office/drawing/2014/main" xmlns="" id="{255D957B-3BA8-46D8-ACB8-983334DA4329}"/>
              </a:ext>
            </a:extLst>
          </p:cNvPr>
          <p:cNvSpPr/>
          <p:nvPr/>
        </p:nvSpPr>
        <p:spPr>
          <a:xfrm>
            <a:off x="155575" y="498623"/>
            <a:ext cx="3337902" cy="400110"/>
          </a:xfrm>
          <a:prstGeom prst="rect">
            <a:avLst/>
          </a:prstGeom>
          <a:solidFill>
            <a:schemeClr val="accent4">
              <a:lumMod val="60000"/>
              <a:lumOff val="40000"/>
            </a:schemeClr>
          </a:solidFill>
          <a:effectLst>
            <a:outerShdw blurRad="50800" dist="38100" dir="16200000"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wrap="square">
            <a:spAutoFit/>
          </a:bodyPr>
          <a:lstStyle/>
          <a:p>
            <a:r>
              <a:rPr lang="ar-BH" sz="2000" b="1" dirty="0">
                <a:solidFill>
                  <a:schemeClr val="tx1"/>
                </a:solidFill>
                <a:latin typeface="Sakkal Majalla" panose="02000000000000000000" pitchFamily="2" charset="-78"/>
                <a:cs typeface="Sakkal Majalla" panose="02000000000000000000" pitchFamily="2" charset="-78"/>
              </a:rPr>
              <a:t>الفعل اللازم والفعل المتعدّي-عرب 101</a:t>
            </a:r>
            <a:endParaRPr lang="ar-BH" sz="1050" b="1" dirty="0">
              <a:solidFill>
                <a:schemeClr val="tx1"/>
              </a:solidFill>
              <a:latin typeface="Sakkal Majalla" panose="02000000000000000000" pitchFamily="2" charset="-78"/>
              <a:cs typeface="Sakkal Majalla" panose="02000000000000000000" pitchFamily="2" charset="-78"/>
            </a:endParaRPr>
          </a:p>
        </p:txBody>
      </p:sp>
      <p:graphicFrame>
        <p:nvGraphicFramePr>
          <p:cNvPr id="3" name="Table 2"/>
          <p:cNvGraphicFramePr>
            <a:graphicFrameLocks noGrp="1"/>
          </p:cNvGraphicFramePr>
          <p:nvPr>
            <p:extLst>
              <p:ext uri="{D42A27DB-BD31-4B8C-83A1-F6EECF244321}">
                <p14:modId xmlns:p14="http://schemas.microsoft.com/office/powerpoint/2010/main" val="4099258852"/>
              </p:ext>
            </p:extLst>
          </p:nvPr>
        </p:nvGraphicFramePr>
        <p:xfrm>
          <a:off x="1195754" y="2064372"/>
          <a:ext cx="10513017" cy="3535680"/>
        </p:xfrm>
        <a:graphic>
          <a:graphicData uri="http://schemas.openxmlformats.org/drawingml/2006/table">
            <a:tbl>
              <a:tblPr firstRow="1" bandRow="1">
                <a:tableStyleId>{5C22544A-7EE6-4342-B048-85BDC9FD1C3A}</a:tableStyleId>
              </a:tblPr>
              <a:tblGrid>
                <a:gridCol w="3504339">
                  <a:extLst>
                    <a:ext uri="{9D8B030D-6E8A-4147-A177-3AD203B41FA5}">
                      <a16:colId xmlns:a16="http://schemas.microsoft.com/office/drawing/2014/main" xmlns="" val="20000"/>
                    </a:ext>
                  </a:extLst>
                </a:gridCol>
                <a:gridCol w="3504339">
                  <a:extLst>
                    <a:ext uri="{9D8B030D-6E8A-4147-A177-3AD203B41FA5}">
                      <a16:colId xmlns:a16="http://schemas.microsoft.com/office/drawing/2014/main" xmlns="" val="20001"/>
                    </a:ext>
                  </a:extLst>
                </a:gridCol>
                <a:gridCol w="3504339">
                  <a:extLst>
                    <a:ext uri="{9D8B030D-6E8A-4147-A177-3AD203B41FA5}">
                      <a16:colId xmlns:a16="http://schemas.microsoft.com/office/drawing/2014/main" xmlns="" val="20002"/>
                    </a:ext>
                  </a:extLst>
                </a:gridCol>
              </a:tblGrid>
              <a:tr h="370840">
                <a:tc>
                  <a:txBody>
                    <a:bodyPr/>
                    <a:lstStyle/>
                    <a:p>
                      <a:pPr algn="ctr"/>
                      <a:r>
                        <a:rPr lang="ar-BH" sz="3600" b="1" kern="1200" dirty="0">
                          <a:solidFill>
                            <a:schemeClr val="tx1"/>
                          </a:solidFill>
                          <a:latin typeface="Sakkal Majalla" panose="02000000000000000000" pitchFamily="2" charset="-78"/>
                          <a:ea typeface="+mn-ea"/>
                          <a:cs typeface="Sakkal Majalla" panose="02000000000000000000" pitchFamily="2" charset="-78"/>
                        </a:rPr>
                        <a:t>لازم/متعدّ</a:t>
                      </a:r>
                      <a:endParaRPr lang="en-US" sz="36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ctr"/>
                      <a:r>
                        <a:rPr lang="ar-BH" sz="3600" b="1" kern="1200" dirty="0">
                          <a:solidFill>
                            <a:schemeClr val="tx1"/>
                          </a:solidFill>
                          <a:latin typeface="Sakkal Majalla" panose="02000000000000000000" pitchFamily="2" charset="-78"/>
                          <a:ea typeface="+mn-ea"/>
                          <a:cs typeface="Sakkal Majalla" panose="02000000000000000000" pitchFamily="2" charset="-78"/>
                        </a:rPr>
                        <a:t>الفعل</a:t>
                      </a:r>
                      <a:endParaRPr lang="en-US" sz="3600" b="1" kern="1200" dirty="0">
                        <a:solidFill>
                          <a:schemeClr val="tx1"/>
                        </a:solidFill>
                        <a:latin typeface="Sakkal Majalla" panose="02000000000000000000" pitchFamily="2" charset="-78"/>
                        <a:ea typeface="+mn-ea"/>
                        <a:cs typeface="Sakkal Majalla" panose="02000000000000000000" pitchFamily="2" charset="-78"/>
                      </a:endParaRPr>
                    </a:p>
                  </a:txBody>
                  <a:tcPr/>
                </a:tc>
                <a:tc>
                  <a:txBody>
                    <a:bodyPr/>
                    <a:lstStyle/>
                    <a:p>
                      <a:pPr algn="ctr"/>
                      <a:r>
                        <a:rPr lang="ar-BH" sz="3600" b="1" kern="1200" dirty="0">
                          <a:solidFill>
                            <a:schemeClr val="tx1"/>
                          </a:solidFill>
                          <a:latin typeface="Sakkal Majalla" panose="02000000000000000000" pitchFamily="2" charset="-78"/>
                          <a:ea typeface="+mn-ea"/>
                          <a:cs typeface="Sakkal Majalla" panose="02000000000000000000" pitchFamily="2" charset="-78"/>
                        </a:rPr>
                        <a:t>الجملة</a:t>
                      </a:r>
                      <a:endParaRPr lang="en-US" sz="3600" b="1" kern="1200" dirty="0">
                        <a:solidFill>
                          <a:schemeClr val="tx1"/>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0"/>
                  </a:ext>
                </a:extLst>
              </a:tr>
              <a:tr h="370840">
                <a:tc>
                  <a:txBody>
                    <a:bodyPr/>
                    <a:lstStyle/>
                    <a:p>
                      <a:pPr algn="ctr"/>
                      <a:r>
                        <a:rPr lang="ar-BH" sz="3200" b="1" kern="1200" dirty="0">
                          <a:solidFill>
                            <a:srgbClr val="002060"/>
                          </a:solidFill>
                          <a:latin typeface="Sakkal Majalla" panose="02000000000000000000" pitchFamily="2" charset="-78"/>
                          <a:ea typeface="+mn-ea"/>
                          <a:cs typeface="Sakkal Majalla" panose="02000000000000000000" pitchFamily="2" charset="-78"/>
                        </a:rPr>
                        <a:t>متعدّ</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algn="ctr"/>
                      <a:r>
                        <a:rPr lang="ar-BH" sz="3200" b="1" kern="1200" dirty="0">
                          <a:solidFill>
                            <a:srgbClr val="002060"/>
                          </a:solidFill>
                          <a:latin typeface="Sakkal Majalla" panose="02000000000000000000" pitchFamily="2" charset="-78"/>
                          <a:ea typeface="+mn-ea"/>
                          <a:cs typeface="Sakkal Majalla" panose="02000000000000000000" pitchFamily="2" charset="-78"/>
                        </a:rPr>
                        <a:t>ألوي</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ar-SA" sz="3200" b="1" kern="1200" dirty="0">
                          <a:solidFill>
                            <a:srgbClr val="002060"/>
                          </a:solidFill>
                          <a:latin typeface="Sakkal Majalla" panose="02000000000000000000" pitchFamily="2" charset="-78"/>
                          <a:ea typeface="+mn-ea"/>
                          <a:cs typeface="Sakkal Majalla" panose="02000000000000000000" pitchFamily="2" charset="-78"/>
                        </a:rPr>
                        <a:t>- ألوي عنان دابتي. </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1"/>
                  </a:ext>
                </a:extLst>
              </a:tr>
              <a:tr h="370840">
                <a:tc>
                  <a:txBody>
                    <a:bodyPr/>
                    <a:lstStyle/>
                    <a:p>
                      <a:pPr algn="ctr"/>
                      <a:r>
                        <a:rPr lang="ar-BH" sz="3200" b="1" kern="1200" dirty="0">
                          <a:solidFill>
                            <a:srgbClr val="002060"/>
                          </a:solidFill>
                          <a:latin typeface="Sakkal Majalla" panose="02000000000000000000" pitchFamily="2" charset="-78"/>
                          <a:ea typeface="+mn-ea"/>
                          <a:cs typeface="Sakkal Majalla" panose="02000000000000000000" pitchFamily="2" charset="-78"/>
                        </a:rPr>
                        <a:t>لازم</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algn="ctr"/>
                      <a:r>
                        <a:rPr lang="ar-BH" sz="3200" b="1" kern="1200" dirty="0">
                          <a:solidFill>
                            <a:srgbClr val="002060"/>
                          </a:solidFill>
                          <a:latin typeface="Sakkal Majalla" panose="02000000000000000000" pitchFamily="2" charset="-78"/>
                          <a:ea typeface="+mn-ea"/>
                          <a:cs typeface="Sakkal Majalla" panose="02000000000000000000" pitchFamily="2" charset="-78"/>
                        </a:rPr>
                        <a:t>زأر</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ar-BH" sz="3200" b="1" kern="1200" dirty="0">
                          <a:solidFill>
                            <a:srgbClr val="002060"/>
                          </a:solidFill>
                          <a:latin typeface="Sakkal Majalla" panose="02000000000000000000" pitchFamily="2" charset="-78"/>
                          <a:ea typeface="+mn-ea"/>
                          <a:cs typeface="Sakkal Majalla" panose="02000000000000000000" pitchFamily="2" charset="-78"/>
                        </a:rPr>
                        <a:t>- زأرَ الأسد.</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2"/>
                  </a:ext>
                </a:extLst>
              </a:tr>
              <a:tr h="370840">
                <a:tc>
                  <a:txBody>
                    <a:bodyPr/>
                    <a:lstStyle/>
                    <a:p>
                      <a:pPr algn="ctr"/>
                      <a:r>
                        <a:rPr lang="ar-BH" sz="3200" b="1" kern="1200" dirty="0">
                          <a:solidFill>
                            <a:srgbClr val="002060"/>
                          </a:solidFill>
                          <a:latin typeface="Sakkal Majalla" panose="02000000000000000000" pitchFamily="2" charset="-78"/>
                          <a:ea typeface="+mn-ea"/>
                          <a:cs typeface="Sakkal Majalla" panose="02000000000000000000" pitchFamily="2" charset="-78"/>
                        </a:rPr>
                        <a:t>متعدّ</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algn="ctr"/>
                      <a:r>
                        <a:rPr lang="ar-BH" sz="3200" b="1" kern="1200" dirty="0">
                          <a:solidFill>
                            <a:srgbClr val="002060"/>
                          </a:solidFill>
                          <a:latin typeface="Sakkal Majalla" panose="02000000000000000000" pitchFamily="2" charset="-78"/>
                          <a:ea typeface="+mn-ea"/>
                          <a:cs typeface="Sakkal Majalla" panose="02000000000000000000" pitchFamily="2" charset="-78"/>
                        </a:rPr>
                        <a:t>جعل</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ar-SA" sz="3200" b="1" kern="1200" dirty="0">
                          <a:solidFill>
                            <a:srgbClr val="002060"/>
                          </a:solidFill>
                          <a:latin typeface="Sakkal Majalla" panose="02000000000000000000" pitchFamily="2" charset="-78"/>
                          <a:ea typeface="+mn-ea"/>
                          <a:cs typeface="Sakkal Majalla" panose="02000000000000000000" pitchFamily="2" charset="-78"/>
                        </a:rPr>
                        <a:t>- جعلتُ الصحراء جنّة</a:t>
                      </a:r>
                      <a:r>
                        <a:rPr lang="ar-BH" sz="3200" b="1" kern="1200" dirty="0">
                          <a:solidFill>
                            <a:srgbClr val="002060"/>
                          </a:solidFill>
                          <a:latin typeface="Sakkal Majalla" panose="02000000000000000000" pitchFamily="2" charset="-78"/>
                          <a:ea typeface="+mn-ea"/>
                          <a:cs typeface="Sakkal Majalla" panose="02000000000000000000" pitchFamily="2" charset="-78"/>
                        </a:rPr>
                        <a:t>.</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3"/>
                  </a:ext>
                </a:extLst>
              </a:tr>
              <a:tr h="370840">
                <a:tc>
                  <a:txBody>
                    <a:bodyPr/>
                    <a:lstStyle/>
                    <a:p>
                      <a:pPr algn="ctr"/>
                      <a:r>
                        <a:rPr lang="ar-BH" sz="3200" b="1" kern="1200" dirty="0">
                          <a:solidFill>
                            <a:srgbClr val="002060"/>
                          </a:solidFill>
                          <a:latin typeface="Sakkal Majalla" panose="02000000000000000000" pitchFamily="2" charset="-78"/>
                          <a:ea typeface="+mn-ea"/>
                          <a:cs typeface="Sakkal Majalla" panose="02000000000000000000" pitchFamily="2" charset="-78"/>
                        </a:rPr>
                        <a:t>لازم</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algn="ctr"/>
                      <a:r>
                        <a:rPr lang="ar-BH" sz="3200" b="1" kern="1200" dirty="0">
                          <a:solidFill>
                            <a:srgbClr val="002060"/>
                          </a:solidFill>
                          <a:latin typeface="Sakkal Majalla" panose="02000000000000000000" pitchFamily="2" charset="-78"/>
                          <a:ea typeface="+mn-ea"/>
                          <a:cs typeface="Sakkal Majalla" panose="02000000000000000000" pitchFamily="2" charset="-78"/>
                        </a:rPr>
                        <a:t>أقبل</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algn="r"/>
                      <a:r>
                        <a:rPr lang="ar-BH" sz="3200" b="1" kern="1200" dirty="0">
                          <a:solidFill>
                            <a:srgbClr val="002060"/>
                          </a:solidFill>
                          <a:latin typeface="Sakkal Majalla" panose="02000000000000000000" pitchFamily="2" charset="-78"/>
                          <a:ea typeface="+mn-ea"/>
                          <a:cs typeface="Sakkal Majalla" panose="02000000000000000000" pitchFamily="2" charset="-78"/>
                        </a:rPr>
                        <a:t>- أقبل الصيف.</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4"/>
                  </a:ext>
                </a:extLst>
              </a:tr>
              <a:tr h="370840">
                <a:tc>
                  <a:txBody>
                    <a:bodyPr/>
                    <a:lstStyle/>
                    <a:p>
                      <a:pPr algn="ctr"/>
                      <a:r>
                        <a:rPr lang="ar-BH" sz="3200" b="1" kern="1200" dirty="0">
                          <a:solidFill>
                            <a:srgbClr val="002060"/>
                          </a:solidFill>
                          <a:latin typeface="Sakkal Majalla" panose="02000000000000000000" pitchFamily="2" charset="-78"/>
                          <a:ea typeface="+mn-ea"/>
                          <a:cs typeface="Sakkal Majalla" panose="02000000000000000000" pitchFamily="2" charset="-78"/>
                        </a:rPr>
                        <a:t>متعدّ</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marL="0" algn="ctr" defTabSz="914400" rtl="0" eaLnBrk="1" latinLnBrk="0" hangingPunct="1"/>
                      <a:r>
                        <a:rPr lang="ar-BH" sz="3200" b="1" kern="1200" dirty="0">
                          <a:solidFill>
                            <a:srgbClr val="002060"/>
                          </a:solidFill>
                          <a:latin typeface="Sakkal Majalla" panose="02000000000000000000" pitchFamily="2" charset="-78"/>
                          <a:ea typeface="+mn-ea"/>
                          <a:cs typeface="Sakkal Majalla" panose="02000000000000000000" pitchFamily="2" charset="-78"/>
                        </a:rPr>
                        <a:t>أحبّ</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tc>
                  <a:txBody>
                    <a:bodyPr/>
                    <a:lstStyle/>
                    <a:p>
                      <a:pPr algn="r"/>
                      <a:r>
                        <a:rPr lang="ar-BH" sz="3200" b="1" kern="1200" dirty="0">
                          <a:solidFill>
                            <a:srgbClr val="002060"/>
                          </a:solidFill>
                          <a:latin typeface="Sakkal Majalla" panose="02000000000000000000" pitchFamily="2" charset="-78"/>
                          <a:ea typeface="+mn-ea"/>
                          <a:cs typeface="Sakkal Majalla" panose="02000000000000000000" pitchFamily="2" charset="-78"/>
                        </a:rPr>
                        <a:t>-أحببت شعر امرئ القيس.</a:t>
                      </a:r>
                      <a:endParaRPr lang="en-US" sz="3200" b="1" kern="1200" dirty="0">
                        <a:solidFill>
                          <a:srgbClr val="002060"/>
                        </a:solidFill>
                        <a:latin typeface="Sakkal Majalla" panose="02000000000000000000" pitchFamily="2" charset="-78"/>
                        <a:ea typeface="+mn-ea"/>
                        <a:cs typeface="Sakkal Majalla" panose="02000000000000000000" pitchFamily="2" charset="-78"/>
                      </a:endParaRPr>
                    </a:p>
                  </a:txBody>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30659539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 Single Corner Rectangle 3"/>
          <p:cNvSpPr/>
          <p:nvPr/>
        </p:nvSpPr>
        <p:spPr>
          <a:xfrm>
            <a:off x="2319802" y="1269242"/>
            <a:ext cx="6964325" cy="3296093"/>
          </a:xfrm>
          <a:prstGeom prst="round1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1"/>
          </a:lnRef>
          <a:fillRef idx="3">
            <a:schemeClr val="accent1"/>
          </a:fillRef>
          <a:effectRef idx="3">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6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Sakkal Majalla" panose="02000000000000000000" pitchFamily="2" charset="-78"/>
                <a:ea typeface="+mn-ea"/>
                <a:cs typeface="Sakkal Majalla" panose="02000000000000000000" pitchFamily="2" charset="-78"/>
              </a:rPr>
              <a:t>ادخل على موقع كاهوت</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6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من خلال محرك البحث غوغل</a:t>
            </a:r>
            <a:endParaRPr kumimoji="0" lang="ar-BH" sz="6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Sakkal Majalla" panose="02000000000000000000" pitchFamily="2" charset="-78"/>
              <a:ea typeface="+mn-ea"/>
              <a:cs typeface="Sakkal Majalla" panose="02000000000000000000" pitchFamily="2" charset="-78"/>
            </a:endParaRPr>
          </a:p>
        </p:txBody>
      </p:sp>
      <p:sp>
        <p:nvSpPr>
          <p:cNvPr id="3" name="Rectangle 7">
            <a:extLst>
              <a:ext uri="{FF2B5EF4-FFF2-40B4-BE49-F238E27FC236}">
                <a16:creationId xmlns:a16="http://schemas.microsoft.com/office/drawing/2014/main" xmlns="" id="{AE49DE59-DEE8-4667-85C5-A3EE1C28289E}"/>
              </a:ext>
            </a:extLst>
          </p:cNvPr>
          <p:cNvSpPr/>
          <p:nvPr/>
        </p:nvSpPr>
        <p:spPr>
          <a:xfrm>
            <a:off x="6878472" y="684876"/>
            <a:ext cx="4830299" cy="837152"/>
          </a:xfrm>
          <a:prstGeom prst="rect">
            <a:avLst/>
          </a:prstGeom>
          <a:solidFill>
            <a:schemeClr val="accent4">
              <a:lumMod val="75000"/>
            </a:schemeClr>
          </a:solidFill>
        </p:spPr>
        <p:txBody>
          <a:bodyPr wrap="square">
            <a:spAutoFit/>
          </a:bodyPr>
          <a:lstStyle/>
          <a:p>
            <a:pPr algn="ctr">
              <a:lnSpc>
                <a:spcPct val="110000"/>
              </a:lnSpc>
            </a:pPr>
            <a:r>
              <a:rPr lang="ar-BH" sz="4400" b="1" dirty="0">
                <a:solidFill>
                  <a:srgbClr val="002060"/>
                </a:solidFill>
                <a:latin typeface="Sakkal Majalla" panose="02000000000000000000" pitchFamily="2" charset="-78"/>
                <a:cs typeface="Sakkal Majalla" panose="02000000000000000000" pitchFamily="2" charset="-78"/>
              </a:rPr>
              <a:t>النشاط التقويميّ الختامي</a:t>
            </a:r>
          </a:p>
        </p:txBody>
      </p:sp>
    </p:spTree>
    <p:extLst>
      <p:ext uri="{BB962C8B-B14F-4D97-AF65-F5344CB8AC3E}">
        <p14:creationId xmlns:p14="http://schemas.microsoft.com/office/powerpoint/2010/main" val="403608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Effect transition="in" filter="wipe(down)">
                                      <p:cBhvr>
                                        <p:cTn id="23" dur="580">
                                          <p:stCondLst>
                                            <p:cond delay="0"/>
                                          </p:stCondLst>
                                        </p:cTn>
                                        <p:tgtEl>
                                          <p:spTgt spid="4">
                                            <p:txEl>
                                              <p:pRg st="1" end="1"/>
                                            </p:txEl>
                                          </p:spTgt>
                                        </p:tgtEl>
                                      </p:cBhvr>
                                    </p:animEffect>
                                    <p:anim calcmode="lin" valueType="num">
                                      <p:cBhvr>
                                        <p:cTn id="24"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xEl>
                                              <p:pRg st="1" end="1"/>
                                            </p:txEl>
                                          </p:spTgt>
                                        </p:tgtEl>
                                      </p:cBhvr>
                                      <p:to x="100000" y="60000"/>
                                    </p:animScale>
                                    <p:animScale>
                                      <p:cBhvr>
                                        <p:cTn id="30" dur="166" decel="50000">
                                          <p:stCondLst>
                                            <p:cond delay="676"/>
                                          </p:stCondLst>
                                        </p:cTn>
                                        <p:tgtEl>
                                          <p:spTgt spid="4">
                                            <p:txEl>
                                              <p:pRg st="1" end="1"/>
                                            </p:txEl>
                                          </p:spTgt>
                                        </p:tgtEl>
                                      </p:cBhvr>
                                      <p:to x="100000" y="100000"/>
                                    </p:animScale>
                                    <p:animScale>
                                      <p:cBhvr>
                                        <p:cTn id="31" dur="26">
                                          <p:stCondLst>
                                            <p:cond delay="1312"/>
                                          </p:stCondLst>
                                        </p:cTn>
                                        <p:tgtEl>
                                          <p:spTgt spid="4">
                                            <p:txEl>
                                              <p:pRg st="1" end="1"/>
                                            </p:txEl>
                                          </p:spTgt>
                                        </p:tgtEl>
                                      </p:cBhvr>
                                      <p:to x="100000" y="80000"/>
                                    </p:animScale>
                                    <p:animScale>
                                      <p:cBhvr>
                                        <p:cTn id="32" dur="166" decel="50000">
                                          <p:stCondLst>
                                            <p:cond delay="1338"/>
                                          </p:stCondLst>
                                        </p:cTn>
                                        <p:tgtEl>
                                          <p:spTgt spid="4">
                                            <p:txEl>
                                              <p:pRg st="1" end="1"/>
                                            </p:txEl>
                                          </p:spTgt>
                                        </p:tgtEl>
                                      </p:cBhvr>
                                      <p:to x="100000" y="100000"/>
                                    </p:animScale>
                                    <p:animScale>
                                      <p:cBhvr>
                                        <p:cTn id="33" dur="26">
                                          <p:stCondLst>
                                            <p:cond delay="1642"/>
                                          </p:stCondLst>
                                        </p:cTn>
                                        <p:tgtEl>
                                          <p:spTgt spid="4">
                                            <p:txEl>
                                              <p:pRg st="1" end="1"/>
                                            </p:txEl>
                                          </p:spTgt>
                                        </p:tgtEl>
                                      </p:cBhvr>
                                      <p:to x="100000" y="90000"/>
                                    </p:animScale>
                                    <p:animScale>
                                      <p:cBhvr>
                                        <p:cTn id="34" dur="166" decel="50000">
                                          <p:stCondLst>
                                            <p:cond delay="1668"/>
                                          </p:stCondLst>
                                        </p:cTn>
                                        <p:tgtEl>
                                          <p:spTgt spid="4">
                                            <p:txEl>
                                              <p:pRg st="1" end="1"/>
                                            </p:txEl>
                                          </p:spTgt>
                                        </p:tgtEl>
                                      </p:cBhvr>
                                      <p:to x="100000" y="100000"/>
                                    </p:animScale>
                                    <p:animScale>
                                      <p:cBhvr>
                                        <p:cTn id="35" dur="26">
                                          <p:stCondLst>
                                            <p:cond delay="1808"/>
                                          </p:stCondLst>
                                        </p:cTn>
                                        <p:tgtEl>
                                          <p:spTgt spid="4">
                                            <p:txEl>
                                              <p:pRg st="1" end="1"/>
                                            </p:txEl>
                                          </p:spTgt>
                                        </p:tgtEl>
                                      </p:cBhvr>
                                      <p:to x="100000" y="95000"/>
                                    </p:animScale>
                                    <p:animScale>
                                      <p:cBhvr>
                                        <p:cTn id="36" dur="166" decel="50000">
                                          <p:stCondLst>
                                            <p:cond delay="1834"/>
                                          </p:stCondLst>
                                        </p:cTn>
                                        <p:tgtEl>
                                          <p:spTgt spid="4">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 Single Corner Rectangle 3"/>
          <p:cNvSpPr/>
          <p:nvPr/>
        </p:nvSpPr>
        <p:spPr>
          <a:xfrm>
            <a:off x="2319802" y="1269242"/>
            <a:ext cx="6964325" cy="3296093"/>
          </a:xfrm>
          <a:prstGeom prst="round1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1"/>
          </a:lnRef>
          <a:fillRef idx="3">
            <a:schemeClr val="accent1"/>
          </a:fillRef>
          <a:effectRef idx="3">
            <a:schemeClr val="accent1"/>
          </a:effectRef>
          <a:fontRef idx="minor">
            <a:schemeClr val="lt1"/>
          </a:fontRef>
        </p:style>
        <p:txBody>
          <a:bodyPr rtlCol="1" anchor="ctr"/>
          <a:lstStyle/>
          <a:p>
            <a:pPr algn="ctr" rtl="1"/>
            <a:r>
              <a:rPr lang="ar-SA" sz="115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انتهى الدرس</a:t>
            </a:r>
            <a:endParaRPr lang="ar-BH" sz="115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8533057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Presentation4" id="{9B6F7093-7B83-4D0A-BC1F-683D122F6A48}" vid="{1FAA4335-E554-4125-ACCC-D1CCCAA2166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TMPLT.potx</Template>
  <TotalTime>1204</TotalTime>
  <Words>768</Words>
  <Application>Microsoft Office PowerPoint</Application>
  <PresentationFormat>مخصص</PresentationFormat>
  <Paragraphs>159</Paragraphs>
  <Slides>16</Slides>
  <Notes>0</Notes>
  <HiddenSlides>0</HiddenSlides>
  <MMClips>0</MMClips>
  <ScaleCrop>false</ScaleCrop>
  <HeadingPairs>
    <vt:vector size="4" baseType="variant">
      <vt:variant>
        <vt:lpstr>نسق</vt:lpstr>
      </vt:variant>
      <vt:variant>
        <vt:i4>1</vt:i4>
      </vt:variant>
      <vt:variant>
        <vt:lpstr>عناوين الشرائح</vt:lpstr>
      </vt:variant>
      <vt:variant>
        <vt:i4>16</vt:i4>
      </vt:variant>
    </vt:vector>
  </HeadingPairs>
  <TitlesOfParts>
    <vt:vector size="17"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Maryam Khaled Mohamed Ebrahim Busaad</dc:creator>
  <cp:lastModifiedBy>Click</cp:lastModifiedBy>
  <cp:revision>188</cp:revision>
  <dcterms:created xsi:type="dcterms:W3CDTF">2020-03-04T10:47:58Z</dcterms:created>
  <dcterms:modified xsi:type="dcterms:W3CDTF">2022-07-24T19:37:08Z</dcterms:modified>
</cp:coreProperties>
</file>