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60" r:id="rId2"/>
  </p:sldMasterIdLst>
  <p:notesMasterIdLst>
    <p:notesMasterId r:id="rId23"/>
  </p:notesMasterIdLst>
  <p:sldIdLst>
    <p:sldId id="256" r:id="rId3"/>
    <p:sldId id="276" r:id="rId4"/>
    <p:sldId id="258" r:id="rId5"/>
    <p:sldId id="259" r:id="rId6"/>
    <p:sldId id="279" r:id="rId7"/>
    <p:sldId id="275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4" r:id="rId17"/>
    <p:sldId id="278" r:id="rId18"/>
    <p:sldId id="277" r:id="rId19"/>
    <p:sldId id="270" r:id="rId20"/>
    <p:sldId id="268" r:id="rId21"/>
    <p:sldId id="27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E86999-B5BE-46B2-BE07-F4217AFF756C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8B168-E899-4D47-94AE-12F88C6C1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949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98D780-2648-410B-B625-F40B6721C36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6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E0BA3-FEDC-4823-ACB7-CD44B1A40B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1FE9C-D93F-4950-A31B-90F359C7BF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B97CE-2C49-4A71-8CAD-AFDA02F19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E621A-4BDD-4F41-9EEC-B82C4D76B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BE373-9D3D-4014-B687-E08604B11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17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BF550-0BE0-472C-A98F-148055767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0636CD-4595-4829-8870-AAA996842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72E8D-0609-4A41-8527-F2F60E63E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FC018-D382-4BCC-8D66-C07C2D2D9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76C25-82B4-4244-B0C4-A59E90BB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720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C819A-B3F9-4E72-A7E0-42DEE8EA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BE627-39F4-4067-A0BF-F9D5C3FCC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60290-FF9D-4730-893A-A0ECD10D6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F9629-FC60-4E47-8A65-993F220DC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CC672-F934-41F0-8E9B-366634D76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08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CDE94-FEE5-4003-A369-16759A320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899E3-2376-4C68-A7AF-71F7ED048F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575441-C2EF-4161-8489-DEDEE89EC0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DC4C8-1005-48BE-91E2-BCE2CA004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1843C0-D812-42EE-BDEB-88AF8D12D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7134EA-B3E4-4B4D-A421-D98C99CA9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1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4F592-9309-446C-B923-F7A5A531F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DA262-5E47-4097-9D10-8DEADBE27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DAE860-1460-4A58-B57F-9C96A6767E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30405-467C-440D-B9AF-88747931E6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BFF52C-8F95-4C49-804B-86A4C9E07C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4C5219-3661-47F5-8AC5-E9C9128FD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802444-A294-4C24-A213-FE351B197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566928-BDFD-4CA0-9CEC-B2D056FA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676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77FA1-8314-4D97-8621-47BFA0158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083BFD-C5FE-41C4-8749-88AB35BB6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96AD26-CBAE-42C8-B9D3-7CC827BE1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59474D-4CAC-4FC4-83BB-F84B5B03C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792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1A625C-8F04-415B-91E4-D6E19D011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C874EA-B8ED-43EE-A1BF-F00DF0EFE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B3F598-1412-4079-B589-90495D8F2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42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129E6-5AF0-49D3-B636-F2830EFC1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49FCD-4F4A-4958-A8CE-BE2760F99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AD5B5F-0B8D-4C39-A76E-0C4716028F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91227F-5C08-4FCD-8E08-D75F199F5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5C3B6-F543-4207-B301-F3A9ECCCA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0DEAE-0D0C-4604-8A2B-540FBEF46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2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4AD3B-7DC2-4215-A5E6-914F36EAD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2D978F-4B48-47AC-8390-59B81AC866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0ACB43-36C3-4AA0-86E0-C0C9B8F8A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B5042-ED56-4F6B-9276-677185222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607745-A584-4E85-883F-0C00BE1F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775CA-F1C6-4F12-A58D-1819B6D93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94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D648F-143B-435B-8517-76A8554C4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88279F-8B0D-4A50-B75C-D2A6226308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AEA45-5A44-41AE-8528-F7D58C5E5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B05DF-CD36-457C-96D6-6FFC8C2F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E9546-B7BD-47D9-9C35-E65103F67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983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AD315D-4C0A-42A7-AABD-DF3211695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BD56D7-1868-4EB3-AB4B-E303D2CED3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485C2D-5EB9-4C1E-B4EB-A03EFFDF2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F0F4B-AAB9-47FB-B849-8E2D54DBE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9A1E1-F015-4EFA-AC2E-DBA166408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72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377A0C-C5BA-4A31-A9DC-6208AA80A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1F53-1303-4757-A8AD-EFFD52A3A6D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54F5F7-AD36-4457-9B49-20EB98BC3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230A0-A196-4B7C-A577-3A2F4568C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0E9-6486-4D6C-A56A-41CA137E0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847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2818A5-7E94-4C8B-9F16-DF6B0CE6A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6F217-B833-4D48-8EA6-83B57B295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D589E-53C4-433E-A8D7-439E4BDE90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1E099-FA7B-45B1-A2FA-CF471177168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26B14-4A5E-4A71-B689-F8F2EF9076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D51FC-89E0-4A4A-AC96-F45B7A863A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8DEA4-BE6C-4E89-B5A2-FB9110FC1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37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4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676678-9394-4A3C-A53F-1B5453D44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446DB-2C4B-4D29-989A-87F22328E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715CA-6F45-43B9-86F8-1A7007547A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B1F53-1303-4757-A8AD-EFFD52A3A6D2}" type="datetimeFigureOut">
              <a:rPr lang="en-US" smtClean="0"/>
              <a:t>9/6/2022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3ECFD-3735-44E2-8054-8F83C3A10B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82632-A25C-4FA3-9745-E5E42D9ADB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A040E9-6486-4D6C-A56A-41CA137E0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89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2" name="Rectangle 103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86A428-63CD-4BA0-8E42-5B235D3C4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5532" y="640080"/>
            <a:ext cx="4196932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5400" dirty="0"/>
              <a:t>Grade 7 Unit 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1ECF65-9FCF-4F5F-A27D-5244062115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83831" y="4636008"/>
            <a:ext cx="4198634" cy="157276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Lesson 3</a:t>
            </a:r>
          </a:p>
          <a:p>
            <a:pPr algn="l"/>
            <a:r>
              <a:rPr lang="en-US" dirty="0"/>
              <a:t>Language focus:  Present simple</a:t>
            </a:r>
          </a:p>
          <a:p>
            <a:pPr algn="l"/>
            <a:r>
              <a:rPr lang="en-US" i="1" dirty="0">
                <a:solidFill>
                  <a:schemeClr val="accent2"/>
                </a:solidFill>
              </a:rPr>
              <a:t>I play </a:t>
            </a:r>
            <a:r>
              <a:rPr lang="en-US" dirty="0"/>
              <a:t>football everyday.</a:t>
            </a:r>
          </a:p>
        </p:txBody>
      </p:sp>
      <p:pic>
        <p:nvPicPr>
          <p:cNvPr id="1028" name="Picture 4" descr="Man Playing Football Vector Art &amp; Graphics | freevector.com">
            <a:extLst>
              <a:ext uri="{FF2B5EF4-FFF2-40B4-BE49-F238E27FC236}">
                <a16:creationId xmlns:a16="http://schemas.microsoft.com/office/drawing/2014/main" id="{EBD2D7DF-5617-41FA-ADD8-EF56639437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" r="3280" b="-2"/>
          <a:stretch/>
        </p:blipFill>
        <p:spPr bwMode="auto">
          <a:xfrm>
            <a:off x="866691" y="1216968"/>
            <a:ext cx="5416261" cy="4424065"/>
          </a:xfrm>
          <a:custGeom>
            <a:avLst/>
            <a:gdLst/>
            <a:ahLst/>
            <a:cxnLst/>
            <a:rect l="l" t="t" r="r" b="b"/>
            <a:pathLst>
              <a:path w="5531320" h="4424065">
                <a:moveTo>
                  <a:pt x="4292328" y="3931444"/>
                </a:moveTo>
                <a:cubicBezTo>
                  <a:pt x="3830135" y="4131325"/>
                  <a:pt x="3346708" y="4259111"/>
                  <a:pt x="2855653" y="4364392"/>
                </a:cubicBezTo>
                <a:lnTo>
                  <a:pt x="2855525" y="4364392"/>
                </a:lnTo>
                <a:cubicBezTo>
                  <a:pt x="3386634" y="4394018"/>
                  <a:pt x="3853531" y="4210158"/>
                  <a:pt x="4292328" y="3931444"/>
                </a:cubicBezTo>
                <a:close/>
                <a:moveTo>
                  <a:pt x="4302118" y="3923561"/>
                </a:moveTo>
                <a:lnTo>
                  <a:pt x="4301102" y="3924959"/>
                </a:lnTo>
                <a:lnTo>
                  <a:pt x="4302881" y="3924959"/>
                </a:lnTo>
                <a:close/>
                <a:moveTo>
                  <a:pt x="3885572" y="334733"/>
                </a:moveTo>
                <a:cubicBezTo>
                  <a:pt x="4046889" y="406840"/>
                  <a:pt x="4203653" y="488713"/>
                  <a:pt x="4355013" y="579880"/>
                </a:cubicBezTo>
                <a:cubicBezTo>
                  <a:pt x="4662082" y="768063"/>
                  <a:pt x="4933803" y="995790"/>
                  <a:pt x="5144619" y="1290779"/>
                </a:cubicBezTo>
                <a:cubicBezTo>
                  <a:pt x="5314365" y="1528042"/>
                  <a:pt x="5426258" y="1789591"/>
                  <a:pt x="5468598" y="2088522"/>
                </a:cubicBezTo>
                <a:cubicBezTo>
                  <a:pt x="5479330" y="2001424"/>
                  <a:pt x="5480182" y="1913385"/>
                  <a:pt x="5471141" y="1826083"/>
                </a:cubicBezTo>
                <a:cubicBezTo>
                  <a:pt x="5455337" y="1662962"/>
                  <a:pt x="5406307" y="1504799"/>
                  <a:pt x="5327080" y="1361348"/>
                </a:cubicBezTo>
                <a:cubicBezTo>
                  <a:pt x="5206160" y="1140233"/>
                  <a:pt x="5033362" y="965782"/>
                  <a:pt x="4833354" y="816507"/>
                </a:cubicBezTo>
                <a:cubicBezTo>
                  <a:pt x="4597235" y="640276"/>
                  <a:pt x="4336322" y="509438"/>
                  <a:pt x="4063457" y="400724"/>
                </a:cubicBezTo>
                <a:cubicBezTo>
                  <a:pt x="4033360" y="388607"/>
                  <a:pt x="4003060" y="376909"/>
                  <a:pt x="3972544" y="365631"/>
                </a:cubicBezTo>
                <a:cubicBezTo>
                  <a:pt x="3943680" y="354950"/>
                  <a:pt x="3914563" y="345033"/>
                  <a:pt x="3885572" y="334733"/>
                </a:cubicBezTo>
                <a:close/>
                <a:moveTo>
                  <a:pt x="3865737" y="329520"/>
                </a:moveTo>
                <a:cubicBezTo>
                  <a:pt x="3865737" y="329520"/>
                  <a:pt x="3865737" y="330410"/>
                  <a:pt x="3866500" y="330537"/>
                </a:cubicBezTo>
                <a:lnTo>
                  <a:pt x="3869806" y="330156"/>
                </a:lnTo>
                <a:close/>
                <a:moveTo>
                  <a:pt x="2219772" y="85645"/>
                </a:moveTo>
                <a:cubicBezTo>
                  <a:pt x="2206943" y="84005"/>
                  <a:pt x="2193910" y="85264"/>
                  <a:pt x="2181627" y="89333"/>
                </a:cubicBezTo>
                <a:cubicBezTo>
                  <a:pt x="1932920" y="125113"/>
                  <a:pt x="1690800" y="197118"/>
                  <a:pt x="1462972" y="303073"/>
                </a:cubicBezTo>
                <a:cubicBezTo>
                  <a:pt x="971789" y="529528"/>
                  <a:pt x="578130" y="865460"/>
                  <a:pt x="308698" y="1338461"/>
                </a:cubicBezTo>
                <a:cubicBezTo>
                  <a:pt x="180225" y="1561852"/>
                  <a:pt x="97653" y="1808638"/>
                  <a:pt x="65840" y="2064364"/>
                </a:cubicBezTo>
                <a:cubicBezTo>
                  <a:pt x="71943" y="2050505"/>
                  <a:pt x="77284" y="2036391"/>
                  <a:pt x="82115" y="2022150"/>
                </a:cubicBezTo>
                <a:cubicBezTo>
                  <a:pt x="170104" y="1763653"/>
                  <a:pt x="279580" y="1515073"/>
                  <a:pt x="423261" y="1282260"/>
                </a:cubicBezTo>
                <a:cubicBezTo>
                  <a:pt x="630770" y="945565"/>
                  <a:pt x="895371" y="664944"/>
                  <a:pt x="1231812" y="454001"/>
                </a:cubicBezTo>
                <a:cubicBezTo>
                  <a:pt x="1535193" y="263783"/>
                  <a:pt x="1866802" y="149729"/>
                  <a:pt x="2219772" y="85645"/>
                </a:cubicBezTo>
                <a:close/>
                <a:moveTo>
                  <a:pt x="2612541" y="836"/>
                </a:moveTo>
                <a:cubicBezTo>
                  <a:pt x="2715914" y="-4250"/>
                  <a:pt x="2831240" y="14695"/>
                  <a:pt x="2946311" y="35548"/>
                </a:cubicBezTo>
                <a:cubicBezTo>
                  <a:pt x="3291652" y="98106"/>
                  <a:pt x="3631144" y="182915"/>
                  <a:pt x="3961100" y="303581"/>
                </a:cubicBezTo>
                <a:cubicBezTo>
                  <a:pt x="4278341" y="419543"/>
                  <a:pt x="4581341" y="563350"/>
                  <a:pt x="4854588" y="764502"/>
                </a:cubicBezTo>
                <a:cubicBezTo>
                  <a:pt x="5067438" y="921152"/>
                  <a:pt x="5250408" y="1105521"/>
                  <a:pt x="5377813" y="1339732"/>
                </a:cubicBezTo>
                <a:cubicBezTo>
                  <a:pt x="5459812" y="1489986"/>
                  <a:pt x="5510304" y="1655396"/>
                  <a:pt x="5526198" y="1825829"/>
                </a:cubicBezTo>
                <a:cubicBezTo>
                  <a:pt x="5538277" y="1951327"/>
                  <a:pt x="5527342" y="2074917"/>
                  <a:pt x="5510558" y="2199398"/>
                </a:cubicBezTo>
                <a:cubicBezTo>
                  <a:pt x="5502967" y="2266991"/>
                  <a:pt x="5502713" y="2335195"/>
                  <a:pt x="5509796" y="2402839"/>
                </a:cubicBezTo>
                <a:cubicBezTo>
                  <a:pt x="5534208" y="2664197"/>
                  <a:pt x="5468472" y="2926051"/>
                  <a:pt x="5323520" y="3144890"/>
                </a:cubicBezTo>
                <a:cubicBezTo>
                  <a:pt x="5201340" y="3332234"/>
                  <a:pt x="5041042" y="3491719"/>
                  <a:pt x="4853062" y="3612932"/>
                </a:cubicBezTo>
                <a:cubicBezTo>
                  <a:pt x="4671110" y="3732072"/>
                  <a:pt x="4498566" y="3864563"/>
                  <a:pt x="4316359" y="3982940"/>
                </a:cubicBezTo>
                <a:cubicBezTo>
                  <a:pt x="4019717" y="4175573"/>
                  <a:pt x="3701077" y="4317347"/>
                  <a:pt x="3352557" y="4386771"/>
                </a:cubicBezTo>
                <a:cubicBezTo>
                  <a:pt x="3160954" y="4425590"/>
                  <a:pt x="2964456" y="4434173"/>
                  <a:pt x="2770207" y="4412201"/>
                </a:cubicBezTo>
                <a:cubicBezTo>
                  <a:pt x="2685525" y="4402537"/>
                  <a:pt x="2599953" y="4402410"/>
                  <a:pt x="2514889" y="4393637"/>
                </a:cubicBezTo>
                <a:cubicBezTo>
                  <a:pt x="2307137" y="4370851"/>
                  <a:pt x="2102209" y="4327277"/>
                  <a:pt x="1903167" y="4263562"/>
                </a:cubicBezTo>
                <a:cubicBezTo>
                  <a:pt x="1560623" y="4156119"/>
                  <a:pt x="1238932" y="4006972"/>
                  <a:pt x="948393" y="3794249"/>
                </a:cubicBezTo>
                <a:cubicBezTo>
                  <a:pt x="647554" y="3573897"/>
                  <a:pt x="396813" y="3308660"/>
                  <a:pt x="223634" y="2975526"/>
                </a:cubicBezTo>
                <a:cubicBezTo>
                  <a:pt x="129454" y="2796370"/>
                  <a:pt x="67150" y="2602198"/>
                  <a:pt x="39520" y="2401695"/>
                </a:cubicBezTo>
                <a:cubicBezTo>
                  <a:pt x="34510" y="2367555"/>
                  <a:pt x="26729" y="2333872"/>
                  <a:pt x="16252" y="2300991"/>
                </a:cubicBezTo>
                <a:cubicBezTo>
                  <a:pt x="-9179" y="2218598"/>
                  <a:pt x="-24" y="2135695"/>
                  <a:pt x="11801" y="2053556"/>
                </a:cubicBezTo>
                <a:cubicBezTo>
                  <a:pt x="93686" y="1480615"/>
                  <a:pt x="377868" y="1021983"/>
                  <a:pt x="812850" y="651084"/>
                </a:cubicBezTo>
                <a:cubicBezTo>
                  <a:pt x="1176755" y="340201"/>
                  <a:pt x="1598260" y="146042"/>
                  <a:pt x="2066810" y="52586"/>
                </a:cubicBezTo>
                <a:cubicBezTo>
                  <a:pt x="2154544" y="35039"/>
                  <a:pt x="2243041" y="23087"/>
                  <a:pt x="2332046" y="14441"/>
                </a:cubicBezTo>
                <a:cubicBezTo>
                  <a:pt x="2421052" y="5794"/>
                  <a:pt x="2508913" y="2107"/>
                  <a:pt x="2612541" y="83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sketchy line">
            <a:extLst>
              <a:ext uri="{FF2B5EF4-FFF2-40B4-BE49-F238E27FC236}">
                <a16:creationId xmlns:a16="http://schemas.microsoft.com/office/drawing/2014/main" id="{3F9B0603-37C5-4312-AE4D-A3D015475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85532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222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82A5F716-98EF-42EF-A471-87C6DFDCC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3081" name="Freeform: Shape 3080">
            <a:extLst>
              <a:ext uri="{FF2B5EF4-FFF2-40B4-BE49-F238E27FC236}">
                <a16:creationId xmlns:a16="http://schemas.microsoft.com/office/drawing/2014/main" id="{B87687D8-4EF1-4EF2-BF7E-74BB4A3D1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074" name="Picture 2" descr="Lesson objectives – what are we measuring?">
            <a:extLst>
              <a:ext uri="{FF2B5EF4-FFF2-40B4-BE49-F238E27FC236}">
                <a16:creationId xmlns:a16="http://schemas.microsoft.com/office/drawing/2014/main" id="{FBBD0F77-3C8A-4CAF-9D9F-D4C3AF636C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r="4224" b="1"/>
          <a:stretch/>
        </p:blipFill>
        <p:spPr bwMode="auto">
          <a:xfrm>
            <a:off x="2077421" y="607784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FDDB40-BDB0-4018-B99F-8384F15DE877}"/>
              </a:ext>
            </a:extLst>
          </p:cNvPr>
          <p:cNvSpPr txBox="1"/>
          <p:nvPr/>
        </p:nvSpPr>
        <p:spPr>
          <a:xfrm>
            <a:off x="3991965" y="332716"/>
            <a:ext cx="39328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2">
                    <a:lumMod val="75000"/>
                  </a:schemeClr>
                </a:solidFill>
              </a:rPr>
              <a:t>Lesson objectives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3A1ABC-D5B7-4416-8957-15BA53F2ADB3}"/>
              </a:ext>
            </a:extLst>
          </p:cNvPr>
          <p:cNvSpPr txBox="1"/>
          <p:nvPr/>
        </p:nvSpPr>
        <p:spPr>
          <a:xfrm>
            <a:off x="5329439" y="5533841"/>
            <a:ext cx="6587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to write sentences in the present simple tense</a:t>
            </a:r>
          </a:p>
        </p:txBody>
      </p:sp>
    </p:spTree>
    <p:extLst>
      <p:ext uri="{BB962C8B-B14F-4D97-AF65-F5344CB8AC3E}">
        <p14:creationId xmlns:p14="http://schemas.microsoft.com/office/powerpoint/2010/main" val="3859349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055EE86-12D8-42A2-853A-94D0D9AE6B4A}"/>
              </a:ext>
            </a:extLst>
          </p:cNvPr>
          <p:cNvSpPr/>
          <p:nvPr/>
        </p:nvSpPr>
        <p:spPr>
          <a:xfrm>
            <a:off x="4989550" y="4615840"/>
            <a:ext cx="6809142" cy="188922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A04E95-8DFB-419C-82AC-35C10D607AB1}"/>
              </a:ext>
            </a:extLst>
          </p:cNvPr>
          <p:cNvSpPr/>
          <p:nvPr/>
        </p:nvSpPr>
        <p:spPr>
          <a:xfrm>
            <a:off x="393308" y="4615840"/>
            <a:ext cx="4271457" cy="188922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41A926-0293-40CC-B56A-EA2CF5E63D89}"/>
              </a:ext>
            </a:extLst>
          </p:cNvPr>
          <p:cNvSpPr txBox="1"/>
          <p:nvPr/>
        </p:nvSpPr>
        <p:spPr>
          <a:xfrm>
            <a:off x="649270" y="4615840"/>
            <a:ext cx="3885141" cy="15267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kern="1200" dirty="0">
              <a:latin typeface="+mj-lt"/>
              <a:ea typeface="+mj-ea"/>
              <a:cs typeface="+mj-cs"/>
            </a:endParaRPr>
          </a:p>
        </p:txBody>
      </p:sp>
      <p:pic>
        <p:nvPicPr>
          <p:cNvPr id="1028" name="Picture 4" descr="How to Wake Up Early (and Why You May Want to Start) | Elegant Themes Blog">
            <a:extLst>
              <a:ext uri="{FF2B5EF4-FFF2-40B4-BE49-F238E27FC236}">
                <a16:creationId xmlns:a16="http://schemas.microsoft.com/office/drawing/2014/main" id="{999737E4-5B19-41CB-8F99-DE209C16D8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0" r="16399" b="1"/>
          <a:stretch/>
        </p:blipFill>
        <p:spPr bwMode="auto">
          <a:xfrm>
            <a:off x="393308" y="352931"/>
            <a:ext cx="5559480" cy="374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oman Black Mouth Free Vector Graphic On - Girl With Black Hair Clipart ,  Transparent Cartoon, Free Cliparts &amp; Silhouettes - NetClipart">
            <a:extLst>
              <a:ext uri="{FF2B5EF4-FFF2-40B4-BE49-F238E27FC236}">
                <a16:creationId xmlns:a16="http://schemas.microsoft.com/office/drawing/2014/main" id="{1718AC62-F917-4610-A8A5-8C5B30C414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2" r="-2" b="13901"/>
          <a:stretch/>
        </p:blipFill>
        <p:spPr bwMode="auto">
          <a:xfrm>
            <a:off x="6545130" y="352931"/>
            <a:ext cx="5546955" cy="374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778644-8E01-46CA-927E-631F3D20D14C}"/>
              </a:ext>
            </a:extLst>
          </p:cNvPr>
          <p:cNvSpPr txBox="1"/>
          <p:nvPr/>
        </p:nvSpPr>
        <p:spPr>
          <a:xfrm>
            <a:off x="5112864" y="4848588"/>
            <a:ext cx="6685828" cy="1526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We use the present simple to talk about things we        do everyday, and things that are true.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3AACEC-3759-45DD-A711-444942707639}"/>
              </a:ext>
            </a:extLst>
          </p:cNvPr>
          <p:cNvSpPr txBox="1"/>
          <p:nvPr/>
        </p:nvSpPr>
        <p:spPr>
          <a:xfrm>
            <a:off x="449974" y="-7856"/>
            <a:ext cx="41581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I get up at 5:30 everyday.</a:t>
            </a:r>
          </a:p>
          <a:p>
            <a:pPr>
              <a:spcAft>
                <a:spcPts val="600"/>
              </a:spcAft>
            </a:pPr>
            <a:endParaRPr lang="en-US" sz="3000" dirty="0"/>
          </a:p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D3CFA2-9E8B-48C5-8FA8-66B7E15D7D27}"/>
              </a:ext>
            </a:extLst>
          </p:cNvPr>
          <p:cNvSpPr txBox="1"/>
          <p:nvPr/>
        </p:nvSpPr>
        <p:spPr>
          <a:xfrm>
            <a:off x="8066655" y="-53808"/>
            <a:ext cx="347926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She has black hair.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FA4876-F24C-4794-AF58-4731BE1A882E}"/>
              </a:ext>
            </a:extLst>
          </p:cNvPr>
          <p:cNvSpPr txBox="1"/>
          <p:nvPr/>
        </p:nvSpPr>
        <p:spPr>
          <a:xfrm>
            <a:off x="393308" y="5187227"/>
            <a:ext cx="3604592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 Present Simple Tense</a:t>
            </a:r>
          </a:p>
        </p:txBody>
      </p:sp>
    </p:spTree>
    <p:extLst>
      <p:ext uri="{BB962C8B-B14F-4D97-AF65-F5344CB8AC3E}">
        <p14:creationId xmlns:p14="http://schemas.microsoft.com/office/powerpoint/2010/main" val="745159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ronavirus: UAE schools to restart August 30, says minister | Al Arabiya  English">
            <a:extLst>
              <a:ext uri="{FF2B5EF4-FFF2-40B4-BE49-F238E27FC236}">
                <a16:creationId xmlns:a16="http://schemas.microsoft.com/office/drawing/2014/main" id="{BF3D49A7-FB79-4D2F-886B-097A6741B6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6" r="8049" b="1"/>
          <a:stretch/>
        </p:blipFill>
        <p:spPr bwMode="auto">
          <a:xfrm>
            <a:off x="26" y="59994"/>
            <a:ext cx="6095974" cy="425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E5CF9F0-8DD7-4AD8-BA3B-20C4AEB28DB9}"/>
              </a:ext>
            </a:extLst>
          </p:cNvPr>
          <p:cNvSpPr/>
          <p:nvPr/>
        </p:nvSpPr>
        <p:spPr>
          <a:xfrm>
            <a:off x="490330" y="59994"/>
            <a:ext cx="4904280" cy="46166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ood student plays the piano at a music ... | Stock image | Colourbox">
            <a:extLst>
              <a:ext uri="{FF2B5EF4-FFF2-40B4-BE49-F238E27FC236}">
                <a16:creationId xmlns:a16="http://schemas.microsoft.com/office/drawing/2014/main" id="{F93BBC3A-7B37-4B5A-9577-A1628E795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2" r="2" b="2"/>
          <a:stretch/>
        </p:blipFill>
        <p:spPr bwMode="auto">
          <a:xfrm>
            <a:off x="6071420" y="49595"/>
            <a:ext cx="6096001" cy="425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70337D5-D3B0-42F3-8EC7-C5B0D1F811A1}"/>
              </a:ext>
            </a:extLst>
          </p:cNvPr>
          <p:cNvSpPr/>
          <p:nvPr/>
        </p:nvSpPr>
        <p:spPr>
          <a:xfrm>
            <a:off x="8415130" y="3710609"/>
            <a:ext cx="3286540" cy="59220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B174AC-670D-4AD1-A184-E486C594C724}"/>
              </a:ext>
            </a:extLst>
          </p:cNvPr>
          <p:cNvSpPr/>
          <p:nvPr/>
        </p:nvSpPr>
        <p:spPr>
          <a:xfrm>
            <a:off x="0" y="4377382"/>
            <a:ext cx="12167421" cy="24854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CE604B-1623-44E8-B08B-142174AEFC30}"/>
              </a:ext>
            </a:extLst>
          </p:cNvPr>
          <p:cNvSpPr txBox="1"/>
          <p:nvPr/>
        </p:nvSpPr>
        <p:spPr>
          <a:xfrm>
            <a:off x="2279373" y="4712406"/>
            <a:ext cx="8163339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Present simple verbs change with the subject: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FFDB7A-A0D3-4391-ABEB-7619F3D81617}"/>
              </a:ext>
            </a:extLst>
          </p:cNvPr>
          <p:cNvSpPr txBox="1"/>
          <p:nvPr/>
        </p:nvSpPr>
        <p:spPr>
          <a:xfrm>
            <a:off x="1654596" y="5465462"/>
            <a:ext cx="3962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I/ you/ we/ they </a:t>
            </a:r>
            <a:r>
              <a:rPr lang="en-US" sz="2400" b="1" i="1" dirty="0">
                <a:solidFill>
                  <a:srgbClr val="002060"/>
                </a:solidFill>
              </a:rPr>
              <a:t>play		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75D1D7-D04A-4641-89B8-10572C27AD5A}"/>
              </a:ext>
            </a:extLst>
          </p:cNvPr>
          <p:cNvSpPr txBox="1"/>
          <p:nvPr/>
        </p:nvSpPr>
        <p:spPr>
          <a:xfrm>
            <a:off x="7023652" y="5409911"/>
            <a:ext cx="37371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2060"/>
                </a:solidFill>
              </a:rPr>
              <a:t>he/ she/ it </a:t>
            </a:r>
            <a:r>
              <a:rPr lang="en-US" sz="2400" b="1" i="1" dirty="0">
                <a:solidFill>
                  <a:srgbClr val="002060"/>
                </a:solidFill>
              </a:rPr>
              <a:t>plays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BC4FE1-DA7C-4E96-891A-04D7FE412F7C}"/>
              </a:ext>
            </a:extLst>
          </p:cNvPr>
          <p:cNvSpPr txBox="1"/>
          <p:nvPr/>
        </p:nvSpPr>
        <p:spPr>
          <a:xfrm>
            <a:off x="490330" y="59994"/>
            <a:ext cx="4904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We have English class 6 times a week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E4AE67-B180-4316-82DC-3EFDA2F1C514}"/>
              </a:ext>
            </a:extLst>
          </p:cNvPr>
          <p:cNvSpPr txBox="1"/>
          <p:nvPr/>
        </p:nvSpPr>
        <p:spPr>
          <a:xfrm>
            <a:off x="8652697" y="3723292"/>
            <a:ext cx="3141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She plays the piano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47E6DC-B90B-436C-862B-A78A7BEFEF6E}"/>
              </a:ext>
            </a:extLst>
          </p:cNvPr>
          <p:cNvSpPr txBox="1"/>
          <p:nvPr/>
        </p:nvSpPr>
        <p:spPr>
          <a:xfrm>
            <a:off x="8415130" y="5891672"/>
            <a:ext cx="1086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has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0B874C-9B89-4F7B-B319-7AC5D8BD26A5}"/>
              </a:ext>
            </a:extLst>
          </p:cNvPr>
          <p:cNvSpPr txBox="1"/>
          <p:nvPr/>
        </p:nvSpPr>
        <p:spPr>
          <a:xfrm>
            <a:off x="3635796" y="5927127"/>
            <a:ext cx="80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002060"/>
                </a:solidFill>
              </a:rPr>
              <a:t>have</a:t>
            </a:r>
          </a:p>
        </p:txBody>
      </p:sp>
    </p:spTree>
    <p:extLst>
      <p:ext uri="{BB962C8B-B14F-4D97-AF65-F5344CB8AC3E}">
        <p14:creationId xmlns:p14="http://schemas.microsoft.com/office/powerpoint/2010/main" val="2034058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ist simple present">
            <a:extLst>
              <a:ext uri="{FF2B5EF4-FFF2-40B4-BE49-F238E27FC236}">
                <a16:creationId xmlns:a16="http://schemas.microsoft.com/office/drawing/2014/main" id="{EAED48B0-0D95-486D-9A23-0FE683B59F8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List simple present">
            <a:extLst>
              <a:ext uri="{FF2B5EF4-FFF2-40B4-BE49-F238E27FC236}">
                <a16:creationId xmlns:a16="http://schemas.microsoft.com/office/drawing/2014/main" id="{AB7AB024-C828-4098-910E-2A2B9A43F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98173"/>
            <a:ext cx="5299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C912A53B-11DA-4CCE-8F8D-EDF2E6AD89F3}"/>
              </a:ext>
            </a:extLst>
          </p:cNvPr>
          <p:cNvSpPr/>
          <p:nvPr/>
        </p:nvSpPr>
        <p:spPr>
          <a:xfrm>
            <a:off x="6892925" y="662608"/>
            <a:ext cx="1351721" cy="384313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A3BF57-286A-4396-A3BA-72FE396CF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652" y="662608"/>
            <a:ext cx="5701748" cy="2123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968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6095990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English Worksheets on Vocabulary - EducationCity">
            <a:extLst>
              <a:ext uri="{FF2B5EF4-FFF2-40B4-BE49-F238E27FC236}">
                <a16:creationId xmlns:a16="http://schemas.microsoft.com/office/drawing/2014/main" id="{F422C94B-DF7D-41E0-932F-78440189F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" b="-1"/>
          <a:stretch/>
        </p:blipFill>
        <p:spPr bwMode="auto">
          <a:xfrm>
            <a:off x="1155556" y="637762"/>
            <a:ext cx="9889765" cy="357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Rectangle 2060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4650" y="4544112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937E35-71FA-4F6E-B6C6-52FEC5BE7B13}"/>
              </a:ext>
            </a:extLst>
          </p:cNvPr>
          <p:cNvSpPr txBox="1"/>
          <p:nvPr/>
        </p:nvSpPr>
        <p:spPr>
          <a:xfrm>
            <a:off x="6277449" y="4797942"/>
            <a:ext cx="4920638" cy="14638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0" i="0" dirty="0">
                <a:solidFill>
                  <a:schemeClr val="accent2"/>
                </a:solidFill>
                <a:effectLst/>
              </a:rPr>
              <a:t>https://quizlet.com/_bvxr4s?x=1qqt&amp;i=2mwdtw</a:t>
            </a:r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3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9181081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How much TV is it OK for a child to watch each day?">
            <a:extLst>
              <a:ext uri="{FF2B5EF4-FFF2-40B4-BE49-F238E27FC236}">
                <a16:creationId xmlns:a16="http://schemas.microsoft.com/office/drawing/2014/main" id="{BDAC4F49-5078-42B1-A7AB-B300A81968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8" b="-1"/>
          <a:stretch/>
        </p:blipFill>
        <p:spPr bwMode="auto">
          <a:xfrm>
            <a:off x="741023" y="731673"/>
            <a:ext cx="8621342" cy="539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3D773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AA983A-2E25-4B09-A61C-DD714413041C}"/>
              </a:ext>
            </a:extLst>
          </p:cNvPr>
          <p:cNvSpPr txBox="1"/>
          <p:nvPr/>
        </p:nvSpPr>
        <p:spPr>
          <a:xfrm>
            <a:off x="10002129" y="2138289"/>
            <a:ext cx="16037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to watch</a:t>
            </a:r>
          </a:p>
        </p:txBody>
      </p:sp>
    </p:spTree>
    <p:extLst>
      <p:ext uri="{BB962C8B-B14F-4D97-AF65-F5344CB8AC3E}">
        <p14:creationId xmlns:p14="http://schemas.microsoft.com/office/powerpoint/2010/main" val="2359785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E77834-20BD-4F27-BA8B-D89C4483EDC9}"/>
              </a:ext>
            </a:extLst>
          </p:cNvPr>
          <p:cNvSpPr txBox="1"/>
          <p:nvPr/>
        </p:nvSpPr>
        <p:spPr>
          <a:xfrm>
            <a:off x="9706708" y="618681"/>
            <a:ext cx="2000660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Student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7 Ways to Make Distance Learning More Equitable | Common Sense Education">
            <a:extLst>
              <a:ext uri="{FF2B5EF4-FFF2-40B4-BE49-F238E27FC236}">
                <a16:creationId xmlns:a16="http://schemas.microsoft.com/office/drawing/2014/main" id="{1AE227B6-473A-497D-B7A3-FF9F3EBC6E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4"/>
          <a:stretch/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771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6A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5E8817-458D-4AD8-A55F-9EAF4930047B}"/>
              </a:ext>
            </a:extLst>
          </p:cNvPr>
          <p:cNvSpPr txBox="1"/>
          <p:nvPr/>
        </p:nvSpPr>
        <p:spPr>
          <a:xfrm>
            <a:off x="9594166" y="618681"/>
            <a:ext cx="211320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to eat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How do we choose what to eat? | Topics">
            <a:extLst>
              <a:ext uri="{FF2B5EF4-FFF2-40B4-BE49-F238E27FC236}">
                <a16:creationId xmlns:a16="http://schemas.microsoft.com/office/drawing/2014/main" id="{547C72AB-66A9-4224-A0B7-B99BA6CC48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0" r="1" b="7229"/>
          <a:stretch/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075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4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F0EFF9-EF66-4691-A7FB-1D861CC3A245}"/>
              </a:ext>
            </a:extLst>
          </p:cNvPr>
          <p:cNvSpPr txBox="1"/>
          <p:nvPr/>
        </p:nvSpPr>
        <p:spPr>
          <a:xfrm>
            <a:off x="10030264" y="618681"/>
            <a:ext cx="1677103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to go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Kaleidoscope Pizza">
            <a:extLst>
              <a:ext uri="{FF2B5EF4-FFF2-40B4-BE49-F238E27FC236}">
                <a16:creationId xmlns:a16="http://schemas.microsoft.com/office/drawing/2014/main" id="{FB9B4C74-0B94-4560-893E-7ABD4B4932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7" r="11383" b="1"/>
          <a:stretch/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924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5"/>
            <a:ext cx="9181081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6 reasons children need to play outside - Harvard Health Blog - Harvard  Health Publishing">
            <a:extLst>
              <a:ext uri="{FF2B5EF4-FFF2-40B4-BE49-F238E27FC236}">
                <a16:creationId xmlns:a16="http://schemas.microsoft.com/office/drawing/2014/main" id="{43EB09F9-5909-43B9-95C2-76039FF10E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5968"/>
          <a:stretch/>
        </p:blipFill>
        <p:spPr bwMode="auto">
          <a:xfrm>
            <a:off x="741023" y="731673"/>
            <a:ext cx="8621342" cy="539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38" y="448055"/>
            <a:ext cx="1920339" cy="3801257"/>
          </a:xfrm>
          <a:prstGeom prst="rect">
            <a:avLst/>
          </a:prstGeom>
          <a:solidFill>
            <a:srgbClr val="3D3F67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12740" y="4419227"/>
            <a:ext cx="1920338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08BE77-E8C3-44DE-86DE-3A920C4953F0}"/>
              </a:ext>
            </a:extLst>
          </p:cNvPr>
          <p:cNvSpPr txBox="1"/>
          <p:nvPr/>
        </p:nvSpPr>
        <p:spPr>
          <a:xfrm>
            <a:off x="10002129" y="2194560"/>
            <a:ext cx="13223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</a:rPr>
              <a:t>to play</a:t>
            </a:r>
          </a:p>
        </p:txBody>
      </p:sp>
    </p:spTree>
    <p:extLst>
      <p:ext uri="{BB962C8B-B14F-4D97-AF65-F5344CB8AC3E}">
        <p14:creationId xmlns:p14="http://schemas.microsoft.com/office/powerpoint/2010/main" val="3589974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6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50FA13-E0EC-40BF-9979-4A79515343B7}"/>
              </a:ext>
            </a:extLst>
          </p:cNvPr>
          <p:cNvSpPr txBox="1"/>
          <p:nvPr/>
        </p:nvSpPr>
        <p:spPr>
          <a:xfrm>
            <a:off x="9509760" y="618681"/>
            <a:ext cx="2197608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to study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The UAE needs more Emirati school teachers - The National">
            <a:extLst>
              <a:ext uri="{FF2B5EF4-FFF2-40B4-BE49-F238E27FC236}">
                <a16:creationId xmlns:a16="http://schemas.microsoft.com/office/drawing/2014/main" id="{E45B3975-FFD8-4125-9669-8B121EE84C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74"/>
          <a:stretch/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424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3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13DD8B-90A9-4DD4-8490-7C9A2CEE9027}"/>
              </a:ext>
            </a:extLst>
          </p:cNvPr>
          <p:cNvSpPr txBox="1"/>
          <p:nvPr/>
        </p:nvSpPr>
        <p:spPr>
          <a:xfrm>
            <a:off x="9093496" y="618681"/>
            <a:ext cx="261387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school</a:t>
            </a:r>
          </a:p>
        </p:txBody>
      </p:sp>
      <p:sp>
        <p:nvSpPr>
          <p:cNvPr id="25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ubai school to place some staff on unpaid leave, cut salaries | Education  – Gulf News">
            <a:extLst>
              <a:ext uri="{FF2B5EF4-FFF2-40B4-BE49-F238E27FC236}">
                <a16:creationId xmlns:a16="http://schemas.microsoft.com/office/drawing/2014/main" id="{59F4F3C1-5773-4C2F-BF75-0E53A1B8E7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4" r="-1" b="-1"/>
          <a:stretch/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206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3E65AF-E5A7-416E-B97F-BC5FF344C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01" y="2390773"/>
            <a:ext cx="10327097" cy="28899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ADA1F3-DE5B-4D2A-A4A7-A3379310EB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05" y="471333"/>
            <a:ext cx="10814087" cy="100350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E33F4B5A-62BE-42DC-9FFA-9905AA59FD3B}"/>
              </a:ext>
            </a:extLst>
          </p:cNvPr>
          <p:cNvSpPr/>
          <p:nvPr/>
        </p:nvSpPr>
        <p:spPr>
          <a:xfrm>
            <a:off x="5678129" y="2816942"/>
            <a:ext cx="958645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2A55E48-9624-4CBF-BF5F-B0C471C3764D}"/>
              </a:ext>
            </a:extLst>
          </p:cNvPr>
          <p:cNvSpPr/>
          <p:nvPr/>
        </p:nvSpPr>
        <p:spPr>
          <a:xfrm>
            <a:off x="8684087" y="2816941"/>
            <a:ext cx="601803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D0EBC37-7EEA-4923-9519-27366F0D2F1D}"/>
              </a:ext>
            </a:extLst>
          </p:cNvPr>
          <p:cNvSpPr/>
          <p:nvPr/>
        </p:nvSpPr>
        <p:spPr>
          <a:xfrm>
            <a:off x="1970690" y="3225826"/>
            <a:ext cx="718682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96806DD-6E6B-4CC4-838D-BFCBF337B9E6}"/>
              </a:ext>
            </a:extLst>
          </p:cNvPr>
          <p:cNvSpPr/>
          <p:nvPr/>
        </p:nvSpPr>
        <p:spPr>
          <a:xfrm>
            <a:off x="7472855" y="3265834"/>
            <a:ext cx="847190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AF9684A-DBF3-41E6-B822-46E615CB9750}"/>
              </a:ext>
            </a:extLst>
          </p:cNvPr>
          <p:cNvSpPr/>
          <p:nvPr/>
        </p:nvSpPr>
        <p:spPr>
          <a:xfrm>
            <a:off x="2916620" y="3729818"/>
            <a:ext cx="587303" cy="43210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2928696-C19F-49E6-BE5D-925BD7E6F1D8}"/>
              </a:ext>
            </a:extLst>
          </p:cNvPr>
          <p:cNvSpPr/>
          <p:nvPr/>
        </p:nvSpPr>
        <p:spPr>
          <a:xfrm>
            <a:off x="7767145" y="3734224"/>
            <a:ext cx="718682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5C4DAEF-2B4B-4743-BCB1-82EE0F956B28}"/>
              </a:ext>
            </a:extLst>
          </p:cNvPr>
          <p:cNvSpPr/>
          <p:nvPr/>
        </p:nvSpPr>
        <p:spPr>
          <a:xfrm>
            <a:off x="3144582" y="4161927"/>
            <a:ext cx="718682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4F10629-347B-473C-A9C9-146B1713D2A7}"/>
              </a:ext>
            </a:extLst>
          </p:cNvPr>
          <p:cNvSpPr/>
          <p:nvPr/>
        </p:nvSpPr>
        <p:spPr>
          <a:xfrm>
            <a:off x="4377840" y="4161926"/>
            <a:ext cx="718682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CA21F19-A96A-4B2E-A4DC-49960BE20AFC}"/>
              </a:ext>
            </a:extLst>
          </p:cNvPr>
          <p:cNvSpPr/>
          <p:nvPr/>
        </p:nvSpPr>
        <p:spPr>
          <a:xfrm>
            <a:off x="10088505" y="4161926"/>
            <a:ext cx="718682" cy="42770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57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EC2E7C-A8C6-4E89-BF90-A00DBBC2D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103" y="861457"/>
            <a:ext cx="9660457" cy="28751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F08E75-60D3-492D-9648-EA382781F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793" y="3703777"/>
            <a:ext cx="10327097" cy="2889996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EC58014-6979-4CF4-8FCC-5FD8A589D5B2}"/>
              </a:ext>
            </a:extLst>
          </p:cNvPr>
          <p:cNvSpPr/>
          <p:nvPr/>
        </p:nvSpPr>
        <p:spPr>
          <a:xfrm>
            <a:off x="5631766" y="2092608"/>
            <a:ext cx="464234" cy="351692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376FAE-A525-4261-BEC9-9049456E038D}"/>
              </a:ext>
            </a:extLst>
          </p:cNvPr>
          <p:cNvSpPr/>
          <p:nvPr/>
        </p:nvSpPr>
        <p:spPr>
          <a:xfrm>
            <a:off x="6539132" y="1629508"/>
            <a:ext cx="464234" cy="351692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B5942-7523-4BF1-8C18-324955945574}"/>
              </a:ext>
            </a:extLst>
          </p:cNvPr>
          <p:cNvSpPr/>
          <p:nvPr/>
        </p:nvSpPr>
        <p:spPr>
          <a:xfrm>
            <a:off x="5631766" y="2591820"/>
            <a:ext cx="464234" cy="351692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C7400DC-649E-4274-95E5-994BD15E305D}"/>
              </a:ext>
            </a:extLst>
          </p:cNvPr>
          <p:cNvSpPr/>
          <p:nvPr/>
        </p:nvSpPr>
        <p:spPr>
          <a:xfrm flipV="1">
            <a:off x="6497718" y="2984993"/>
            <a:ext cx="505648" cy="37768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6265A40-0B7F-4CCC-A9D3-CB50E85CC96B}"/>
              </a:ext>
            </a:extLst>
          </p:cNvPr>
          <p:cNvCxnSpPr>
            <a:cxnSpLocks/>
          </p:cNvCxnSpPr>
          <p:nvPr/>
        </p:nvCxnSpPr>
        <p:spPr>
          <a:xfrm>
            <a:off x="5863883" y="4465983"/>
            <a:ext cx="306808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025D982-A017-4654-BE33-98F78E8C0407}"/>
              </a:ext>
            </a:extLst>
          </p:cNvPr>
          <p:cNvCxnSpPr>
            <a:cxnSpLocks/>
          </p:cNvCxnSpPr>
          <p:nvPr/>
        </p:nvCxnSpPr>
        <p:spPr>
          <a:xfrm>
            <a:off x="2186405" y="5002696"/>
            <a:ext cx="185550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E5AD5D5-10F5-4EA0-ACC2-95294D18F565}"/>
              </a:ext>
            </a:extLst>
          </p:cNvPr>
          <p:cNvCxnSpPr>
            <a:cxnSpLocks/>
          </p:cNvCxnSpPr>
          <p:nvPr/>
        </p:nvCxnSpPr>
        <p:spPr>
          <a:xfrm>
            <a:off x="6771249" y="4956314"/>
            <a:ext cx="267755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D2C0DE8-6FEF-45DC-93C3-09C422A93EC8}"/>
              </a:ext>
            </a:extLst>
          </p:cNvPr>
          <p:cNvCxnSpPr>
            <a:cxnSpLocks/>
          </p:cNvCxnSpPr>
          <p:nvPr/>
        </p:nvCxnSpPr>
        <p:spPr>
          <a:xfrm>
            <a:off x="1596072" y="6328731"/>
            <a:ext cx="1677215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0373B6E-A87F-4F77-A379-19E98007C66C}"/>
              </a:ext>
            </a:extLst>
          </p:cNvPr>
          <p:cNvCxnSpPr>
            <a:cxnSpLocks/>
          </p:cNvCxnSpPr>
          <p:nvPr/>
        </p:nvCxnSpPr>
        <p:spPr>
          <a:xfrm>
            <a:off x="10371560" y="5954235"/>
            <a:ext cx="103856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649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sent Simple Tense | Verbs | The Nature of Writing">
            <a:extLst>
              <a:ext uri="{FF2B5EF4-FFF2-40B4-BE49-F238E27FC236}">
                <a16:creationId xmlns:a16="http://schemas.microsoft.com/office/drawing/2014/main" id="{A38CB9E8-F4E6-423C-A3BD-42F5704F6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543" y="617384"/>
            <a:ext cx="6202644" cy="522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0727511-78BD-4423-B247-711A072258C8}"/>
              </a:ext>
            </a:extLst>
          </p:cNvPr>
          <p:cNvSpPr/>
          <p:nvPr/>
        </p:nvSpPr>
        <p:spPr>
          <a:xfrm>
            <a:off x="7554809" y="1364633"/>
            <a:ext cx="1406769" cy="44649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/>
              <a:t>eat</a:t>
            </a:r>
            <a:endParaRPr lang="en-US" sz="18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C50AB20-67A9-4F39-99A4-A76E838E485C}"/>
              </a:ext>
            </a:extLst>
          </p:cNvPr>
          <p:cNvCxnSpPr/>
          <p:nvPr/>
        </p:nvCxnSpPr>
        <p:spPr>
          <a:xfrm>
            <a:off x="7513983" y="2120348"/>
            <a:ext cx="14612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5A82160-5B9A-4BAF-A27E-B927350E1D4D}"/>
              </a:ext>
            </a:extLst>
          </p:cNvPr>
          <p:cNvCxnSpPr/>
          <p:nvPr/>
        </p:nvCxnSpPr>
        <p:spPr>
          <a:xfrm>
            <a:off x="7513983" y="2855844"/>
            <a:ext cx="14612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5105B77-E011-485C-B834-D902EAA0D800}"/>
              </a:ext>
            </a:extLst>
          </p:cNvPr>
          <p:cNvCxnSpPr/>
          <p:nvPr/>
        </p:nvCxnSpPr>
        <p:spPr>
          <a:xfrm>
            <a:off x="7513983" y="3591340"/>
            <a:ext cx="14612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DF4A2EA-5708-42D8-B3E1-E95E8564B0A8}"/>
              </a:ext>
            </a:extLst>
          </p:cNvPr>
          <p:cNvCxnSpPr/>
          <p:nvPr/>
        </p:nvCxnSpPr>
        <p:spPr>
          <a:xfrm>
            <a:off x="7513983" y="4353341"/>
            <a:ext cx="14612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003976D-C93F-414B-979C-C7D7D115C9BC}"/>
              </a:ext>
            </a:extLst>
          </p:cNvPr>
          <p:cNvCxnSpPr/>
          <p:nvPr/>
        </p:nvCxnSpPr>
        <p:spPr>
          <a:xfrm>
            <a:off x="7568418" y="5088836"/>
            <a:ext cx="14612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15BD860-7AE9-4620-AF3A-EEE7C81A8458}"/>
              </a:ext>
            </a:extLst>
          </p:cNvPr>
          <p:cNvSpPr txBox="1"/>
          <p:nvPr/>
        </p:nvSpPr>
        <p:spPr>
          <a:xfrm>
            <a:off x="7779026" y="1498996"/>
            <a:ext cx="7156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eat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183497-3505-4ED9-830C-8CEC89D1B92A}"/>
              </a:ext>
            </a:extLst>
          </p:cNvPr>
          <p:cNvSpPr txBox="1"/>
          <p:nvPr/>
        </p:nvSpPr>
        <p:spPr>
          <a:xfrm>
            <a:off x="7767505" y="2288595"/>
            <a:ext cx="9541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eat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59194-A0AF-4627-9A9E-CDDF36C30E90}"/>
              </a:ext>
            </a:extLst>
          </p:cNvPr>
          <p:cNvSpPr txBox="1"/>
          <p:nvPr/>
        </p:nvSpPr>
        <p:spPr>
          <a:xfrm>
            <a:off x="7779026" y="3008243"/>
            <a:ext cx="942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eats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2B6141-2A1C-4E30-9C04-0F72523FF3E5}"/>
              </a:ext>
            </a:extLst>
          </p:cNvPr>
          <p:cNvSpPr txBox="1"/>
          <p:nvPr/>
        </p:nvSpPr>
        <p:spPr>
          <a:xfrm>
            <a:off x="7781114" y="3652989"/>
            <a:ext cx="9541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eat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979721-813D-451B-AE8C-3C320E26634C}"/>
              </a:ext>
            </a:extLst>
          </p:cNvPr>
          <p:cNvSpPr txBox="1"/>
          <p:nvPr/>
        </p:nvSpPr>
        <p:spPr>
          <a:xfrm>
            <a:off x="7726551" y="4464719"/>
            <a:ext cx="10632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eat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95880C-4C39-4998-A555-3BD93B689F57}"/>
              </a:ext>
            </a:extLst>
          </p:cNvPr>
          <p:cNvSpPr txBox="1"/>
          <p:nvPr/>
        </p:nvSpPr>
        <p:spPr>
          <a:xfrm>
            <a:off x="7753896" y="5216368"/>
            <a:ext cx="9541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eat</a:t>
            </a:r>
          </a:p>
        </p:txBody>
      </p:sp>
    </p:spTree>
    <p:extLst>
      <p:ext uri="{BB962C8B-B14F-4D97-AF65-F5344CB8AC3E}">
        <p14:creationId xmlns:p14="http://schemas.microsoft.com/office/powerpoint/2010/main" val="924015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1">
            <a:extLst>
              <a:ext uri="{FF2B5EF4-FFF2-40B4-BE49-F238E27FC236}">
                <a16:creationId xmlns:a16="http://schemas.microsoft.com/office/drawing/2014/main" id="{BFDC535F-AC0A-417D-96AB-6706BECACD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000"/>
          </a:xfrm>
          <a:prstGeom prst="rect">
            <a:avLst/>
          </a:prstGeom>
          <a:solidFill>
            <a:srgbClr val="4E6B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97AAAF8E-31DB-4148-8FCA-4D8233D69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953" y="484068"/>
            <a:ext cx="6898027" cy="588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21336E-2559-47E6-A22B-7A0F0EE07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431" y="806754"/>
            <a:ext cx="5933069" cy="5243929"/>
          </a:xfrm>
          <a:prstGeom prst="rect">
            <a:avLst/>
          </a:prstGeom>
        </p:spPr>
      </p:pic>
      <p:sp>
        <p:nvSpPr>
          <p:cNvPr id="22" name="Rectangle 15">
            <a:extLst>
              <a:ext uri="{FF2B5EF4-FFF2-40B4-BE49-F238E27FC236}">
                <a16:creationId xmlns:a16="http://schemas.microsoft.com/office/drawing/2014/main" id="{AA274328-4774-4DF9-BA53-452565122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1393" y="484069"/>
            <a:ext cx="4145975" cy="34998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7">
            <a:extLst>
              <a:ext uri="{FF2B5EF4-FFF2-40B4-BE49-F238E27FC236}">
                <a16:creationId xmlns:a16="http://schemas.microsoft.com/office/drawing/2014/main" id="{01C7B46D-2FEF-4FAA-915B-8B21A66BB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1393" y="4144834"/>
            <a:ext cx="4145975" cy="22115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8A6A46-9666-4CAD-8382-E9C2BDE45A60}"/>
              </a:ext>
            </a:extLst>
          </p:cNvPr>
          <p:cNvSpPr/>
          <p:nvPr/>
        </p:nvSpPr>
        <p:spPr>
          <a:xfrm>
            <a:off x="7557552" y="484068"/>
            <a:ext cx="4145975" cy="349989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Write sentences about your partner.</a:t>
            </a:r>
          </a:p>
          <a:p>
            <a:pPr algn="ctr"/>
            <a:r>
              <a:rPr lang="en-US" sz="2000" dirty="0"/>
              <a:t>Use examples on page 6 to help you.</a:t>
            </a:r>
          </a:p>
          <a:p>
            <a:pPr algn="ctr"/>
            <a:r>
              <a:rPr lang="en-US" sz="2000" dirty="0">
                <a:solidFill>
                  <a:srgbClr val="7030A0"/>
                </a:solidFill>
              </a:rPr>
              <a:t>Fatima </a:t>
            </a:r>
            <a:r>
              <a:rPr lang="en-US" sz="2000" b="1" i="1" dirty="0">
                <a:solidFill>
                  <a:srgbClr val="7030A0"/>
                </a:solidFill>
              </a:rPr>
              <a:t>goes</a:t>
            </a:r>
            <a:r>
              <a:rPr lang="en-US" sz="2000" b="1" dirty="0">
                <a:solidFill>
                  <a:srgbClr val="7030A0"/>
                </a:solidFill>
              </a:rPr>
              <a:t> </a:t>
            </a:r>
            <a:r>
              <a:rPr lang="en-US" sz="2000" dirty="0">
                <a:solidFill>
                  <a:srgbClr val="7030A0"/>
                </a:solidFill>
              </a:rPr>
              <a:t>to school.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3FEEE91-6A0A-4248-887B-88F8044A7678}"/>
              </a:ext>
            </a:extLst>
          </p:cNvPr>
          <p:cNvSpPr/>
          <p:nvPr/>
        </p:nvSpPr>
        <p:spPr>
          <a:xfrm>
            <a:off x="7557552" y="4144834"/>
            <a:ext cx="4145975" cy="221151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98C1FF-59DE-4125-8C11-D00D42D5EF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1909" y="4468034"/>
            <a:ext cx="3865633" cy="14689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BC23CCF-EE6D-4AC3-B8F9-36741F8E2D40}"/>
              </a:ext>
            </a:extLst>
          </p:cNvPr>
          <p:cNvSpPr txBox="1"/>
          <p:nvPr/>
        </p:nvSpPr>
        <p:spPr>
          <a:xfrm>
            <a:off x="7741909" y="639519"/>
            <a:ext cx="1558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Activity 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FF1F1F-4AB6-4AA7-A517-A32F9B83F48C}"/>
              </a:ext>
            </a:extLst>
          </p:cNvPr>
          <p:cNvSpPr/>
          <p:nvPr/>
        </p:nvSpPr>
        <p:spPr>
          <a:xfrm>
            <a:off x="4373217" y="3644348"/>
            <a:ext cx="2252870" cy="2120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stud</a:t>
            </a:r>
            <a:r>
              <a:rPr lang="en-US" sz="2000" b="1" dirty="0">
                <a:solidFill>
                  <a:schemeClr val="accent6"/>
                </a:solidFill>
              </a:rPr>
              <a:t>y </a:t>
            </a:r>
            <a:r>
              <a:rPr lang="en-US" sz="2000" dirty="0">
                <a:solidFill>
                  <a:schemeClr val="tx1"/>
                </a:solidFill>
              </a:rPr>
              <a:t>- </a:t>
            </a:r>
            <a:r>
              <a:rPr lang="en-US" sz="2000" b="1" dirty="0">
                <a:solidFill>
                  <a:schemeClr val="tx1"/>
                </a:solidFill>
              </a:rPr>
              <a:t>stud</a:t>
            </a:r>
            <a:r>
              <a:rPr lang="en-US" sz="2000" b="1" dirty="0">
                <a:solidFill>
                  <a:srgbClr val="FF0000"/>
                </a:solidFill>
              </a:rPr>
              <a:t>ies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965E1BB-0EB0-454A-864D-2537C3E6C5DE}"/>
              </a:ext>
            </a:extLst>
          </p:cNvPr>
          <p:cNvSpPr/>
          <p:nvPr/>
        </p:nvSpPr>
        <p:spPr>
          <a:xfrm>
            <a:off x="4200939" y="5181600"/>
            <a:ext cx="2557670" cy="636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B48BD97-DECC-4F33-B43B-BBFAC18B09AA}"/>
              </a:ext>
            </a:extLst>
          </p:cNvPr>
          <p:cNvSpPr/>
          <p:nvPr/>
        </p:nvSpPr>
        <p:spPr>
          <a:xfrm>
            <a:off x="4227443" y="3313044"/>
            <a:ext cx="2531166" cy="636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1A3370-E41D-413C-B007-73791B231721}"/>
              </a:ext>
            </a:extLst>
          </p:cNvPr>
          <p:cNvSpPr txBox="1"/>
          <p:nvPr/>
        </p:nvSpPr>
        <p:spPr>
          <a:xfrm>
            <a:off x="8030817" y="4894374"/>
            <a:ext cx="3182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She studies English.</a:t>
            </a:r>
          </a:p>
          <a:p>
            <a:r>
              <a:rPr lang="en-US" dirty="0">
                <a:solidFill>
                  <a:srgbClr val="0070C0"/>
                </a:solidFill>
              </a:rPr>
              <a:t>She goes to bed at 9:00pm.</a:t>
            </a:r>
          </a:p>
          <a:p>
            <a:r>
              <a:rPr lang="en-US" dirty="0">
                <a:solidFill>
                  <a:srgbClr val="0070C0"/>
                </a:solidFill>
              </a:rPr>
              <a:t>She eats sushi.</a:t>
            </a:r>
          </a:p>
        </p:txBody>
      </p:sp>
    </p:spTree>
    <p:extLst>
      <p:ext uri="{BB962C8B-B14F-4D97-AF65-F5344CB8AC3E}">
        <p14:creationId xmlns:p14="http://schemas.microsoft.com/office/powerpoint/2010/main" val="10087760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3EC16E-032D-4873-94CA-91F7E9B837B5}"/>
              </a:ext>
            </a:extLst>
          </p:cNvPr>
          <p:cNvSpPr txBox="1"/>
          <p:nvPr/>
        </p:nvSpPr>
        <p:spPr>
          <a:xfrm>
            <a:off x="8153399" y="640081"/>
            <a:ext cx="3663463" cy="15685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Activity 3 Practice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77464F-06DB-414B-9C48-644281806BAA}"/>
              </a:ext>
            </a:extLst>
          </p:cNvPr>
          <p:cNvSpPr txBox="1"/>
          <p:nvPr/>
        </p:nvSpPr>
        <p:spPr>
          <a:xfrm>
            <a:off x="684213" y="681038"/>
            <a:ext cx="4975225" cy="26924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A661A4-54CA-4134-8DA0-EB4DB75CAE40}"/>
              </a:ext>
            </a:extLst>
          </p:cNvPr>
          <p:cNvSpPr txBox="1"/>
          <p:nvPr/>
        </p:nvSpPr>
        <p:spPr>
          <a:xfrm>
            <a:off x="948483" y="5986050"/>
            <a:ext cx="8915061" cy="864930"/>
          </a:xfrm>
          <a:prstGeom prst="rect">
            <a:avLst/>
          </a:prstGeom>
          <a:noFill/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</a:pP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80040-9AE1-4AF7-8BE7-6467780BEFD9}"/>
              </a:ext>
            </a:extLst>
          </p:cNvPr>
          <p:cNvSpPr txBox="1"/>
          <p:nvPr/>
        </p:nvSpPr>
        <p:spPr>
          <a:xfrm>
            <a:off x="1230090" y="3521352"/>
            <a:ext cx="6486525" cy="65405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>
                <a:solidFill>
                  <a:schemeClr val="accent4"/>
                </a:solidFill>
              </a:rPr>
              <a:t>I talk to my friends everyday.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4848C2-D64B-40D7-B599-A4B95253EEA5}"/>
              </a:ext>
            </a:extLst>
          </p:cNvPr>
          <p:cNvSpPr txBox="1"/>
          <p:nvPr/>
        </p:nvSpPr>
        <p:spPr>
          <a:xfrm>
            <a:off x="1287542" y="4323316"/>
            <a:ext cx="4657343" cy="954916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0B050"/>
                </a:solidFill>
              </a:rPr>
              <a:t>I do my homework everyday.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741936-57B6-4E54-8455-B4D6DBFD5B4F}"/>
              </a:ext>
            </a:extLst>
          </p:cNvPr>
          <p:cNvSpPr txBox="1"/>
          <p:nvPr/>
        </p:nvSpPr>
        <p:spPr>
          <a:xfrm>
            <a:off x="6450014" y="695060"/>
            <a:ext cx="4657344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chemeClr val="accent2"/>
                </a:solidFill>
              </a:rPr>
              <a:t>What do you do everyday?  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chemeClr val="accent2"/>
                </a:solidFill>
              </a:rPr>
              <a:t>Write sentences below.  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chemeClr val="accent2"/>
                </a:solidFill>
              </a:rPr>
              <a:t>Use the verbs in the box to help you.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7723C5-FE10-4B3C-8A9F-794A037C084A}"/>
              </a:ext>
            </a:extLst>
          </p:cNvPr>
          <p:cNvSpPr/>
          <p:nvPr/>
        </p:nvSpPr>
        <p:spPr>
          <a:xfrm>
            <a:off x="1152939" y="437322"/>
            <a:ext cx="4589049" cy="1981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DF2B48-4D40-4B2B-ADFF-FEA3151D9DEC}"/>
              </a:ext>
            </a:extLst>
          </p:cNvPr>
          <p:cNvSpPr txBox="1"/>
          <p:nvPr/>
        </p:nvSpPr>
        <p:spPr>
          <a:xfrm>
            <a:off x="1152940" y="533124"/>
            <a:ext cx="4399722" cy="19812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/>
              <a:t>get up		play		eat		</a:t>
            </a:r>
          </a:p>
          <a:p>
            <a:pPr>
              <a:spcAft>
                <a:spcPts val="600"/>
              </a:spcAft>
            </a:pPr>
            <a:r>
              <a:rPr lang="en-US" sz="2800" dirty="0"/>
              <a:t>	study		go to bed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41182F-B6D9-45FE-85A4-7FB8BDE29DD6}"/>
              </a:ext>
            </a:extLst>
          </p:cNvPr>
          <p:cNvSpPr txBox="1"/>
          <p:nvPr/>
        </p:nvSpPr>
        <p:spPr>
          <a:xfrm>
            <a:off x="1361286" y="2852109"/>
            <a:ext cx="4172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</a:rPr>
              <a:t>I get up at 5:30am.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24FAE8-1BF0-49A8-A758-9CA949D53A6D}"/>
              </a:ext>
            </a:extLst>
          </p:cNvPr>
          <p:cNvSpPr txBox="1"/>
          <p:nvPr/>
        </p:nvSpPr>
        <p:spPr>
          <a:xfrm>
            <a:off x="6887817" y="178416"/>
            <a:ext cx="253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</a:rPr>
              <a:t>Activity 3 Practice</a:t>
            </a:r>
          </a:p>
        </p:txBody>
      </p:sp>
    </p:spTree>
    <p:extLst>
      <p:ext uri="{BB962C8B-B14F-4D97-AF65-F5344CB8AC3E}">
        <p14:creationId xmlns:p14="http://schemas.microsoft.com/office/powerpoint/2010/main" val="2372075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EEBD70-348E-4561-8AF9-D97CC909EDED}"/>
              </a:ext>
            </a:extLst>
          </p:cNvPr>
          <p:cNvSpPr/>
          <p:nvPr/>
        </p:nvSpPr>
        <p:spPr>
          <a:xfrm>
            <a:off x="5486400" y="4002157"/>
            <a:ext cx="3896139" cy="821633"/>
          </a:xfrm>
          <a:prstGeom prst="wedgeRoundRect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1DB8B7D6-7143-4015-AE47-6465D3ACCA18}"/>
              </a:ext>
            </a:extLst>
          </p:cNvPr>
          <p:cNvSpPr/>
          <p:nvPr/>
        </p:nvSpPr>
        <p:spPr>
          <a:xfrm>
            <a:off x="6175513" y="1732468"/>
            <a:ext cx="3896139" cy="1216391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lowchart: Sequential Access Storage 4">
            <a:extLst>
              <a:ext uri="{FF2B5EF4-FFF2-40B4-BE49-F238E27FC236}">
                <a16:creationId xmlns:a16="http://schemas.microsoft.com/office/drawing/2014/main" id="{F2695AE2-E88C-4EC9-AD2F-73A116D925A4}"/>
              </a:ext>
            </a:extLst>
          </p:cNvPr>
          <p:cNvSpPr/>
          <p:nvPr/>
        </p:nvSpPr>
        <p:spPr>
          <a:xfrm>
            <a:off x="569843" y="2465768"/>
            <a:ext cx="4028661" cy="830997"/>
          </a:xfrm>
          <a:prstGeom prst="flowChartMagneticTap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34E1B6-966C-45D4-9016-C809389D3756}"/>
              </a:ext>
            </a:extLst>
          </p:cNvPr>
          <p:cNvSpPr txBox="1"/>
          <p:nvPr/>
        </p:nvSpPr>
        <p:spPr>
          <a:xfrm>
            <a:off x="795130" y="2650435"/>
            <a:ext cx="3803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What do you do everyday?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640E68-4529-4EA2-AAC9-51368EB94F0C}"/>
              </a:ext>
            </a:extLst>
          </p:cNvPr>
          <p:cNvSpPr txBox="1"/>
          <p:nvPr/>
        </p:nvSpPr>
        <p:spPr>
          <a:xfrm>
            <a:off x="6745357" y="1895061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go to school and do my homework.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A18635-5B61-45D4-8133-28A3731821A1}"/>
              </a:ext>
            </a:extLst>
          </p:cNvPr>
          <p:cNvSpPr txBox="1"/>
          <p:nvPr/>
        </p:nvSpPr>
        <p:spPr>
          <a:xfrm>
            <a:off x="5777948" y="4147930"/>
            <a:ext cx="5287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eat breakfast at 6:30am.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C83151-0C91-4BFB-9944-33B94EBFCC6C}"/>
              </a:ext>
            </a:extLst>
          </p:cNvPr>
          <p:cNvSpPr txBox="1"/>
          <p:nvPr/>
        </p:nvSpPr>
        <p:spPr>
          <a:xfrm>
            <a:off x="4578626" y="310596"/>
            <a:ext cx="30347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accent2"/>
                </a:solidFill>
              </a:rPr>
              <a:t>Let’s practice!</a:t>
            </a:r>
          </a:p>
        </p:txBody>
      </p:sp>
    </p:spTree>
    <p:extLst>
      <p:ext uri="{BB962C8B-B14F-4D97-AF65-F5344CB8AC3E}">
        <p14:creationId xmlns:p14="http://schemas.microsoft.com/office/powerpoint/2010/main" val="103860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6">
            <a:extLst>
              <a:ext uri="{FF2B5EF4-FFF2-40B4-BE49-F238E27FC236}">
                <a16:creationId xmlns:a16="http://schemas.microsoft.com/office/drawing/2014/main" id="{C3862298-AF85-4572-BED3-52E573EB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8">
            <a:extLst>
              <a:ext uri="{FF2B5EF4-FFF2-40B4-BE49-F238E27FC236}">
                <a16:creationId xmlns:a16="http://schemas.microsoft.com/office/drawing/2014/main" id="{03E485DD-0C12-45BC-A361-28152A03B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64207" y="0"/>
            <a:ext cx="2472664" cy="6858000"/>
          </a:xfrm>
          <a:custGeom>
            <a:avLst/>
            <a:gdLst>
              <a:gd name="connsiteX0" fmla="*/ 1056708 w 2472664"/>
              <a:gd name="connsiteY0" fmla="*/ 0 h 6858000"/>
              <a:gd name="connsiteX1" fmla="*/ 2472664 w 2472664"/>
              <a:gd name="connsiteY1" fmla="*/ 0 h 6858000"/>
              <a:gd name="connsiteX2" fmla="*/ 2400427 w 2472664"/>
              <a:gd name="connsiteY2" fmla="*/ 75768 h 6858000"/>
              <a:gd name="connsiteX3" fmla="*/ 1104861 w 2472664"/>
              <a:gd name="connsiteY3" fmla="*/ 3429000 h 6858000"/>
              <a:gd name="connsiteX4" fmla="*/ 2400427 w 2472664"/>
              <a:gd name="connsiteY4" fmla="*/ 6782233 h 6858000"/>
              <a:gd name="connsiteX5" fmla="*/ 2472664 w 2472664"/>
              <a:gd name="connsiteY5" fmla="*/ 6858000 h 6858000"/>
              <a:gd name="connsiteX6" fmla="*/ 1056708 w 2472664"/>
              <a:gd name="connsiteY6" fmla="*/ 6858000 h 6858000"/>
              <a:gd name="connsiteX7" fmla="*/ 1040416 w 2472664"/>
              <a:gd name="connsiteY7" fmla="*/ 6835090 h 6858000"/>
              <a:gd name="connsiteX8" fmla="*/ 0 w 2472664"/>
              <a:gd name="connsiteY8" fmla="*/ 3429000 h 6858000"/>
              <a:gd name="connsiteX9" fmla="*/ 1040416 w 2472664"/>
              <a:gd name="connsiteY9" fmla="*/ 2291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72664" h="6858000">
                <a:moveTo>
                  <a:pt x="1056708" y="0"/>
                </a:moveTo>
                <a:lnTo>
                  <a:pt x="2472664" y="0"/>
                </a:lnTo>
                <a:lnTo>
                  <a:pt x="2400427" y="75768"/>
                </a:lnTo>
                <a:cubicBezTo>
                  <a:pt x="1595469" y="961418"/>
                  <a:pt x="1104861" y="2137915"/>
                  <a:pt x="1104861" y="3429000"/>
                </a:cubicBezTo>
                <a:cubicBezTo>
                  <a:pt x="1104861" y="4720086"/>
                  <a:pt x="1595469" y="5896583"/>
                  <a:pt x="2400427" y="6782233"/>
                </a:cubicBezTo>
                <a:lnTo>
                  <a:pt x="2472664" y="6858000"/>
                </a:lnTo>
                <a:lnTo>
                  <a:pt x="1056708" y="6858000"/>
                </a:lnTo>
                <a:lnTo>
                  <a:pt x="1040416" y="6835090"/>
                </a:lnTo>
                <a:cubicBezTo>
                  <a:pt x="383551" y="5862802"/>
                  <a:pt x="0" y="4690693"/>
                  <a:pt x="0" y="3429000"/>
                </a:cubicBezTo>
                <a:cubicBezTo>
                  <a:pt x="0" y="2167308"/>
                  <a:pt x="383551" y="995199"/>
                  <a:pt x="1040416" y="2291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resent simple quiz vid">
            <a:hlinkClick r:id="" action="ppaction://media"/>
            <a:extLst>
              <a:ext uri="{FF2B5EF4-FFF2-40B4-BE49-F238E27FC236}">
                <a16:creationId xmlns:a16="http://schemas.microsoft.com/office/drawing/2014/main" id="{E6C0A33E-EB6B-493F-80F2-C4B95C7EDD9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prstClr val="white"/>
            </a:duotone>
          </a:blip>
          <a:stretch>
            <a:fillRect/>
          </a:stretch>
        </p:blipFill>
        <p:spPr>
          <a:xfrm>
            <a:off x="829994" y="809277"/>
            <a:ext cx="9540340" cy="5366440"/>
          </a:xfrm>
          <a:prstGeom prst="rect">
            <a:avLst/>
          </a:prstGeom>
        </p:spPr>
      </p:pic>
      <p:sp>
        <p:nvSpPr>
          <p:cNvPr id="23" name="Freeform: Shape 10">
            <a:extLst>
              <a:ext uri="{FF2B5EF4-FFF2-40B4-BE49-F238E27FC236}">
                <a16:creationId xmlns:a16="http://schemas.microsoft.com/office/drawing/2014/main" id="{6D6B998F-CA62-4EE6-B7E7-046377D4F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03038" y="1992863"/>
            <a:ext cx="1488962" cy="2872274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98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0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261</Words>
  <Application>Microsoft Office PowerPoint</Application>
  <PresentationFormat>Widescreen</PresentationFormat>
  <Paragraphs>56</Paragraphs>
  <Slides>20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Rockwell</vt:lpstr>
      <vt:lpstr>Office Theme</vt:lpstr>
      <vt:lpstr>Office Theme</vt:lpstr>
      <vt:lpstr>Grade 7 Unit 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Grade 7 Unit 1 </dc:title>
  <dc:creator>Melody Leannora   Norris</dc:creator>
  <cp:lastModifiedBy>Melody Leannora   Norris</cp:lastModifiedBy>
  <cp:revision>11</cp:revision>
  <dcterms:created xsi:type="dcterms:W3CDTF">2022-09-01T06:13:30Z</dcterms:created>
  <dcterms:modified xsi:type="dcterms:W3CDTF">2022-09-06T04:07:43Z</dcterms:modified>
</cp:coreProperties>
</file>