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5" r:id="rId5"/>
    <p:sldId id="262" r:id="rId6"/>
    <p:sldId id="267" r:id="rId7"/>
    <p:sldId id="268" r:id="rId8"/>
    <p:sldId id="270" r:id="rId9"/>
    <p:sldId id="272" r:id="rId10"/>
    <p:sldId id="27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79" autoAdjust="0"/>
    <p:restoredTop sz="94660"/>
  </p:normalViewPr>
  <p:slideViewPr>
    <p:cSldViewPr snapToGrid="0">
      <p:cViewPr>
        <p:scale>
          <a:sx n="60" d="100"/>
          <a:sy n="60" d="100"/>
        </p:scale>
        <p:origin x="1146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4E227-7F2F-4F38-89B5-DB143E7499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77F6D-BD67-4CAE-A6B7-F500D8A927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70A196-B8C1-4250-B89B-B1DE55093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F270B-D312-4BF5-AC1E-54356060B2EF}" type="datetimeFigureOut">
              <a:rPr lang="en-AE" smtClean="0"/>
              <a:t>11/10/2022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FF68DD-1923-4CA4-8AFD-7FF1EE7BA8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EE670F-02C6-4C17-BFB6-E24C710BF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749D2-D48D-4AF4-BF70-078BCBF74DD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006952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651B35-9F8C-4988-BD8D-82878BD7B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40CE34-73C8-4D29-AC86-07965BD444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432E2C-35DF-4A5D-9746-74B863CA0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F270B-D312-4BF5-AC1E-54356060B2EF}" type="datetimeFigureOut">
              <a:rPr lang="en-AE" smtClean="0"/>
              <a:t>11/10/2022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4A723A-6E2D-48F7-A32D-F752F7276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6E137D-CFB3-4F2F-A148-278C66785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749D2-D48D-4AF4-BF70-078BCBF74DD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583711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6CDB4-4CBE-4415-AB26-E8CCF3A5A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D5827C-0A02-4ED3-9150-6BD8068EA1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BD5FA3-C0EC-4787-808A-90BEAD3D0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F270B-D312-4BF5-AC1E-54356060B2EF}" type="datetimeFigureOut">
              <a:rPr lang="en-AE" smtClean="0"/>
              <a:t>11/10/2022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6544EB-05B0-46BE-8012-429813CAB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A2F52A-BB56-45B2-902E-530D81C27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749D2-D48D-4AF4-BF70-078BCBF74DD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658254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5C66E-0CF2-4FD5-AD65-3C60C426F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76CAF4-DA2D-4DD2-8518-45F812867E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863213-7137-4720-9E92-4CC30DCA23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0182EF-791D-441C-82EF-F48D8483C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F270B-D312-4BF5-AC1E-54356060B2EF}" type="datetimeFigureOut">
              <a:rPr lang="en-AE" smtClean="0"/>
              <a:t>11/10/2022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2249A6-91DE-4171-AEED-1A5AF5692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C83E44-1FD3-4BBC-B586-95EB97F3F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749D2-D48D-4AF4-BF70-078BCBF74DD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315488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A5C83-8630-43A3-874F-EEAC0A8D0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221F4F-868A-4EF5-9C84-E0235F4117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5EEC99-CC76-44C0-9666-EFA1D05F2B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F6D554-A51A-4F20-A570-6664F2C796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46F9C99-B35B-4A66-AE9C-C550AD6AAA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680481-D94F-487A-8CF6-DAD9D18861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F270B-D312-4BF5-AC1E-54356060B2EF}" type="datetimeFigureOut">
              <a:rPr lang="en-AE" smtClean="0"/>
              <a:t>11/10/2022</a:t>
            </a:fld>
            <a:endParaRPr lang="en-A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F5C786B-2927-4B51-9649-1F02884B7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A1A727-F93F-4E58-9A75-B473BD66C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749D2-D48D-4AF4-BF70-078BCBF74DD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370914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D7309-5527-475D-A375-581B449CF4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B82ED6-48C8-4160-B703-D351E9FF1B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F270B-D312-4BF5-AC1E-54356060B2EF}" type="datetimeFigureOut">
              <a:rPr lang="en-AE" smtClean="0"/>
              <a:t>11/10/2022</a:t>
            </a:fld>
            <a:endParaRPr lang="en-A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6DAA65-BB0D-4065-831B-E923B770F0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5F4A3E-6FAA-488F-831F-769D8CDA4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749D2-D48D-4AF4-BF70-078BCBF74DD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898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9A0AA8D-B2FA-4196-AD9F-54FCFA4A8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F270B-D312-4BF5-AC1E-54356060B2EF}" type="datetimeFigureOut">
              <a:rPr lang="en-AE" smtClean="0"/>
              <a:t>11/10/2022</a:t>
            </a:fld>
            <a:endParaRPr lang="en-A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032DE6-42E8-4514-9E87-E209B3613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A8CA88-4DC0-426A-8212-D44717231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749D2-D48D-4AF4-BF70-078BCBF74DD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480779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FDABFB-343D-41F5-A1E8-0C8A13376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411E4C-A5F0-409C-BC35-E95EDAC042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8A9B13-F3D9-4365-937E-BDB42C4F5B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11532E-85F0-4EAC-A19D-FDBDE2699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F270B-D312-4BF5-AC1E-54356060B2EF}" type="datetimeFigureOut">
              <a:rPr lang="en-AE" smtClean="0"/>
              <a:t>11/10/2022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0335FB-19A4-496D-A58D-DBBF6F526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BAC294-731A-44D7-8A82-420192908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749D2-D48D-4AF4-BF70-078BCBF74DD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472354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356BBC-CBFF-4CD1-9FAB-E836ED625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D4D54D-7043-477E-9F9E-C867962FB5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84302F-4978-41EF-93FB-113DAA1E99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70D71E-65B3-4738-AB7D-A2B388F9B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F270B-D312-4BF5-AC1E-54356060B2EF}" type="datetimeFigureOut">
              <a:rPr lang="en-AE" smtClean="0"/>
              <a:t>11/10/2022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D88A19-75AA-4494-BBD0-52EC9E9EB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4BCA14-493C-45BB-8B1C-069FF5FA3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749D2-D48D-4AF4-BF70-078BCBF74DD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784605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AD96B-876C-4FDC-8F97-4D6831339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4049CD-E61E-4AE1-AC08-A51F783CFF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E4F7EA-95CE-4A6D-8A2C-A72C492F2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F270B-D312-4BF5-AC1E-54356060B2EF}" type="datetimeFigureOut">
              <a:rPr lang="en-AE" smtClean="0"/>
              <a:t>11/10/2022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D94FF9-E03C-45F4-BC5E-95BD1FB5D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6082F8-FF8D-4E5D-B6FF-0FD87E287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749D2-D48D-4AF4-BF70-078BCBF74DD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203210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484331-1F63-4F54-A1FD-49CE2C7857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68B6A9-04BF-4567-AE37-459839489E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06E6D-712A-4067-B87B-DE0DA27A39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F270B-D312-4BF5-AC1E-54356060B2EF}" type="datetimeFigureOut">
              <a:rPr lang="en-AE" smtClean="0"/>
              <a:t>11/10/2022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63B96C-6541-437E-BBD2-6B4D875E4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B1597B-5E9B-4F45-BB74-6DD94F0F6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749D2-D48D-4AF4-BF70-078BCBF74DD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651745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B0FA6CA-BDE7-45AC-9B15-6CBB059B22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566C9A-2DB0-4FBE-8BED-8202E5FC71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D4D2DD-8445-4D8B-BEF2-C32114E256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F270B-D312-4BF5-AC1E-54356060B2EF}" type="datetimeFigureOut">
              <a:rPr lang="en-AE" smtClean="0"/>
              <a:t>11/10/2022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05B020-968D-440D-B19A-6896FFFB0A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B43597-8725-4CE6-9471-E02804735B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749D2-D48D-4AF4-BF70-078BCBF74DDB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516557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B8B41C0A-BBFE-45DA-941A-3B3BBE5A3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" y="1"/>
            <a:ext cx="6143483" cy="689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A08B4E96-00B5-4D15-9961-9022588E35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-40944"/>
            <a:ext cx="6143483" cy="689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436D1B49-BDDD-4081-8C6B-CE7B74D4D16C}"/>
              </a:ext>
            </a:extLst>
          </p:cNvPr>
          <p:cNvGrpSpPr/>
          <p:nvPr/>
        </p:nvGrpSpPr>
        <p:grpSpPr>
          <a:xfrm>
            <a:off x="472136" y="498337"/>
            <a:ext cx="5515280" cy="3250263"/>
            <a:chOff x="4905638" y="75256"/>
            <a:chExt cx="4855083" cy="3250263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564F9600-E205-4AFD-8698-9D4199D48A5C}"/>
                </a:ext>
              </a:extLst>
            </p:cNvPr>
            <p:cNvSpPr txBox="1"/>
            <p:nvPr/>
          </p:nvSpPr>
          <p:spPr>
            <a:xfrm>
              <a:off x="5177617" y="75256"/>
              <a:ext cx="3657595" cy="464871"/>
            </a:xfrm>
            <a:prstGeom prst="rect">
              <a:avLst/>
            </a:prstGeom>
            <a:ln w="31750">
              <a:prstDash val="lg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rtl="1">
                <a:lnSpc>
                  <a:spcPct val="150000"/>
                </a:lnSpc>
              </a:pPr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الدرس الأول : مضاعفات الأعداد </a:t>
              </a:r>
              <a:r>
                <a:rPr lang="en-US" b="1" dirty="0">
                  <a:latin typeface="Calibri" panose="020F0502020204030204" pitchFamily="34" charset="0"/>
                  <a:cs typeface="Calibri" panose="020F0502020204030204" pitchFamily="34" charset="0"/>
                </a:rPr>
                <a:t>1000 , 100 , 10 </a:t>
              </a:r>
              <a:endParaRPr lang="ar-SA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BB4D476-E1AA-4125-AB75-6A72AC8CFD1C}"/>
                </a:ext>
              </a:extLst>
            </p:cNvPr>
            <p:cNvSpPr txBox="1"/>
            <p:nvPr/>
          </p:nvSpPr>
          <p:spPr>
            <a:xfrm>
              <a:off x="5180327" y="853662"/>
              <a:ext cx="4275566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 algn="r" defTabSz="457200" rtl="1" eaLnBrk="1" latinLnBrk="0" hangingPunct="1">
                <a:buFont typeface="Wingdings" panose="05000000000000000000" pitchFamily="2" charset="2"/>
                <a:buChar char="v"/>
              </a:pPr>
              <a:r>
                <a:rPr lang="ar-SA" sz="1600" dirty="0">
                  <a:latin typeface="Calibri" panose="020F0502020204030204" pitchFamily="34" charset="0"/>
                  <a:cs typeface="Calibri" panose="020F0502020204030204" pitchFamily="34" charset="0"/>
                </a:rPr>
                <a:t>اضرب، استخدم الحقائق و أنماط حل المسائل الأساسية</a:t>
              </a:r>
              <a:endParaRPr lang="en-AE" sz="16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19991CB-3D70-4381-837B-DFB344E4B65E}"/>
                </a:ext>
              </a:extLst>
            </p:cNvPr>
            <p:cNvSpPr txBox="1"/>
            <p:nvPr/>
          </p:nvSpPr>
          <p:spPr>
            <a:xfrm>
              <a:off x="4905638" y="1434232"/>
              <a:ext cx="2100776" cy="18912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2000" dirty="0">
                  <a:latin typeface="Calibri" panose="020F0502020204030204" pitchFamily="34" charset="0"/>
                  <a:cs typeface="Calibri" panose="020F0502020204030204" pitchFamily="34" charset="0"/>
                </a:rPr>
                <a:t>2 x 4 = …….</a:t>
              </a:r>
            </a:p>
            <a:p>
              <a:pPr>
                <a:lnSpc>
                  <a:spcPct val="150000"/>
                </a:lnSpc>
              </a:pPr>
              <a:r>
                <a:rPr lang="en-US" sz="2000" dirty="0">
                  <a:latin typeface="Calibri" panose="020F0502020204030204" pitchFamily="34" charset="0"/>
                  <a:cs typeface="Calibri" panose="020F0502020204030204" pitchFamily="34" charset="0"/>
                </a:rPr>
                <a:t>2 x 40 = …….</a:t>
              </a:r>
            </a:p>
            <a:p>
              <a:pPr>
                <a:lnSpc>
                  <a:spcPct val="150000"/>
                </a:lnSpc>
              </a:pPr>
              <a:r>
                <a:rPr lang="en-US" sz="2000" dirty="0">
                  <a:latin typeface="Calibri" panose="020F0502020204030204" pitchFamily="34" charset="0"/>
                  <a:cs typeface="Calibri" panose="020F0502020204030204" pitchFamily="34" charset="0"/>
                </a:rPr>
                <a:t>2 x 400 = …….</a:t>
              </a:r>
            </a:p>
            <a:p>
              <a:pPr>
                <a:lnSpc>
                  <a:spcPct val="150000"/>
                </a:lnSpc>
              </a:pPr>
              <a:r>
                <a:rPr lang="en-US" sz="2000" dirty="0">
                  <a:latin typeface="Calibri" panose="020F0502020204030204" pitchFamily="34" charset="0"/>
                  <a:cs typeface="Calibri" panose="020F0502020204030204" pitchFamily="34" charset="0"/>
                </a:rPr>
                <a:t>2 x 4,000 = …….</a:t>
              </a:r>
              <a:endParaRPr lang="ar-SA" sz="20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A5688CD-EE91-41D8-AA67-AE2853439E64}"/>
                </a:ext>
              </a:extLst>
            </p:cNvPr>
            <p:cNvSpPr txBox="1"/>
            <p:nvPr/>
          </p:nvSpPr>
          <p:spPr>
            <a:xfrm>
              <a:off x="7659945" y="1434232"/>
              <a:ext cx="2100776" cy="18912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2000" dirty="0">
                  <a:latin typeface="Calibri" panose="020F0502020204030204" pitchFamily="34" charset="0"/>
                  <a:cs typeface="Calibri" panose="020F0502020204030204" pitchFamily="34" charset="0"/>
                </a:rPr>
                <a:t>3 x 6 = …….</a:t>
              </a:r>
            </a:p>
            <a:p>
              <a:pPr>
                <a:lnSpc>
                  <a:spcPct val="150000"/>
                </a:lnSpc>
              </a:pPr>
              <a:r>
                <a:rPr lang="en-US" sz="2000" dirty="0">
                  <a:latin typeface="Calibri" panose="020F0502020204030204" pitchFamily="34" charset="0"/>
                  <a:cs typeface="Calibri" panose="020F0502020204030204" pitchFamily="34" charset="0"/>
                </a:rPr>
                <a:t>3 x 60 = …….</a:t>
              </a:r>
            </a:p>
            <a:p>
              <a:pPr>
                <a:lnSpc>
                  <a:spcPct val="150000"/>
                </a:lnSpc>
              </a:pPr>
              <a:r>
                <a:rPr lang="en-US" sz="2000" dirty="0">
                  <a:latin typeface="Calibri" panose="020F0502020204030204" pitchFamily="34" charset="0"/>
                  <a:cs typeface="Calibri" panose="020F0502020204030204" pitchFamily="34" charset="0"/>
                </a:rPr>
                <a:t>3 x 600 = …….</a:t>
              </a:r>
            </a:p>
            <a:p>
              <a:pPr>
                <a:lnSpc>
                  <a:spcPct val="150000"/>
                </a:lnSpc>
              </a:pPr>
              <a:r>
                <a:rPr lang="en-US" sz="2000" dirty="0">
                  <a:latin typeface="Calibri" panose="020F0502020204030204" pitchFamily="34" charset="0"/>
                  <a:cs typeface="Calibri" panose="020F0502020204030204" pitchFamily="34" charset="0"/>
                </a:rPr>
                <a:t>3 x 6,000 = …….</a:t>
              </a:r>
              <a:endParaRPr lang="ar-SA" sz="20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326830C3-0F35-491D-8071-25F68B51605D}"/>
              </a:ext>
            </a:extLst>
          </p:cNvPr>
          <p:cNvSpPr txBox="1"/>
          <p:nvPr/>
        </p:nvSpPr>
        <p:spPr>
          <a:xfrm>
            <a:off x="-223921" y="4287497"/>
            <a:ext cx="530471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AE" sz="1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تقييم حل الطالب : </a:t>
            </a:r>
            <a:endParaRPr lang="ar-AE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400" b="1" dirty="0">
                <a:latin typeface="Calibri" panose="020F0502020204030204" pitchFamily="34" charset="0"/>
                <a:cs typeface="Calibri" panose="020F0502020204030204" pitchFamily="34" charset="0"/>
              </a:rPr>
              <a:t>لم </a:t>
            </a: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يتقن ويحتاج لتدريبات أكثر .( مميز لأنه يحاول )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لم يتقن ولا يساعد المعلمة بالرغبة بالتطور أرجوا مساعدتي في ذلك بالتشجيع 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يحتاج للتطور في القراءة ليتمكن من فهم السؤال وحله لوحده. 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أتقن وسيعطى تدريبات اثرائية لتنمية مهاراته  في البوابة  .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81C9CD1-AC54-4F6E-9EB2-1F95F15FDBD8}"/>
              </a:ext>
            </a:extLst>
          </p:cNvPr>
          <p:cNvGrpSpPr/>
          <p:nvPr/>
        </p:nvGrpSpPr>
        <p:grpSpPr>
          <a:xfrm>
            <a:off x="6673038" y="498337"/>
            <a:ext cx="5515280" cy="3250263"/>
            <a:chOff x="4905638" y="75256"/>
            <a:chExt cx="4855083" cy="3250263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97FFED4-4B09-402C-8AB2-96483D416D8C}"/>
                </a:ext>
              </a:extLst>
            </p:cNvPr>
            <p:cNvSpPr txBox="1"/>
            <p:nvPr/>
          </p:nvSpPr>
          <p:spPr>
            <a:xfrm>
              <a:off x="5177617" y="75256"/>
              <a:ext cx="3657595" cy="464871"/>
            </a:xfrm>
            <a:prstGeom prst="rect">
              <a:avLst/>
            </a:prstGeom>
            <a:ln w="31750">
              <a:prstDash val="lg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rtl="1">
                <a:lnSpc>
                  <a:spcPct val="150000"/>
                </a:lnSpc>
              </a:pPr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الدرس الأول : مضاعفات الأعداد </a:t>
              </a:r>
              <a:r>
                <a:rPr lang="en-US" b="1" dirty="0">
                  <a:latin typeface="Calibri" panose="020F0502020204030204" pitchFamily="34" charset="0"/>
                  <a:cs typeface="Calibri" panose="020F0502020204030204" pitchFamily="34" charset="0"/>
                </a:rPr>
                <a:t>1000 , 100 , 10 </a:t>
              </a:r>
              <a:endParaRPr lang="ar-SA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DB30182-9054-4E3A-94EB-48F48AA95932}"/>
                </a:ext>
              </a:extLst>
            </p:cNvPr>
            <p:cNvSpPr txBox="1"/>
            <p:nvPr/>
          </p:nvSpPr>
          <p:spPr>
            <a:xfrm>
              <a:off x="5180327" y="853662"/>
              <a:ext cx="4275566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 algn="r" defTabSz="457200" rtl="1" eaLnBrk="1" latinLnBrk="0" hangingPunct="1">
                <a:buFont typeface="Wingdings" panose="05000000000000000000" pitchFamily="2" charset="2"/>
                <a:buChar char="v"/>
              </a:pPr>
              <a:r>
                <a:rPr lang="ar-SA" sz="1600" dirty="0">
                  <a:latin typeface="Calibri" panose="020F0502020204030204" pitchFamily="34" charset="0"/>
                  <a:cs typeface="Calibri" panose="020F0502020204030204" pitchFamily="34" charset="0"/>
                </a:rPr>
                <a:t>اضرب، استخدم الحقائق و أنماط حل المسائل الأساسية</a:t>
              </a:r>
              <a:endParaRPr lang="en-AE" sz="16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5ADB9D3-F685-42F1-ADD2-CE3BF736F57B}"/>
                </a:ext>
              </a:extLst>
            </p:cNvPr>
            <p:cNvSpPr txBox="1"/>
            <p:nvPr/>
          </p:nvSpPr>
          <p:spPr>
            <a:xfrm>
              <a:off x="4905638" y="1434232"/>
              <a:ext cx="2100776" cy="18912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2000" dirty="0">
                  <a:latin typeface="Calibri" panose="020F0502020204030204" pitchFamily="34" charset="0"/>
                  <a:cs typeface="Calibri" panose="020F0502020204030204" pitchFamily="34" charset="0"/>
                </a:rPr>
                <a:t>2 x 4 = …….</a:t>
              </a:r>
            </a:p>
            <a:p>
              <a:pPr>
                <a:lnSpc>
                  <a:spcPct val="150000"/>
                </a:lnSpc>
              </a:pPr>
              <a:r>
                <a:rPr lang="en-US" sz="2000" dirty="0">
                  <a:latin typeface="Calibri" panose="020F0502020204030204" pitchFamily="34" charset="0"/>
                  <a:cs typeface="Calibri" panose="020F0502020204030204" pitchFamily="34" charset="0"/>
                </a:rPr>
                <a:t>2 x 40 = …….</a:t>
              </a:r>
            </a:p>
            <a:p>
              <a:pPr>
                <a:lnSpc>
                  <a:spcPct val="150000"/>
                </a:lnSpc>
              </a:pPr>
              <a:r>
                <a:rPr lang="en-US" sz="2000" dirty="0">
                  <a:latin typeface="Calibri" panose="020F0502020204030204" pitchFamily="34" charset="0"/>
                  <a:cs typeface="Calibri" panose="020F0502020204030204" pitchFamily="34" charset="0"/>
                </a:rPr>
                <a:t>2 x 400 = …….</a:t>
              </a:r>
            </a:p>
            <a:p>
              <a:pPr>
                <a:lnSpc>
                  <a:spcPct val="150000"/>
                </a:lnSpc>
              </a:pPr>
              <a:r>
                <a:rPr lang="en-US" sz="2000" dirty="0">
                  <a:latin typeface="Calibri" panose="020F0502020204030204" pitchFamily="34" charset="0"/>
                  <a:cs typeface="Calibri" panose="020F0502020204030204" pitchFamily="34" charset="0"/>
                </a:rPr>
                <a:t>2 x 4,000 = …….</a:t>
              </a:r>
              <a:endParaRPr lang="ar-SA" sz="20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1ED34FBE-92C4-4C28-9865-5A67BB4BB256}"/>
                </a:ext>
              </a:extLst>
            </p:cNvPr>
            <p:cNvSpPr txBox="1"/>
            <p:nvPr/>
          </p:nvSpPr>
          <p:spPr>
            <a:xfrm>
              <a:off x="7659945" y="1434232"/>
              <a:ext cx="2100776" cy="18912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2000" dirty="0">
                  <a:latin typeface="Calibri" panose="020F0502020204030204" pitchFamily="34" charset="0"/>
                  <a:cs typeface="Calibri" panose="020F0502020204030204" pitchFamily="34" charset="0"/>
                </a:rPr>
                <a:t>3 x 6 = …….</a:t>
              </a:r>
            </a:p>
            <a:p>
              <a:pPr>
                <a:lnSpc>
                  <a:spcPct val="150000"/>
                </a:lnSpc>
              </a:pPr>
              <a:r>
                <a:rPr lang="en-US" sz="2000" dirty="0">
                  <a:latin typeface="Calibri" panose="020F0502020204030204" pitchFamily="34" charset="0"/>
                  <a:cs typeface="Calibri" panose="020F0502020204030204" pitchFamily="34" charset="0"/>
                </a:rPr>
                <a:t>3 x 60 = …….</a:t>
              </a:r>
            </a:p>
            <a:p>
              <a:pPr>
                <a:lnSpc>
                  <a:spcPct val="150000"/>
                </a:lnSpc>
              </a:pPr>
              <a:r>
                <a:rPr lang="en-US" sz="2000" dirty="0">
                  <a:latin typeface="Calibri" panose="020F0502020204030204" pitchFamily="34" charset="0"/>
                  <a:cs typeface="Calibri" panose="020F0502020204030204" pitchFamily="34" charset="0"/>
                </a:rPr>
                <a:t>3 x 600 = …….</a:t>
              </a:r>
            </a:p>
            <a:p>
              <a:pPr>
                <a:lnSpc>
                  <a:spcPct val="150000"/>
                </a:lnSpc>
              </a:pPr>
              <a:r>
                <a:rPr lang="en-US" sz="2000" dirty="0">
                  <a:latin typeface="Calibri" panose="020F0502020204030204" pitchFamily="34" charset="0"/>
                  <a:cs typeface="Calibri" panose="020F0502020204030204" pitchFamily="34" charset="0"/>
                </a:rPr>
                <a:t>3 x 6,000 = …….</a:t>
              </a:r>
              <a:endParaRPr lang="ar-SA" sz="20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3AC2AC61-D244-4AB4-B517-6C39092BFBDB}"/>
              </a:ext>
            </a:extLst>
          </p:cNvPr>
          <p:cNvSpPr txBox="1"/>
          <p:nvPr/>
        </p:nvSpPr>
        <p:spPr>
          <a:xfrm>
            <a:off x="5817487" y="4253377"/>
            <a:ext cx="530471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AE" sz="1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تقييم حل الطالب : </a:t>
            </a:r>
            <a:endParaRPr lang="ar-AE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400" b="1" dirty="0">
                <a:latin typeface="Calibri" panose="020F0502020204030204" pitchFamily="34" charset="0"/>
                <a:cs typeface="Calibri" panose="020F0502020204030204" pitchFamily="34" charset="0"/>
              </a:rPr>
              <a:t>لم </a:t>
            </a: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يتقن ويحتاج لتدريبات أكثر .( مميز لأنه يحاول )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لم يتقن ولا يساعد المعلمة بالرغبة بالتطور أرجوا مساعدتي في ذلك بالتشجيع 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يحتاج للتطور في القراءة ليتمكن من فهم السؤال وحله لوحده. 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أتقن وسيعطى تدريبات اثرائية لتنمية مهاراته  في البوابة  .</a:t>
            </a:r>
          </a:p>
        </p:txBody>
      </p:sp>
    </p:spTree>
    <p:extLst>
      <p:ext uri="{BB962C8B-B14F-4D97-AF65-F5344CB8AC3E}">
        <p14:creationId xmlns:p14="http://schemas.microsoft.com/office/powerpoint/2010/main" val="40690455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B8B41C0A-BBFE-45DA-941A-3B3BBE5A3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" y="1"/>
            <a:ext cx="6143483" cy="689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A08B4E96-00B5-4D15-9961-9022588E35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-40944"/>
            <a:ext cx="6143483" cy="689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B2AC607-2639-4A4B-AFB7-64C9F1B732EE}"/>
              </a:ext>
            </a:extLst>
          </p:cNvPr>
          <p:cNvSpPr txBox="1"/>
          <p:nvPr/>
        </p:nvSpPr>
        <p:spPr>
          <a:xfrm>
            <a:off x="859566" y="557240"/>
            <a:ext cx="4303108" cy="464871"/>
          </a:xfrm>
          <a:prstGeom prst="rect">
            <a:avLst/>
          </a:prstGeom>
          <a:ln w="31750"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الدرس الثاني : التقريب لتقدير ناتج الضرب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22D5BA-7B6D-4174-BED1-2649175EF4FD}"/>
              </a:ext>
            </a:extLst>
          </p:cNvPr>
          <p:cNvSpPr txBox="1"/>
          <p:nvPr/>
        </p:nvSpPr>
        <p:spPr>
          <a:xfrm>
            <a:off x="434084" y="1236726"/>
            <a:ext cx="515407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defTabSz="457200" rtl="1" eaLnBrk="1" latinLnBrk="0" hangingPunct="1">
              <a:buFont typeface="Wingdings" panose="05000000000000000000" pitchFamily="2" charset="2"/>
              <a:buChar char="v"/>
            </a:pPr>
            <a:r>
              <a:rPr lang="ar-SA" sz="1400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أوجد القيمة التقديرية ، قرب إلى أكبر قيمة مكانية</a:t>
            </a:r>
          </a:p>
          <a:p>
            <a:pPr marL="285750" indent="-285750" algn="r" defTabSz="457200" rtl="1" eaLnBrk="1" latinLnBrk="0" hangingPunct="1">
              <a:buFont typeface="Wingdings" panose="05000000000000000000" pitchFamily="2" charset="2"/>
              <a:buChar char="v"/>
            </a:pPr>
            <a:r>
              <a:rPr lang="ar-SA" sz="1400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ثم حوط ما إذا كان التقدير أكبر من أو أصغر من ناتج الضرب الفعلي</a:t>
            </a:r>
            <a:endParaRPr lang="en-AE" sz="1400" b="1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0E9942-1796-4AF1-86D1-660F8E7C7B4D}"/>
              </a:ext>
            </a:extLst>
          </p:cNvPr>
          <p:cNvSpPr txBox="1"/>
          <p:nvPr/>
        </p:nvSpPr>
        <p:spPr>
          <a:xfrm>
            <a:off x="532144" y="1682277"/>
            <a:ext cx="5427261" cy="11227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defTabSz="457200" eaLnBrk="1" latinLnBrk="0" hangingPunct="1">
              <a:lnSpc>
                <a:spcPct val="200000"/>
              </a:lnSpc>
            </a:pPr>
            <a:r>
              <a:rPr lang="en-US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2,253 x 7 = </a:t>
            </a:r>
            <a:r>
              <a:rPr lang="ar-SA" sz="1200" dirty="0">
                <a:latin typeface="☞ABDO LINE" panose="02000500030000020004" pitchFamily="2" charset="-78"/>
                <a:cs typeface="☞ABDO LINE" panose="02000500030000020004" pitchFamily="2" charset="-78"/>
              </a:rPr>
              <a:t>	</a:t>
            </a:r>
            <a:r>
              <a:rPr lang="ar-AE" sz="1200" dirty="0">
                <a:latin typeface="☞ABDO LINE" panose="02000500030000020004" pitchFamily="2" charset="-78"/>
                <a:cs typeface="☞ABDO LINE" panose="02000500030000020004" pitchFamily="2" charset="-78"/>
              </a:rPr>
              <a:t>     </a:t>
            </a:r>
            <a:r>
              <a:rPr lang="ar-SA" sz="1200" dirty="0">
                <a:latin typeface="☞ABDO LINE" panose="02000500030000020004" pitchFamily="2" charset="-78"/>
                <a:cs typeface="☞ABDO LINE" panose="02000500030000020004" pitchFamily="2" charset="-78"/>
              </a:rPr>
              <a:t>	</a:t>
            </a:r>
            <a:endParaRPr lang="en-US" b="1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defTabSz="457200" eaLnBrk="1" latinLnBrk="0" hangingPunct="1">
              <a:lnSpc>
                <a:spcPct val="200000"/>
              </a:lnSpc>
            </a:pPr>
            <a:r>
              <a:rPr lang="en-US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……… x …… = </a:t>
            </a:r>
            <a:r>
              <a:rPr lang="ar-AE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........</a:t>
            </a:r>
            <a:r>
              <a:rPr lang="en-US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….</a:t>
            </a:r>
            <a:r>
              <a:rPr lang="ar-AE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أ</a:t>
            </a:r>
            <a:r>
              <a:rPr lang="ar-SA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صغر من  </a:t>
            </a:r>
            <a:r>
              <a:rPr lang="ar-AE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أكبر من       </a:t>
            </a:r>
            <a:r>
              <a:rPr lang="ar-SA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200" dirty="0">
                <a:latin typeface="☞ABDO LINE" panose="02000500030000020004" pitchFamily="2" charset="-78"/>
                <a:cs typeface="☞ABDO LINE" panose="02000500030000020004" pitchFamily="2" charset="-78"/>
              </a:rPr>
              <a:t>.</a:t>
            </a:r>
            <a:endParaRPr lang="en-US" sz="1200" dirty="0">
              <a:latin typeface="☞ABDO LINE" panose="02000500030000020004" pitchFamily="2" charset="-78"/>
              <a:cs typeface="☞ABDO LINE" panose="02000500030000020004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D1648D9-56B4-40FC-B0D2-5C64F4D2C08B}"/>
              </a:ext>
            </a:extLst>
          </p:cNvPr>
          <p:cNvSpPr txBox="1"/>
          <p:nvPr/>
        </p:nvSpPr>
        <p:spPr>
          <a:xfrm>
            <a:off x="477434" y="3013959"/>
            <a:ext cx="5388727" cy="11227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>
              <a:lnSpc>
                <a:spcPct val="200000"/>
              </a:lnSpc>
            </a:pPr>
            <a:r>
              <a:rPr lang="en-US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578 x 6 = </a:t>
            </a:r>
            <a:r>
              <a:rPr lang="ar-SA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endParaRPr lang="en-US" b="1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defTabSz="457200" eaLnBrk="1" latinLnBrk="0" hangingPunct="1">
              <a:lnSpc>
                <a:spcPct val="200000"/>
              </a:lnSpc>
            </a:pPr>
            <a:r>
              <a:rPr lang="en-US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……… x …… = …</a:t>
            </a:r>
            <a:r>
              <a:rPr lang="ar-AE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...........</a:t>
            </a:r>
            <a:r>
              <a:rPr lang="en-US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..</a:t>
            </a:r>
            <a:r>
              <a:rPr lang="ar-SA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AE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</a:t>
            </a:r>
            <a:r>
              <a:rPr lang="ar-SA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أصغر من </a:t>
            </a:r>
            <a:r>
              <a:rPr lang="ar-AE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أكبر من</a:t>
            </a:r>
            <a:r>
              <a:rPr lang="ar-SA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AE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ar-SA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200" dirty="0">
                <a:latin typeface="☞ABDO LINE" panose="02000500030000020004" pitchFamily="2" charset="-78"/>
                <a:cs typeface="☞ABDO LINE" panose="02000500030000020004" pitchFamily="2" charset="-78"/>
              </a:rPr>
              <a:t>.</a:t>
            </a:r>
            <a:endParaRPr lang="en-US" sz="1200" dirty="0">
              <a:latin typeface="☞ABDO LINE" panose="02000500030000020004" pitchFamily="2" charset="-78"/>
              <a:cs typeface="☞ABDO LINE" panose="02000500030000020004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FBAF393-2B26-4975-9CEC-326664CCA9E2}"/>
              </a:ext>
            </a:extLst>
          </p:cNvPr>
          <p:cNvSpPr txBox="1"/>
          <p:nvPr/>
        </p:nvSpPr>
        <p:spPr>
          <a:xfrm>
            <a:off x="-223921" y="4287497"/>
            <a:ext cx="530471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AE" sz="1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تقييم حل الطالب : </a:t>
            </a:r>
            <a:endParaRPr lang="ar-AE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400" b="1" dirty="0">
                <a:latin typeface="Calibri" panose="020F0502020204030204" pitchFamily="34" charset="0"/>
                <a:cs typeface="Calibri" panose="020F0502020204030204" pitchFamily="34" charset="0"/>
              </a:rPr>
              <a:t>لم </a:t>
            </a: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يتقن ويحتاج لتدريبات أكثر .( مميز لأنه يحاول )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لم يتقن ولا يساعد المعلمة بالرغبة بالتطور أرجوا مساعدتي في ذلك بالتشجيع 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يحتاج للتطور في القراءة ليتمكن من فهم السؤال وحله لوحده. 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أتقن وسيعطى تدريبات اثرائية لتنمية مهاراته  في البوابة  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2F02AF8-CE79-4223-A7E7-685A83FC1F2D}"/>
              </a:ext>
            </a:extLst>
          </p:cNvPr>
          <p:cNvSpPr txBox="1"/>
          <p:nvPr/>
        </p:nvSpPr>
        <p:spPr>
          <a:xfrm>
            <a:off x="6996555" y="406445"/>
            <a:ext cx="4303108" cy="464871"/>
          </a:xfrm>
          <a:prstGeom prst="rect">
            <a:avLst/>
          </a:prstGeom>
          <a:ln w="31750"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الدرس الثاني : التقريب لتقدير ناتج الضرب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B6A529E-0792-419B-8CA9-C3BF728DA948}"/>
              </a:ext>
            </a:extLst>
          </p:cNvPr>
          <p:cNvSpPr txBox="1"/>
          <p:nvPr/>
        </p:nvSpPr>
        <p:spPr>
          <a:xfrm>
            <a:off x="6571073" y="1085931"/>
            <a:ext cx="515407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defTabSz="457200" rtl="1" eaLnBrk="1" latinLnBrk="0" hangingPunct="1">
              <a:buFont typeface="Wingdings" panose="05000000000000000000" pitchFamily="2" charset="2"/>
              <a:buChar char="v"/>
            </a:pPr>
            <a:r>
              <a:rPr lang="ar-SA" sz="1400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أوجد القيمة التقديرية ، قرب إلى أكبر قيمة مكانية</a:t>
            </a:r>
          </a:p>
          <a:p>
            <a:pPr marL="285750" indent="-285750" algn="r" defTabSz="457200" rtl="1" eaLnBrk="1" latinLnBrk="0" hangingPunct="1">
              <a:buFont typeface="Wingdings" panose="05000000000000000000" pitchFamily="2" charset="2"/>
              <a:buChar char="v"/>
            </a:pPr>
            <a:r>
              <a:rPr lang="ar-SA" sz="1400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ثم حوط ما إذا كان التقدير أكبر من أو أصغر من ناتج الضرب الفعلي</a:t>
            </a:r>
            <a:endParaRPr lang="en-AE" sz="1400" b="1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CE633F-32B5-481F-9D2C-B11A00D29487}"/>
              </a:ext>
            </a:extLst>
          </p:cNvPr>
          <p:cNvSpPr txBox="1"/>
          <p:nvPr/>
        </p:nvSpPr>
        <p:spPr>
          <a:xfrm>
            <a:off x="6669133" y="1531482"/>
            <a:ext cx="5427261" cy="11227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defTabSz="457200" eaLnBrk="1" latinLnBrk="0" hangingPunct="1">
              <a:lnSpc>
                <a:spcPct val="200000"/>
              </a:lnSpc>
            </a:pPr>
            <a:r>
              <a:rPr lang="en-US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2,253 x 7 = </a:t>
            </a:r>
            <a:r>
              <a:rPr lang="ar-SA" sz="1200" dirty="0">
                <a:latin typeface="☞ABDO LINE" panose="02000500030000020004" pitchFamily="2" charset="-78"/>
                <a:cs typeface="☞ABDO LINE" panose="02000500030000020004" pitchFamily="2" charset="-78"/>
              </a:rPr>
              <a:t>	</a:t>
            </a:r>
            <a:r>
              <a:rPr lang="ar-AE" sz="1200" dirty="0">
                <a:latin typeface="☞ABDO LINE" panose="02000500030000020004" pitchFamily="2" charset="-78"/>
                <a:cs typeface="☞ABDO LINE" panose="02000500030000020004" pitchFamily="2" charset="-78"/>
              </a:rPr>
              <a:t>     </a:t>
            </a:r>
            <a:r>
              <a:rPr lang="ar-SA" sz="1200" dirty="0">
                <a:latin typeface="☞ABDO LINE" panose="02000500030000020004" pitchFamily="2" charset="-78"/>
                <a:cs typeface="☞ABDO LINE" panose="02000500030000020004" pitchFamily="2" charset="-78"/>
              </a:rPr>
              <a:t>	</a:t>
            </a:r>
            <a:endParaRPr lang="en-US" b="1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defTabSz="457200" eaLnBrk="1" latinLnBrk="0" hangingPunct="1">
              <a:lnSpc>
                <a:spcPct val="200000"/>
              </a:lnSpc>
            </a:pPr>
            <a:r>
              <a:rPr lang="en-US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……… x …… = </a:t>
            </a:r>
            <a:r>
              <a:rPr lang="ar-AE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........</a:t>
            </a:r>
            <a:r>
              <a:rPr lang="en-US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….</a:t>
            </a:r>
            <a:r>
              <a:rPr lang="ar-AE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أ</a:t>
            </a:r>
            <a:r>
              <a:rPr lang="ar-SA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صغر من  </a:t>
            </a:r>
            <a:r>
              <a:rPr lang="ar-AE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أكبر من       </a:t>
            </a:r>
            <a:r>
              <a:rPr lang="ar-SA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200" dirty="0">
                <a:latin typeface="☞ABDO LINE" panose="02000500030000020004" pitchFamily="2" charset="-78"/>
                <a:cs typeface="☞ABDO LINE" panose="02000500030000020004" pitchFamily="2" charset="-78"/>
              </a:rPr>
              <a:t>.</a:t>
            </a:r>
            <a:endParaRPr lang="en-US" sz="1200" dirty="0">
              <a:latin typeface="☞ABDO LINE" panose="02000500030000020004" pitchFamily="2" charset="-78"/>
              <a:cs typeface="☞ABDO LINE" panose="02000500030000020004" pitchFamily="2" charset="-78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B8365B6-E6FE-4CA1-B34E-1B17F6ADDE92}"/>
              </a:ext>
            </a:extLst>
          </p:cNvPr>
          <p:cNvSpPr txBox="1"/>
          <p:nvPr/>
        </p:nvSpPr>
        <p:spPr>
          <a:xfrm>
            <a:off x="6614423" y="2863164"/>
            <a:ext cx="5388727" cy="11227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>
              <a:lnSpc>
                <a:spcPct val="200000"/>
              </a:lnSpc>
            </a:pPr>
            <a:r>
              <a:rPr lang="en-US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578 x 6 = </a:t>
            </a:r>
            <a:r>
              <a:rPr lang="ar-SA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endParaRPr lang="en-US" b="1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defTabSz="457200" eaLnBrk="1" latinLnBrk="0" hangingPunct="1">
              <a:lnSpc>
                <a:spcPct val="200000"/>
              </a:lnSpc>
            </a:pPr>
            <a:r>
              <a:rPr lang="en-US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……… x …… = …</a:t>
            </a:r>
            <a:r>
              <a:rPr lang="ar-AE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...........</a:t>
            </a:r>
            <a:r>
              <a:rPr lang="en-US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..</a:t>
            </a:r>
            <a:r>
              <a:rPr lang="ar-SA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AE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</a:t>
            </a:r>
            <a:r>
              <a:rPr lang="ar-SA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أصغر من </a:t>
            </a:r>
            <a:r>
              <a:rPr lang="ar-AE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أكبر من</a:t>
            </a:r>
            <a:r>
              <a:rPr lang="ar-SA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AE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ar-SA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1200" dirty="0">
                <a:latin typeface="☞ABDO LINE" panose="02000500030000020004" pitchFamily="2" charset="-78"/>
                <a:cs typeface="☞ABDO LINE" panose="02000500030000020004" pitchFamily="2" charset="-78"/>
              </a:rPr>
              <a:t>.</a:t>
            </a:r>
            <a:endParaRPr lang="en-US" sz="1200" dirty="0">
              <a:latin typeface="☞ABDO LINE" panose="02000500030000020004" pitchFamily="2" charset="-78"/>
              <a:cs typeface="☞ABDO LINE" panose="02000500030000020004" pitchFamily="2" charset="-78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F418F2F-A514-4B74-9705-830D5322E0C8}"/>
              </a:ext>
            </a:extLst>
          </p:cNvPr>
          <p:cNvSpPr txBox="1"/>
          <p:nvPr/>
        </p:nvSpPr>
        <p:spPr>
          <a:xfrm>
            <a:off x="5913068" y="4136702"/>
            <a:ext cx="530471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AE" sz="1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تقييم حل الطالب : </a:t>
            </a:r>
            <a:endParaRPr lang="ar-AE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400" b="1" dirty="0">
                <a:latin typeface="Calibri" panose="020F0502020204030204" pitchFamily="34" charset="0"/>
                <a:cs typeface="Calibri" panose="020F0502020204030204" pitchFamily="34" charset="0"/>
              </a:rPr>
              <a:t>لم </a:t>
            </a: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يتقن ويحتاج لتدريبات أكثر .( مميز لأنه يحاول )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لم يتقن ولا يساعد المعلمة بالرغبة بالتطور أرجوا مساعدتي في ذلك بالتشجيع 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يحتاج للتطور في القراءة ليتمكن من فهم السؤال وحله لوحده. 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أتقن وسيعطى تدريبات اثرائية لتنمية مهاراته  في البوابة  .</a:t>
            </a:r>
          </a:p>
        </p:txBody>
      </p:sp>
    </p:spTree>
    <p:extLst>
      <p:ext uri="{BB962C8B-B14F-4D97-AF65-F5344CB8AC3E}">
        <p14:creationId xmlns:p14="http://schemas.microsoft.com/office/powerpoint/2010/main" val="42341268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B8B41C0A-BBFE-45DA-941A-3B3BBE5A3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" y="1"/>
            <a:ext cx="6143483" cy="689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A08B4E96-00B5-4D15-9961-9022588E35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-40944"/>
            <a:ext cx="6143483" cy="689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16921C1-0153-4F96-BFD4-082AF0B75A27}"/>
              </a:ext>
            </a:extLst>
          </p:cNvPr>
          <p:cNvSpPr txBox="1"/>
          <p:nvPr/>
        </p:nvSpPr>
        <p:spPr>
          <a:xfrm>
            <a:off x="-223921" y="4287497"/>
            <a:ext cx="530471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AE" sz="1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تقييم حل الطالب : </a:t>
            </a:r>
            <a:endParaRPr lang="ar-AE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400" b="1" dirty="0">
                <a:latin typeface="Calibri" panose="020F0502020204030204" pitchFamily="34" charset="0"/>
                <a:cs typeface="Calibri" panose="020F0502020204030204" pitchFamily="34" charset="0"/>
              </a:rPr>
              <a:t>لم </a:t>
            </a: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يتقن ويحتاج لتدريبات أكثر .( مميز لأنه يحاول )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لم يتقن ولا يساعد المعلمة بالرغبة بالتطور أرجوا مساعدتي في ذلك بالتشجيع 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يحتاج للتطور في القراءة ليتمكن من فهم السؤال وحله لوحده. 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أتقن وسيعطى تدريبات اثرائية لتنمية مهاراته  في البوابة  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83D706D-B79C-4193-891E-642E29E9114D}"/>
              </a:ext>
            </a:extLst>
          </p:cNvPr>
          <p:cNvSpPr txBox="1"/>
          <p:nvPr/>
        </p:nvSpPr>
        <p:spPr>
          <a:xfrm>
            <a:off x="5769721" y="4273849"/>
            <a:ext cx="530471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AE" sz="1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تقييم حل الطالب : </a:t>
            </a:r>
            <a:endParaRPr lang="ar-AE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400" b="1" dirty="0">
                <a:latin typeface="Calibri" panose="020F0502020204030204" pitchFamily="34" charset="0"/>
                <a:cs typeface="Calibri" panose="020F0502020204030204" pitchFamily="34" charset="0"/>
              </a:rPr>
              <a:t>لم </a:t>
            </a: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يتقن ويحتاج لتدريبات أكثر .( مميز لأنه يحاول )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لم يتقن ولا يساعد المعلمة بالرغبة بالتطور أرجوا مساعدتي في ذلك بالتشجيع 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يحتاج للتطور في القراءة ليتمكن من فهم السؤال وحله لوحده. 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أتقن وسيعطى تدريبات اثرائية لتنمية مهاراته  في البوابة  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314D2C5-30E6-4008-B858-7E13A486E499}"/>
              </a:ext>
            </a:extLst>
          </p:cNvPr>
          <p:cNvGrpSpPr/>
          <p:nvPr/>
        </p:nvGrpSpPr>
        <p:grpSpPr>
          <a:xfrm>
            <a:off x="252989" y="477911"/>
            <a:ext cx="5530380" cy="3277087"/>
            <a:chOff x="4615618" y="48934"/>
            <a:chExt cx="4457447" cy="3277087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CB9F4D4-2B1A-43D3-B516-E0E223974C05}"/>
                </a:ext>
              </a:extLst>
            </p:cNvPr>
            <p:cNvSpPr txBox="1"/>
            <p:nvPr/>
          </p:nvSpPr>
          <p:spPr>
            <a:xfrm>
              <a:off x="5142494" y="48934"/>
              <a:ext cx="3432544" cy="464871"/>
            </a:xfrm>
            <a:prstGeom prst="rect">
              <a:avLst/>
            </a:prstGeom>
            <a:ln w="31750">
              <a:prstDash val="lg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rtl="1">
                <a:lnSpc>
                  <a:spcPct val="150000"/>
                </a:lnSpc>
              </a:pPr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الدرس الثالث : استخدام القيمة المكانية للضرب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7E83C7A-4C72-472B-BBA7-69EAFFEBC034}"/>
                </a:ext>
              </a:extLst>
            </p:cNvPr>
            <p:cNvSpPr txBox="1"/>
            <p:nvPr/>
          </p:nvSpPr>
          <p:spPr>
            <a:xfrm>
              <a:off x="4637186" y="781503"/>
              <a:ext cx="4275566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 algn="r" defTabSz="457200" rtl="1" eaLnBrk="1" latinLnBrk="0" hangingPunct="1">
                <a:buFont typeface="Wingdings" panose="05000000000000000000" pitchFamily="2" charset="2"/>
                <a:buChar char="v"/>
              </a:pPr>
              <a:r>
                <a:rPr lang="ar-SA" sz="1600" dirty="0">
                  <a:latin typeface="Calibri" panose="020F0502020204030204" pitchFamily="34" charset="0"/>
                  <a:cs typeface="Calibri" panose="020F0502020204030204" pitchFamily="34" charset="0"/>
                </a:rPr>
                <a:t>استخدم النماذج للضرب</a:t>
              </a:r>
              <a:endParaRPr lang="en-AE" sz="16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EB68B83C-7C18-4412-AD08-EAF4D33B6416}"/>
                </a:ext>
              </a:extLst>
            </p:cNvPr>
            <p:cNvGrpSpPr/>
            <p:nvPr/>
          </p:nvGrpSpPr>
          <p:grpSpPr>
            <a:xfrm>
              <a:off x="4958203" y="1659928"/>
              <a:ext cx="443556" cy="759239"/>
              <a:chOff x="4978979" y="1367447"/>
              <a:chExt cx="443556" cy="759239"/>
            </a:xfrm>
          </p:grpSpPr>
          <p:pic>
            <p:nvPicPr>
              <p:cNvPr id="41" name="Picture 40">
                <a:extLst>
                  <a:ext uri="{FF2B5EF4-FFF2-40B4-BE49-F238E27FC236}">
                    <a16:creationId xmlns:a16="http://schemas.microsoft.com/office/drawing/2014/main" id="{3CA29097-D26E-4C86-BCE6-E409C1DDEAB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78979" y="1368243"/>
                <a:ext cx="137009" cy="758443"/>
              </a:xfrm>
              <a:prstGeom prst="rect">
                <a:avLst/>
              </a:prstGeom>
            </p:spPr>
          </p:pic>
          <p:pic>
            <p:nvPicPr>
              <p:cNvPr id="42" name="Picture 41">
                <a:extLst>
                  <a:ext uri="{FF2B5EF4-FFF2-40B4-BE49-F238E27FC236}">
                    <a16:creationId xmlns:a16="http://schemas.microsoft.com/office/drawing/2014/main" id="{E4374E4B-5691-42FF-83EF-3654FE6739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88708" y="1982436"/>
                <a:ext cx="127223" cy="127223"/>
              </a:xfrm>
              <a:prstGeom prst="rect">
                <a:avLst/>
              </a:prstGeom>
            </p:spPr>
          </p:pic>
          <p:pic>
            <p:nvPicPr>
              <p:cNvPr id="43" name="Picture 42">
                <a:extLst>
                  <a:ext uri="{FF2B5EF4-FFF2-40B4-BE49-F238E27FC236}">
                    <a16:creationId xmlns:a16="http://schemas.microsoft.com/office/drawing/2014/main" id="{098D3ABF-DEE2-402A-B43F-42671155CE4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24343" y="1367447"/>
                <a:ext cx="137009" cy="758443"/>
              </a:xfrm>
              <a:prstGeom prst="rect">
                <a:avLst/>
              </a:prstGeom>
            </p:spPr>
          </p:pic>
          <p:pic>
            <p:nvPicPr>
              <p:cNvPr id="44" name="Picture 43">
                <a:extLst>
                  <a:ext uri="{FF2B5EF4-FFF2-40B4-BE49-F238E27FC236}">
                    <a16:creationId xmlns:a16="http://schemas.microsoft.com/office/drawing/2014/main" id="{3A40EE81-947B-4F67-9B4F-6F8647394B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95312" y="1831238"/>
                <a:ext cx="127223" cy="127223"/>
              </a:xfrm>
              <a:prstGeom prst="rect">
                <a:avLst/>
              </a:prstGeom>
            </p:spPr>
          </p:pic>
          <p:pic>
            <p:nvPicPr>
              <p:cNvPr id="45" name="Picture 44">
                <a:extLst>
                  <a:ext uri="{FF2B5EF4-FFF2-40B4-BE49-F238E27FC236}">
                    <a16:creationId xmlns:a16="http://schemas.microsoft.com/office/drawing/2014/main" id="{01627639-057E-4AD5-9B4B-3B09321D077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88708" y="1680040"/>
                <a:ext cx="127223" cy="127223"/>
              </a:xfrm>
              <a:prstGeom prst="rect">
                <a:avLst/>
              </a:prstGeom>
            </p:spPr>
          </p:pic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ACBD430-C00E-40A4-9E05-CEAF9ED68DDC}"/>
                </a:ext>
              </a:extLst>
            </p:cNvPr>
            <p:cNvSpPr txBox="1"/>
            <p:nvPr/>
          </p:nvSpPr>
          <p:spPr>
            <a:xfrm>
              <a:off x="4615618" y="2691578"/>
              <a:ext cx="2000112" cy="61241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r" defTabSz="457200" rtl="1" eaLnBrk="1" latinLnBrk="0" hangingPunct="1">
                <a:lnSpc>
                  <a:spcPct val="200000"/>
                </a:lnSpc>
              </a:pPr>
              <a:r>
                <a:rPr lang="en-US" sz="2000" b="1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23  x  3  =  .............</a:t>
              </a:r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B55BA9E7-AAED-4596-A036-70BE397AEB3C}"/>
                </a:ext>
              </a:extLst>
            </p:cNvPr>
            <p:cNvGrpSpPr/>
            <p:nvPr/>
          </p:nvGrpSpPr>
          <p:grpSpPr>
            <a:xfrm>
              <a:off x="5464349" y="1663490"/>
              <a:ext cx="443556" cy="759239"/>
              <a:chOff x="4978979" y="1367447"/>
              <a:chExt cx="443556" cy="759239"/>
            </a:xfrm>
          </p:grpSpPr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id="{7B75584D-528C-4168-BA9D-3B43B3DDB4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78979" y="1368243"/>
                <a:ext cx="137009" cy="758443"/>
              </a:xfrm>
              <a:prstGeom prst="rect">
                <a:avLst/>
              </a:prstGeom>
            </p:spPr>
          </p:pic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EE77AE05-9E01-436D-9997-0C7EC1E9B8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88708" y="1982436"/>
                <a:ext cx="127223" cy="127223"/>
              </a:xfrm>
              <a:prstGeom prst="rect">
                <a:avLst/>
              </a:prstGeom>
            </p:spPr>
          </p:pic>
          <p:pic>
            <p:nvPicPr>
              <p:cNvPr id="38" name="Picture 37">
                <a:extLst>
                  <a:ext uri="{FF2B5EF4-FFF2-40B4-BE49-F238E27FC236}">
                    <a16:creationId xmlns:a16="http://schemas.microsoft.com/office/drawing/2014/main" id="{6D9A3FC0-6AE2-4E4F-9BD5-8AC303458F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24343" y="1367447"/>
                <a:ext cx="137009" cy="758443"/>
              </a:xfrm>
              <a:prstGeom prst="rect">
                <a:avLst/>
              </a:prstGeom>
            </p:spPr>
          </p:pic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52A4ED7B-39AE-4BB8-97E4-AC91DBFCA8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95312" y="1831238"/>
                <a:ext cx="127223" cy="127223"/>
              </a:xfrm>
              <a:prstGeom prst="rect">
                <a:avLst/>
              </a:prstGeom>
            </p:spPr>
          </p:pic>
          <p:pic>
            <p:nvPicPr>
              <p:cNvPr id="40" name="Picture 39">
                <a:extLst>
                  <a:ext uri="{FF2B5EF4-FFF2-40B4-BE49-F238E27FC236}">
                    <a16:creationId xmlns:a16="http://schemas.microsoft.com/office/drawing/2014/main" id="{0DD90483-BB1D-47A1-97B1-95188D659F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88708" y="1680040"/>
                <a:ext cx="127223" cy="127223"/>
              </a:xfrm>
              <a:prstGeom prst="rect">
                <a:avLst/>
              </a:prstGeom>
            </p:spPr>
          </p:pic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2EB0A5CF-CDDB-47FA-886B-C7D9A723AC06}"/>
                </a:ext>
              </a:extLst>
            </p:cNvPr>
            <p:cNvGrpSpPr/>
            <p:nvPr/>
          </p:nvGrpSpPr>
          <p:grpSpPr>
            <a:xfrm>
              <a:off x="5966101" y="1664235"/>
              <a:ext cx="443556" cy="759239"/>
              <a:chOff x="4978979" y="1367447"/>
              <a:chExt cx="443556" cy="759239"/>
            </a:xfrm>
          </p:grpSpPr>
          <p:pic>
            <p:nvPicPr>
              <p:cNvPr id="31" name="Picture 30">
                <a:extLst>
                  <a:ext uri="{FF2B5EF4-FFF2-40B4-BE49-F238E27FC236}">
                    <a16:creationId xmlns:a16="http://schemas.microsoft.com/office/drawing/2014/main" id="{1598BED2-E074-4D6A-B994-27B8414608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78979" y="1368243"/>
                <a:ext cx="137009" cy="758443"/>
              </a:xfrm>
              <a:prstGeom prst="rect">
                <a:avLst/>
              </a:prstGeom>
            </p:spPr>
          </p:pic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id="{9B0F3369-0FDA-4192-A7AD-ACEEDE403F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88708" y="1982436"/>
                <a:ext cx="127223" cy="127223"/>
              </a:xfrm>
              <a:prstGeom prst="rect">
                <a:avLst/>
              </a:prstGeom>
            </p:spPr>
          </p:pic>
          <p:pic>
            <p:nvPicPr>
              <p:cNvPr id="33" name="Picture 32">
                <a:extLst>
                  <a:ext uri="{FF2B5EF4-FFF2-40B4-BE49-F238E27FC236}">
                    <a16:creationId xmlns:a16="http://schemas.microsoft.com/office/drawing/2014/main" id="{2717EB7D-C409-438E-B265-36F50E3AFD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24343" y="1367447"/>
                <a:ext cx="137009" cy="758443"/>
              </a:xfrm>
              <a:prstGeom prst="rect">
                <a:avLst/>
              </a:prstGeom>
            </p:spPr>
          </p:pic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ED956ED3-73A4-4266-83DE-9F495FD21F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95312" y="1831238"/>
                <a:ext cx="127223" cy="127223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18B3528B-BEAF-4554-9C6F-AC201ECA28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88708" y="1680040"/>
                <a:ext cx="127223" cy="127223"/>
              </a:xfrm>
              <a:prstGeom prst="rect">
                <a:avLst/>
              </a:prstGeom>
            </p:spPr>
          </p:pic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9ADFE1EB-E1DE-495C-A8C1-732FF27F776A}"/>
                </a:ext>
              </a:extLst>
            </p:cNvPr>
            <p:cNvGrpSpPr/>
            <p:nvPr/>
          </p:nvGrpSpPr>
          <p:grpSpPr>
            <a:xfrm>
              <a:off x="7358596" y="1672136"/>
              <a:ext cx="264094" cy="759600"/>
              <a:chOff x="5158441" y="1368243"/>
              <a:chExt cx="264094" cy="758443"/>
            </a:xfrm>
          </p:grpSpPr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03E11F8B-0C06-49F8-BEEF-03CACC988B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58441" y="1368243"/>
                <a:ext cx="137009" cy="758443"/>
              </a:xfrm>
              <a:prstGeom prst="rect">
                <a:avLst/>
              </a:prstGeom>
            </p:spPr>
          </p:pic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702925D8-B098-4FE3-8819-868A2A6A99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88708" y="1982436"/>
                <a:ext cx="127223" cy="127223"/>
              </a:xfrm>
              <a:prstGeom prst="rect">
                <a:avLst/>
              </a:prstGeom>
            </p:spPr>
          </p:pic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id="{61E6A911-9789-4750-B66D-6C110D03AA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95312" y="1831238"/>
                <a:ext cx="127223" cy="127223"/>
              </a:xfrm>
              <a:prstGeom prst="rect">
                <a:avLst/>
              </a:prstGeom>
            </p:spPr>
          </p:pic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28F44A7B-C79F-489D-95A5-9745788BB4DC}"/>
                </a:ext>
              </a:extLst>
            </p:cNvPr>
            <p:cNvGrpSpPr/>
            <p:nvPr/>
          </p:nvGrpSpPr>
          <p:grpSpPr>
            <a:xfrm>
              <a:off x="7658539" y="1694195"/>
              <a:ext cx="264094" cy="759600"/>
              <a:chOff x="5158441" y="1368243"/>
              <a:chExt cx="264094" cy="758443"/>
            </a:xfrm>
          </p:grpSpPr>
          <p:pic>
            <p:nvPicPr>
              <p:cNvPr id="25" name="Picture 24">
                <a:extLst>
                  <a:ext uri="{FF2B5EF4-FFF2-40B4-BE49-F238E27FC236}">
                    <a16:creationId xmlns:a16="http://schemas.microsoft.com/office/drawing/2014/main" id="{D3FFFE87-08EC-43B1-82C8-663BD8B257D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58441" y="1368243"/>
                <a:ext cx="137009" cy="758443"/>
              </a:xfrm>
              <a:prstGeom prst="rect">
                <a:avLst/>
              </a:prstGeom>
            </p:spPr>
          </p:pic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81AF7132-12FC-4B44-8EFA-6C51C90156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88708" y="1982436"/>
                <a:ext cx="127223" cy="127223"/>
              </a:xfrm>
              <a:prstGeom prst="rect">
                <a:avLst/>
              </a:prstGeom>
            </p:spPr>
          </p:pic>
          <p:pic>
            <p:nvPicPr>
              <p:cNvPr id="27" name="Picture 26">
                <a:extLst>
                  <a:ext uri="{FF2B5EF4-FFF2-40B4-BE49-F238E27FC236}">
                    <a16:creationId xmlns:a16="http://schemas.microsoft.com/office/drawing/2014/main" id="{D3B6033A-0237-48D1-AD65-9548A78254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95312" y="1831238"/>
                <a:ext cx="127223" cy="127223"/>
              </a:xfrm>
              <a:prstGeom prst="rect">
                <a:avLst/>
              </a:prstGeom>
            </p:spPr>
          </p:pic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A98CC08D-895D-4D76-BE8D-AC8552948F16}"/>
                </a:ext>
              </a:extLst>
            </p:cNvPr>
            <p:cNvGrpSpPr/>
            <p:nvPr/>
          </p:nvGrpSpPr>
          <p:grpSpPr>
            <a:xfrm>
              <a:off x="7963640" y="1659459"/>
              <a:ext cx="264094" cy="759600"/>
              <a:chOff x="5158441" y="1368243"/>
              <a:chExt cx="264094" cy="758443"/>
            </a:xfrm>
          </p:grpSpPr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id="{810C4EBC-E679-4439-ACFE-DCB07294C84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58441" y="1368243"/>
                <a:ext cx="137009" cy="758443"/>
              </a:xfrm>
              <a:prstGeom prst="rect">
                <a:avLst/>
              </a:prstGeom>
            </p:spPr>
          </p:pic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070632F8-370C-451F-BBF2-FA40EF85E5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88708" y="1982436"/>
                <a:ext cx="127223" cy="127223"/>
              </a:xfrm>
              <a:prstGeom prst="rect">
                <a:avLst/>
              </a:prstGeom>
            </p:spPr>
          </p:pic>
          <p:pic>
            <p:nvPicPr>
              <p:cNvPr id="24" name="Picture 23">
                <a:extLst>
                  <a:ext uri="{FF2B5EF4-FFF2-40B4-BE49-F238E27FC236}">
                    <a16:creationId xmlns:a16="http://schemas.microsoft.com/office/drawing/2014/main" id="{A334FAE0-74CE-413E-8C89-5904112BFB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95312" y="1831238"/>
                <a:ext cx="127223" cy="127223"/>
              </a:xfrm>
              <a:prstGeom prst="rect">
                <a:avLst/>
              </a:prstGeom>
            </p:spPr>
          </p:pic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313E48DC-A754-4ED0-BDDF-1EE5AB7B4900}"/>
                </a:ext>
              </a:extLst>
            </p:cNvPr>
            <p:cNvGrpSpPr/>
            <p:nvPr/>
          </p:nvGrpSpPr>
          <p:grpSpPr>
            <a:xfrm>
              <a:off x="8263583" y="1681518"/>
              <a:ext cx="264094" cy="759600"/>
              <a:chOff x="5158441" y="1368243"/>
              <a:chExt cx="264094" cy="758443"/>
            </a:xfrm>
          </p:grpSpPr>
          <p:pic>
            <p:nvPicPr>
              <p:cNvPr id="19" name="Picture 18">
                <a:extLst>
                  <a:ext uri="{FF2B5EF4-FFF2-40B4-BE49-F238E27FC236}">
                    <a16:creationId xmlns:a16="http://schemas.microsoft.com/office/drawing/2014/main" id="{AF10B107-65A6-4AB6-9E37-C224F90C88F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58441" y="1368243"/>
                <a:ext cx="137009" cy="758443"/>
              </a:xfrm>
              <a:prstGeom prst="rect">
                <a:avLst/>
              </a:prstGeom>
            </p:spPr>
          </p:pic>
          <p:pic>
            <p:nvPicPr>
              <p:cNvPr id="20" name="Picture 19">
                <a:extLst>
                  <a:ext uri="{FF2B5EF4-FFF2-40B4-BE49-F238E27FC236}">
                    <a16:creationId xmlns:a16="http://schemas.microsoft.com/office/drawing/2014/main" id="{942FB122-0076-48C8-B58B-D9F040308D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88708" y="1982436"/>
                <a:ext cx="127223" cy="127223"/>
              </a:xfrm>
              <a:prstGeom prst="rect">
                <a:avLst/>
              </a:prstGeom>
            </p:spPr>
          </p:pic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31020C5B-C761-42F0-8B4E-D4EFE085BC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95312" y="1831238"/>
                <a:ext cx="127223" cy="127223"/>
              </a:xfrm>
              <a:prstGeom prst="rect">
                <a:avLst/>
              </a:prstGeom>
            </p:spPr>
          </p:pic>
        </p:grp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E69A5F77-7727-437D-9C89-41BAEFC98E90}"/>
                </a:ext>
              </a:extLst>
            </p:cNvPr>
            <p:cNvSpPr txBox="1"/>
            <p:nvPr/>
          </p:nvSpPr>
          <p:spPr>
            <a:xfrm>
              <a:off x="7114748" y="2713609"/>
              <a:ext cx="1958317" cy="61241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r" defTabSz="457200" rtl="1" eaLnBrk="1" latinLnBrk="0" hangingPunct="1">
                <a:lnSpc>
                  <a:spcPct val="200000"/>
                </a:lnSpc>
              </a:pPr>
              <a:r>
                <a:rPr lang="en-US" sz="2000" b="1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12  x  4  =  .............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4E072F42-DA64-477E-A48A-0F444D953E35}"/>
              </a:ext>
            </a:extLst>
          </p:cNvPr>
          <p:cNvGrpSpPr/>
          <p:nvPr/>
        </p:nvGrpSpPr>
        <p:grpSpPr>
          <a:xfrm>
            <a:off x="6346091" y="539219"/>
            <a:ext cx="5530380" cy="3277087"/>
            <a:chOff x="4615618" y="48934"/>
            <a:chExt cx="4457447" cy="3277087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4E6D3C5F-093C-436D-BF57-453E61A06000}"/>
                </a:ext>
              </a:extLst>
            </p:cNvPr>
            <p:cNvSpPr txBox="1"/>
            <p:nvPr/>
          </p:nvSpPr>
          <p:spPr>
            <a:xfrm>
              <a:off x="5142494" y="48934"/>
              <a:ext cx="3432544" cy="464871"/>
            </a:xfrm>
            <a:prstGeom prst="rect">
              <a:avLst/>
            </a:prstGeom>
            <a:ln w="31750">
              <a:prstDash val="lg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rtl="1">
                <a:lnSpc>
                  <a:spcPct val="150000"/>
                </a:lnSpc>
              </a:pPr>
              <a:r>
                <a:rPr lang="ar-SA" b="1" dirty="0">
                  <a:latin typeface="Calibri" panose="020F0502020204030204" pitchFamily="34" charset="0"/>
                  <a:cs typeface="Calibri" panose="020F0502020204030204" pitchFamily="34" charset="0"/>
                </a:rPr>
                <a:t>الدرس الثالث : استخدام القيمة المكانية للضرب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E70CA717-3ED3-4934-9EED-0540FD8A8318}"/>
                </a:ext>
              </a:extLst>
            </p:cNvPr>
            <p:cNvSpPr txBox="1"/>
            <p:nvPr/>
          </p:nvSpPr>
          <p:spPr>
            <a:xfrm>
              <a:off x="4637186" y="781503"/>
              <a:ext cx="4275566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 algn="r" defTabSz="457200" rtl="1" eaLnBrk="1" latinLnBrk="0" hangingPunct="1">
                <a:buFont typeface="Wingdings" panose="05000000000000000000" pitchFamily="2" charset="2"/>
                <a:buChar char="v"/>
              </a:pPr>
              <a:r>
                <a:rPr lang="ar-SA" sz="1600" dirty="0">
                  <a:latin typeface="Calibri" panose="020F0502020204030204" pitchFamily="34" charset="0"/>
                  <a:cs typeface="Calibri" panose="020F0502020204030204" pitchFamily="34" charset="0"/>
                </a:rPr>
                <a:t>استخدم النماذج للضرب</a:t>
              </a:r>
              <a:endParaRPr lang="en-AE" sz="16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5ABC1A04-73B3-46AE-B8F4-FB30EC9F5EE7}"/>
                </a:ext>
              </a:extLst>
            </p:cNvPr>
            <p:cNvGrpSpPr/>
            <p:nvPr/>
          </p:nvGrpSpPr>
          <p:grpSpPr>
            <a:xfrm>
              <a:off x="4958203" y="1659928"/>
              <a:ext cx="443556" cy="759239"/>
              <a:chOff x="4978979" y="1367447"/>
              <a:chExt cx="443556" cy="759239"/>
            </a:xfrm>
          </p:grpSpPr>
          <p:pic>
            <p:nvPicPr>
              <p:cNvPr id="80" name="Picture 79">
                <a:extLst>
                  <a:ext uri="{FF2B5EF4-FFF2-40B4-BE49-F238E27FC236}">
                    <a16:creationId xmlns:a16="http://schemas.microsoft.com/office/drawing/2014/main" id="{E0AD9700-A757-48C7-B6AC-DA3E71D804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78979" y="1368243"/>
                <a:ext cx="137009" cy="758443"/>
              </a:xfrm>
              <a:prstGeom prst="rect">
                <a:avLst/>
              </a:prstGeom>
            </p:spPr>
          </p:pic>
          <p:pic>
            <p:nvPicPr>
              <p:cNvPr id="81" name="Picture 80">
                <a:extLst>
                  <a:ext uri="{FF2B5EF4-FFF2-40B4-BE49-F238E27FC236}">
                    <a16:creationId xmlns:a16="http://schemas.microsoft.com/office/drawing/2014/main" id="{39A2C3B8-B27D-4C37-9F2E-012570644C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88708" y="1982436"/>
                <a:ext cx="127223" cy="127223"/>
              </a:xfrm>
              <a:prstGeom prst="rect">
                <a:avLst/>
              </a:prstGeom>
            </p:spPr>
          </p:pic>
          <p:pic>
            <p:nvPicPr>
              <p:cNvPr id="82" name="Picture 81">
                <a:extLst>
                  <a:ext uri="{FF2B5EF4-FFF2-40B4-BE49-F238E27FC236}">
                    <a16:creationId xmlns:a16="http://schemas.microsoft.com/office/drawing/2014/main" id="{EEF1C831-5EC2-4283-BADB-FFE0133D85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24343" y="1367447"/>
                <a:ext cx="137009" cy="758443"/>
              </a:xfrm>
              <a:prstGeom prst="rect">
                <a:avLst/>
              </a:prstGeom>
            </p:spPr>
          </p:pic>
          <p:pic>
            <p:nvPicPr>
              <p:cNvPr id="83" name="Picture 82">
                <a:extLst>
                  <a:ext uri="{FF2B5EF4-FFF2-40B4-BE49-F238E27FC236}">
                    <a16:creationId xmlns:a16="http://schemas.microsoft.com/office/drawing/2014/main" id="{743EE3E9-B4B6-4A91-BEED-A5D77229BAE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95312" y="1831238"/>
                <a:ext cx="127223" cy="127223"/>
              </a:xfrm>
              <a:prstGeom prst="rect">
                <a:avLst/>
              </a:prstGeom>
            </p:spPr>
          </p:pic>
          <p:pic>
            <p:nvPicPr>
              <p:cNvPr id="84" name="Picture 83">
                <a:extLst>
                  <a:ext uri="{FF2B5EF4-FFF2-40B4-BE49-F238E27FC236}">
                    <a16:creationId xmlns:a16="http://schemas.microsoft.com/office/drawing/2014/main" id="{6E848C59-2529-451D-B0E7-978DE74E7F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88708" y="1680040"/>
                <a:ext cx="127223" cy="127223"/>
              </a:xfrm>
              <a:prstGeom prst="rect">
                <a:avLst/>
              </a:prstGeom>
            </p:spPr>
          </p:pic>
        </p:grp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94F10F15-137B-4F5A-8C77-BAA11AF9DE49}"/>
                </a:ext>
              </a:extLst>
            </p:cNvPr>
            <p:cNvSpPr txBox="1"/>
            <p:nvPr/>
          </p:nvSpPr>
          <p:spPr>
            <a:xfrm>
              <a:off x="4615618" y="2691578"/>
              <a:ext cx="2000112" cy="61241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r" defTabSz="457200" rtl="1" eaLnBrk="1" latinLnBrk="0" hangingPunct="1">
                <a:lnSpc>
                  <a:spcPct val="200000"/>
                </a:lnSpc>
              </a:pPr>
              <a:r>
                <a:rPr lang="en-US" sz="2000" b="1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23  x  3  =  .............</a:t>
              </a:r>
            </a:p>
          </p:txBody>
        </p: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01B6163F-3E4E-433D-BDE0-DD8E6076CB76}"/>
                </a:ext>
              </a:extLst>
            </p:cNvPr>
            <p:cNvGrpSpPr/>
            <p:nvPr/>
          </p:nvGrpSpPr>
          <p:grpSpPr>
            <a:xfrm>
              <a:off x="5464349" y="1663490"/>
              <a:ext cx="443556" cy="759239"/>
              <a:chOff x="4978979" y="1367447"/>
              <a:chExt cx="443556" cy="759239"/>
            </a:xfrm>
          </p:grpSpPr>
          <p:pic>
            <p:nvPicPr>
              <p:cNvPr id="75" name="Picture 74">
                <a:extLst>
                  <a:ext uri="{FF2B5EF4-FFF2-40B4-BE49-F238E27FC236}">
                    <a16:creationId xmlns:a16="http://schemas.microsoft.com/office/drawing/2014/main" id="{0A6420AE-3CC6-4162-8172-070ADA38B4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78979" y="1368243"/>
                <a:ext cx="137009" cy="758443"/>
              </a:xfrm>
              <a:prstGeom prst="rect">
                <a:avLst/>
              </a:prstGeom>
            </p:spPr>
          </p:pic>
          <p:pic>
            <p:nvPicPr>
              <p:cNvPr id="76" name="Picture 75">
                <a:extLst>
                  <a:ext uri="{FF2B5EF4-FFF2-40B4-BE49-F238E27FC236}">
                    <a16:creationId xmlns:a16="http://schemas.microsoft.com/office/drawing/2014/main" id="{B0264BDB-002F-4986-A19B-434B6D7053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88708" y="1982436"/>
                <a:ext cx="127223" cy="127223"/>
              </a:xfrm>
              <a:prstGeom prst="rect">
                <a:avLst/>
              </a:prstGeom>
            </p:spPr>
          </p:pic>
          <p:pic>
            <p:nvPicPr>
              <p:cNvPr id="77" name="Picture 76">
                <a:extLst>
                  <a:ext uri="{FF2B5EF4-FFF2-40B4-BE49-F238E27FC236}">
                    <a16:creationId xmlns:a16="http://schemas.microsoft.com/office/drawing/2014/main" id="{37844D4F-3511-4E42-808C-736AD12BD0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24343" y="1367447"/>
                <a:ext cx="137009" cy="758443"/>
              </a:xfrm>
              <a:prstGeom prst="rect">
                <a:avLst/>
              </a:prstGeom>
            </p:spPr>
          </p:pic>
          <p:pic>
            <p:nvPicPr>
              <p:cNvPr id="78" name="Picture 77">
                <a:extLst>
                  <a:ext uri="{FF2B5EF4-FFF2-40B4-BE49-F238E27FC236}">
                    <a16:creationId xmlns:a16="http://schemas.microsoft.com/office/drawing/2014/main" id="{D4C9A806-9914-471A-95D0-49DA47C2E6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95312" y="1831238"/>
                <a:ext cx="127223" cy="127223"/>
              </a:xfrm>
              <a:prstGeom prst="rect">
                <a:avLst/>
              </a:prstGeom>
            </p:spPr>
          </p:pic>
          <p:pic>
            <p:nvPicPr>
              <p:cNvPr id="79" name="Picture 78">
                <a:extLst>
                  <a:ext uri="{FF2B5EF4-FFF2-40B4-BE49-F238E27FC236}">
                    <a16:creationId xmlns:a16="http://schemas.microsoft.com/office/drawing/2014/main" id="{5245442B-11B9-497C-9CAD-2204A29399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88708" y="1680040"/>
                <a:ext cx="127223" cy="127223"/>
              </a:xfrm>
              <a:prstGeom prst="rect">
                <a:avLst/>
              </a:prstGeom>
            </p:spPr>
          </p:pic>
        </p:grp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CDEEC8E8-335C-46A0-910F-6F286FE99D8B}"/>
                </a:ext>
              </a:extLst>
            </p:cNvPr>
            <p:cNvGrpSpPr/>
            <p:nvPr/>
          </p:nvGrpSpPr>
          <p:grpSpPr>
            <a:xfrm>
              <a:off x="5966101" y="1664235"/>
              <a:ext cx="443556" cy="759239"/>
              <a:chOff x="4978979" y="1367447"/>
              <a:chExt cx="443556" cy="759239"/>
            </a:xfrm>
          </p:grpSpPr>
          <p:pic>
            <p:nvPicPr>
              <p:cNvPr id="70" name="Picture 69">
                <a:extLst>
                  <a:ext uri="{FF2B5EF4-FFF2-40B4-BE49-F238E27FC236}">
                    <a16:creationId xmlns:a16="http://schemas.microsoft.com/office/drawing/2014/main" id="{5C585F58-37D3-4DA6-8575-CB3BCB6E23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78979" y="1368243"/>
                <a:ext cx="137009" cy="758443"/>
              </a:xfrm>
              <a:prstGeom prst="rect">
                <a:avLst/>
              </a:prstGeom>
            </p:spPr>
          </p:pic>
          <p:pic>
            <p:nvPicPr>
              <p:cNvPr id="71" name="Picture 70">
                <a:extLst>
                  <a:ext uri="{FF2B5EF4-FFF2-40B4-BE49-F238E27FC236}">
                    <a16:creationId xmlns:a16="http://schemas.microsoft.com/office/drawing/2014/main" id="{88909D15-5AC2-477F-B7FD-D03A8672B6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88708" y="1982436"/>
                <a:ext cx="127223" cy="127223"/>
              </a:xfrm>
              <a:prstGeom prst="rect">
                <a:avLst/>
              </a:prstGeom>
            </p:spPr>
          </p:pic>
          <p:pic>
            <p:nvPicPr>
              <p:cNvPr id="72" name="Picture 71">
                <a:extLst>
                  <a:ext uri="{FF2B5EF4-FFF2-40B4-BE49-F238E27FC236}">
                    <a16:creationId xmlns:a16="http://schemas.microsoft.com/office/drawing/2014/main" id="{E06BC40F-A005-44DD-BD16-31356BF8744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24343" y="1367447"/>
                <a:ext cx="137009" cy="758443"/>
              </a:xfrm>
              <a:prstGeom prst="rect">
                <a:avLst/>
              </a:prstGeom>
            </p:spPr>
          </p:pic>
          <p:pic>
            <p:nvPicPr>
              <p:cNvPr id="73" name="Picture 72">
                <a:extLst>
                  <a:ext uri="{FF2B5EF4-FFF2-40B4-BE49-F238E27FC236}">
                    <a16:creationId xmlns:a16="http://schemas.microsoft.com/office/drawing/2014/main" id="{DB157CE0-268B-4BED-914B-6B69D85699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95312" y="1831238"/>
                <a:ext cx="127223" cy="127223"/>
              </a:xfrm>
              <a:prstGeom prst="rect">
                <a:avLst/>
              </a:prstGeom>
            </p:spPr>
          </p:pic>
          <p:pic>
            <p:nvPicPr>
              <p:cNvPr id="74" name="Picture 73">
                <a:extLst>
                  <a:ext uri="{FF2B5EF4-FFF2-40B4-BE49-F238E27FC236}">
                    <a16:creationId xmlns:a16="http://schemas.microsoft.com/office/drawing/2014/main" id="{F937B5B6-406C-4181-8CCA-6F9CFA1F3C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88708" y="1680040"/>
                <a:ext cx="127223" cy="127223"/>
              </a:xfrm>
              <a:prstGeom prst="rect">
                <a:avLst/>
              </a:prstGeom>
            </p:spPr>
          </p:pic>
        </p:grp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29D475CB-13FA-4E8F-A849-9B6612F8BCE0}"/>
                </a:ext>
              </a:extLst>
            </p:cNvPr>
            <p:cNvGrpSpPr/>
            <p:nvPr/>
          </p:nvGrpSpPr>
          <p:grpSpPr>
            <a:xfrm>
              <a:off x="7358596" y="1672136"/>
              <a:ext cx="264094" cy="759600"/>
              <a:chOff x="5158441" y="1368243"/>
              <a:chExt cx="264094" cy="758443"/>
            </a:xfrm>
          </p:grpSpPr>
          <p:pic>
            <p:nvPicPr>
              <p:cNvPr id="67" name="Picture 66">
                <a:extLst>
                  <a:ext uri="{FF2B5EF4-FFF2-40B4-BE49-F238E27FC236}">
                    <a16:creationId xmlns:a16="http://schemas.microsoft.com/office/drawing/2014/main" id="{E336E485-D35A-4E50-B66B-22E2098D1F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58441" y="1368243"/>
                <a:ext cx="137009" cy="758443"/>
              </a:xfrm>
              <a:prstGeom prst="rect">
                <a:avLst/>
              </a:prstGeom>
            </p:spPr>
          </p:pic>
          <p:pic>
            <p:nvPicPr>
              <p:cNvPr id="68" name="Picture 67">
                <a:extLst>
                  <a:ext uri="{FF2B5EF4-FFF2-40B4-BE49-F238E27FC236}">
                    <a16:creationId xmlns:a16="http://schemas.microsoft.com/office/drawing/2014/main" id="{A74FA5F5-F5C1-4A83-8884-BE92BAB7E8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88708" y="1982436"/>
                <a:ext cx="127223" cy="127223"/>
              </a:xfrm>
              <a:prstGeom prst="rect">
                <a:avLst/>
              </a:prstGeom>
            </p:spPr>
          </p:pic>
          <p:pic>
            <p:nvPicPr>
              <p:cNvPr id="69" name="Picture 68">
                <a:extLst>
                  <a:ext uri="{FF2B5EF4-FFF2-40B4-BE49-F238E27FC236}">
                    <a16:creationId xmlns:a16="http://schemas.microsoft.com/office/drawing/2014/main" id="{7F9B1C73-4B58-4934-BB9B-8156743776C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95312" y="1831238"/>
                <a:ext cx="127223" cy="127223"/>
              </a:xfrm>
              <a:prstGeom prst="rect">
                <a:avLst/>
              </a:prstGeom>
            </p:spPr>
          </p:pic>
        </p:grp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30DE0640-C447-498B-BBBA-0D5B888DAF52}"/>
                </a:ext>
              </a:extLst>
            </p:cNvPr>
            <p:cNvGrpSpPr/>
            <p:nvPr/>
          </p:nvGrpSpPr>
          <p:grpSpPr>
            <a:xfrm>
              <a:off x="7658539" y="1694195"/>
              <a:ext cx="264094" cy="759600"/>
              <a:chOff x="5158441" y="1368243"/>
              <a:chExt cx="264094" cy="758443"/>
            </a:xfrm>
          </p:grpSpPr>
          <p:pic>
            <p:nvPicPr>
              <p:cNvPr id="64" name="Picture 63">
                <a:extLst>
                  <a:ext uri="{FF2B5EF4-FFF2-40B4-BE49-F238E27FC236}">
                    <a16:creationId xmlns:a16="http://schemas.microsoft.com/office/drawing/2014/main" id="{3959FB05-6117-4310-8452-5B7F5542E7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58441" y="1368243"/>
                <a:ext cx="137009" cy="758443"/>
              </a:xfrm>
              <a:prstGeom prst="rect">
                <a:avLst/>
              </a:prstGeom>
            </p:spPr>
          </p:pic>
          <p:pic>
            <p:nvPicPr>
              <p:cNvPr id="65" name="Picture 64">
                <a:extLst>
                  <a:ext uri="{FF2B5EF4-FFF2-40B4-BE49-F238E27FC236}">
                    <a16:creationId xmlns:a16="http://schemas.microsoft.com/office/drawing/2014/main" id="{738F3357-4E3D-4681-AC97-69980E1F40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88708" y="1982436"/>
                <a:ext cx="127223" cy="127223"/>
              </a:xfrm>
              <a:prstGeom prst="rect">
                <a:avLst/>
              </a:prstGeom>
            </p:spPr>
          </p:pic>
          <p:pic>
            <p:nvPicPr>
              <p:cNvPr id="66" name="Picture 65">
                <a:extLst>
                  <a:ext uri="{FF2B5EF4-FFF2-40B4-BE49-F238E27FC236}">
                    <a16:creationId xmlns:a16="http://schemas.microsoft.com/office/drawing/2014/main" id="{2DCB6ED8-089A-4668-A5F1-BBB23D1BF0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95312" y="1831238"/>
                <a:ext cx="127223" cy="127223"/>
              </a:xfrm>
              <a:prstGeom prst="rect">
                <a:avLst/>
              </a:prstGeom>
            </p:spPr>
          </p:pic>
        </p:grp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977F21CE-E3AD-4C10-8C65-277F39BB4A91}"/>
                </a:ext>
              </a:extLst>
            </p:cNvPr>
            <p:cNvGrpSpPr/>
            <p:nvPr/>
          </p:nvGrpSpPr>
          <p:grpSpPr>
            <a:xfrm>
              <a:off x="7963640" y="1659459"/>
              <a:ext cx="264094" cy="759600"/>
              <a:chOff x="5158441" y="1368243"/>
              <a:chExt cx="264094" cy="758443"/>
            </a:xfrm>
          </p:grpSpPr>
          <p:pic>
            <p:nvPicPr>
              <p:cNvPr id="61" name="Picture 60">
                <a:extLst>
                  <a:ext uri="{FF2B5EF4-FFF2-40B4-BE49-F238E27FC236}">
                    <a16:creationId xmlns:a16="http://schemas.microsoft.com/office/drawing/2014/main" id="{933DC109-E78A-4134-9404-0CB29AC4DD4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58441" y="1368243"/>
                <a:ext cx="137009" cy="758443"/>
              </a:xfrm>
              <a:prstGeom prst="rect">
                <a:avLst/>
              </a:prstGeom>
            </p:spPr>
          </p:pic>
          <p:pic>
            <p:nvPicPr>
              <p:cNvPr id="62" name="Picture 61">
                <a:extLst>
                  <a:ext uri="{FF2B5EF4-FFF2-40B4-BE49-F238E27FC236}">
                    <a16:creationId xmlns:a16="http://schemas.microsoft.com/office/drawing/2014/main" id="{88A643C9-5FE5-4E26-89C2-4F67D12AC84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88708" y="1982436"/>
                <a:ext cx="127223" cy="127223"/>
              </a:xfrm>
              <a:prstGeom prst="rect">
                <a:avLst/>
              </a:prstGeom>
            </p:spPr>
          </p:pic>
          <p:pic>
            <p:nvPicPr>
              <p:cNvPr id="63" name="Picture 62">
                <a:extLst>
                  <a:ext uri="{FF2B5EF4-FFF2-40B4-BE49-F238E27FC236}">
                    <a16:creationId xmlns:a16="http://schemas.microsoft.com/office/drawing/2014/main" id="{A8102388-66C1-4C18-83AB-17BC9E0EFB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95312" y="1831238"/>
                <a:ext cx="127223" cy="127223"/>
              </a:xfrm>
              <a:prstGeom prst="rect">
                <a:avLst/>
              </a:prstGeom>
            </p:spPr>
          </p:pic>
        </p:grpSp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B4857375-7DA2-40E6-B96F-0ED4A9AD1558}"/>
                </a:ext>
              </a:extLst>
            </p:cNvPr>
            <p:cNvGrpSpPr/>
            <p:nvPr/>
          </p:nvGrpSpPr>
          <p:grpSpPr>
            <a:xfrm>
              <a:off x="8263583" y="1681518"/>
              <a:ext cx="264094" cy="759600"/>
              <a:chOff x="5158441" y="1368243"/>
              <a:chExt cx="264094" cy="758443"/>
            </a:xfrm>
          </p:grpSpPr>
          <p:pic>
            <p:nvPicPr>
              <p:cNvPr id="58" name="Picture 57">
                <a:extLst>
                  <a:ext uri="{FF2B5EF4-FFF2-40B4-BE49-F238E27FC236}">
                    <a16:creationId xmlns:a16="http://schemas.microsoft.com/office/drawing/2014/main" id="{7772126C-C7D5-48B3-ADF6-0E62C0644B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58441" y="1368243"/>
                <a:ext cx="137009" cy="758443"/>
              </a:xfrm>
              <a:prstGeom prst="rect">
                <a:avLst/>
              </a:prstGeom>
            </p:spPr>
          </p:pic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id="{A796B7E2-42A8-41F4-B709-9C3FA05364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88708" y="1982436"/>
                <a:ext cx="127223" cy="127223"/>
              </a:xfrm>
              <a:prstGeom prst="rect">
                <a:avLst/>
              </a:prstGeom>
            </p:spPr>
          </p:pic>
          <p:pic>
            <p:nvPicPr>
              <p:cNvPr id="60" name="Picture 59">
                <a:extLst>
                  <a:ext uri="{FF2B5EF4-FFF2-40B4-BE49-F238E27FC236}">
                    <a16:creationId xmlns:a16="http://schemas.microsoft.com/office/drawing/2014/main" id="{38C99DEF-E1FE-48E8-BF35-8ECBBA1642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95312" y="1831238"/>
                <a:ext cx="127223" cy="127223"/>
              </a:xfrm>
              <a:prstGeom prst="rect">
                <a:avLst/>
              </a:prstGeom>
            </p:spPr>
          </p:pic>
        </p:grp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5237FEB4-55F6-4599-9117-1C2EB96034E1}"/>
                </a:ext>
              </a:extLst>
            </p:cNvPr>
            <p:cNvSpPr txBox="1"/>
            <p:nvPr/>
          </p:nvSpPr>
          <p:spPr>
            <a:xfrm>
              <a:off x="7114748" y="2713609"/>
              <a:ext cx="1958317" cy="61241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r" defTabSz="457200" rtl="1" eaLnBrk="1" latinLnBrk="0" hangingPunct="1">
                <a:lnSpc>
                  <a:spcPct val="200000"/>
                </a:lnSpc>
              </a:pPr>
              <a:r>
                <a:rPr lang="en-US" sz="2000" b="1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12  x  4  =  .............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10949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B8B41C0A-BBFE-45DA-941A-3B3BBE5A3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" y="1"/>
            <a:ext cx="6143483" cy="689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A08B4E96-00B5-4D15-9961-9022588E35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-95535"/>
            <a:ext cx="6143483" cy="689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16921C1-0153-4F96-BFD4-082AF0B75A27}"/>
              </a:ext>
            </a:extLst>
          </p:cNvPr>
          <p:cNvSpPr txBox="1"/>
          <p:nvPr/>
        </p:nvSpPr>
        <p:spPr>
          <a:xfrm>
            <a:off x="-223921" y="4287497"/>
            <a:ext cx="530471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AE" sz="1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تقييم حل الطالب : </a:t>
            </a:r>
            <a:endParaRPr lang="ar-AE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400" b="1" dirty="0">
                <a:latin typeface="Calibri" panose="020F0502020204030204" pitchFamily="34" charset="0"/>
                <a:cs typeface="Calibri" panose="020F0502020204030204" pitchFamily="34" charset="0"/>
              </a:rPr>
              <a:t>لم </a:t>
            </a: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يتقن ويحتاج لتدريبات أكثر .( مميز لأنه يحاول )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لم يتقن ولا يساعد المعلمة بالرغبة بالتطور أرجوا مساعدتي في ذلك بالتشجيع 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يحتاج للتطور في القراءة ليتمكن من فهم السؤال وحله لوحده. 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أتقن وسيعطى تدريبات اثرائية لتنمية مهاراته  في البوابة  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83D706D-B79C-4193-891E-642E29E9114D}"/>
              </a:ext>
            </a:extLst>
          </p:cNvPr>
          <p:cNvSpPr txBox="1"/>
          <p:nvPr/>
        </p:nvSpPr>
        <p:spPr>
          <a:xfrm>
            <a:off x="5769721" y="4273849"/>
            <a:ext cx="530471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AE" sz="1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تقييم حل الطالب : </a:t>
            </a:r>
            <a:endParaRPr lang="ar-AE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400" b="1" dirty="0">
                <a:latin typeface="Calibri" panose="020F0502020204030204" pitchFamily="34" charset="0"/>
                <a:cs typeface="Calibri" panose="020F0502020204030204" pitchFamily="34" charset="0"/>
              </a:rPr>
              <a:t>لم </a:t>
            </a: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يتقن ويحتاج لتدريبات أكثر .( مميز لأنه يحاول )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لم يتقن ولا يساعد المعلمة بالرغبة بالتطور أرجوا مساعدتي في ذلك بالتشجيع 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يحتاج للتطور في القراءة ليتمكن من فهم السؤال وحله لوحده. 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أتقن وسيعطى تدريبات اثرائية لتنمية مهاراته  في البوابة  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D029396-0711-4263-8FA9-BB3508797449}"/>
              </a:ext>
            </a:extLst>
          </p:cNvPr>
          <p:cNvSpPr txBox="1"/>
          <p:nvPr/>
        </p:nvSpPr>
        <p:spPr>
          <a:xfrm>
            <a:off x="906687" y="477911"/>
            <a:ext cx="4258777" cy="464871"/>
          </a:xfrm>
          <a:prstGeom prst="rect">
            <a:avLst/>
          </a:prstGeom>
          <a:noFill/>
          <a:ln w="31750"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endParaRPr lang="ar-SA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9CA49C5-CBA2-4DF5-8613-BA6FFF83D0B9}"/>
              </a:ext>
            </a:extLst>
          </p:cNvPr>
          <p:cNvSpPr txBox="1"/>
          <p:nvPr/>
        </p:nvSpPr>
        <p:spPr>
          <a:xfrm>
            <a:off x="695264" y="423750"/>
            <a:ext cx="4273782" cy="464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b="1" dirty="0">
                <a:latin typeface="Calibri" panose="020F0502020204030204" pitchFamily="34" charset="0"/>
                <a:cs typeface="Calibri" panose="020F0502020204030204" pitchFamily="34" charset="0"/>
              </a:rPr>
              <a:t>الدرس الرابع : استخدام النماذج في عملية الضرب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E1307A7-E87E-497E-80FF-7C7B0FE65C1F}"/>
              </a:ext>
            </a:extLst>
          </p:cNvPr>
          <p:cNvSpPr txBox="1"/>
          <p:nvPr/>
        </p:nvSpPr>
        <p:spPr>
          <a:xfrm>
            <a:off x="1386661" y="1198514"/>
            <a:ext cx="427556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defTabSz="457200" rtl="1" eaLnBrk="1" latinLnBrk="0" hangingPunct="1">
              <a:buFont typeface="Wingdings" panose="05000000000000000000" pitchFamily="2" charset="2"/>
              <a:buChar char="v"/>
            </a:pPr>
            <a:r>
              <a:rPr lang="ar-SA" sz="1600" dirty="0">
                <a:latin typeface="Calibri" panose="020F0502020204030204" pitchFamily="34" charset="0"/>
                <a:cs typeface="Calibri" panose="020F0502020204030204" pitchFamily="34" charset="0"/>
              </a:rPr>
              <a:t>استخدم النماذج للضرب</a:t>
            </a:r>
            <a:endParaRPr lang="en-AE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1833F7C-805C-4BF0-BEFD-55B08E129C03}"/>
              </a:ext>
            </a:extLst>
          </p:cNvPr>
          <p:cNvSpPr txBox="1"/>
          <p:nvPr/>
        </p:nvSpPr>
        <p:spPr>
          <a:xfrm>
            <a:off x="1238161" y="1517865"/>
            <a:ext cx="3368017" cy="7275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457200" rtl="1" eaLnBrk="1" latinLnBrk="0" hangingPunct="1">
              <a:lnSpc>
                <a:spcPct val="200000"/>
              </a:lnSpc>
            </a:pP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31  x  3  =  .............</a:t>
            </a:r>
          </a:p>
        </p:txBody>
      </p:sp>
      <p:graphicFrame>
        <p:nvGraphicFramePr>
          <p:cNvPr id="23" name="Table 2">
            <a:extLst>
              <a:ext uri="{FF2B5EF4-FFF2-40B4-BE49-F238E27FC236}">
                <a16:creationId xmlns:a16="http://schemas.microsoft.com/office/drawing/2014/main" id="{462E72B9-B2A9-4F17-9051-87D919F3E4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082358"/>
              </p:ext>
            </p:extLst>
          </p:nvPr>
        </p:nvGraphicFramePr>
        <p:xfrm>
          <a:off x="1172338" y="2564787"/>
          <a:ext cx="3072116" cy="631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36058">
                  <a:extLst>
                    <a:ext uri="{9D8B030D-6E8A-4147-A177-3AD203B41FA5}">
                      <a16:colId xmlns:a16="http://schemas.microsoft.com/office/drawing/2014/main" val="1602851101"/>
                    </a:ext>
                  </a:extLst>
                </a:gridCol>
                <a:gridCol w="1536058">
                  <a:extLst>
                    <a:ext uri="{9D8B030D-6E8A-4147-A177-3AD203B41FA5}">
                      <a16:colId xmlns:a16="http://schemas.microsoft.com/office/drawing/2014/main" val="1253194798"/>
                    </a:ext>
                  </a:extLst>
                </a:gridCol>
              </a:tblGrid>
              <a:tr h="631005">
                <a:tc>
                  <a:txBody>
                    <a:bodyPr/>
                    <a:lstStyle/>
                    <a:p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A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8515824"/>
                  </a:ext>
                </a:extLst>
              </a:tr>
            </a:tbl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0B111D43-5B71-4CAF-BA9B-8ECD114CC66C}"/>
              </a:ext>
            </a:extLst>
          </p:cNvPr>
          <p:cNvSpPr txBox="1"/>
          <p:nvPr/>
        </p:nvSpPr>
        <p:spPr>
          <a:xfrm>
            <a:off x="1106517" y="3039263"/>
            <a:ext cx="4408054" cy="820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457200" rtl="1" eaLnBrk="1" latinLnBrk="0" hangingPunct="1">
              <a:lnSpc>
                <a:spcPct val="200000"/>
              </a:lnSpc>
            </a:pPr>
            <a:r>
              <a:rPr lang="en-US" sz="2800" dirty="0">
                <a:latin typeface="☞ABDO LINE" panose="02000500030000020004" pitchFamily="2" charset="-78"/>
                <a:cs typeface="☞ABDO LINE" panose="02000500030000020004" pitchFamily="2" charset="-78"/>
              </a:rPr>
              <a:t>…….   +   ……..   = …….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5C8E42A-174B-4126-953A-619B4A43CEEF}"/>
              </a:ext>
            </a:extLst>
          </p:cNvPr>
          <p:cNvSpPr txBox="1"/>
          <p:nvPr/>
        </p:nvSpPr>
        <p:spPr>
          <a:xfrm>
            <a:off x="6925365" y="483466"/>
            <a:ext cx="4258777" cy="464871"/>
          </a:xfrm>
          <a:prstGeom prst="rect">
            <a:avLst/>
          </a:prstGeom>
          <a:noFill/>
          <a:ln w="31750"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endParaRPr lang="ar-SA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EC9697B-D4B7-4EFD-A66A-6710DE0CFFF0}"/>
              </a:ext>
            </a:extLst>
          </p:cNvPr>
          <p:cNvSpPr txBox="1"/>
          <p:nvPr/>
        </p:nvSpPr>
        <p:spPr>
          <a:xfrm>
            <a:off x="6713942" y="429305"/>
            <a:ext cx="4273782" cy="464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b="1" dirty="0">
                <a:latin typeface="Calibri" panose="020F0502020204030204" pitchFamily="34" charset="0"/>
                <a:cs typeface="Calibri" panose="020F0502020204030204" pitchFamily="34" charset="0"/>
              </a:rPr>
              <a:t>الدرس الرابع : استخدام النماذج في عملية الضرب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BAC12D7-2991-4704-A059-3EA5E540C6E0}"/>
              </a:ext>
            </a:extLst>
          </p:cNvPr>
          <p:cNvSpPr txBox="1"/>
          <p:nvPr/>
        </p:nvSpPr>
        <p:spPr>
          <a:xfrm>
            <a:off x="7405339" y="1204069"/>
            <a:ext cx="427556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defTabSz="457200" rtl="1" eaLnBrk="1" latinLnBrk="0" hangingPunct="1">
              <a:buFont typeface="Wingdings" panose="05000000000000000000" pitchFamily="2" charset="2"/>
              <a:buChar char="v"/>
            </a:pPr>
            <a:r>
              <a:rPr lang="ar-SA" sz="1600" dirty="0">
                <a:latin typeface="Calibri" panose="020F0502020204030204" pitchFamily="34" charset="0"/>
                <a:cs typeface="Calibri" panose="020F0502020204030204" pitchFamily="34" charset="0"/>
              </a:rPr>
              <a:t>استخدم النماذج للضرب</a:t>
            </a:r>
            <a:endParaRPr lang="en-AE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1903002-0A8B-4D37-9270-8E1BA0DECC26}"/>
              </a:ext>
            </a:extLst>
          </p:cNvPr>
          <p:cNvSpPr txBox="1"/>
          <p:nvPr/>
        </p:nvSpPr>
        <p:spPr>
          <a:xfrm>
            <a:off x="7256839" y="1523420"/>
            <a:ext cx="3368017" cy="7275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457200" rtl="1" eaLnBrk="1" latinLnBrk="0" hangingPunct="1">
              <a:lnSpc>
                <a:spcPct val="200000"/>
              </a:lnSpc>
            </a:pP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31  x  3  =  .............</a:t>
            </a:r>
          </a:p>
        </p:txBody>
      </p:sp>
      <p:graphicFrame>
        <p:nvGraphicFramePr>
          <p:cNvPr id="31" name="Table 2">
            <a:extLst>
              <a:ext uri="{FF2B5EF4-FFF2-40B4-BE49-F238E27FC236}">
                <a16:creationId xmlns:a16="http://schemas.microsoft.com/office/drawing/2014/main" id="{FD6A0017-37BF-4425-801C-409C436ADF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932833"/>
              </p:ext>
            </p:extLst>
          </p:nvPr>
        </p:nvGraphicFramePr>
        <p:xfrm>
          <a:off x="7191016" y="2570342"/>
          <a:ext cx="3072116" cy="631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36058">
                  <a:extLst>
                    <a:ext uri="{9D8B030D-6E8A-4147-A177-3AD203B41FA5}">
                      <a16:colId xmlns:a16="http://schemas.microsoft.com/office/drawing/2014/main" val="1602851101"/>
                    </a:ext>
                  </a:extLst>
                </a:gridCol>
                <a:gridCol w="1536058">
                  <a:extLst>
                    <a:ext uri="{9D8B030D-6E8A-4147-A177-3AD203B41FA5}">
                      <a16:colId xmlns:a16="http://schemas.microsoft.com/office/drawing/2014/main" val="1253194798"/>
                    </a:ext>
                  </a:extLst>
                </a:gridCol>
              </a:tblGrid>
              <a:tr h="631005">
                <a:tc>
                  <a:txBody>
                    <a:bodyPr/>
                    <a:lstStyle/>
                    <a:p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A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8515824"/>
                  </a:ext>
                </a:extLst>
              </a:tr>
            </a:tbl>
          </a:graphicData>
        </a:graphic>
      </p:graphicFrame>
      <p:sp>
        <p:nvSpPr>
          <p:cNvPr id="32" name="TextBox 31">
            <a:extLst>
              <a:ext uri="{FF2B5EF4-FFF2-40B4-BE49-F238E27FC236}">
                <a16:creationId xmlns:a16="http://schemas.microsoft.com/office/drawing/2014/main" id="{10A3D785-2628-424B-AB28-AF6174C4F3EA}"/>
              </a:ext>
            </a:extLst>
          </p:cNvPr>
          <p:cNvSpPr txBox="1"/>
          <p:nvPr/>
        </p:nvSpPr>
        <p:spPr>
          <a:xfrm>
            <a:off x="7125195" y="3044818"/>
            <a:ext cx="4408054" cy="820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457200" rtl="1" eaLnBrk="1" latinLnBrk="0" hangingPunct="1">
              <a:lnSpc>
                <a:spcPct val="200000"/>
              </a:lnSpc>
            </a:pPr>
            <a:r>
              <a:rPr lang="en-US" sz="2800" dirty="0">
                <a:latin typeface="☞ABDO LINE" panose="02000500030000020004" pitchFamily="2" charset="-78"/>
                <a:cs typeface="☞ABDO LINE" panose="02000500030000020004" pitchFamily="2" charset="-78"/>
              </a:rPr>
              <a:t>…….   +   ……..   = …….</a:t>
            </a:r>
          </a:p>
        </p:txBody>
      </p:sp>
    </p:spTree>
    <p:extLst>
      <p:ext uri="{BB962C8B-B14F-4D97-AF65-F5344CB8AC3E}">
        <p14:creationId xmlns:p14="http://schemas.microsoft.com/office/powerpoint/2010/main" val="419530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B8B41C0A-BBFE-45DA-941A-3B3BBE5A3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" y="1"/>
            <a:ext cx="6143483" cy="689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A08B4E96-00B5-4D15-9961-9022588E35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-40944"/>
            <a:ext cx="6143483" cy="689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16921C1-0153-4F96-BFD4-082AF0B75A27}"/>
              </a:ext>
            </a:extLst>
          </p:cNvPr>
          <p:cNvSpPr txBox="1"/>
          <p:nvPr/>
        </p:nvSpPr>
        <p:spPr>
          <a:xfrm>
            <a:off x="-223921" y="4287497"/>
            <a:ext cx="530471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AE" sz="1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تقييم حل الطالب : </a:t>
            </a:r>
            <a:endParaRPr lang="ar-AE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400" b="1" dirty="0">
                <a:latin typeface="Calibri" panose="020F0502020204030204" pitchFamily="34" charset="0"/>
                <a:cs typeface="Calibri" panose="020F0502020204030204" pitchFamily="34" charset="0"/>
              </a:rPr>
              <a:t>لم </a:t>
            </a: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يتقن ويحتاج لتدريبات أكثر .( مميز لأنه يحاول )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لم يتقن ولا يساعد المعلمة بالرغبة بالتطور أرجوا مساعدتي في ذلك بالتشجيع 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يحتاج للتطور في القراءة ليتمكن من فهم السؤال وحله لوحده. 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أتقن وسيعطى تدريبات اثرائية لتنمية مهاراته  في البوابة  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83D706D-B79C-4193-891E-642E29E9114D}"/>
              </a:ext>
            </a:extLst>
          </p:cNvPr>
          <p:cNvSpPr txBox="1"/>
          <p:nvPr/>
        </p:nvSpPr>
        <p:spPr>
          <a:xfrm>
            <a:off x="5769721" y="4273849"/>
            <a:ext cx="530471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AE" sz="1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تقييم حل الطالب : </a:t>
            </a:r>
            <a:endParaRPr lang="ar-AE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400" b="1" dirty="0">
                <a:latin typeface="Calibri" panose="020F0502020204030204" pitchFamily="34" charset="0"/>
                <a:cs typeface="Calibri" panose="020F0502020204030204" pitchFamily="34" charset="0"/>
              </a:rPr>
              <a:t>لم </a:t>
            </a: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يتقن ويحتاج لتدريبات أكثر .( مميز لأنه يحاول )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لم يتقن ولا يساعد المعلمة بالرغبة بالتطور أرجوا مساعدتي في ذلك بالتشجيع 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يحتاج للتطور في القراءة ليتمكن من فهم السؤال وحله لوحده. 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أتقن وسيعطى تدريبات اثرائية لتنمية مهاراته  في البوابة  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C5BDD3-896E-422F-90BC-F376C86A550B}"/>
              </a:ext>
            </a:extLst>
          </p:cNvPr>
          <p:cNvSpPr txBox="1"/>
          <p:nvPr/>
        </p:nvSpPr>
        <p:spPr>
          <a:xfrm>
            <a:off x="782547" y="528630"/>
            <a:ext cx="4507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b="1" dirty="0">
                <a:latin typeface="Calibri" panose="020F0502020204030204" pitchFamily="34" charset="0"/>
                <a:cs typeface="Calibri" panose="020F0502020204030204" pitchFamily="34" charset="0"/>
              </a:rPr>
              <a:t>الدرس الخامس : </a:t>
            </a:r>
            <a:r>
              <a:rPr lang="ar-AE" b="1" dirty="0">
                <a:latin typeface="Calibri" panose="020F0502020204030204" pitchFamily="34" charset="0"/>
                <a:cs typeface="Calibri" panose="020F0502020204030204" pitchFamily="34" charset="0"/>
              </a:rPr>
              <a:t> الضرب في عدد مكون من رقمين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E9EB3D-8CD6-4ECF-A7D9-094EA7D2C0BD}"/>
              </a:ext>
            </a:extLst>
          </p:cNvPr>
          <p:cNvSpPr txBox="1"/>
          <p:nvPr/>
        </p:nvSpPr>
        <p:spPr>
          <a:xfrm>
            <a:off x="1192339" y="1192123"/>
            <a:ext cx="42755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defTabSz="457200" rtl="1" eaLnBrk="1" latinLnBrk="0" hangingPunct="1">
              <a:buFont typeface="Wingdings" panose="05000000000000000000" pitchFamily="2" charset="2"/>
              <a:buChar char="v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cs typeface="Calibri" panose="020F0502020204030204" pitchFamily="34" charset="0"/>
              </a:rPr>
              <a:t>اضرب</a:t>
            </a:r>
            <a:endParaRPr lang="en-A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D8AD3CC-6A8E-4331-B7E5-C4DD7510C64A}"/>
              </a:ext>
            </a:extLst>
          </p:cNvPr>
          <p:cNvGrpSpPr/>
          <p:nvPr/>
        </p:nvGrpSpPr>
        <p:grpSpPr>
          <a:xfrm>
            <a:off x="-9589" y="1882279"/>
            <a:ext cx="2564177" cy="2136163"/>
            <a:chOff x="4719274" y="1878174"/>
            <a:chExt cx="976804" cy="172798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DB1983C-13AF-420A-B3A3-8C2E8B0833B0}"/>
                </a:ext>
              </a:extLst>
            </p:cNvPr>
            <p:cNvSpPr txBox="1"/>
            <p:nvPr/>
          </p:nvSpPr>
          <p:spPr>
            <a:xfrm>
              <a:off x="4719274" y="1878174"/>
              <a:ext cx="948617" cy="17279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2</a:t>
              </a:r>
              <a:r>
                <a:rPr lang="ar-AE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 </a:t>
              </a:r>
              <a:r>
                <a:rPr lang="en-US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4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x       2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endParaRPr lang="en-US" sz="800" dirty="0">
                <a:latin typeface="☞ABDO LINE" panose="02000500030000020004" pitchFamily="2" charset="-78"/>
                <a:cs typeface="☞ABDO LINE" panose="02000500030000020004" pitchFamily="2" charset="-78"/>
              </a:endParaRP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.....</a:t>
              </a:r>
              <a:r>
                <a:rPr lang="ar-AE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.........</a:t>
              </a:r>
              <a:r>
                <a:rPr lang="en-US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..</a:t>
              </a: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80468846-3B12-458A-9DE7-2321F27FEFBC}"/>
                </a:ext>
              </a:extLst>
            </p:cNvPr>
            <p:cNvCxnSpPr>
              <a:cxnSpLocks/>
            </p:cNvCxnSpPr>
            <p:nvPr/>
          </p:nvCxnSpPr>
          <p:spPr>
            <a:xfrm>
              <a:off x="4992439" y="2946255"/>
              <a:ext cx="70363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54CC541-F087-4ED2-B652-61D97DE6A27E}"/>
              </a:ext>
            </a:extLst>
          </p:cNvPr>
          <p:cNvGrpSpPr/>
          <p:nvPr/>
        </p:nvGrpSpPr>
        <p:grpSpPr>
          <a:xfrm>
            <a:off x="3221452" y="1841006"/>
            <a:ext cx="2246457" cy="2136162"/>
            <a:chOff x="4780877" y="2046272"/>
            <a:chExt cx="904144" cy="1599163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DFE63D0-66FC-409F-A7E5-E3041E4028B9}"/>
                </a:ext>
              </a:extLst>
            </p:cNvPr>
            <p:cNvSpPr txBox="1"/>
            <p:nvPr/>
          </p:nvSpPr>
          <p:spPr>
            <a:xfrm>
              <a:off x="4780877" y="2046272"/>
              <a:ext cx="858758" cy="159916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1 2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x       3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endParaRPr lang="en-US" sz="800" dirty="0">
                <a:latin typeface="☞ABDO LINE" panose="02000500030000020004" pitchFamily="2" charset="-78"/>
                <a:cs typeface="☞ABDO LINE" panose="02000500030000020004" pitchFamily="2" charset="-78"/>
              </a:endParaRP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...</a:t>
              </a:r>
              <a:r>
                <a:rPr lang="ar-AE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......</a:t>
              </a:r>
              <a:r>
                <a:rPr lang="en-US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....</a:t>
              </a: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392F9EA-9BAF-4A83-A64E-D08BEB71E883}"/>
                </a:ext>
              </a:extLst>
            </p:cNvPr>
            <p:cNvCxnSpPr>
              <a:cxnSpLocks/>
            </p:cNvCxnSpPr>
            <p:nvPr/>
          </p:nvCxnSpPr>
          <p:spPr>
            <a:xfrm>
              <a:off x="4981382" y="3072412"/>
              <a:ext cx="70363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C36B3BD8-5969-4BFA-9AFB-C40DE2788F79}"/>
              </a:ext>
            </a:extLst>
          </p:cNvPr>
          <p:cNvSpPr txBox="1"/>
          <p:nvPr/>
        </p:nvSpPr>
        <p:spPr>
          <a:xfrm>
            <a:off x="906687" y="477911"/>
            <a:ext cx="4258777" cy="464871"/>
          </a:xfrm>
          <a:prstGeom prst="rect">
            <a:avLst/>
          </a:prstGeom>
          <a:noFill/>
          <a:ln w="31750"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endParaRPr lang="ar-SA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B7D2BA6-1F96-49B4-9208-A1C4D3C09ED9}"/>
              </a:ext>
            </a:extLst>
          </p:cNvPr>
          <p:cNvSpPr txBox="1"/>
          <p:nvPr/>
        </p:nvSpPr>
        <p:spPr>
          <a:xfrm>
            <a:off x="6917798" y="528630"/>
            <a:ext cx="4507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b="1" dirty="0">
                <a:latin typeface="Calibri" panose="020F0502020204030204" pitchFamily="34" charset="0"/>
                <a:cs typeface="Calibri" panose="020F0502020204030204" pitchFamily="34" charset="0"/>
              </a:rPr>
              <a:t>الدرس الخامس : </a:t>
            </a:r>
            <a:r>
              <a:rPr lang="ar-AE" b="1" dirty="0">
                <a:latin typeface="Calibri" panose="020F0502020204030204" pitchFamily="34" charset="0"/>
                <a:cs typeface="Calibri" panose="020F0502020204030204" pitchFamily="34" charset="0"/>
              </a:rPr>
              <a:t> الضرب في عدد مكون من رقمين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B85B617-CA55-43A0-91BE-79E6DECED98A}"/>
              </a:ext>
            </a:extLst>
          </p:cNvPr>
          <p:cNvSpPr txBox="1"/>
          <p:nvPr/>
        </p:nvSpPr>
        <p:spPr>
          <a:xfrm>
            <a:off x="7327590" y="1192123"/>
            <a:ext cx="42755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defTabSz="457200" rtl="1" eaLnBrk="1" latinLnBrk="0" hangingPunct="1">
              <a:buFont typeface="Wingdings" panose="05000000000000000000" pitchFamily="2" charset="2"/>
              <a:buChar char="v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cs typeface="Calibri" panose="020F0502020204030204" pitchFamily="34" charset="0"/>
              </a:rPr>
              <a:t>اضرب</a:t>
            </a:r>
            <a:endParaRPr lang="en-A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738A4E03-B229-423D-A3DB-5E15F42B391F}"/>
              </a:ext>
            </a:extLst>
          </p:cNvPr>
          <p:cNvGrpSpPr/>
          <p:nvPr/>
        </p:nvGrpSpPr>
        <p:grpSpPr>
          <a:xfrm>
            <a:off x="6125662" y="1882279"/>
            <a:ext cx="2564177" cy="2136163"/>
            <a:chOff x="4719274" y="1878174"/>
            <a:chExt cx="976804" cy="1727986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5EA3E48D-2B29-41B9-8787-9592583EC9E1}"/>
                </a:ext>
              </a:extLst>
            </p:cNvPr>
            <p:cNvSpPr txBox="1"/>
            <p:nvPr/>
          </p:nvSpPr>
          <p:spPr>
            <a:xfrm>
              <a:off x="4719274" y="1878174"/>
              <a:ext cx="948617" cy="17279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2</a:t>
              </a:r>
              <a:r>
                <a:rPr lang="ar-AE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 </a:t>
              </a:r>
              <a:r>
                <a:rPr lang="en-US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4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x       2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endParaRPr lang="en-US" sz="800" dirty="0">
                <a:latin typeface="☞ABDO LINE" panose="02000500030000020004" pitchFamily="2" charset="-78"/>
                <a:cs typeface="☞ABDO LINE" panose="02000500030000020004" pitchFamily="2" charset="-78"/>
              </a:endParaRP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.....</a:t>
              </a:r>
              <a:r>
                <a:rPr lang="ar-AE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.........</a:t>
              </a:r>
              <a:r>
                <a:rPr lang="en-US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..</a:t>
              </a:r>
            </a:p>
          </p:txBody>
        </p: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5C2419F3-1EB1-4D1A-B2BC-2D57CE58FF06}"/>
                </a:ext>
              </a:extLst>
            </p:cNvPr>
            <p:cNvCxnSpPr>
              <a:cxnSpLocks/>
            </p:cNvCxnSpPr>
            <p:nvPr/>
          </p:nvCxnSpPr>
          <p:spPr>
            <a:xfrm>
              <a:off x="4992439" y="2946255"/>
              <a:ext cx="70363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8FBCE61E-F517-48F8-96C2-192A38E23BEE}"/>
              </a:ext>
            </a:extLst>
          </p:cNvPr>
          <p:cNvGrpSpPr/>
          <p:nvPr/>
        </p:nvGrpSpPr>
        <p:grpSpPr>
          <a:xfrm>
            <a:off x="9356703" y="1841006"/>
            <a:ext cx="2246457" cy="2136162"/>
            <a:chOff x="4780877" y="2046272"/>
            <a:chExt cx="904144" cy="1599163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D0832B58-1F0B-4610-A4C2-6676077BF3DF}"/>
                </a:ext>
              </a:extLst>
            </p:cNvPr>
            <p:cNvSpPr txBox="1"/>
            <p:nvPr/>
          </p:nvSpPr>
          <p:spPr>
            <a:xfrm>
              <a:off x="4780877" y="2046272"/>
              <a:ext cx="858758" cy="159916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1 2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x       3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endParaRPr lang="en-US" sz="800" dirty="0">
                <a:latin typeface="☞ABDO LINE" panose="02000500030000020004" pitchFamily="2" charset="-78"/>
                <a:cs typeface="☞ABDO LINE" panose="02000500030000020004" pitchFamily="2" charset="-78"/>
              </a:endParaRP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...</a:t>
              </a:r>
              <a:r>
                <a:rPr lang="ar-AE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......</a:t>
              </a:r>
              <a:r>
                <a:rPr lang="en-US" sz="2800" dirty="0">
                  <a:latin typeface="☞ABDO LINE" panose="02000500030000020004" pitchFamily="2" charset="-78"/>
                  <a:cs typeface="☞ABDO LINE" panose="02000500030000020004" pitchFamily="2" charset="-78"/>
                </a:rPr>
                <a:t>....</a:t>
              </a: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DFD829A3-7BDE-4A2F-9225-0A36C7D705D8}"/>
                </a:ext>
              </a:extLst>
            </p:cNvPr>
            <p:cNvCxnSpPr>
              <a:cxnSpLocks/>
            </p:cNvCxnSpPr>
            <p:nvPr/>
          </p:nvCxnSpPr>
          <p:spPr>
            <a:xfrm>
              <a:off x="4981382" y="3072412"/>
              <a:ext cx="70363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E0538A7F-B9D2-4FF9-A952-720C01227EEF}"/>
              </a:ext>
            </a:extLst>
          </p:cNvPr>
          <p:cNvSpPr txBox="1"/>
          <p:nvPr/>
        </p:nvSpPr>
        <p:spPr>
          <a:xfrm>
            <a:off x="7041938" y="477911"/>
            <a:ext cx="4258777" cy="464871"/>
          </a:xfrm>
          <a:prstGeom prst="rect">
            <a:avLst/>
          </a:prstGeom>
          <a:noFill/>
          <a:ln w="31750"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endParaRPr lang="ar-SA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431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B8B41C0A-BBFE-45DA-941A-3B3BBE5A3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" y="1"/>
            <a:ext cx="6143483" cy="689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A08B4E96-00B5-4D15-9961-9022588E35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-95535"/>
            <a:ext cx="6143483" cy="689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16921C1-0153-4F96-BFD4-082AF0B75A27}"/>
              </a:ext>
            </a:extLst>
          </p:cNvPr>
          <p:cNvSpPr txBox="1"/>
          <p:nvPr/>
        </p:nvSpPr>
        <p:spPr>
          <a:xfrm>
            <a:off x="-223921" y="4287497"/>
            <a:ext cx="530471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AE" sz="1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تقييم حل الطالب : </a:t>
            </a:r>
            <a:endParaRPr lang="ar-AE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400" b="1" dirty="0">
                <a:latin typeface="Calibri" panose="020F0502020204030204" pitchFamily="34" charset="0"/>
                <a:cs typeface="Calibri" panose="020F0502020204030204" pitchFamily="34" charset="0"/>
              </a:rPr>
              <a:t>لم </a:t>
            </a: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يتقن ويحتاج لتدريبات أكثر .( مميز لأنه يحاول )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لم يتقن ولا يساعد المعلمة بالرغبة بالتطور أرجوا مساعدتي في ذلك بالتشجيع 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يحتاج للتطور في القراءة ليتمكن من فهم السؤال وحله لوحده. 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أتقن وسيعطى تدريبات اثرائية لتنمية مهاراته  في البوابة  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83D706D-B79C-4193-891E-642E29E9114D}"/>
              </a:ext>
            </a:extLst>
          </p:cNvPr>
          <p:cNvSpPr txBox="1"/>
          <p:nvPr/>
        </p:nvSpPr>
        <p:spPr>
          <a:xfrm>
            <a:off x="5769721" y="4273849"/>
            <a:ext cx="530471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AE" sz="1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تقييم حل الطالب : </a:t>
            </a:r>
            <a:endParaRPr lang="ar-AE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400" b="1" dirty="0">
                <a:latin typeface="Calibri" panose="020F0502020204030204" pitchFamily="34" charset="0"/>
                <a:cs typeface="Calibri" panose="020F0502020204030204" pitchFamily="34" charset="0"/>
              </a:rPr>
              <a:t>لم </a:t>
            </a: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يتقن ويحتاج لتدريبات أكثر .( مميز لأنه يحاول )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لم يتقن ولا يساعد المعلمة بالرغبة بالتطور أرجوا مساعدتي في ذلك بالتشجيع 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يحتاج للتطور في القراءة ليتمكن من فهم السؤال وحله لوحده. 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أتقن وسيعطى تدريبات اثرائية لتنمية مهاراته  في البوابة  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D029396-0711-4263-8FA9-BB3508797449}"/>
              </a:ext>
            </a:extLst>
          </p:cNvPr>
          <p:cNvSpPr txBox="1"/>
          <p:nvPr/>
        </p:nvSpPr>
        <p:spPr>
          <a:xfrm>
            <a:off x="906687" y="477911"/>
            <a:ext cx="4258777" cy="464871"/>
          </a:xfrm>
          <a:prstGeom prst="rect">
            <a:avLst/>
          </a:prstGeom>
          <a:noFill/>
          <a:ln w="31750"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endParaRPr lang="ar-SA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2B211E1-86B0-4568-8C0F-A350D908145C}"/>
              </a:ext>
            </a:extLst>
          </p:cNvPr>
          <p:cNvSpPr txBox="1"/>
          <p:nvPr/>
        </p:nvSpPr>
        <p:spPr>
          <a:xfrm>
            <a:off x="1276350" y="421701"/>
            <a:ext cx="3398689" cy="464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b="1" dirty="0">
                <a:latin typeface="Calibri" panose="020F0502020204030204" pitchFamily="34" charset="0"/>
                <a:cs typeface="Calibri" panose="020F0502020204030204" pitchFamily="34" charset="0"/>
              </a:rPr>
              <a:t>الدرس السادس : </a:t>
            </a:r>
            <a:r>
              <a:rPr lang="ar-AE" b="1" dirty="0">
                <a:latin typeface="Calibri" panose="020F0502020204030204" pitchFamily="34" charset="0"/>
                <a:cs typeface="Calibri" panose="020F0502020204030204" pitchFamily="34" charset="0"/>
              </a:rPr>
              <a:t>تمثيل إعادة التجميع</a:t>
            </a:r>
            <a:endParaRPr lang="ar-SA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3BD419-B967-4B30-9D89-2AE25E8B9C2D}"/>
              </a:ext>
            </a:extLst>
          </p:cNvPr>
          <p:cNvSpPr txBox="1"/>
          <p:nvPr/>
        </p:nvSpPr>
        <p:spPr>
          <a:xfrm>
            <a:off x="246682" y="1148161"/>
            <a:ext cx="539452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defTabSz="457200" rtl="1" eaLnBrk="1" latinLnBrk="0" hangingPunct="1">
              <a:buFont typeface="Wingdings" panose="05000000000000000000" pitchFamily="2" charset="2"/>
              <a:buChar char="v"/>
            </a:pPr>
            <a:r>
              <a:rPr lang="ar-SA" sz="1600" dirty="0">
                <a:latin typeface="Calibri" panose="020F0502020204030204" pitchFamily="34" charset="0"/>
                <a:cs typeface="Calibri" panose="020F0502020204030204" pitchFamily="34" charset="0"/>
              </a:rPr>
              <a:t>استخدم النماذج للضرب</a:t>
            </a:r>
            <a:endParaRPr lang="en-AE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8E682CB-7EB4-4405-BFFA-3D5DD1FE25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165" y="1888360"/>
            <a:ext cx="172866" cy="95595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8E0C2CC-0129-4478-9594-A352988D14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572" y="1887357"/>
            <a:ext cx="172866" cy="95595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02D88C8-E396-4B51-B439-F9A4C8B91A17}"/>
              </a:ext>
            </a:extLst>
          </p:cNvPr>
          <p:cNvSpPr txBox="1"/>
          <p:nvPr/>
        </p:nvSpPr>
        <p:spPr>
          <a:xfrm>
            <a:off x="327989" y="3086499"/>
            <a:ext cx="2315252" cy="5604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457200" rtl="1" eaLnBrk="1" latinLnBrk="0" hangingPunct="1">
              <a:lnSpc>
                <a:spcPct val="200000"/>
              </a:lnSpc>
            </a:pP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26  x  3  =  .............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48B920D-815B-42DF-9D17-8630C2982D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5775" y="1892850"/>
            <a:ext cx="172866" cy="95595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F4CE96B-7481-4EDE-9052-4053426C5D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9182" y="1891847"/>
            <a:ext cx="172866" cy="95595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C34177E-C383-4C9D-B244-5F086993DF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8840" y="1893789"/>
            <a:ext cx="172866" cy="95595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E6519AB-045F-455E-B59D-76B903F9B4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248" y="1892786"/>
            <a:ext cx="172866" cy="95595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F220B50-B907-4FFB-9308-B870F2AE83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5649" y="1902744"/>
            <a:ext cx="172866" cy="95741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97C5B88-F630-435C-ADE8-0072595345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7301" y="2898364"/>
            <a:ext cx="160519" cy="16059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B278716-374A-4B76-849E-F7DB9CD21F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9223" y="2902582"/>
            <a:ext cx="160519" cy="160599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0D705BC6-A19A-46CF-87E4-3774AB666D23}"/>
              </a:ext>
            </a:extLst>
          </p:cNvPr>
          <p:cNvSpPr txBox="1"/>
          <p:nvPr/>
        </p:nvSpPr>
        <p:spPr>
          <a:xfrm>
            <a:off x="3325955" y="3146089"/>
            <a:ext cx="2315252" cy="5604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457200" rtl="1" eaLnBrk="1" latinLnBrk="0" hangingPunct="1">
              <a:lnSpc>
                <a:spcPct val="200000"/>
              </a:lnSpc>
            </a:pP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32  x  4  =  .............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4B02830-A38F-480F-9F9A-D06905D09C81}"/>
              </a:ext>
            </a:extLst>
          </p:cNvPr>
          <p:cNvGrpSpPr/>
          <p:nvPr/>
        </p:nvGrpSpPr>
        <p:grpSpPr>
          <a:xfrm>
            <a:off x="956862" y="1868916"/>
            <a:ext cx="171931" cy="953938"/>
            <a:chOff x="5262415" y="1806516"/>
            <a:chExt cx="136268" cy="756843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2182C899-0C98-4B04-8610-BCCBE820014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1206" y="2436136"/>
              <a:ext cx="127223" cy="127223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6D2E2C27-DEF7-44CD-9282-7385DA156AF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1460" y="2313513"/>
              <a:ext cx="127223" cy="127223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548C75A1-1B17-4286-9436-087C15E95E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8031" y="2187715"/>
              <a:ext cx="127223" cy="127223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EC3AA220-E9B4-4721-B3EA-08401886348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5590" y="2064462"/>
              <a:ext cx="127223" cy="127223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703C35A8-995B-4A18-A32E-0A6E9FF9B34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5844" y="1935489"/>
              <a:ext cx="127223" cy="127223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2C436A91-8C3A-45C7-A37B-FA85361119D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2415" y="1806516"/>
              <a:ext cx="127223" cy="127223"/>
            </a:xfrm>
            <a:prstGeom prst="rect">
              <a:avLst/>
            </a:prstGeom>
          </p:spPr>
        </p:pic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936B3087-7A5E-4543-8D7E-82596F2C02BE}"/>
              </a:ext>
            </a:extLst>
          </p:cNvPr>
          <p:cNvGrpSpPr/>
          <p:nvPr/>
        </p:nvGrpSpPr>
        <p:grpSpPr>
          <a:xfrm>
            <a:off x="1609413" y="1872416"/>
            <a:ext cx="171931" cy="953938"/>
            <a:chOff x="5262415" y="1806516"/>
            <a:chExt cx="136268" cy="756843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B89B08A9-757D-49D5-9392-3F08738893C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1206" y="2436136"/>
              <a:ext cx="127223" cy="127223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A8A6E801-DEED-4816-923B-292931A6A50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1460" y="2313513"/>
              <a:ext cx="127223" cy="127223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603F1E38-7470-4295-AB1A-7218C25DCD9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8031" y="2187715"/>
              <a:ext cx="127223" cy="127223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7DCFF22E-97F3-40AF-83F5-0FAE1483D5C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5590" y="2064462"/>
              <a:ext cx="127223" cy="127223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C6F4DBF0-0AB6-4AE3-B684-9942804A4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5844" y="1935489"/>
              <a:ext cx="127223" cy="127223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10D24E8F-D547-4D12-8D91-1E319DFCE8E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2415" y="1806516"/>
              <a:ext cx="127223" cy="127223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F361545-07BE-4BC3-8C43-1DDE966058D8}"/>
              </a:ext>
            </a:extLst>
          </p:cNvPr>
          <p:cNvGrpSpPr/>
          <p:nvPr/>
        </p:nvGrpSpPr>
        <p:grpSpPr>
          <a:xfrm>
            <a:off x="2234727" y="1880920"/>
            <a:ext cx="171931" cy="953938"/>
            <a:chOff x="5262415" y="1806516"/>
            <a:chExt cx="136268" cy="756843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46C91ED4-96DB-4413-BD1F-9C044546F3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1206" y="2436136"/>
              <a:ext cx="127223" cy="127223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402CF5B2-C776-4027-A64B-0B2BD50BA9B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1460" y="2313513"/>
              <a:ext cx="127223" cy="127223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C3254356-8EE7-40C9-881B-FEB68ACE420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8031" y="2187715"/>
              <a:ext cx="127223" cy="127223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DD827B5F-93EB-4BC0-8F63-EF7ABD04810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5590" y="2064462"/>
              <a:ext cx="127223" cy="127223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C5EC19A0-CDAA-44CD-A64D-58A2E440D9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5844" y="1935489"/>
              <a:ext cx="127223" cy="127223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35A2969E-F98B-4D42-9E46-7206ED2521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2415" y="1806516"/>
              <a:ext cx="127223" cy="127223"/>
            </a:xfrm>
            <a:prstGeom prst="rect">
              <a:avLst/>
            </a:prstGeom>
          </p:spPr>
        </p:pic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4592B9EA-AAA8-4D18-9136-DA8233979C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3155" y="1910505"/>
            <a:ext cx="172866" cy="95741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2850C94-3BFD-460B-BB82-786295DCAB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5279" y="1914257"/>
            <a:ext cx="172866" cy="95741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73D72DDA-C5AB-406A-95D0-DE3A49AD49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0967" y="1869407"/>
            <a:ext cx="172866" cy="95741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69736C88-735A-4D34-9608-80216C07C7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2620" y="2865028"/>
            <a:ext cx="160519" cy="16059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98E9FD0-09AC-41EB-A3A8-AD2D9BE4A7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9785" y="2869245"/>
            <a:ext cx="160519" cy="16059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8363DFB0-C117-4E23-890D-AFC8D01FE4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3718" y="1877168"/>
            <a:ext cx="172866" cy="95741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8122B46-6977-4583-965F-5E5F95C65B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6328" y="1880920"/>
            <a:ext cx="172866" cy="957413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0754DD03-C23B-4C2A-9E1E-8E7BFE33CD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099" y="1853759"/>
            <a:ext cx="172866" cy="95741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A065A14C-5D22-41F1-BBDA-4F3CEC9C47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7752" y="2849380"/>
            <a:ext cx="160519" cy="16059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E8AB0FC-B977-4019-BBD8-136B5A4D91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4917" y="2853597"/>
            <a:ext cx="160519" cy="16059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87FFB09A-EC52-4F09-A69B-D7AD03641B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8850" y="1861520"/>
            <a:ext cx="172866" cy="957413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0A47B776-DA84-44DA-ADB3-65C3289431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1460" y="1865272"/>
            <a:ext cx="172866" cy="957413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D524CCDA-7D89-4FF0-ACF3-5839091057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0014" y="1842871"/>
            <a:ext cx="172866" cy="957413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91263DA5-D1B0-44C0-AD5F-8E60E22029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1667" y="2838491"/>
            <a:ext cx="160519" cy="16059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04A11FD5-7F86-4B4F-A0D5-A94ED5DC12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8832" y="2842708"/>
            <a:ext cx="160519" cy="16059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0648FE00-C779-42A4-9F33-A144B000D9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2764" y="1850631"/>
            <a:ext cx="172866" cy="95741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BDDF7E2A-26DF-454D-9E9D-B899D3B4FF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0131" y="1854383"/>
            <a:ext cx="172866" cy="957413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FCDB9EB-1B41-402B-B57B-B5C3BB43B9B5}"/>
              </a:ext>
            </a:extLst>
          </p:cNvPr>
          <p:cNvCxnSpPr/>
          <p:nvPr/>
        </p:nvCxnSpPr>
        <p:spPr>
          <a:xfrm>
            <a:off x="2947919" y="1610436"/>
            <a:ext cx="0" cy="219728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67BA5AE5-55AD-49B6-BC2C-799948B0743D}"/>
              </a:ext>
            </a:extLst>
          </p:cNvPr>
          <p:cNvSpPr txBox="1"/>
          <p:nvPr/>
        </p:nvSpPr>
        <p:spPr>
          <a:xfrm>
            <a:off x="7023659" y="477911"/>
            <a:ext cx="4258777" cy="464871"/>
          </a:xfrm>
          <a:prstGeom prst="rect">
            <a:avLst/>
          </a:prstGeom>
          <a:noFill/>
          <a:ln w="31750"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endParaRPr lang="ar-SA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6EE73A1B-106A-4640-BA0E-B58795E3108B}"/>
              </a:ext>
            </a:extLst>
          </p:cNvPr>
          <p:cNvSpPr txBox="1"/>
          <p:nvPr/>
        </p:nvSpPr>
        <p:spPr>
          <a:xfrm>
            <a:off x="7509852" y="421701"/>
            <a:ext cx="3323103" cy="464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b="1" dirty="0">
                <a:latin typeface="Calibri" panose="020F0502020204030204" pitchFamily="34" charset="0"/>
                <a:cs typeface="Calibri" panose="020F0502020204030204" pitchFamily="34" charset="0"/>
              </a:rPr>
              <a:t>الدرس السادس : </a:t>
            </a:r>
            <a:r>
              <a:rPr lang="ar-AE" b="1" dirty="0">
                <a:latin typeface="Calibri" panose="020F0502020204030204" pitchFamily="34" charset="0"/>
                <a:cs typeface="Calibri" panose="020F0502020204030204" pitchFamily="34" charset="0"/>
              </a:rPr>
              <a:t>تمثيل إعادة التجميع</a:t>
            </a:r>
            <a:endParaRPr lang="ar-SA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CDF25A29-A15C-400B-9468-0FA5378A9F79}"/>
              </a:ext>
            </a:extLst>
          </p:cNvPr>
          <p:cNvSpPr txBox="1"/>
          <p:nvPr/>
        </p:nvSpPr>
        <p:spPr>
          <a:xfrm>
            <a:off x="6363654" y="1148161"/>
            <a:ext cx="539452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defTabSz="457200" rtl="1" eaLnBrk="1" latinLnBrk="0" hangingPunct="1">
              <a:buFont typeface="Wingdings" panose="05000000000000000000" pitchFamily="2" charset="2"/>
              <a:buChar char="v"/>
            </a:pPr>
            <a:r>
              <a:rPr lang="ar-SA" sz="1600" dirty="0">
                <a:latin typeface="Calibri" panose="020F0502020204030204" pitchFamily="34" charset="0"/>
                <a:cs typeface="Calibri" panose="020F0502020204030204" pitchFamily="34" charset="0"/>
              </a:rPr>
              <a:t>استخدم النماذج للضرب</a:t>
            </a:r>
            <a:endParaRPr lang="en-AE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5" name="Picture 64">
            <a:extLst>
              <a:ext uri="{FF2B5EF4-FFF2-40B4-BE49-F238E27FC236}">
                <a16:creationId xmlns:a16="http://schemas.microsoft.com/office/drawing/2014/main" id="{DE13169F-C7BF-424E-850F-8CA029E636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137" y="1888360"/>
            <a:ext cx="172866" cy="955955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3975FF1A-C473-416A-991B-E032C889D7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7544" y="1887357"/>
            <a:ext cx="172866" cy="955955"/>
          </a:xfrm>
          <a:prstGeom prst="rect">
            <a:avLst/>
          </a:prstGeom>
        </p:spPr>
      </p:pic>
      <p:sp>
        <p:nvSpPr>
          <p:cNvPr id="67" name="TextBox 66">
            <a:extLst>
              <a:ext uri="{FF2B5EF4-FFF2-40B4-BE49-F238E27FC236}">
                <a16:creationId xmlns:a16="http://schemas.microsoft.com/office/drawing/2014/main" id="{8C4D0D53-EEF2-45B6-BD6A-E781882F5AD0}"/>
              </a:ext>
            </a:extLst>
          </p:cNvPr>
          <p:cNvSpPr txBox="1"/>
          <p:nvPr/>
        </p:nvSpPr>
        <p:spPr>
          <a:xfrm>
            <a:off x="6444961" y="3086499"/>
            <a:ext cx="2315252" cy="5604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457200" rtl="1" eaLnBrk="1" latinLnBrk="0" hangingPunct="1">
              <a:lnSpc>
                <a:spcPct val="200000"/>
              </a:lnSpc>
            </a:pP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26  x  3  =  .............</a:t>
            </a:r>
          </a:p>
        </p:txBody>
      </p:sp>
      <p:pic>
        <p:nvPicPr>
          <p:cNvPr id="68" name="Picture 67">
            <a:extLst>
              <a:ext uri="{FF2B5EF4-FFF2-40B4-BE49-F238E27FC236}">
                <a16:creationId xmlns:a16="http://schemas.microsoft.com/office/drawing/2014/main" id="{153E0F68-2249-40CD-9B11-BAB8514F50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2747" y="1892850"/>
            <a:ext cx="172866" cy="955955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376B31F0-F015-4F89-B38B-9B08E6D967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6154" y="1891847"/>
            <a:ext cx="172866" cy="955955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25A1DD38-F97B-4700-83F7-D5C6C4FF8A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5812" y="1893789"/>
            <a:ext cx="172866" cy="955955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9E27841A-F5F3-45BF-AC14-B7CD9DDC39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9220" y="1892786"/>
            <a:ext cx="172866" cy="955955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621E351A-D0AC-4452-860E-76E99465AF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2621" y="1902744"/>
            <a:ext cx="172866" cy="957413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FF3D5309-C722-434A-96D6-489ADDD1F8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14273" y="2898364"/>
            <a:ext cx="160519" cy="160599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77DED1A9-FA29-4DBC-8DD1-6FBFA1D185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56195" y="2902582"/>
            <a:ext cx="160519" cy="160599"/>
          </a:xfrm>
          <a:prstGeom prst="rect">
            <a:avLst/>
          </a:prstGeom>
        </p:spPr>
      </p:pic>
      <p:sp>
        <p:nvSpPr>
          <p:cNvPr id="75" name="TextBox 74">
            <a:extLst>
              <a:ext uri="{FF2B5EF4-FFF2-40B4-BE49-F238E27FC236}">
                <a16:creationId xmlns:a16="http://schemas.microsoft.com/office/drawing/2014/main" id="{50BAD86E-4ECB-4C87-9432-9648E887003D}"/>
              </a:ext>
            </a:extLst>
          </p:cNvPr>
          <p:cNvSpPr txBox="1"/>
          <p:nvPr/>
        </p:nvSpPr>
        <p:spPr>
          <a:xfrm>
            <a:off x="9442927" y="3146089"/>
            <a:ext cx="2315252" cy="5604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457200" rtl="1" eaLnBrk="1" latinLnBrk="0" hangingPunct="1">
              <a:lnSpc>
                <a:spcPct val="200000"/>
              </a:lnSpc>
            </a:pP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32  x  4  =  .............</a:t>
            </a:r>
          </a:p>
        </p:txBody>
      </p:sp>
      <p:grpSp>
        <p:nvGrpSpPr>
          <p:cNvPr id="76" name="Group 75">
            <a:extLst>
              <a:ext uri="{FF2B5EF4-FFF2-40B4-BE49-F238E27FC236}">
                <a16:creationId xmlns:a16="http://schemas.microsoft.com/office/drawing/2014/main" id="{1A2A298A-BACC-406A-9DB3-3189E3A713F0}"/>
              </a:ext>
            </a:extLst>
          </p:cNvPr>
          <p:cNvGrpSpPr/>
          <p:nvPr/>
        </p:nvGrpSpPr>
        <p:grpSpPr>
          <a:xfrm>
            <a:off x="7073834" y="1868916"/>
            <a:ext cx="171931" cy="953938"/>
            <a:chOff x="5262415" y="1806516"/>
            <a:chExt cx="136268" cy="756843"/>
          </a:xfrm>
        </p:grpSpPr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3590C301-DEAF-4C6F-A1E7-1DFBDCD6DEB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1206" y="2436136"/>
              <a:ext cx="127223" cy="127223"/>
            </a:xfrm>
            <a:prstGeom prst="rect">
              <a:avLst/>
            </a:prstGeom>
          </p:spPr>
        </p:pic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5DF156AA-54AF-4339-92E7-53172121DE0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1460" y="2313513"/>
              <a:ext cx="127223" cy="127223"/>
            </a:xfrm>
            <a:prstGeom prst="rect">
              <a:avLst/>
            </a:prstGeom>
          </p:spPr>
        </p:pic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705A0294-B66F-4F70-A079-013A67FA03F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8031" y="2187715"/>
              <a:ext cx="127223" cy="127223"/>
            </a:xfrm>
            <a:prstGeom prst="rect">
              <a:avLst/>
            </a:prstGeom>
          </p:spPr>
        </p:pic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DD072194-AC28-4921-B2A5-E3EC50F7C4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5590" y="2064462"/>
              <a:ext cx="127223" cy="127223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E43D3302-4834-45C6-B722-3506E35B2D1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5844" y="1935489"/>
              <a:ext cx="127223" cy="127223"/>
            </a:xfrm>
            <a:prstGeom prst="rect">
              <a:avLst/>
            </a:prstGeom>
          </p:spPr>
        </p:pic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3B51F91B-E322-4C0C-93FE-57AE4F7E3B0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2415" y="1806516"/>
              <a:ext cx="127223" cy="127223"/>
            </a:xfrm>
            <a:prstGeom prst="rect">
              <a:avLst/>
            </a:prstGeom>
          </p:spPr>
        </p:pic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E983010A-488F-4EAB-A40B-17389B0E8BFD}"/>
              </a:ext>
            </a:extLst>
          </p:cNvPr>
          <p:cNvGrpSpPr/>
          <p:nvPr/>
        </p:nvGrpSpPr>
        <p:grpSpPr>
          <a:xfrm>
            <a:off x="7726385" y="1872416"/>
            <a:ext cx="171931" cy="953938"/>
            <a:chOff x="5262415" y="1806516"/>
            <a:chExt cx="136268" cy="756843"/>
          </a:xfrm>
        </p:grpSpPr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178B1F8F-593B-4DCA-A99A-6B4EE7D5D23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1206" y="2436136"/>
              <a:ext cx="127223" cy="127223"/>
            </a:xfrm>
            <a:prstGeom prst="rect">
              <a:avLst/>
            </a:prstGeom>
          </p:spPr>
        </p:pic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385F1031-3E8F-4124-BB1A-BE29A1A7FE4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1460" y="2313513"/>
              <a:ext cx="127223" cy="127223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9D09634D-7D57-4B24-9695-33CFE86460E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8031" y="2187715"/>
              <a:ext cx="127223" cy="127223"/>
            </a:xfrm>
            <a:prstGeom prst="rect">
              <a:avLst/>
            </a:prstGeom>
          </p:spPr>
        </p:pic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id="{A417F29C-B870-44B0-95A1-3FCCDC9BDB9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5590" y="2064462"/>
              <a:ext cx="127223" cy="127223"/>
            </a:xfrm>
            <a:prstGeom prst="rect">
              <a:avLst/>
            </a:prstGeom>
          </p:spPr>
        </p:pic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A0E39704-06EA-4095-82A4-98AC4000DA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5844" y="1935489"/>
              <a:ext cx="127223" cy="127223"/>
            </a:xfrm>
            <a:prstGeom prst="rect">
              <a:avLst/>
            </a:prstGeom>
          </p:spPr>
        </p:pic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445D298F-1798-4584-AD2F-A707DC36579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2415" y="1806516"/>
              <a:ext cx="127223" cy="127223"/>
            </a:xfrm>
            <a:prstGeom prst="rect">
              <a:avLst/>
            </a:prstGeom>
          </p:spPr>
        </p:pic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51B1D06A-D892-4AEC-88F6-999E9320B74E}"/>
              </a:ext>
            </a:extLst>
          </p:cNvPr>
          <p:cNvGrpSpPr/>
          <p:nvPr/>
        </p:nvGrpSpPr>
        <p:grpSpPr>
          <a:xfrm>
            <a:off x="8351699" y="1880920"/>
            <a:ext cx="171931" cy="953938"/>
            <a:chOff x="5262415" y="1806516"/>
            <a:chExt cx="136268" cy="756843"/>
          </a:xfrm>
        </p:grpSpPr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C5F03D3B-6E41-4C04-A6AF-86A7FEE5A03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1206" y="2436136"/>
              <a:ext cx="127223" cy="127223"/>
            </a:xfrm>
            <a:prstGeom prst="rect">
              <a:avLst/>
            </a:prstGeom>
          </p:spPr>
        </p:pic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F5EED410-C09E-4D42-9B35-101F7DA425E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71460" y="2313513"/>
              <a:ext cx="127223" cy="127223"/>
            </a:xfrm>
            <a:prstGeom prst="rect">
              <a:avLst/>
            </a:prstGeom>
          </p:spPr>
        </p:pic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92863556-9539-434F-A921-7C0BC86E7BD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8031" y="2187715"/>
              <a:ext cx="127223" cy="127223"/>
            </a:xfrm>
            <a:prstGeom prst="rect">
              <a:avLst/>
            </a:prstGeom>
          </p:spPr>
        </p:pic>
        <p:pic>
          <p:nvPicPr>
            <p:cNvPr id="94" name="Picture 93">
              <a:extLst>
                <a:ext uri="{FF2B5EF4-FFF2-40B4-BE49-F238E27FC236}">
                  <a16:creationId xmlns:a16="http://schemas.microsoft.com/office/drawing/2014/main" id="{6478D307-3A14-4A6C-81AE-8555C64035E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5590" y="2064462"/>
              <a:ext cx="127223" cy="127223"/>
            </a:xfrm>
            <a:prstGeom prst="rect">
              <a:avLst/>
            </a:prstGeom>
          </p:spPr>
        </p:pic>
        <p:pic>
          <p:nvPicPr>
            <p:cNvPr id="95" name="Picture 94">
              <a:extLst>
                <a:ext uri="{FF2B5EF4-FFF2-40B4-BE49-F238E27FC236}">
                  <a16:creationId xmlns:a16="http://schemas.microsoft.com/office/drawing/2014/main" id="{43BC9B83-DA33-492B-9E46-05929ECE36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5844" y="1935489"/>
              <a:ext cx="127223" cy="127223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0312A498-E04D-4ABD-9350-F9B294A3265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262415" y="1806516"/>
              <a:ext cx="127223" cy="127223"/>
            </a:xfrm>
            <a:prstGeom prst="rect">
              <a:avLst/>
            </a:prstGeom>
          </p:spPr>
        </p:pic>
      </p:grpSp>
      <p:pic>
        <p:nvPicPr>
          <p:cNvPr id="97" name="Picture 96">
            <a:extLst>
              <a:ext uri="{FF2B5EF4-FFF2-40B4-BE49-F238E27FC236}">
                <a16:creationId xmlns:a16="http://schemas.microsoft.com/office/drawing/2014/main" id="{CD6E3DFA-51F2-468F-8F04-561F1B520A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0127" y="1910505"/>
            <a:ext cx="172866" cy="957413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416B0D10-9A83-41AF-97CB-4C96302E45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2251" y="1914257"/>
            <a:ext cx="172866" cy="957413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0C3A97A4-4413-45EE-9529-9AD33DE436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7939" y="1869407"/>
            <a:ext cx="172866" cy="957413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F2A575E2-DD31-4697-BCFE-61CD4D552E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39592" y="2865028"/>
            <a:ext cx="160519" cy="160599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1D49B876-A8DE-445C-A537-01F8C8A512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6757" y="2869245"/>
            <a:ext cx="160519" cy="160599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7194C5FC-A9D6-4329-94BB-FBF547A96A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0690" y="1877168"/>
            <a:ext cx="172866" cy="957413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691B1D66-1548-4384-A3F2-9C638E4791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3300" y="1880920"/>
            <a:ext cx="172866" cy="957413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969A11EF-F5CD-4692-BD8D-E917411D2A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3071" y="1853759"/>
            <a:ext cx="172866" cy="957413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565DBE93-BD78-46B4-83FE-1788E81F08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04724" y="2849380"/>
            <a:ext cx="160519" cy="160599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109DAAF7-8661-4909-9CC5-27487FC60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1889" y="2853597"/>
            <a:ext cx="160519" cy="160599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A71BA634-733B-4347-A191-9520CBA507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5822" y="1861520"/>
            <a:ext cx="172866" cy="957413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E3D03695-F6BE-4A2E-9501-B751B79AF9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432" y="1865272"/>
            <a:ext cx="172866" cy="957413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662E020B-0426-4F8B-93C0-2F19214BCB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66986" y="1842871"/>
            <a:ext cx="172866" cy="957413"/>
          </a:xfrm>
          <a:prstGeom prst="rect">
            <a:avLst/>
          </a:prstGeom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5E1251D3-A6F7-4772-8AB9-F90DAB6B35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68639" y="2838491"/>
            <a:ext cx="160519" cy="160599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2CDEEBD7-D463-43C7-ACC4-CF6DBBD12B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15804" y="2842708"/>
            <a:ext cx="160519" cy="160599"/>
          </a:xfrm>
          <a:prstGeom prst="rect">
            <a:avLst/>
          </a:prstGeom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id="{4D3B2FCA-5BB6-49B4-8F25-1A7ED8675F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09736" y="1850631"/>
            <a:ext cx="172866" cy="957413"/>
          </a:xfrm>
          <a:prstGeom prst="rect">
            <a:avLst/>
          </a:prstGeom>
        </p:spPr>
      </p:pic>
      <p:pic>
        <p:nvPicPr>
          <p:cNvPr id="113" name="Picture 112">
            <a:extLst>
              <a:ext uri="{FF2B5EF4-FFF2-40B4-BE49-F238E27FC236}">
                <a16:creationId xmlns:a16="http://schemas.microsoft.com/office/drawing/2014/main" id="{E9F93592-2B0A-4C9E-A5E3-99782B5A4E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47103" y="1854383"/>
            <a:ext cx="172866" cy="957413"/>
          </a:xfrm>
          <a:prstGeom prst="rect">
            <a:avLst/>
          </a:prstGeom>
        </p:spPr>
      </p:pic>
      <p:cxnSp>
        <p:nvCxnSpPr>
          <p:cNvPr id="114" name="Straight Connector 113">
            <a:extLst>
              <a:ext uri="{FF2B5EF4-FFF2-40B4-BE49-F238E27FC236}">
                <a16:creationId xmlns:a16="http://schemas.microsoft.com/office/drawing/2014/main" id="{F5094A28-D1B6-4911-A8EA-20FA87F73284}"/>
              </a:ext>
            </a:extLst>
          </p:cNvPr>
          <p:cNvCxnSpPr/>
          <p:nvPr/>
        </p:nvCxnSpPr>
        <p:spPr>
          <a:xfrm>
            <a:off x="9064891" y="1610436"/>
            <a:ext cx="0" cy="219728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23768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B8B41C0A-BBFE-45DA-941A-3B3BBE5A3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" y="1"/>
            <a:ext cx="6143483" cy="689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A08B4E96-00B5-4D15-9961-9022588E35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-40944"/>
            <a:ext cx="6143483" cy="689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16921C1-0153-4F96-BFD4-082AF0B75A27}"/>
              </a:ext>
            </a:extLst>
          </p:cNvPr>
          <p:cNvSpPr txBox="1"/>
          <p:nvPr/>
        </p:nvSpPr>
        <p:spPr>
          <a:xfrm>
            <a:off x="-223921" y="4287497"/>
            <a:ext cx="530471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AE" sz="1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تقييم حل الطالب : </a:t>
            </a:r>
            <a:endParaRPr lang="ar-AE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400" b="1" dirty="0">
                <a:latin typeface="Calibri" panose="020F0502020204030204" pitchFamily="34" charset="0"/>
                <a:cs typeface="Calibri" panose="020F0502020204030204" pitchFamily="34" charset="0"/>
              </a:rPr>
              <a:t>لم </a:t>
            </a: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يتقن ويحتاج لتدريبات أكثر .( مميز لأنه يحاول )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لم يتقن ولا يساعد المعلمة بالرغبة بالتطور أرجوا مساعدتي في ذلك بالتشجيع 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يحتاج للتطور في القراءة ليتمكن من فهم السؤال وحله لوحده. 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أتقن وسيعطى تدريبات اثرائية لتنمية مهاراته  في البوابة  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83D706D-B79C-4193-891E-642E29E9114D}"/>
              </a:ext>
            </a:extLst>
          </p:cNvPr>
          <p:cNvSpPr txBox="1"/>
          <p:nvPr/>
        </p:nvSpPr>
        <p:spPr>
          <a:xfrm>
            <a:off x="5769721" y="4273849"/>
            <a:ext cx="530471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AE" sz="1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تقييم حل الطالب : </a:t>
            </a:r>
            <a:endParaRPr lang="ar-AE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400" b="1" dirty="0">
                <a:latin typeface="Calibri" panose="020F0502020204030204" pitchFamily="34" charset="0"/>
                <a:cs typeface="Calibri" panose="020F0502020204030204" pitchFamily="34" charset="0"/>
              </a:rPr>
              <a:t>لم </a:t>
            </a: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يتقن ويحتاج لتدريبات أكثر .( مميز لأنه يحاول )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لم يتقن ولا يساعد المعلمة بالرغبة بالتطور أرجوا مساعدتي في ذلك بالتشجيع 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يحتاج للتطور في القراءة ليتمكن من فهم السؤال وحله لوحده. 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أتقن وسيعطى تدريبات اثرائية لتنمية مهاراته  في البوابة  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D029396-0711-4263-8FA9-BB3508797449}"/>
              </a:ext>
            </a:extLst>
          </p:cNvPr>
          <p:cNvSpPr txBox="1"/>
          <p:nvPr/>
        </p:nvSpPr>
        <p:spPr>
          <a:xfrm>
            <a:off x="906687" y="477911"/>
            <a:ext cx="4258777" cy="464871"/>
          </a:xfrm>
          <a:prstGeom prst="rect">
            <a:avLst/>
          </a:prstGeom>
          <a:noFill/>
          <a:ln w="31750"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endParaRPr lang="ar-SA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75BD09-FA01-4CB7-9FA6-8AC2AFDEC65A}"/>
              </a:ext>
            </a:extLst>
          </p:cNvPr>
          <p:cNvSpPr txBox="1"/>
          <p:nvPr/>
        </p:nvSpPr>
        <p:spPr>
          <a:xfrm>
            <a:off x="1624083" y="436967"/>
            <a:ext cx="2850705" cy="464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b="1" dirty="0">
                <a:latin typeface="Calibri" panose="020F0502020204030204" pitchFamily="34" charset="0"/>
                <a:cs typeface="Calibri" panose="020F0502020204030204" pitchFamily="34" charset="0"/>
              </a:rPr>
              <a:t>الدرس السابع : خاصية التوزيع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6CFBDB-24B1-4699-8388-7EA361A9997A}"/>
              </a:ext>
            </a:extLst>
          </p:cNvPr>
          <p:cNvSpPr txBox="1"/>
          <p:nvPr/>
        </p:nvSpPr>
        <p:spPr>
          <a:xfrm>
            <a:off x="1340129" y="1212732"/>
            <a:ext cx="427556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defTabSz="457200" rtl="1" eaLnBrk="1" latinLnBrk="0" hangingPunct="1">
              <a:buFont typeface="Wingdings" panose="05000000000000000000" pitchFamily="2" charset="2"/>
              <a:buChar char="v"/>
            </a:pPr>
            <a:r>
              <a:rPr lang="ar-SA" sz="1400" dirty="0">
                <a:latin typeface="Calibri" panose="020F0502020204030204" pitchFamily="34" charset="0"/>
                <a:cs typeface="Calibri" panose="020F0502020204030204" pitchFamily="34" charset="0"/>
              </a:rPr>
              <a:t>استخدم خاصية التوزيع في الضرب</a:t>
            </a:r>
            <a:endParaRPr lang="en-AE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F08FFBE-E7FD-4360-BCFF-F4559FC006BE}"/>
              </a:ext>
            </a:extLst>
          </p:cNvPr>
          <p:cNvSpPr txBox="1"/>
          <p:nvPr/>
        </p:nvSpPr>
        <p:spPr>
          <a:xfrm>
            <a:off x="1436381" y="2109174"/>
            <a:ext cx="4066949" cy="22224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defTabSz="457200" eaLnBrk="1" latinLnBrk="0" hangingPunct="1">
              <a:lnSpc>
                <a:spcPct val="200000"/>
              </a:lnSpc>
            </a:pP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5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x  13  =  ….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X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( ……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+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……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)</a:t>
            </a:r>
          </a:p>
          <a:p>
            <a:pPr algn="l" defTabSz="457200" eaLnBrk="1" latinLnBrk="0" hangingPunct="1">
              <a:lnSpc>
                <a:spcPct val="200000"/>
              </a:lnSpc>
            </a:pP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  ( …..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X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….. )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+ 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( ….. 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X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…..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)</a:t>
            </a:r>
          </a:p>
          <a:p>
            <a:pPr algn="l" defTabSz="457200" eaLnBrk="1" latinLnBrk="0" hangingPunct="1">
              <a:lnSpc>
                <a:spcPct val="200000"/>
              </a:lnSpc>
            </a:pP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   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………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...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…… + …………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...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…</a:t>
            </a:r>
          </a:p>
          <a:p>
            <a:pPr algn="ctr" defTabSz="457200" eaLnBrk="1" latinLnBrk="0" hangingPunct="1">
              <a:lnSpc>
                <a:spcPct val="200000"/>
              </a:lnSpc>
            </a:pP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         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= …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.....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……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              </a:t>
            </a:r>
            <a:endParaRPr lang="en-US" dirty="0">
              <a:latin typeface="☞ABDO LINE" panose="02000500030000020004" pitchFamily="2" charset="-78"/>
              <a:cs typeface="☞ABDO LINE" panose="02000500030000020004" pitchFamily="2" charset="-78"/>
            </a:endParaRPr>
          </a:p>
        </p:txBody>
      </p:sp>
      <p:graphicFrame>
        <p:nvGraphicFramePr>
          <p:cNvPr id="11" name="Table 2">
            <a:extLst>
              <a:ext uri="{FF2B5EF4-FFF2-40B4-BE49-F238E27FC236}">
                <a16:creationId xmlns:a16="http://schemas.microsoft.com/office/drawing/2014/main" id="{95381F63-1825-4893-B160-F72B284BCF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4607548"/>
              </p:ext>
            </p:extLst>
          </p:nvPr>
        </p:nvGraphicFramePr>
        <p:xfrm>
          <a:off x="1268182" y="1611657"/>
          <a:ext cx="3897282" cy="5438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48641">
                  <a:extLst>
                    <a:ext uri="{9D8B030D-6E8A-4147-A177-3AD203B41FA5}">
                      <a16:colId xmlns:a16="http://schemas.microsoft.com/office/drawing/2014/main" val="1602851101"/>
                    </a:ext>
                  </a:extLst>
                </a:gridCol>
                <a:gridCol w="1948641">
                  <a:extLst>
                    <a:ext uri="{9D8B030D-6E8A-4147-A177-3AD203B41FA5}">
                      <a16:colId xmlns:a16="http://schemas.microsoft.com/office/drawing/2014/main" val="1253194798"/>
                    </a:ext>
                  </a:extLst>
                </a:gridCol>
              </a:tblGrid>
              <a:tr h="543856">
                <a:tc>
                  <a:txBody>
                    <a:bodyPr/>
                    <a:lstStyle/>
                    <a:p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A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8515824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03CE8D34-D897-4898-8D57-29D19AE8BF3B}"/>
              </a:ext>
            </a:extLst>
          </p:cNvPr>
          <p:cNvSpPr txBox="1"/>
          <p:nvPr/>
        </p:nvSpPr>
        <p:spPr>
          <a:xfrm>
            <a:off x="6844271" y="477911"/>
            <a:ext cx="4258777" cy="464871"/>
          </a:xfrm>
          <a:prstGeom prst="rect">
            <a:avLst/>
          </a:prstGeom>
          <a:noFill/>
          <a:ln w="31750"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endParaRPr lang="ar-SA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DBD74C3-4789-4667-9B53-BAC70D1417B9}"/>
              </a:ext>
            </a:extLst>
          </p:cNvPr>
          <p:cNvSpPr txBox="1"/>
          <p:nvPr/>
        </p:nvSpPr>
        <p:spPr>
          <a:xfrm>
            <a:off x="7561667" y="436967"/>
            <a:ext cx="2850705" cy="464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b="1" dirty="0">
                <a:latin typeface="Calibri" panose="020F0502020204030204" pitchFamily="34" charset="0"/>
                <a:cs typeface="Calibri" panose="020F0502020204030204" pitchFamily="34" charset="0"/>
              </a:rPr>
              <a:t>الدرس السابع : خاصية التوزيع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50C0B0B-DBDE-4108-9237-C42A61E824C2}"/>
              </a:ext>
            </a:extLst>
          </p:cNvPr>
          <p:cNvSpPr txBox="1"/>
          <p:nvPr/>
        </p:nvSpPr>
        <p:spPr>
          <a:xfrm>
            <a:off x="7277713" y="1212732"/>
            <a:ext cx="427556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defTabSz="457200" rtl="1" eaLnBrk="1" latinLnBrk="0" hangingPunct="1">
              <a:buFont typeface="Wingdings" panose="05000000000000000000" pitchFamily="2" charset="2"/>
              <a:buChar char="v"/>
            </a:pPr>
            <a:r>
              <a:rPr lang="ar-SA" sz="1400" dirty="0">
                <a:latin typeface="Calibri" panose="020F0502020204030204" pitchFamily="34" charset="0"/>
                <a:cs typeface="Calibri" panose="020F0502020204030204" pitchFamily="34" charset="0"/>
              </a:rPr>
              <a:t>استخدم خاصية التوزيع في الضرب</a:t>
            </a:r>
            <a:endParaRPr lang="en-AE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D0C8DEB-C54B-42CC-B0B5-056FD21BDDD4}"/>
              </a:ext>
            </a:extLst>
          </p:cNvPr>
          <p:cNvSpPr txBox="1"/>
          <p:nvPr/>
        </p:nvSpPr>
        <p:spPr>
          <a:xfrm>
            <a:off x="7373965" y="2109174"/>
            <a:ext cx="4066949" cy="22224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defTabSz="457200" eaLnBrk="1" latinLnBrk="0" hangingPunct="1">
              <a:lnSpc>
                <a:spcPct val="200000"/>
              </a:lnSpc>
            </a:pP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5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x  13  =  ….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X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( ……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+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……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)</a:t>
            </a:r>
          </a:p>
          <a:p>
            <a:pPr algn="l" defTabSz="457200" eaLnBrk="1" latinLnBrk="0" hangingPunct="1">
              <a:lnSpc>
                <a:spcPct val="200000"/>
              </a:lnSpc>
            </a:pP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  ( …..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X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….. )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+ 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( ….. 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X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…..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 )</a:t>
            </a:r>
          </a:p>
          <a:p>
            <a:pPr algn="l" defTabSz="457200" eaLnBrk="1" latinLnBrk="0" hangingPunct="1">
              <a:lnSpc>
                <a:spcPct val="200000"/>
              </a:lnSpc>
            </a:pP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   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………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...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…… + …………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...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…</a:t>
            </a:r>
          </a:p>
          <a:p>
            <a:pPr algn="ctr" defTabSz="457200" eaLnBrk="1" latinLnBrk="0" hangingPunct="1">
              <a:lnSpc>
                <a:spcPct val="200000"/>
              </a:lnSpc>
            </a:pP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          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= …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.....</a:t>
            </a:r>
            <a:r>
              <a:rPr lang="en-US" dirty="0">
                <a:latin typeface="☞ABDO LINE" panose="02000500030000020004" pitchFamily="2" charset="-78"/>
                <a:cs typeface="☞ABDO LINE" panose="02000500030000020004" pitchFamily="2" charset="-78"/>
              </a:rPr>
              <a:t>……</a:t>
            </a:r>
            <a:r>
              <a:rPr lang="ar-AE" dirty="0">
                <a:latin typeface="☞ABDO LINE" panose="02000500030000020004" pitchFamily="2" charset="-78"/>
                <a:cs typeface="☞ABDO LINE" panose="02000500030000020004" pitchFamily="2" charset="-78"/>
              </a:rPr>
              <a:t>               </a:t>
            </a:r>
            <a:endParaRPr lang="en-US" dirty="0">
              <a:latin typeface="☞ABDO LINE" panose="02000500030000020004" pitchFamily="2" charset="-78"/>
              <a:cs typeface="☞ABDO LINE" panose="02000500030000020004" pitchFamily="2" charset="-78"/>
            </a:endParaRPr>
          </a:p>
        </p:txBody>
      </p:sp>
      <p:graphicFrame>
        <p:nvGraphicFramePr>
          <p:cNvPr id="20" name="Table 2">
            <a:extLst>
              <a:ext uri="{FF2B5EF4-FFF2-40B4-BE49-F238E27FC236}">
                <a16:creationId xmlns:a16="http://schemas.microsoft.com/office/drawing/2014/main" id="{80400349-8A0F-4B9B-8FCA-8E864070BA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3234118"/>
              </p:ext>
            </p:extLst>
          </p:nvPr>
        </p:nvGraphicFramePr>
        <p:xfrm>
          <a:off x="7205766" y="1611657"/>
          <a:ext cx="3897282" cy="5438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48641">
                  <a:extLst>
                    <a:ext uri="{9D8B030D-6E8A-4147-A177-3AD203B41FA5}">
                      <a16:colId xmlns:a16="http://schemas.microsoft.com/office/drawing/2014/main" val="1602851101"/>
                    </a:ext>
                  </a:extLst>
                </a:gridCol>
                <a:gridCol w="1948641">
                  <a:extLst>
                    <a:ext uri="{9D8B030D-6E8A-4147-A177-3AD203B41FA5}">
                      <a16:colId xmlns:a16="http://schemas.microsoft.com/office/drawing/2014/main" val="1253194798"/>
                    </a:ext>
                  </a:extLst>
                </a:gridCol>
              </a:tblGrid>
              <a:tr h="543856">
                <a:tc>
                  <a:txBody>
                    <a:bodyPr/>
                    <a:lstStyle/>
                    <a:p>
                      <a:endParaRPr lang="en-A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A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85158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81411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B8B41C0A-BBFE-45DA-941A-3B3BBE5A3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" y="1"/>
            <a:ext cx="6143483" cy="689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A08B4E96-00B5-4D15-9961-9022588E35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-40944"/>
            <a:ext cx="6143483" cy="689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16921C1-0153-4F96-BFD4-082AF0B75A27}"/>
              </a:ext>
            </a:extLst>
          </p:cNvPr>
          <p:cNvSpPr txBox="1"/>
          <p:nvPr/>
        </p:nvSpPr>
        <p:spPr>
          <a:xfrm>
            <a:off x="-223921" y="4287497"/>
            <a:ext cx="530471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AE" sz="1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تقييم حل الطالب : </a:t>
            </a:r>
            <a:endParaRPr lang="ar-AE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400" b="1" dirty="0">
                <a:latin typeface="Calibri" panose="020F0502020204030204" pitchFamily="34" charset="0"/>
                <a:cs typeface="Calibri" panose="020F0502020204030204" pitchFamily="34" charset="0"/>
              </a:rPr>
              <a:t>لم </a:t>
            </a: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يتقن ويحتاج لتدريبات أكثر .( مميز لأنه يحاول )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لم يتقن ولا يساعد المعلمة بالرغبة بالتطور أرجوا مساعدتي في ذلك بالتشجيع 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يحتاج للتطور في القراءة ليتمكن من فهم السؤال وحله لوحده. 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أتقن وسيعطى تدريبات اثرائية لتنمية مهاراته  في البوابة  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83D706D-B79C-4193-891E-642E29E9114D}"/>
              </a:ext>
            </a:extLst>
          </p:cNvPr>
          <p:cNvSpPr txBox="1"/>
          <p:nvPr/>
        </p:nvSpPr>
        <p:spPr>
          <a:xfrm>
            <a:off x="5769721" y="4273849"/>
            <a:ext cx="530471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AE" sz="1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تقييم حل الطالب : </a:t>
            </a:r>
            <a:endParaRPr lang="ar-AE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400" b="1" dirty="0">
                <a:latin typeface="Calibri" panose="020F0502020204030204" pitchFamily="34" charset="0"/>
                <a:cs typeface="Calibri" panose="020F0502020204030204" pitchFamily="34" charset="0"/>
              </a:rPr>
              <a:t>لم </a:t>
            </a: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يتقن ويحتاج لتدريبات أكثر .( مميز لأنه يحاول )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لم يتقن ولا يساعد المعلمة بالرغبة بالتطور أرجوا مساعدتي في ذلك بالتشجيع 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يحتاج للتطور في القراءة ليتمكن من فهم السؤال وحله لوحده. 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أتقن وسيعطى تدريبات اثرائية لتنمية مهاراته  في البوابة  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D029396-0711-4263-8FA9-BB3508797449}"/>
              </a:ext>
            </a:extLst>
          </p:cNvPr>
          <p:cNvSpPr txBox="1"/>
          <p:nvPr/>
        </p:nvSpPr>
        <p:spPr>
          <a:xfrm>
            <a:off x="906687" y="477911"/>
            <a:ext cx="4258777" cy="464871"/>
          </a:xfrm>
          <a:prstGeom prst="rect">
            <a:avLst/>
          </a:prstGeom>
          <a:noFill/>
          <a:ln w="31750"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endParaRPr lang="ar-SA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1594880-6A4B-4E7E-820F-637C115467FF}"/>
              </a:ext>
            </a:extLst>
          </p:cNvPr>
          <p:cNvSpPr txBox="1"/>
          <p:nvPr/>
        </p:nvSpPr>
        <p:spPr>
          <a:xfrm>
            <a:off x="1110575" y="571105"/>
            <a:ext cx="3657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b="1" dirty="0">
                <a:latin typeface="Calibri" panose="020F0502020204030204" pitchFamily="34" charset="0"/>
                <a:cs typeface="Calibri" panose="020F0502020204030204" pitchFamily="34" charset="0"/>
              </a:rPr>
              <a:t>الدرس الثامن : </a:t>
            </a:r>
            <a:r>
              <a:rPr lang="ar-AE" b="1" dirty="0">
                <a:latin typeface="Calibri" panose="020F0502020204030204" pitchFamily="34" charset="0"/>
                <a:cs typeface="Calibri" panose="020F0502020204030204" pitchFamily="34" charset="0"/>
              </a:rPr>
              <a:t> الضرب مع إعادة التجميع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C57D5EC-E5F0-4969-AB36-3A2C391FF6BC}"/>
              </a:ext>
            </a:extLst>
          </p:cNvPr>
          <p:cNvGrpSpPr/>
          <p:nvPr/>
        </p:nvGrpSpPr>
        <p:grpSpPr>
          <a:xfrm>
            <a:off x="-275187" y="1717873"/>
            <a:ext cx="2782953" cy="2439770"/>
            <a:chOff x="4624249" y="1636729"/>
            <a:chExt cx="1030256" cy="210724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63B0C5F-FFE2-4074-856D-34467F19B2F4}"/>
                </a:ext>
              </a:extLst>
            </p:cNvPr>
            <p:cNvSpPr txBox="1"/>
            <p:nvPr/>
          </p:nvSpPr>
          <p:spPr>
            <a:xfrm>
              <a:off x="4624249" y="1636729"/>
              <a:ext cx="889273" cy="210724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15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x       4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endParaRPr lang="en-US" sz="9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....</a:t>
              </a:r>
              <a:r>
                <a:rPr lang="ar-AE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.....</a:t>
              </a: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...</a:t>
              </a: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635F903-81AB-4D4B-9939-6DCCB102C34E}"/>
                </a:ext>
              </a:extLst>
            </p:cNvPr>
            <p:cNvCxnSpPr>
              <a:cxnSpLocks/>
            </p:cNvCxnSpPr>
            <p:nvPr/>
          </p:nvCxnSpPr>
          <p:spPr>
            <a:xfrm>
              <a:off x="4950866" y="2946255"/>
              <a:ext cx="70363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08C6DC3-87FE-46F5-A47C-94FCDCB4D44D}"/>
              </a:ext>
            </a:extLst>
          </p:cNvPr>
          <p:cNvGrpSpPr/>
          <p:nvPr/>
        </p:nvGrpSpPr>
        <p:grpSpPr>
          <a:xfrm>
            <a:off x="3190267" y="1686243"/>
            <a:ext cx="2372071" cy="2439770"/>
            <a:chOff x="4795634" y="1387125"/>
            <a:chExt cx="900444" cy="2439770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9B9DAEDE-F853-4627-BA7C-7CFF67925A1C}"/>
                </a:ext>
              </a:extLst>
            </p:cNvPr>
            <p:cNvSpPr txBox="1"/>
            <p:nvPr/>
          </p:nvSpPr>
          <p:spPr>
            <a:xfrm>
              <a:off x="4795634" y="1387125"/>
              <a:ext cx="858758" cy="24397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22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x       7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endParaRPr lang="en-US" sz="9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...</a:t>
              </a:r>
              <a:r>
                <a:rPr lang="ar-AE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......</a:t>
              </a: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....</a:t>
              </a:r>
            </a:p>
          </p:txBody>
        </p: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1582306-B09D-4654-9B6B-573AD4822C02}"/>
                </a:ext>
              </a:extLst>
            </p:cNvPr>
            <p:cNvCxnSpPr>
              <a:cxnSpLocks/>
            </p:cNvCxnSpPr>
            <p:nvPr/>
          </p:nvCxnSpPr>
          <p:spPr>
            <a:xfrm>
              <a:off x="4992439" y="2946255"/>
              <a:ext cx="70363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08308C6D-FC5A-467F-BF81-03DFC9C994F7}"/>
              </a:ext>
            </a:extLst>
          </p:cNvPr>
          <p:cNvSpPr txBox="1"/>
          <p:nvPr/>
        </p:nvSpPr>
        <p:spPr>
          <a:xfrm>
            <a:off x="1192339" y="1192123"/>
            <a:ext cx="42755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defTabSz="457200" rtl="1" eaLnBrk="1" latinLnBrk="0" hangingPunct="1">
              <a:buFont typeface="Wingdings" panose="05000000000000000000" pitchFamily="2" charset="2"/>
              <a:buChar char="v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cs typeface="Calibri" panose="020F0502020204030204" pitchFamily="34" charset="0"/>
              </a:rPr>
              <a:t>اضرب</a:t>
            </a:r>
            <a:endParaRPr lang="en-A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70745F9-2060-459D-90F7-9BA7AD19A47B}"/>
              </a:ext>
            </a:extLst>
          </p:cNvPr>
          <p:cNvSpPr txBox="1"/>
          <p:nvPr/>
        </p:nvSpPr>
        <p:spPr>
          <a:xfrm>
            <a:off x="6923138" y="477911"/>
            <a:ext cx="4258777" cy="464871"/>
          </a:xfrm>
          <a:prstGeom prst="rect">
            <a:avLst/>
          </a:prstGeom>
          <a:noFill/>
          <a:ln w="31750"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endParaRPr lang="ar-SA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9857E06-D46E-4EDC-968A-37E3A42CFBDC}"/>
              </a:ext>
            </a:extLst>
          </p:cNvPr>
          <p:cNvSpPr txBox="1"/>
          <p:nvPr/>
        </p:nvSpPr>
        <p:spPr>
          <a:xfrm>
            <a:off x="7127026" y="571105"/>
            <a:ext cx="3657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b="1" dirty="0">
                <a:latin typeface="Calibri" panose="020F0502020204030204" pitchFamily="34" charset="0"/>
                <a:cs typeface="Calibri" panose="020F0502020204030204" pitchFamily="34" charset="0"/>
              </a:rPr>
              <a:t>الدرس الثامن : </a:t>
            </a:r>
            <a:r>
              <a:rPr lang="ar-AE" b="1" dirty="0">
                <a:latin typeface="Calibri" panose="020F0502020204030204" pitchFamily="34" charset="0"/>
                <a:cs typeface="Calibri" panose="020F0502020204030204" pitchFamily="34" charset="0"/>
              </a:rPr>
              <a:t> الضرب مع إعادة التجميع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5B6F6E50-B483-4D8B-817A-3BFF30352F9A}"/>
              </a:ext>
            </a:extLst>
          </p:cNvPr>
          <p:cNvGrpSpPr/>
          <p:nvPr/>
        </p:nvGrpSpPr>
        <p:grpSpPr>
          <a:xfrm>
            <a:off x="5741264" y="1717873"/>
            <a:ext cx="2782953" cy="2439770"/>
            <a:chOff x="4624249" y="1636729"/>
            <a:chExt cx="1030256" cy="2107244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01182B1B-AF39-49B4-8E2A-5E9693AA2B82}"/>
                </a:ext>
              </a:extLst>
            </p:cNvPr>
            <p:cNvSpPr txBox="1"/>
            <p:nvPr/>
          </p:nvSpPr>
          <p:spPr>
            <a:xfrm>
              <a:off x="4624249" y="1636729"/>
              <a:ext cx="889273" cy="210724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15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x       4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endParaRPr lang="en-US" sz="9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....</a:t>
              </a:r>
              <a:r>
                <a:rPr lang="ar-AE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.....</a:t>
              </a: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...</a:t>
              </a:r>
            </a:p>
          </p:txBody>
        </p: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F62E6451-18FC-4A05-AB56-FC4D6D0AC70E}"/>
                </a:ext>
              </a:extLst>
            </p:cNvPr>
            <p:cNvCxnSpPr>
              <a:cxnSpLocks/>
            </p:cNvCxnSpPr>
            <p:nvPr/>
          </p:nvCxnSpPr>
          <p:spPr>
            <a:xfrm>
              <a:off x="4950866" y="2946255"/>
              <a:ext cx="70363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0BAB860B-7A52-4DA1-BAD7-BE6DE34F9571}"/>
              </a:ext>
            </a:extLst>
          </p:cNvPr>
          <p:cNvGrpSpPr/>
          <p:nvPr/>
        </p:nvGrpSpPr>
        <p:grpSpPr>
          <a:xfrm>
            <a:off x="9206718" y="1686243"/>
            <a:ext cx="2372071" cy="2439770"/>
            <a:chOff x="4795634" y="1387125"/>
            <a:chExt cx="900444" cy="2439770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60CAB039-F94A-4454-AAC7-F2CA4075B943}"/>
                </a:ext>
              </a:extLst>
            </p:cNvPr>
            <p:cNvSpPr txBox="1"/>
            <p:nvPr/>
          </p:nvSpPr>
          <p:spPr>
            <a:xfrm>
              <a:off x="4795634" y="1387125"/>
              <a:ext cx="858758" cy="24397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22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x       7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endParaRPr lang="en-US" sz="9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...</a:t>
              </a:r>
              <a:r>
                <a:rPr lang="ar-AE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......</a:t>
              </a: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....</a:t>
              </a:r>
            </a:p>
          </p:txBody>
        </p: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ADFC0746-7FE7-452C-992D-2495CE76B5E3}"/>
                </a:ext>
              </a:extLst>
            </p:cNvPr>
            <p:cNvCxnSpPr>
              <a:cxnSpLocks/>
            </p:cNvCxnSpPr>
            <p:nvPr/>
          </p:nvCxnSpPr>
          <p:spPr>
            <a:xfrm>
              <a:off x="4992439" y="2946255"/>
              <a:ext cx="70363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Box 42">
            <a:extLst>
              <a:ext uri="{FF2B5EF4-FFF2-40B4-BE49-F238E27FC236}">
                <a16:creationId xmlns:a16="http://schemas.microsoft.com/office/drawing/2014/main" id="{BC837D66-F6D0-45D7-8215-C21E6ED2DFF3}"/>
              </a:ext>
            </a:extLst>
          </p:cNvPr>
          <p:cNvSpPr txBox="1"/>
          <p:nvPr/>
        </p:nvSpPr>
        <p:spPr>
          <a:xfrm>
            <a:off x="7208790" y="1192123"/>
            <a:ext cx="42755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defTabSz="457200" rtl="1" eaLnBrk="1" latinLnBrk="0" hangingPunct="1">
              <a:buFont typeface="Wingdings" panose="05000000000000000000" pitchFamily="2" charset="2"/>
              <a:buChar char="v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cs typeface="Calibri" panose="020F0502020204030204" pitchFamily="34" charset="0"/>
              </a:rPr>
              <a:t>اضرب</a:t>
            </a:r>
            <a:endParaRPr lang="en-A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3866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B8B41C0A-BBFE-45DA-941A-3B3BBE5A3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" y="1"/>
            <a:ext cx="6143483" cy="689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A08B4E96-00B5-4D15-9961-9022588E35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-40944"/>
            <a:ext cx="6143483" cy="689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16921C1-0153-4F96-BFD4-082AF0B75A27}"/>
              </a:ext>
            </a:extLst>
          </p:cNvPr>
          <p:cNvSpPr txBox="1"/>
          <p:nvPr/>
        </p:nvSpPr>
        <p:spPr>
          <a:xfrm>
            <a:off x="-223921" y="4287497"/>
            <a:ext cx="530471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AE" sz="1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تقييم حل الطالب : </a:t>
            </a:r>
            <a:endParaRPr lang="ar-AE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400" b="1" dirty="0">
                <a:latin typeface="Calibri" panose="020F0502020204030204" pitchFamily="34" charset="0"/>
                <a:cs typeface="Calibri" panose="020F0502020204030204" pitchFamily="34" charset="0"/>
              </a:rPr>
              <a:t>لم </a:t>
            </a: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يتقن ويحتاج لتدريبات أكثر .( مميز لأنه يحاول )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لم يتقن ولا يساعد المعلمة بالرغبة بالتطور أرجوا مساعدتي في ذلك بالتشجيع 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يحتاج للتطور في القراءة ليتمكن من فهم السؤال وحله لوحده. 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أتقن وسيعطى تدريبات اثرائية لتنمية مهاراته  في البوابة  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83D706D-B79C-4193-891E-642E29E9114D}"/>
              </a:ext>
            </a:extLst>
          </p:cNvPr>
          <p:cNvSpPr txBox="1"/>
          <p:nvPr/>
        </p:nvSpPr>
        <p:spPr>
          <a:xfrm>
            <a:off x="5769721" y="4273849"/>
            <a:ext cx="530471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AE" sz="1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تقييم حل الطالب : </a:t>
            </a:r>
            <a:endParaRPr lang="ar-AE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400" b="1" dirty="0">
                <a:latin typeface="Calibri" panose="020F0502020204030204" pitchFamily="34" charset="0"/>
                <a:cs typeface="Calibri" panose="020F0502020204030204" pitchFamily="34" charset="0"/>
              </a:rPr>
              <a:t>لم </a:t>
            </a: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يتقن ويحتاج لتدريبات أكثر .( مميز لأنه يحاول )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لم يتقن ولا يساعد المعلمة بالرغبة بالتطور أرجوا مساعدتي في ذلك بالتشجيع 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يحتاج للتطور في القراءة ليتمكن من فهم السؤال وحله لوحده. 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أتقن وسيعطى تدريبات اثرائية لتنمية مهاراته  في البوابة  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D029396-0711-4263-8FA9-BB3508797449}"/>
              </a:ext>
            </a:extLst>
          </p:cNvPr>
          <p:cNvSpPr txBox="1"/>
          <p:nvPr/>
        </p:nvSpPr>
        <p:spPr>
          <a:xfrm>
            <a:off x="906687" y="477911"/>
            <a:ext cx="4258777" cy="464871"/>
          </a:xfrm>
          <a:prstGeom prst="rect">
            <a:avLst/>
          </a:prstGeom>
          <a:noFill/>
          <a:ln w="31750"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endParaRPr lang="ar-SA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343D05-7146-46E5-9C34-19AB4793AF06}"/>
              </a:ext>
            </a:extLst>
          </p:cNvPr>
          <p:cNvSpPr txBox="1"/>
          <p:nvPr/>
        </p:nvSpPr>
        <p:spPr>
          <a:xfrm>
            <a:off x="1195678" y="539385"/>
            <a:ext cx="3657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b="1" dirty="0">
                <a:latin typeface="Calibri" panose="020F0502020204030204" pitchFamily="34" charset="0"/>
                <a:cs typeface="Calibri" panose="020F0502020204030204" pitchFamily="34" charset="0"/>
              </a:rPr>
              <a:t>الدرس التاسع : </a:t>
            </a:r>
            <a:r>
              <a:rPr lang="ar-AE" b="1" dirty="0">
                <a:latin typeface="Calibri" panose="020F0502020204030204" pitchFamily="34" charset="0"/>
                <a:cs typeface="Calibri" panose="020F0502020204030204" pitchFamily="34" charset="0"/>
              </a:rPr>
              <a:t> الضرب في عدد متعدد الأرقام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7AA04E7-5C1D-4AA9-BF3D-E1EEB66DAB30}"/>
              </a:ext>
            </a:extLst>
          </p:cNvPr>
          <p:cNvSpPr txBox="1"/>
          <p:nvPr/>
        </p:nvSpPr>
        <p:spPr>
          <a:xfrm>
            <a:off x="1355166" y="1249397"/>
            <a:ext cx="42755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defTabSz="457200" rtl="1" eaLnBrk="1" latinLnBrk="0" hangingPunct="1">
              <a:buFont typeface="Wingdings" panose="05000000000000000000" pitchFamily="2" charset="2"/>
              <a:buChar char="v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cs typeface="Calibri" panose="020F0502020204030204" pitchFamily="34" charset="0"/>
              </a:rPr>
              <a:t>اضرب</a:t>
            </a:r>
            <a:endParaRPr lang="en-A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A226206-70DB-49ED-868C-D1C89DBC6D05}"/>
              </a:ext>
            </a:extLst>
          </p:cNvPr>
          <p:cNvGrpSpPr/>
          <p:nvPr/>
        </p:nvGrpSpPr>
        <p:grpSpPr>
          <a:xfrm>
            <a:off x="-336215" y="1798046"/>
            <a:ext cx="2880452" cy="2439770"/>
            <a:chOff x="4666531" y="1476902"/>
            <a:chExt cx="1029547" cy="2439770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FB91ADA7-799F-4E29-84A0-E5E141920886}"/>
                </a:ext>
              </a:extLst>
            </p:cNvPr>
            <p:cNvSpPr txBox="1"/>
            <p:nvPr/>
          </p:nvSpPr>
          <p:spPr>
            <a:xfrm>
              <a:off x="4666531" y="1476902"/>
              <a:ext cx="929720" cy="24397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2,753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x       2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endParaRPr lang="en-US" sz="9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......</a:t>
              </a:r>
              <a:r>
                <a:rPr lang="ar-AE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......</a:t>
              </a: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</a:t>
              </a:r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A9917E0B-81A7-4F35-8015-795C4C0AF7F5}"/>
                </a:ext>
              </a:extLst>
            </p:cNvPr>
            <p:cNvCxnSpPr>
              <a:cxnSpLocks/>
            </p:cNvCxnSpPr>
            <p:nvPr/>
          </p:nvCxnSpPr>
          <p:spPr>
            <a:xfrm>
              <a:off x="4992439" y="2946255"/>
              <a:ext cx="70363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FF3ECC4-02C2-4CF8-8BFA-33B2FA876784}"/>
              </a:ext>
            </a:extLst>
          </p:cNvPr>
          <p:cNvGrpSpPr/>
          <p:nvPr/>
        </p:nvGrpSpPr>
        <p:grpSpPr>
          <a:xfrm>
            <a:off x="3001437" y="1795873"/>
            <a:ext cx="2629295" cy="2439770"/>
            <a:chOff x="4774546" y="1459435"/>
            <a:chExt cx="921532" cy="2439770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615128F-5ACA-4355-A509-D7AD40CA4B11}"/>
                </a:ext>
              </a:extLst>
            </p:cNvPr>
            <p:cNvSpPr txBox="1"/>
            <p:nvPr/>
          </p:nvSpPr>
          <p:spPr>
            <a:xfrm>
              <a:off x="4774546" y="1459435"/>
              <a:ext cx="842833" cy="24397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215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x       6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endParaRPr lang="en-US" sz="9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....</a:t>
              </a:r>
              <a:r>
                <a:rPr lang="ar-AE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....</a:t>
              </a: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...</a:t>
              </a: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8590CCE6-850D-44F8-BB56-B84E01D2A326}"/>
                </a:ext>
              </a:extLst>
            </p:cNvPr>
            <p:cNvCxnSpPr>
              <a:cxnSpLocks/>
            </p:cNvCxnSpPr>
            <p:nvPr/>
          </p:nvCxnSpPr>
          <p:spPr>
            <a:xfrm>
              <a:off x="4992439" y="2946255"/>
              <a:ext cx="70363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38A5CCCA-6E2D-4910-902F-29B079C4634F}"/>
              </a:ext>
            </a:extLst>
          </p:cNvPr>
          <p:cNvSpPr txBox="1"/>
          <p:nvPr/>
        </p:nvSpPr>
        <p:spPr>
          <a:xfrm>
            <a:off x="7037748" y="465818"/>
            <a:ext cx="4258777" cy="464871"/>
          </a:xfrm>
          <a:prstGeom prst="rect">
            <a:avLst/>
          </a:prstGeom>
          <a:noFill/>
          <a:ln w="31750"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endParaRPr lang="ar-SA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064BC9A-BD17-4F06-BA8D-E94734C64094}"/>
              </a:ext>
            </a:extLst>
          </p:cNvPr>
          <p:cNvSpPr txBox="1"/>
          <p:nvPr/>
        </p:nvSpPr>
        <p:spPr>
          <a:xfrm>
            <a:off x="7326739" y="527292"/>
            <a:ext cx="3657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b="1" dirty="0">
                <a:latin typeface="Calibri" panose="020F0502020204030204" pitchFamily="34" charset="0"/>
                <a:cs typeface="Calibri" panose="020F0502020204030204" pitchFamily="34" charset="0"/>
              </a:rPr>
              <a:t>الدرس التاسع : </a:t>
            </a:r>
            <a:r>
              <a:rPr lang="ar-AE" b="1" dirty="0">
                <a:latin typeface="Calibri" panose="020F0502020204030204" pitchFamily="34" charset="0"/>
                <a:cs typeface="Calibri" panose="020F0502020204030204" pitchFamily="34" charset="0"/>
              </a:rPr>
              <a:t> الضرب في عدد متعدد الأرقام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DFBE9B3-95B3-404C-8B40-22910D0E06DE}"/>
              </a:ext>
            </a:extLst>
          </p:cNvPr>
          <p:cNvSpPr txBox="1"/>
          <p:nvPr/>
        </p:nvSpPr>
        <p:spPr>
          <a:xfrm>
            <a:off x="7486227" y="1237304"/>
            <a:ext cx="42755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defTabSz="457200" rtl="1" eaLnBrk="1" latinLnBrk="0" hangingPunct="1">
              <a:buFont typeface="Wingdings" panose="05000000000000000000" pitchFamily="2" charset="2"/>
              <a:buChar char="v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cs typeface="Calibri" panose="020F0502020204030204" pitchFamily="34" charset="0"/>
              </a:rPr>
              <a:t>اضرب</a:t>
            </a:r>
            <a:endParaRPr lang="en-A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B4FF8430-A37B-4183-B84D-A09F55178195}"/>
              </a:ext>
            </a:extLst>
          </p:cNvPr>
          <p:cNvGrpSpPr/>
          <p:nvPr/>
        </p:nvGrpSpPr>
        <p:grpSpPr>
          <a:xfrm>
            <a:off x="5794846" y="1785953"/>
            <a:ext cx="2880452" cy="2439770"/>
            <a:chOff x="4666531" y="1476902"/>
            <a:chExt cx="1029547" cy="2439770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43829DE5-BF8B-4427-87B8-AF207F91B585}"/>
                </a:ext>
              </a:extLst>
            </p:cNvPr>
            <p:cNvSpPr txBox="1"/>
            <p:nvPr/>
          </p:nvSpPr>
          <p:spPr>
            <a:xfrm>
              <a:off x="4666531" y="1476902"/>
              <a:ext cx="929720" cy="24397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2,753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x       2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endParaRPr lang="en-US" sz="9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......</a:t>
              </a:r>
              <a:r>
                <a:rPr lang="ar-AE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......</a:t>
              </a: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</a:t>
              </a:r>
            </a:p>
          </p:txBody>
        </p: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0C5FB5D2-D2E2-4CDA-9ABB-CBF9D8772FEA}"/>
                </a:ext>
              </a:extLst>
            </p:cNvPr>
            <p:cNvCxnSpPr>
              <a:cxnSpLocks/>
            </p:cNvCxnSpPr>
            <p:nvPr/>
          </p:nvCxnSpPr>
          <p:spPr>
            <a:xfrm>
              <a:off x="4992439" y="2946255"/>
              <a:ext cx="70363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5ABB19CC-EAB4-4BED-BF91-1EA050437BFC}"/>
              </a:ext>
            </a:extLst>
          </p:cNvPr>
          <p:cNvGrpSpPr/>
          <p:nvPr/>
        </p:nvGrpSpPr>
        <p:grpSpPr>
          <a:xfrm>
            <a:off x="9132498" y="1783780"/>
            <a:ext cx="2629295" cy="2439770"/>
            <a:chOff x="4774546" y="1459435"/>
            <a:chExt cx="921532" cy="2439770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BB7EEC32-ED5C-4AAE-866B-DB5D564BEF9B}"/>
                </a:ext>
              </a:extLst>
            </p:cNvPr>
            <p:cNvSpPr txBox="1"/>
            <p:nvPr/>
          </p:nvSpPr>
          <p:spPr>
            <a:xfrm>
              <a:off x="4774546" y="1459435"/>
              <a:ext cx="842833" cy="24397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215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x       6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endParaRPr lang="en-US" sz="9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....</a:t>
              </a:r>
              <a:r>
                <a:rPr lang="ar-AE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....</a:t>
              </a: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...</a:t>
              </a:r>
            </a:p>
          </p:txBody>
        </p: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6C6EDB2-6783-4DF3-A676-8A36917CB895}"/>
                </a:ext>
              </a:extLst>
            </p:cNvPr>
            <p:cNvCxnSpPr>
              <a:cxnSpLocks/>
            </p:cNvCxnSpPr>
            <p:nvPr/>
          </p:nvCxnSpPr>
          <p:spPr>
            <a:xfrm>
              <a:off x="4992439" y="2946255"/>
              <a:ext cx="70363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956834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B8B41C0A-BBFE-45DA-941A-3B3BBE5A3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" y="1"/>
            <a:ext cx="6143483" cy="689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A08B4E96-00B5-4D15-9961-9022588E35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-40944"/>
            <a:ext cx="6143483" cy="689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16921C1-0153-4F96-BFD4-082AF0B75A27}"/>
              </a:ext>
            </a:extLst>
          </p:cNvPr>
          <p:cNvSpPr txBox="1"/>
          <p:nvPr/>
        </p:nvSpPr>
        <p:spPr>
          <a:xfrm>
            <a:off x="-223921" y="4287497"/>
            <a:ext cx="530471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AE" sz="1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تقييم حل الطالب : </a:t>
            </a:r>
            <a:endParaRPr lang="ar-AE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400" b="1" dirty="0">
                <a:latin typeface="Calibri" panose="020F0502020204030204" pitchFamily="34" charset="0"/>
                <a:cs typeface="Calibri" panose="020F0502020204030204" pitchFamily="34" charset="0"/>
              </a:rPr>
              <a:t>لم </a:t>
            </a: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يتقن ويحتاج لتدريبات أكثر .( مميز لأنه يحاول )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لم يتقن ولا يساعد المعلمة بالرغبة بالتطور أرجوا مساعدتي في ذلك بالتشجيع 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يحتاج للتطور في القراءة ليتمكن من فهم السؤال وحله لوحده. 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أتقن وسيعطى تدريبات اثرائية لتنمية مهاراته  في البوابة  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83D706D-B79C-4193-891E-642E29E9114D}"/>
              </a:ext>
            </a:extLst>
          </p:cNvPr>
          <p:cNvSpPr txBox="1"/>
          <p:nvPr/>
        </p:nvSpPr>
        <p:spPr>
          <a:xfrm>
            <a:off x="5769721" y="4273849"/>
            <a:ext cx="530471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AE" sz="1400" b="1" u="sng" dirty="0">
                <a:latin typeface="Calibri" panose="020F0502020204030204" pitchFamily="34" charset="0"/>
                <a:cs typeface="Calibri" panose="020F0502020204030204" pitchFamily="34" charset="0"/>
              </a:rPr>
              <a:t>تقييم حل الطالب : </a:t>
            </a:r>
            <a:endParaRPr lang="ar-AE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400" b="1" dirty="0">
                <a:latin typeface="Calibri" panose="020F0502020204030204" pitchFamily="34" charset="0"/>
                <a:cs typeface="Calibri" panose="020F0502020204030204" pitchFamily="34" charset="0"/>
              </a:rPr>
              <a:t>لم </a:t>
            </a: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يتقن ويحتاج لتدريبات أكثر .( مميز لأنه يحاول )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لم يتقن ولا يساعد المعلمة بالرغبة بالتطور أرجوا مساعدتي في ذلك بالتشجيع .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يحتاج للتطور في القراءة ليتمكن من فهم السؤال وحله لوحده. </a:t>
            </a:r>
          </a:p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AE" sz="1200" b="1" dirty="0">
                <a:latin typeface="Calibri" panose="020F0502020204030204" pitchFamily="34" charset="0"/>
                <a:cs typeface="Calibri" panose="020F0502020204030204" pitchFamily="34" charset="0"/>
              </a:rPr>
              <a:t>أتقن وسيعطى تدريبات اثرائية لتنمية مهاراته  في البوابة  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D029396-0711-4263-8FA9-BB3508797449}"/>
              </a:ext>
            </a:extLst>
          </p:cNvPr>
          <p:cNvSpPr txBox="1"/>
          <p:nvPr/>
        </p:nvSpPr>
        <p:spPr>
          <a:xfrm>
            <a:off x="906687" y="477911"/>
            <a:ext cx="4258777" cy="464871"/>
          </a:xfrm>
          <a:prstGeom prst="rect">
            <a:avLst/>
          </a:prstGeom>
          <a:noFill/>
          <a:ln w="31750"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endParaRPr lang="ar-SA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E02754A-4005-4B13-81B5-E11F3BFCBB66}"/>
              </a:ext>
            </a:extLst>
          </p:cNvPr>
          <p:cNvSpPr txBox="1"/>
          <p:nvPr/>
        </p:nvSpPr>
        <p:spPr>
          <a:xfrm>
            <a:off x="1046130" y="535592"/>
            <a:ext cx="3927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b="1" dirty="0">
                <a:latin typeface="Calibri" panose="020F0502020204030204" pitchFamily="34" charset="0"/>
                <a:cs typeface="Calibri" panose="020F0502020204030204" pitchFamily="34" charset="0"/>
              </a:rPr>
              <a:t>الدرس الحادي عشر : </a:t>
            </a:r>
            <a:r>
              <a:rPr lang="ar-AE" b="1" dirty="0">
                <a:latin typeface="Calibri" panose="020F0502020204030204" pitchFamily="34" charset="0"/>
                <a:cs typeface="Calibri" panose="020F0502020204030204" pitchFamily="34" charset="0"/>
              </a:rPr>
              <a:t> الضرب مع وجود الأصفار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DE77308-AD11-4C63-BF31-FA88981C2331}"/>
              </a:ext>
            </a:extLst>
          </p:cNvPr>
          <p:cNvSpPr txBox="1"/>
          <p:nvPr/>
        </p:nvSpPr>
        <p:spPr>
          <a:xfrm>
            <a:off x="1312833" y="1364261"/>
            <a:ext cx="42755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defTabSz="457200" rtl="1" eaLnBrk="1" latinLnBrk="0" hangingPunct="1">
              <a:buFont typeface="Wingdings" panose="05000000000000000000" pitchFamily="2" charset="2"/>
              <a:buChar char="v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cs typeface="Calibri" panose="020F0502020204030204" pitchFamily="34" charset="0"/>
              </a:rPr>
              <a:t>اضرب</a:t>
            </a:r>
            <a:endParaRPr lang="en-A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EE41F5D-3C41-446E-98AD-16D93118E6DB}"/>
              </a:ext>
            </a:extLst>
          </p:cNvPr>
          <p:cNvGrpSpPr/>
          <p:nvPr/>
        </p:nvGrpSpPr>
        <p:grpSpPr>
          <a:xfrm>
            <a:off x="-461135" y="1553182"/>
            <a:ext cx="3119857" cy="2606867"/>
            <a:chOff x="4648737" y="1057651"/>
            <a:chExt cx="1047341" cy="2606867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B831FE5-B07A-43AB-903E-26B2F9B7A1D7}"/>
                </a:ext>
              </a:extLst>
            </p:cNvPr>
            <p:cNvSpPr txBox="1"/>
            <p:nvPr/>
          </p:nvSpPr>
          <p:spPr>
            <a:xfrm>
              <a:off x="4648737" y="1057651"/>
              <a:ext cx="995863" cy="260686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2,014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x       5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endParaRPr lang="ar-AE" sz="9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endParaRPr lang="ar-AE" sz="9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endParaRPr lang="ar-AE" sz="900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ar-AE" sz="2000" b="1" dirty="0">
                  <a:latin typeface="Calibri" panose="020F0502020204030204" pitchFamily="34" charset="0"/>
                  <a:cs typeface="Calibri" panose="020F0502020204030204" pitchFamily="34" charset="0"/>
                </a:rPr>
                <a:t>......................</a:t>
              </a: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1B23743-5126-47C7-9C35-6AC387D4CD57}"/>
                </a:ext>
              </a:extLst>
            </p:cNvPr>
            <p:cNvCxnSpPr>
              <a:cxnSpLocks/>
            </p:cNvCxnSpPr>
            <p:nvPr/>
          </p:nvCxnSpPr>
          <p:spPr>
            <a:xfrm>
              <a:off x="4992439" y="2946255"/>
              <a:ext cx="70363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B6B4F25-5A8C-4A13-A99A-69AA4FD6E180}"/>
              </a:ext>
            </a:extLst>
          </p:cNvPr>
          <p:cNvGrpSpPr/>
          <p:nvPr/>
        </p:nvGrpSpPr>
        <p:grpSpPr>
          <a:xfrm>
            <a:off x="2420973" y="1669197"/>
            <a:ext cx="3080039" cy="2565446"/>
            <a:chOff x="3627880" y="1400203"/>
            <a:chExt cx="2314488" cy="2565446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7C1F1F7-92DE-4678-9F34-0C974CC96D73}"/>
                </a:ext>
              </a:extLst>
            </p:cNvPr>
            <p:cNvSpPr txBox="1"/>
            <p:nvPr/>
          </p:nvSpPr>
          <p:spPr>
            <a:xfrm>
              <a:off x="3627880" y="1400203"/>
              <a:ext cx="2309731" cy="256544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205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x       4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endParaRPr lang="ar-AE" sz="9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endParaRPr lang="ar-AE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ar-AE" b="1" dirty="0">
                  <a:latin typeface="Calibri" panose="020F0502020204030204" pitchFamily="34" charset="0"/>
                  <a:cs typeface="Calibri" panose="020F0502020204030204" pitchFamily="34" charset="0"/>
                </a:rPr>
                <a:t>..........................</a:t>
              </a:r>
              <a:endParaRPr lang="en-US" sz="10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861EEFD9-EDC9-46B8-94FD-B7D43718B425}"/>
                </a:ext>
              </a:extLst>
            </p:cNvPr>
            <p:cNvCxnSpPr>
              <a:cxnSpLocks/>
            </p:cNvCxnSpPr>
            <p:nvPr/>
          </p:nvCxnSpPr>
          <p:spPr>
            <a:xfrm>
              <a:off x="4647892" y="3114277"/>
              <a:ext cx="129447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39C41E07-2BA1-42CA-BA58-26522D67143F}"/>
              </a:ext>
            </a:extLst>
          </p:cNvPr>
          <p:cNvSpPr txBox="1"/>
          <p:nvPr/>
        </p:nvSpPr>
        <p:spPr>
          <a:xfrm>
            <a:off x="7012795" y="493918"/>
            <a:ext cx="4258777" cy="464871"/>
          </a:xfrm>
          <a:prstGeom prst="rect">
            <a:avLst/>
          </a:prstGeom>
          <a:noFill/>
          <a:ln w="31750"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endParaRPr lang="ar-SA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D80E3ED-BE51-4DC3-80FD-7C5A87386C84}"/>
              </a:ext>
            </a:extLst>
          </p:cNvPr>
          <p:cNvSpPr txBox="1"/>
          <p:nvPr/>
        </p:nvSpPr>
        <p:spPr>
          <a:xfrm>
            <a:off x="7152238" y="551599"/>
            <a:ext cx="3927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b="1" dirty="0">
                <a:latin typeface="Calibri" panose="020F0502020204030204" pitchFamily="34" charset="0"/>
                <a:cs typeface="Calibri" panose="020F0502020204030204" pitchFamily="34" charset="0"/>
              </a:rPr>
              <a:t>الدرس الحادي عشر : </a:t>
            </a:r>
            <a:r>
              <a:rPr lang="ar-AE" b="1" dirty="0">
                <a:latin typeface="Calibri" panose="020F0502020204030204" pitchFamily="34" charset="0"/>
                <a:cs typeface="Calibri" panose="020F0502020204030204" pitchFamily="34" charset="0"/>
              </a:rPr>
              <a:t> الضرب مع وجود الأصفار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F5A2886-307E-4077-AD18-CDABD7AB5890}"/>
              </a:ext>
            </a:extLst>
          </p:cNvPr>
          <p:cNvSpPr txBox="1"/>
          <p:nvPr/>
        </p:nvSpPr>
        <p:spPr>
          <a:xfrm>
            <a:off x="7418941" y="1380268"/>
            <a:ext cx="42755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defTabSz="457200" rtl="1" eaLnBrk="1" latinLnBrk="0" hangingPunct="1">
              <a:buFont typeface="Wingdings" panose="05000000000000000000" pitchFamily="2" charset="2"/>
              <a:buChar char="v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dirty="0">
                <a:latin typeface="Calibri" panose="020F0502020204030204" pitchFamily="34" charset="0"/>
                <a:cs typeface="Calibri" panose="020F0502020204030204" pitchFamily="34" charset="0"/>
              </a:rPr>
              <a:t>اضرب</a:t>
            </a:r>
            <a:endParaRPr lang="en-A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7994759-4367-4A04-9A57-915605027C7A}"/>
              </a:ext>
            </a:extLst>
          </p:cNvPr>
          <p:cNvGrpSpPr/>
          <p:nvPr/>
        </p:nvGrpSpPr>
        <p:grpSpPr>
          <a:xfrm>
            <a:off x="5644973" y="1569189"/>
            <a:ext cx="3119857" cy="2606867"/>
            <a:chOff x="4648737" y="1057651"/>
            <a:chExt cx="1047341" cy="2606867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9A0677E-89BD-4284-AEBA-E73A2FB4DEB6}"/>
                </a:ext>
              </a:extLst>
            </p:cNvPr>
            <p:cNvSpPr txBox="1"/>
            <p:nvPr/>
          </p:nvSpPr>
          <p:spPr>
            <a:xfrm>
              <a:off x="4648737" y="1057651"/>
              <a:ext cx="995863" cy="260686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2,014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x       5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endParaRPr lang="ar-AE" sz="9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endParaRPr lang="ar-AE" sz="9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endParaRPr lang="ar-AE" sz="900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ar-AE" sz="2000" b="1" dirty="0">
                  <a:latin typeface="Calibri" panose="020F0502020204030204" pitchFamily="34" charset="0"/>
                  <a:cs typeface="Calibri" panose="020F0502020204030204" pitchFamily="34" charset="0"/>
                </a:rPr>
                <a:t>......................</a:t>
              </a:r>
            </a:p>
          </p:txBody>
        </p: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872F75A0-E603-4005-A452-AB0EFA392FBD}"/>
                </a:ext>
              </a:extLst>
            </p:cNvPr>
            <p:cNvCxnSpPr>
              <a:cxnSpLocks/>
            </p:cNvCxnSpPr>
            <p:nvPr/>
          </p:nvCxnSpPr>
          <p:spPr>
            <a:xfrm>
              <a:off x="4992439" y="2946255"/>
              <a:ext cx="70363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E9B1BDC2-7303-411F-9AF8-F5DCD15B695F}"/>
              </a:ext>
            </a:extLst>
          </p:cNvPr>
          <p:cNvGrpSpPr/>
          <p:nvPr/>
        </p:nvGrpSpPr>
        <p:grpSpPr>
          <a:xfrm>
            <a:off x="8527081" y="1685204"/>
            <a:ext cx="3080039" cy="2565446"/>
            <a:chOff x="3627880" y="1400203"/>
            <a:chExt cx="2314488" cy="2565446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05F46E46-2364-4E3A-A7B5-84CFB801A9DD}"/>
                </a:ext>
              </a:extLst>
            </p:cNvPr>
            <p:cNvSpPr txBox="1"/>
            <p:nvPr/>
          </p:nvSpPr>
          <p:spPr>
            <a:xfrm>
              <a:off x="3627880" y="1400203"/>
              <a:ext cx="2309731" cy="256544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205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en-US" sz="3200" dirty="0">
                  <a:latin typeface="Calibri" panose="020F0502020204030204" pitchFamily="34" charset="0"/>
                  <a:cs typeface="Calibri" panose="020F0502020204030204" pitchFamily="34" charset="0"/>
                </a:rPr>
                <a:t>x       4</a:t>
              </a: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endParaRPr lang="ar-AE" sz="9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endParaRPr lang="ar-AE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marL="0" algn="r" defTabSz="457200" rtl="1" eaLnBrk="1" latinLnBrk="0" hangingPunct="1">
                <a:lnSpc>
                  <a:spcPct val="150000"/>
                </a:lnSpc>
              </a:pPr>
              <a:r>
                <a:rPr lang="ar-AE" b="1" dirty="0">
                  <a:latin typeface="Calibri" panose="020F0502020204030204" pitchFamily="34" charset="0"/>
                  <a:cs typeface="Calibri" panose="020F0502020204030204" pitchFamily="34" charset="0"/>
                </a:rPr>
                <a:t>..........................</a:t>
              </a:r>
              <a:endParaRPr lang="en-US" sz="10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49CF912B-16E5-4419-8EB3-D4DA17FBF033}"/>
                </a:ext>
              </a:extLst>
            </p:cNvPr>
            <p:cNvCxnSpPr>
              <a:cxnSpLocks/>
            </p:cNvCxnSpPr>
            <p:nvPr/>
          </p:nvCxnSpPr>
          <p:spPr>
            <a:xfrm>
              <a:off x="4647892" y="3114277"/>
              <a:ext cx="129447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78589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1578</Words>
  <Application>Microsoft Office PowerPoint</Application>
  <PresentationFormat>Widescreen</PresentationFormat>
  <Paragraphs>256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☞ABDO LINE</vt:lpstr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Badria Ali Mohamed  Aldahmani</dc:creator>
  <cp:lastModifiedBy>Badria Ali Mohamed  Aldahmani</cp:lastModifiedBy>
  <cp:revision>4</cp:revision>
  <dcterms:created xsi:type="dcterms:W3CDTF">2022-10-11T13:58:00Z</dcterms:created>
  <dcterms:modified xsi:type="dcterms:W3CDTF">2022-10-11T19:34:08Z</dcterms:modified>
</cp:coreProperties>
</file>