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 bookmarkIdSeed="2">
  <p:sldMasterIdLst>
    <p:sldMasterId id="2147483659" r:id="rId1"/>
  </p:sldMasterIdLst>
  <p:notesMasterIdLst>
    <p:notesMasterId r:id="rId24"/>
  </p:notesMasterIdLst>
  <p:sldIdLst>
    <p:sldId id="258" r:id="rId2"/>
    <p:sldId id="386" r:id="rId3"/>
    <p:sldId id="376" r:id="rId4"/>
    <p:sldId id="377" r:id="rId5"/>
    <p:sldId id="384" r:id="rId6"/>
    <p:sldId id="281" r:id="rId7"/>
    <p:sldId id="383" r:id="rId8"/>
    <p:sldId id="264" r:id="rId9"/>
    <p:sldId id="302" r:id="rId10"/>
    <p:sldId id="382" r:id="rId11"/>
    <p:sldId id="380" r:id="rId12"/>
    <p:sldId id="378" r:id="rId13"/>
    <p:sldId id="381" r:id="rId14"/>
    <p:sldId id="367" r:id="rId15"/>
    <p:sldId id="375" r:id="rId16"/>
    <p:sldId id="370" r:id="rId17"/>
    <p:sldId id="371" r:id="rId18"/>
    <p:sldId id="372" r:id="rId19"/>
    <p:sldId id="373" r:id="rId20"/>
    <p:sldId id="374" r:id="rId21"/>
    <p:sldId id="361" r:id="rId22"/>
    <p:sldId id="385" r:id="rId23"/>
  </p:sldIdLst>
  <p:sldSz cx="12192000" cy="6858000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Impact" panose="020B0806030902050204" pitchFamily="34" charset="0"/>
      <p:regular r:id="rId29"/>
    </p:embeddedFont>
    <p:embeddedFont>
      <p:font typeface="Sakkal Majalla" panose="02000000000000000000" pitchFamily="2" charset="-78"/>
      <p:regular r:id="rId30"/>
      <p:bold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ydah Mohammed Kadem" initials="AMK" lastIdx="14" clrIdx="0">
    <p:extLst>
      <p:ext uri="{19B8F6BF-5375-455C-9EA6-DF929625EA0E}">
        <p15:presenceInfo xmlns:p15="http://schemas.microsoft.com/office/powerpoint/2012/main" userId="S::AA15487@moe.gov.ae::1620d1e3-9045-46ac-b455-fb78740e3e57" providerId="AD"/>
      </p:ext>
    </p:extLst>
  </p:cmAuthor>
  <p:cmAuthor id="2" name="Yousef Hamzah Yousef Alahmad" initials="YHYA" lastIdx="1" clrIdx="1">
    <p:extLst>
      <p:ext uri="{19B8F6BF-5375-455C-9EA6-DF929625EA0E}">
        <p15:presenceInfo xmlns:p15="http://schemas.microsoft.com/office/powerpoint/2012/main" userId="S::YA1006@moe.gov.ae::5b418473-6558-4a35-b85b-65e44eb0797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C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55DE1C-B307-484F-BBE2-20584ECF3222}">
  <a:tblStyle styleId="{8E55DE1C-B307-484F-BBE2-20584ECF3222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68483B1-D7C0-4036-A730-3C8F67CBEDE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55" autoAdjust="0"/>
    <p:restoredTop sz="94249" autoAdjust="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5770192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 -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نص العنوان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نص العنوان</a:t>
            </a:r>
          </a:p>
        </p:txBody>
      </p:sp>
      <p:sp>
        <p:nvSpPr>
          <p:cNvPr id="21" name="مستوى النص الأول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22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rtl="0">
              <a:defRPr/>
            </a:pPr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59456135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11" name="Google Shape;11;p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0" y="0"/>
            <a:ext cx="12186584" cy="685800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6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71976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06908" y="1662792"/>
            <a:ext cx="1352550" cy="1200329"/>
          </a:xfrm>
          <a:prstGeom prst="rect">
            <a:avLst/>
          </a:prstGeom>
          <a:solidFill>
            <a:srgbClr val="C5E0B4">
              <a:alpha val="60000"/>
            </a:srgbClr>
          </a:solidFill>
          <a:ln>
            <a:solidFill>
              <a:srgbClr val="33660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ar-AE" sz="7200" b="1" dirty="0">
                <a:solidFill>
                  <a:srgbClr val="C00000"/>
                </a:solidFill>
              </a:rPr>
              <a:t>ش</a:t>
            </a:r>
            <a:endParaRPr lang="en-US" sz="72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57402" y="1660794"/>
            <a:ext cx="1352550" cy="1200329"/>
          </a:xfrm>
          <a:prstGeom prst="rect">
            <a:avLst/>
          </a:prstGeom>
          <a:solidFill>
            <a:srgbClr val="C5E0B4">
              <a:alpha val="60000"/>
            </a:srgbClr>
          </a:solidFill>
          <a:ln>
            <a:solidFill>
              <a:srgbClr val="33660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ar-BH" sz="7200" b="1" dirty="0">
                <a:solidFill>
                  <a:srgbClr val="C00000"/>
                </a:solidFill>
              </a:rPr>
              <a:t>ا</a:t>
            </a:r>
            <a:endParaRPr lang="en-US" sz="72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51887" y="1662792"/>
            <a:ext cx="1352550" cy="1200329"/>
          </a:xfrm>
          <a:prstGeom prst="rect">
            <a:avLst/>
          </a:prstGeom>
          <a:solidFill>
            <a:srgbClr val="C5E0B4">
              <a:alpha val="60000"/>
            </a:srgbClr>
          </a:solidFill>
          <a:ln>
            <a:solidFill>
              <a:srgbClr val="33660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ar-AE" sz="7200" b="1" dirty="0">
                <a:solidFill>
                  <a:srgbClr val="C00000"/>
                </a:solidFill>
              </a:rPr>
              <a:t>و</a:t>
            </a:r>
            <a:endParaRPr lang="en-US" sz="72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56796" y="1677956"/>
            <a:ext cx="1352550" cy="1200329"/>
          </a:xfrm>
          <a:prstGeom prst="rect">
            <a:avLst/>
          </a:prstGeom>
          <a:solidFill>
            <a:srgbClr val="C5E0B4">
              <a:alpha val="60000"/>
            </a:srgbClr>
          </a:solidFill>
          <a:ln>
            <a:solidFill>
              <a:srgbClr val="33660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ar-AE" sz="7200" b="1" dirty="0">
                <a:solidFill>
                  <a:srgbClr val="C00000"/>
                </a:solidFill>
              </a:rPr>
              <a:t>ه</a:t>
            </a:r>
            <a:endParaRPr lang="en-US" sz="72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78349" y="1684924"/>
            <a:ext cx="1352550" cy="1200329"/>
          </a:xfrm>
          <a:prstGeom prst="rect">
            <a:avLst/>
          </a:prstGeom>
          <a:solidFill>
            <a:srgbClr val="C5E0B4">
              <a:alpha val="60000"/>
            </a:srgbClr>
          </a:solidFill>
          <a:ln>
            <a:solidFill>
              <a:srgbClr val="33660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ar-AE" sz="7200" b="1" dirty="0">
                <a:solidFill>
                  <a:srgbClr val="C00000"/>
                </a:solidFill>
              </a:rPr>
              <a:t>خ</a:t>
            </a:r>
            <a:endParaRPr lang="en-US" sz="72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97471" y="1696375"/>
            <a:ext cx="1352550" cy="1200329"/>
          </a:xfrm>
          <a:prstGeom prst="rect">
            <a:avLst/>
          </a:prstGeom>
          <a:solidFill>
            <a:srgbClr val="C5E0B4">
              <a:alpha val="60000"/>
            </a:srgbClr>
          </a:solidFill>
          <a:ln>
            <a:solidFill>
              <a:srgbClr val="33660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ar-AE" sz="7200" b="1" dirty="0">
                <a:solidFill>
                  <a:srgbClr val="C00000"/>
                </a:solidFill>
              </a:rPr>
              <a:t>ق</a:t>
            </a:r>
            <a:endParaRPr lang="en-US" sz="7200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9265" y="3415554"/>
            <a:ext cx="3491748" cy="1446550"/>
          </a:xfrm>
          <a:prstGeom prst="rect">
            <a:avLst/>
          </a:prstGeom>
          <a:solidFill>
            <a:srgbClr val="C5E0B4">
              <a:alpha val="60000"/>
            </a:srgbClr>
          </a:solidFill>
          <a:ln w="28575">
            <a:solidFill>
              <a:srgbClr val="C00000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pPr algn="ctr"/>
            <a:r>
              <a:rPr lang="ar-AE" sz="8800" b="1" dirty="0">
                <a:solidFill>
                  <a:srgbClr val="336600"/>
                </a:solidFill>
              </a:rPr>
              <a:t>خاشوقه</a:t>
            </a:r>
            <a:endParaRPr lang="en-US" sz="8800" b="1" dirty="0">
              <a:solidFill>
                <a:srgbClr val="336600"/>
              </a:solidFill>
            </a:endParaRPr>
          </a:p>
        </p:txBody>
      </p:sp>
      <p:sp>
        <p:nvSpPr>
          <p:cNvPr id="12" name="مربع نص 11"/>
          <p:cNvSpPr txBox="1"/>
          <p:nvPr/>
        </p:nvSpPr>
        <p:spPr>
          <a:xfrm>
            <a:off x="4145148" y="114830"/>
            <a:ext cx="6461760" cy="10156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AE" sz="6000" dirty="0">
                <a:solidFill>
                  <a:srgbClr val="FF0000"/>
                </a:solidFill>
              </a:rPr>
              <a:t> الاسم ال</a:t>
            </a:r>
            <a:r>
              <a:rPr lang="ar-BH" sz="6000" dirty="0">
                <a:solidFill>
                  <a:srgbClr val="FF0000"/>
                </a:solidFill>
              </a:rPr>
              <a:t>محلي</a:t>
            </a:r>
            <a:r>
              <a:rPr lang="ar-AE" sz="6000" dirty="0">
                <a:solidFill>
                  <a:srgbClr val="FF0000"/>
                </a:solidFill>
              </a:rPr>
              <a:t> للملعقة :</a:t>
            </a:r>
          </a:p>
        </p:txBody>
      </p:sp>
    </p:spTree>
    <p:extLst>
      <p:ext uri="{BB962C8B-B14F-4D97-AF65-F5344CB8AC3E}">
        <p14:creationId xmlns:p14="http://schemas.microsoft.com/office/powerpoint/2010/main" val="258674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نشيد الوطني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22022" y="0"/>
            <a:ext cx="64922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07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image4.png" descr="image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1026" y="2057867"/>
            <a:ext cx="3337075" cy="4809044"/>
          </a:xfrm>
          <a:prstGeom prst="rect">
            <a:avLst/>
          </a:prstGeom>
          <a:ln w="12700">
            <a:miter lim="400000"/>
          </a:ln>
          <a:effectLst>
            <a:outerShdw blurRad="254000" dist="76200" dir="8100000" rotWithShape="0">
              <a:srgbClr val="000000">
                <a:alpha val="30000"/>
              </a:srgbClr>
            </a:outerShdw>
          </a:effectLst>
        </p:spPr>
      </p:pic>
      <p:pic>
        <p:nvPicPr>
          <p:cNvPr id="110" name="image5.png" descr="image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4792" y="1264826"/>
            <a:ext cx="3291361" cy="4818186"/>
          </a:xfrm>
          <a:prstGeom prst="rect">
            <a:avLst/>
          </a:prstGeom>
          <a:ln w="12700">
            <a:miter lim="400000"/>
          </a:ln>
          <a:effectLst>
            <a:outerShdw blurRad="254000" dist="76200" dir="8100000" rotWithShape="0">
              <a:srgbClr val="000000">
                <a:alpha val="30000"/>
              </a:srgbClr>
            </a:outerShdw>
          </a:effectLst>
        </p:spPr>
      </p:pic>
      <p:sp>
        <p:nvSpPr>
          <p:cNvPr id="111" name="موضوع الدرس"/>
          <p:cNvSpPr txBox="1"/>
          <p:nvPr/>
        </p:nvSpPr>
        <p:spPr>
          <a:xfrm>
            <a:off x="3796145" y="831978"/>
            <a:ext cx="4564753" cy="15491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4700">
                <a:latin typeface="Impact"/>
                <a:ea typeface="Impact"/>
                <a:cs typeface="Impact"/>
                <a:sym typeface="Impact"/>
              </a:defRPr>
            </a:lvl1pPr>
          </a:lstStyle>
          <a:p>
            <a:pPr rtl="0">
              <a:defRPr/>
            </a:pPr>
            <a:r>
              <a:rPr lang="ar-EG" dirty="0">
                <a:solidFill>
                  <a:srgbClr val="00B050"/>
                </a:solidFill>
                <a:cs typeface="PT Bold Broken" panose="02010400000000000000" pitchFamily="2" charset="-78"/>
              </a:rPr>
              <a:t>نهج زايد     </a:t>
            </a:r>
          </a:p>
          <a:p>
            <a:pPr rtl="0">
              <a:defRPr/>
            </a:pPr>
            <a:r>
              <a:rPr lang="ar-EG" dirty="0">
                <a:solidFill>
                  <a:srgbClr val="00B050"/>
                </a:solidFill>
                <a:cs typeface="PT Bold Broken" panose="02010400000000000000" pitchFamily="2" charset="-78"/>
              </a:rPr>
              <a:t>الوحدة الثالثة</a:t>
            </a:r>
            <a:endParaRPr dirty="0">
              <a:solidFill>
                <a:srgbClr val="00B050"/>
              </a:solidFill>
              <a:cs typeface="PT Bold Broken" panose="02010400000000000000" pitchFamily="2" charset="-78"/>
            </a:endParaRPr>
          </a:p>
        </p:txBody>
      </p:sp>
      <p:pic>
        <p:nvPicPr>
          <p:cNvPr id="112" name="blank_stopwatch_800_clr_10017.png" descr="blank_stopwatch_800_clr_1001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4831" y="4125898"/>
            <a:ext cx="2938912" cy="2938912"/>
          </a:xfrm>
          <a:prstGeom prst="rect">
            <a:avLst/>
          </a:prstGeom>
          <a:ln w="12700">
            <a:miter lim="400000"/>
          </a:ln>
        </p:spPr>
      </p:pic>
      <p:pic>
        <p:nvPicPr>
          <p:cNvPr id="113" name="changing_the_clock_800_clr_11186.png" descr="changing_the_clock_800_clr_11186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1375" y="69216"/>
            <a:ext cx="1371145" cy="1371145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FAEBE12E-568F-4A5E-956D-1CA7159966D7}"/>
              </a:ext>
            </a:extLst>
          </p:cNvPr>
          <p:cNvSpPr/>
          <p:nvPr/>
        </p:nvSpPr>
        <p:spPr>
          <a:xfrm>
            <a:off x="3863310" y="2667901"/>
            <a:ext cx="4564753" cy="1622968"/>
          </a:xfrm>
          <a:prstGeom prst="ellipse">
            <a:avLst/>
          </a:prstGeom>
          <a:solidFill>
            <a:srgbClr val="FFFFFF"/>
          </a:solidFill>
          <a:ln w="12700" cap="flat">
            <a:solidFill>
              <a:srgbClr val="FFA60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lvl="0" algn="ctr">
              <a:lnSpc>
                <a:spcPct val="115000"/>
              </a:lnSpc>
              <a:defRPr/>
            </a:pPr>
            <a:r>
              <a:rPr lang="ar-BH" sz="2000" b="1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الفَصلُ الثّالِثُ:</a:t>
            </a:r>
          </a:p>
          <a:p>
            <a:pPr lvl="0" algn="ctr">
              <a:lnSpc>
                <a:spcPct val="115000"/>
              </a:lnSpc>
              <a:defRPr/>
            </a:pPr>
            <a:r>
              <a:rPr lang="ar-BH" sz="2000" b="1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الشَّيخُ زايدُ - رَحِمَهُ اللهُ - المُبادِرُ في تأسيسِ مَجلسِ التّعاونِ الخَليجيِّ</a:t>
            </a:r>
          </a:p>
        </p:txBody>
      </p:sp>
      <p:pic>
        <p:nvPicPr>
          <p:cNvPr id="12" name="Picture 2" descr="A close up of a device&#10;&#10;Description automatically generated">
            <a:extLst>
              <a:ext uri="{FF2B5EF4-FFF2-40B4-BE49-F238E27FC236}">
                <a16:creationId xmlns:a16="http://schemas.microsoft.com/office/drawing/2014/main" id="{2B0F9520-A1C1-4DD9-9DD3-AE7E56BBCC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103801"/>
            <a:ext cx="26670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>
            <a:extLst>
              <a:ext uri="{FF2B5EF4-FFF2-40B4-BE49-F238E27FC236}">
                <a16:creationId xmlns:a16="http://schemas.microsoft.com/office/drawing/2014/main" id="{16B11B89-D860-4D9E-B2E8-A26AE7806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91235"/>
            <a:ext cx="1657350" cy="701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image6.png" descr="image6.png"/>
          <p:cNvPicPr>
            <a:picLocks noChangeAspect="1"/>
          </p:cNvPicPr>
          <p:nvPr/>
        </p:nvPicPr>
        <p:blipFill>
          <a:blip r:embed="rId2"/>
          <a:srcRect r="31202"/>
          <a:stretch>
            <a:fillRect/>
          </a:stretch>
        </p:blipFill>
        <p:spPr>
          <a:xfrm rot="21411182">
            <a:off x="7969398" y="535281"/>
            <a:ext cx="3355107" cy="4779275"/>
          </a:xfrm>
          <a:prstGeom prst="rect">
            <a:avLst/>
          </a:prstGeom>
          <a:ln w="12700">
            <a:miter lim="400000"/>
          </a:ln>
          <a:effectLst>
            <a:outerShdw blurRad="254000" dist="76200" dir="8100000" rotWithShape="0">
              <a:srgbClr val="000000">
                <a:alpha val="30000"/>
              </a:srgbClr>
            </a:outerShdw>
          </a:effectLst>
        </p:spPr>
      </p:pic>
      <p:sp>
        <p:nvSpPr>
          <p:cNvPr id="116" name="المرحلة الأولى"/>
          <p:cNvSpPr txBox="1"/>
          <p:nvPr/>
        </p:nvSpPr>
        <p:spPr>
          <a:xfrm>
            <a:off x="4351257" y="446791"/>
            <a:ext cx="3489486" cy="718145"/>
          </a:xfrm>
          <a:prstGeom prst="rect">
            <a:avLst/>
          </a:prstGeom>
          <a:ln w="50800">
            <a:solidFill>
              <a:srgbClr val="005493"/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ctr">
              <a:defRPr sz="3200">
                <a:solidFill>
                  <a:srgbClr val="0096FF"/>
                </a:solidFill>
                <a:latin typeface="Impact"/>
                <a:ea typeface="Impact"/>
                <a:cs typeface="Impact"/>
                <a:sym typeface="Impact"/>
              </a:defRPr>
            </a:lvl1pPr>
          </a:lstStyle>
          <a:p>
            <a:pPr rtl="0">
              <a:defRPr/>
            </a:pPr>
            <a:r>
              <a:rPr lang="ar-EG" sz="4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نواتج التعلم </a:t>
            </a:r>
            <a:endParaRPr sz="4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17" name="blank_stopwatch_800_clr_10017.png" descr="blank_stopwatch_800_clr_1001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9645" y="5240311"/>
            <a:ext cx="1473675" cy="1473675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14FE18D-398C-47E1-9378-1CA0ED958730}"/>
              </a:ext>
            </a:extLst>
          </p:cNvPr>
          <p:cNvSpPr/>
          <p:nvPr/>
        </p:nvSpPr>
        <p:spPr>
          <a:xfrm>
            <a:off x="1330849" y="1639327"/>
            <a:ext cx="7362985" cy="3600984"/>
          </a:xfrm>
          <a:prstGeom prst="rect">
            <a:avLst/>
          </a:prstGeom>
          <a:noFill/>
          <a:ln w="12700" cap="flat">
            <a:noFill/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sz="2800" b="1" dirty="0">
                <a:solidFill>
                  <a:srgbClr val="292828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التعرف  على </a:t>
            </a:r>
            <a:r>
              <a:rPr lang="ar-AE" sz="2800" b="1" dirty="0">
                <a:solidFill>
                  <a:srgbClr val="292828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أولى الخُطواتِ الّتي قامَ بِها الشَّيخُ زايدٌ – رَحِمَهُ اللهُ –  قَبْلَ قيامِ مَجْلِسِ التَّعاونِ بِخَمْسِ سَنَواتٍ (1976م).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2800" b="1" dirty="0">
                <a:solidFill>
                  <a:srgbClr val="292828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</a:t>
            </a:r>
            <a:r>
              <a:rPr lang="ar-EG" sz="2800" b="1" dirty="0">
                <a:solidFill>
                  <a:srgbClr val="292828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مناقشة </a:t>
            </a:r>
            <a:r>
              <a:rPr lang="ar-AE" sz="2800" b="1" dirty="0">
                <a:solidFill>
                  <a:srgbClr val="292828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ُ جُهودَ الشَّيخِ زايدٍ – رَحِمَهُ اللهُ – في قيامِ مَجْلِسِ التَّعاونِ الخَليجيِّ.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2800" b="1" dirty="0">
                <a:solidFill>
                  <a:srgbClr val="292828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</a:t>
            </a:r>
            <a:r>
              <a:rPr lang="ar-EG" sz="2800" b="1" dirty="0">
                <a:solidFill>
                  <a:srgbClr val="292828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</a:t>
            </a:r>
            <a:r>
              <a:rPr lang="ar-AE" sz="2800" b="1" dirty="0">
                <a:solidFill>
                  <a:srgbClr val="292828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حَدِّدُ على خَريطَةِ شِبْهِ الجَزيرَةِ العَربيّةِ الدّولَ الأَعضاءَ في مَجْلِسِ التَّعاونِ الخَليجيِّ.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2800" b="1" dirty="0">
                <a:solidFill>
                  <a:srgbClr val="292828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</a:t>
            </a:r>
            <a:r>
              <a:rPr lang="ar-EG" sz="2800" b="1" dirty="0">
                <a:solidFill>
                  <a:srgbClr val="292828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</a:t>
            </a:r>
            <a:r>
              <a:rPr lang="ar-AE" sz="2800" b="1" dirty="0">
                <a:solidFill>
                  <a:srgbClr val="292828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َدِّرُ النَّهْجَ الأَخلاقِيَّ الّذي اتَّبَعَهُ الشَّيخُ زايدٌ – رَحِمَهُ اللهُ – في قيامِ مَجْلِسِ التَّعاونِ الخَليجيِّ.</a:t>
            </a:r>
            <a:r>
              <a:rPr lang="ar-AE" sz="3200" b="1" dirty="0">
                <a:solidFill>
                  <a:srgbClr val="292828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endParaRPr lang="en-US" sz="3200" dirty="0">
              <a:uFill>
                <a:solidFill>
                  <a:srgbClr val="000000"/>
                </a:solidFill>
              </a:uFill>
              <a:latin typeface="Sakkal Majalla" panose="02000000000000000000" pitchFamily="2" charset="-78"/>
              <a:ea typeface="+mn-ea"/>
              <a:cs typeface="Sakkal Majalla" panose="02000000000000000000" pitchFamily="2" charset="-78"/>
              <a:sym typeface="Calibri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animBg="1" advAuto="0"/>
      <p:bldP spid="116" grpId="0" animBg="1" advAuto="0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image6.png" descr="image6.png"/>
          <p:cNvPicPr>
            <a:picLocks noChangeAspect="1"/>
          </p:cNvPicPr>
          <p:nvPr/>
        </p:nvPicPr>
        <p:blipFill>
          <a:blip r:embed="rId2"/>
          <a:srcRect r="31202"/>
          <a:stretch>
            <a:fillRect/>
          </a:stretch>
        </p:blipFill>
        <p:spPr>
          <a:xfrm rot="21411182">
            <a:off x="7785353" y="372546"/>
            <a:ext cx="3355107" cy="4779275"/>
          </a:xfrm>
          <a:prstGeom prst="rect">
            <a:avLst/>
          </a:prstGeom>
          <a:ln w="12700">
            <a:miter lim="400000"/>
          </a:ln>
          <a:effectLst>
            <a:outerShdw blurRad="254000" dist="76200" dir="8100000" rotWithShape="0">
              <a:srgbClr val="000000">
                <a:alpha val="30000"/>
              </a:srgbClr>
            </a:outerShdw>
          </a:effectLst>
        </p:spPr>
      </p:pic>
      <p:sp>
        <p:nvSpPr>
          <p:cNvPr id="116" name="المرحلة الأولى"/>
          <p:cNvSpPr txBox="1"/>
          <p:nvPr/>
        </p:nvSpPr>
        <p:spPr>
          <a:xfrm>
            <a:off x="4351257" y="411475"/>
            <a:ext cx="3489486" cy="595035"/>
          </a:xfrm>
          <a:prstGeom prst="rect">
            <a:avLst/>
          </a:prstGeom>
          <a:ln w="50800">
            <a:solidFill>
              <a:srgbClr val="005493"/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ctr">
              <a:defRPr sz="3200">
                <a:solidFill>
                  <a:srgbClr val="0096FF"/>
                </a:solidFill>
                <a:latin typeface="Impact"/>
                <a:ea typeface="Impact"/>
                <a:cs typeface="Impact"/>
                <a:sym typeface="Impact"/>
              </a:defRPr>
            </a:lvl1pPr>
          </a:lstStyle>
          <a:p>
            <a:pPr rtl="0">
              <a:defRPr/>
            </a:pPr>
            <a:r>
              <a:rPr lang="ar-BH" b="1" dirty="0"/>
              <a:t>نلعب ..... نفكر ..... نتعلم</a:t>
            </a:r>
            <a:endParaRPr b="1" dirty="0"/>
          </a:p>
        </p:txBody>
      </p:sp>
      <p:pic>
        <p:nvPicPr>
          <p:cNvPr id="117" name="blank_stopwatch_800_clr_10017.png" descr="blank_stopwatch_800_clr_1001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9645" y="5240311"/>
            <a:ext cx="1473675" cy="1473675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14FE18D-398C-47E1-9378-1CA0ED958730}"/>
              </a:ext>
            </a:extLst>
          </p:cNvPr>
          <p:cNvSpPr/>
          <p:nvPr/>
        </p:nvSpPr>
        <p:spPr>
          <a:xfrm>
            <a:off x="1157892" y="2536177"/>
            <a:ext cx="7924799" cy="2062101"/>
          </a:xfrm>
          <a:prstGeom prst="rect">
            <a:avLst/>
          </a:prstGeom>
          <a:solidFill>
            <a:srgbClr val="FFFFFF"/>
          </a:solidFill>
          <a:ln w="12700" cap="flat">
            <a:solidFill>
              <a:srgbClr val="FFA60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algn="ctr" rtl="1"/>
            <a:r>
              <a:rPr lang="ar-BH" sz="3200" b="1" dirty="0"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لنتعرف على مسيرة تأسيس مجلس التعاون الخليجي  </a:t>
            </a:r>
          </a:p>
          <a:p>
            <a:pPr algn="ctr" rtl="1"/>
            <a:r>
              <a:rPr lang="ar-BH" sz="3200" b="1" dirty="0"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سيطرح سؤال </a:t>
            </a:r>
          </a:p>
          <a:p>
            <a:pPr algn="ctr" rtl="1"/>
            <a:r>
              <a:rPr lang="ar-BH" sz="3200" b="1" dirty="0"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والطالب الأسرع في الإجابة في المقرر على بوابة التعلم الذكي</a:t>
            </a:r>
          </a:p>
          <a:p>
            <a:pPr algn="ctr" rtl="1"/>
            <a:r>
              <a:rPr lang="ar-BH" sz="3200" b="1" dirty="0"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 </a:t>
            </a:r>
            <a:r>
              <a:rPr lang="ar-EG" sz="3200" b="1" dirty="0"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ي</a:t>
            </a:r>
            <a:r>
              <a:rPr lang="ar-BH" sz="3200" b="1" dirty="0"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ستحق </a:t>
            </a:r>
            <a:r>
              <a:rPr lang="ar-BH" sz="3200" b="1" dirty="0">
                <a:highlight>
                  <a:srgbClr val="FF0000"/>
                </a:highlight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وسام زايد</a:t>
            </a:r>
            <a:endParaRPr lang="en-US" sz="3200" b="1" dirty="0">
              <a:highlight>
                <a:srgbClr val="FF0000"/>
              </a:highlight>
              <a:uFill>
                <a:solidFill>
                  <a:srgbClr val="000000"/>
                </a:solidFill>
              </a:uFill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AEE377-21C7-4833-B32E-FF83CC9FFE8C}"/>
              </a:ext>
            </a:extLst>
          </p:cNvPr>
          <p:cNvSpPr txBox="1"/>
          <p:nvPr/>
        </p:nvSpPr>
        <p:spPr>
          <a:xfrm>
            <a:off x="4240278" y="4889895"/>
            <a:ext cx="3228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2400" dirty="0">
                <a:highlight>
                  <a:srgbClr val="FFFF00"/>
                </a:highlight>
              </a:rPr>
              <a:t>لننطلق على بركة الله</a:t>
            </a:r>
            <a:endParaRPr lang="en-US" sz="2400" dirty="0">
              <a:highlight>
                <a:srgbClr val="FFFF00"/>
              </a:highlight>
            </a:endParaRPr>
          </a:p>
        </p:txBody>
      </p:sp>
      <p:pic>
        <p:nvPicPr>
          <p:cNvPr id="1026" name="Picture 2" descr="raji matar Art رسام on Twitter: &quot;حبيت رسم الشيخ زايد رحمه الله… &quot;">
            <a:extLst>
              <a:ext uri="{FF2B5EF4-FFF2-40B4-BE49-F238E27FC236}">
                <a16:creationId xmlns:a16="http://schemas.microsoft.com/office/drawing/2014/main" id="{2ADC140C-2BB1-4F93-A8AE-396D85312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21" y="101716"/>
            <a:ext cx="1942743" cy="2554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16835D7-334B-43A0-9339-5789D18597F2}"/>
              </a:ext>
            </a:extLst>
          </p:cNvPr>
          <p:cNvSpPr txBox="1"/>
          <p:nvPr/>
        </p:nvSpPr>
        <p:spPr>
          <a:xfrm>
            <a:off x="-456575" y="2425753"/>
            <a:ext cx="3228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2400" dirty="0">
                <a:highlight>
                  <a:srgbClr val="FFFF00"/>
                </a:highlight>
              </a:rPr>
              <a:t>وسام زايد</a:t>
            </a:r>
            <a:endParaRPr lang="en-US" sz="24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485472054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animBg="1" advAuto="0"/>
      <p:bldP spid="116" grpId="0" animBg="1" advAuto="0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57821BF-C208-4F84-BA1A-F72EB9055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251"/>
            <a:ext cx="12191999" cy="6871251"/>
          </a:xfrm>
          <a:prstGeom prst="rect">
            <a:avLst/>
          </a:prstGeom>
        </p:spPr>
      </p:pic>
      <p:sp>
        <p:nvSpPr>
          <p:cNvPr id="3" name="Arrow: Down 2">
            <a:extLst>
              <a:ext uri="{FF2B5EF4-FFF2-40B4-BE49-F238E27FC236}">
                <a16:creationId xmlns:a16="http://schemas.microsoft.com/office/drawing/2014/main" id="{E44411A5-C886-4625-AF43-7A9BB072B35C}"/>
              </a:ext>
            </a:extLst>
          </p:cNvPr>
          <p:cNvSpPr/>
          <p:nvPr/>
        </p:nvSpPr>
        <p:spPr>
          <a:xfrm rot="18351223" flipH="1">
            <a:off x="7189303" y="-106016"/>
            <a:ext cx="1736035" cy="2305878"/>
          </a:xfrm>
          <a:prstGeom prst="downArrow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BH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من عضيد الشيخ زايد في هذه الرحلة ؟</a:t>
            </a:r>
            <a:endParaRPr lang="en-US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565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852DD-A195-4505-99B5-A06DC1614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BH" dirty="0"/>
              <a:t>الحرب العراقية الإيرانية 1980 -1988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9A6A0B-D62D-4833-ABBF-63984F7A5A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48" y="1453183"/>
            <a:ext cx="7426187" cy="461631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E6315AA-DC57-4F58-A18B-E37BD1B5DF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4055" y="526096"/>
            <a:ext cx="3786397" cy="29029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4C29815-E303-46AA-B7C7-C26505CED7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7470" y="3429000"/>
            <a:ext cx="4473713" cy="237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2959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المرحلة الرابعة"/>
          <p:cNvSpPr txBox="1"/>
          <p:nvPr/>
        </p:nvSpPr>
        <p:spPr>
          <a:xfrm>
            <a:off x="4419365" y="464484"/>
            <a:ext cx="3489486" cy="595035"/>
          </a:xfrm>
          <a:prstGeom prst="rect">
            <a:avLst/>
          </a:prstGeom>
          <a:ln w="50800">
            <a:solidFill>
              <a:srgbClr val="4F8F00"/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ctr">
              <a:defRPr sz="3200">
                <a:solidFill>
                  <a:srgbClr val="008F00"/>
                </a:solidFill>
                <a:latin typeface="Impact"/>
                <a:ea typeface="Impact"/>
                <a:cs typeface="Impact"/>
                <a:sym typeface="Impact"/>
              </a:defRPr>
            </a:lvl1pPr>
          </a:lstStyle>
          <a:p>
            <a:pPr rtl="0">
              <a:defRPr/>
            </a:pPr>
            <a:r>
              <a:rPr lang="ar-BH" dirty="0"/>
              <a:t>ال</a:t>
            </a:r>
            <a:r>
              <a:rPr lang="ar-EG" dirty="0"/>
              <a:t>نشاط</a:t>
            </a:r>
            <a:r>
              <a:rPr lang="ar-BH" dirty="0"/>
              <a:t> الأول</a:t>
            </a:r>
            <a:endParaRPr dirty="0"/>
          </a:p>
        </p:txBody>
      </p:sp>
      <p:pic>
        <p:nvPicPr>
          <p:cNvPr id="128" name="image7.png" descr="image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000000">
            <a:off x="8025823" y="496292"/>
            <a:ext cx="3009150" cy="2948967"/>
          </a:xfrm>
          <a:prstGeom prst="rect">
            <a:avLst/>
          </a:prstGeom>
          <a:ln w="12700">
            <a:miter lim="400000"/>
          </a:ln>
        </p:spPr>
      </p:pic>
      <p:pic>
        <p:nvPicPr>
          <p:cNvPr id="129" name="stop_watch_fortyfive_seconds_800_clr_8501.png" descr="stop_watch_fortyfive_seconds_800_clr_85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37" y="59256"/>
            <a:ext cx="1180473" cy="1642397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Scroll: Horizontal 1">
            <a:extLst>
              <a:ext uri="{FF2B5EF4-FFF2-40B4-BE49-F238E27FC236}">
                <a16:creationId xmlns:a16="http://schemas.microsoft.com/office/drawing/2014/main" id="{2AEB896F-4BA5-4DE6-8A82-56F363D37CA9}"/>
              </a:ext>
            </a:extLst>
          </p:cNvPr>
          <p:cNvSpPr/>
          <p:nvPr/>
        </p:nvSpPr>
        <p:spPr>
          <a:xfrm>
            <a:off x="2661601" y="1059519"/>
            <a:ext cx="5247250" cy="2085794"/>
          </a:xfrm>
          <a:prstGeom prst="horizontalScroll">
            <a:avLst/>
          </a:prstGeom>
          <a:solidFill>
            <a:srgbClr val="FFFFFF"/>
          </a:solidFill>
          <a:ln w="12700" cap="flat">
            <a:solidFill>
              <a:srgbClr val="FFA60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algn="r" rtl="1"/>
            <a:r>
              <a:rPr lang="ar-EG" sz="3200" b="1" dirty="0"/>
              <a:t>ماهي </a:t>
            </a:r>
            <a:r>
              <a:rPr lang="ar-AE" sz="3200" b="1" dirty="0"/>
              <a:t> </a:t>
            </a:r>
            <a:r>
              <a:rPr lang="ar-EG" sz="3200" b="1" dirty="0"/>
              <a:t>خطوات قيام </a:t>
            </a:r>
            <a:r>
              <a:rPr lang="ar-AE" sz="3200" b="1" dirty="0"/>
              <a:t>مَجْلِسِ التَّعاونِ الخَليجيِّ.</a:t>
            </a:r>
            <a:r>
              <a:rPr lang="ar-EG" sz="3200" b="1" dirty="0"/>
              <a:t> من خلال قراءة </a:t>
            </a:r>
            <a:r>
              <a:rPr lang="ar-BH" sz="3200" b="1" dirty="0"/>
              <a:t>النص في</a:t>
            </a:r>
            <a:r>
              <a:rPr lang="ar-EG" sz="3200" b="1" dirty="0"/>
              <a:t> الكتاب ص  </a:t>
            </a:r>
            <a:r>
              <a:rPr lang="ar-BH" sz="3200" b="1" dirty="0"/>
              <a:t> 47</a:t>
            </a:r>
            <a:r>
              <a:rPr lang="ar-EG" sz="3200" b="1" dirty="0"/>
              <a:t> </a:t>
            </a:r>
            <a:endParaRPr lang="ar-BH" sz="3200" b="1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C0114366-EC63-4456-940D-BB215625382F}"/>
              </a:ext>
            </a:extLst>
          </p:cNvPr>
          <p:cNvSpPr/>
          <p:nvPr/>
        </p:nvSpPr>
        <p:spPr>
          <a:xfrm>
            <a:off x="1159555" y="703986"/>
            <a:ext cx="1850819" cy="908861"/>
          </a:xfrm>
          <a:prstGeom prst="ellipse">
            <a:avLst/>
          </a:prstGeom>
          <a:solidFill>
            <a:srgbClr val="FFFFFF"/>
          </a:solidFill>
          <a:ln w="12700" cap="flat">
            <a:solidFill>
              <a:srgbClr val="FFA60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algn="ctr" rtl="1" hangingPunct="0">
              <a:buClrTx/>
            </a:pPr>
            <a:r>
              <a:rPr lang="ar-BH" sz="1800" b="1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استكمل الخط الزمني</a:t>
            </a:r>
            <a:endParaRPr lang="en-US" sz="1800" b="1" dirty="0">
              <a:solidFill>
                <a:srgbClr val="FF0000"/>
              </a:solidFill>
              <a:uFill>
                <a:solidFill>
                  <a:srgbClr val="000000"/>
                </a:solidFill>
              </a:uFill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6C556BA-07D9-43BA-BB6A-60893FBC7C0D}"/>
              </a:ext>
            </a:extLst>
          </p:cNvPr>
          <p:cNvSpPr/>
          <p:nvPr/>
        </p:nvSpPr>
        <p:spPr>
          <a:xfrm>
            <a:off x="8471752" y="3429000"/>
            <a:ext cx="2602522" cy="23622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BH" sz="2400" b="1" dirty="0"/>
              <a:t>قمه هامشية لقادة دول الخليج العربية على هامش القمة .........</a:t>
            </a:r>
          </a:p>
          <a:p>
            <a:pPr algn="ctr"/>
            <a:r>
              <a:rPr lang="ar-BH" sz="2400" b="1" dirty="0"/>
              <a:t>في ............</a:t>
            </a:r>
          </a:p>
          <a:p>
            <a:pPr algn="ctr"/>
            <a:r>
              <a:rPr lang="ar-BH" sz="2400" b="1" dirty="0"/>
              <a:t>من عام ........</a:t>
            </a:r>
            <a:endParaRPr lang="en-US" sz="2000" b="1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A78B274-3F32-4F8A-9398-7A1EBACB57FF}"/>
              </a:ext>
            </a:extLst>
          </p:cNvPr>
          <p:cNvSpPr/>
          <p:nvPr/>
        </p:nvSpPr>
        <p:spPr>
          <a:xfrm>
            <a:off x="4372858" y="3500845"/>
            <a:ext cx="2602522" cy="2362199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BH" sz="2400" b="1" dirty="0"/>
              <a:t>وزارة الخارجية بدولة الامارات تعقد مؤتمر لوزراء دول الخليج في ...............</a:t>
            </a:r>
          </a:p>
          <a:p>
            <a:pPr algn="ctr"/>
            <a:r>
              <a:rPr lang="ar-BH" sz="2400" b="1" dirty="0"/>
              <a:t>بعد شهرين</a:t>
            </a:r>
            <a:endParaRPr lang="en-US" sz="2400" b="1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25246F4-136B-461E-9B16-5F72132E90BD}"/>
              </a:ext>
            </a:extLst>
          </p:cNvPr>
          <p:cNvSpPr/>
          <p:nvPr/>
        </p:nvSpPr>
        <p:spPr>
          <a:xfrm>
            <a:off x="407852" y="3510383"/>
            <a:ext cx="2602522" cy="2377323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BH" sz="2400" b="1" dirty="0"/>
              <a:t>القمة الأولى لقادة مجلس التعاون الخليجي</a:t>
            </a:r>
          </a:p>
          <a:p>
            <a:pPr algn="ctr"/>
            <a:r>
              <a:rPr lang="ar-BH" sz="2400" b="1" dirty="0"/>
              <a:t> في .............</a:t>
            </a:r>
          </a:p>
          <a:p>
            <a:pPr algn="ctr"/>
            <a:r>
              <a:rPr lang="ar-BH" sz="2400" b="1" dirty="0"/>
              <a:t>في شهر مايو عام ..........</a:t>
            </a:r>
            <a:endParaRPr lang="en-US" sz="2400" b="1" dirty="0"/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29B1F141-905B-4770-9D3D-169A1BC7F071}"/>
              </a:ext>
            </a:extLst>
          </p:cNvPr>
          <p:cNvSpPr/>
          <p:nvPr/>
        </p:nvSpPr>
        <p:spPr>
          <a:xfrm>
            <a:off x="7165288" y="4181861"/>
            <a:ext cx="1172575" cy="484632"/>
          </a:xfrm>
          <a:prstGeom prst="lef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row: Left 10">
            <a:extLst>
              <a:ext uri="{FF2B5EF4-FFF2-40B4-BE49-F238E27FC236}">
                <a16:creationId xmlns:a16="http://schemas.microsoft.com/office/drawing/2014/main" id="{8F573009-76E5-4227-AF72-7F1B52EFA89C}"/>
              </a:ext>
            </a:extLst>
          </p:cNvPr>
          <p:cNvSpPr/>
          <p:nvPr/>
        </p:nvSpPr>
        <p:spPr>
          <a:xfrm>
            <a:off x="3080007" y="4172323"/>
            <a:ext cx="1172575" cy="484632"/>
          </a:xfrm>
          <a:prstGeom prst="lef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939E19-1FB6-499E-BF81-0D13A9351681}"/>
              </a:ext>
            </a:extLst>
          </p:cNvPr>
          <p:cNvSpPr txBox="1"/>
          <p:nvPr/>
        </p:nvSpPr>
        <p:spPr>
          <a:xfrm>
            <a:off x="8583203" y="4312612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BH" sz="1800" b="1" dirty="0">
                <a:solidFill>
                  <a:srgbClr val="FF0000"/>
                </a:solidFill>
              </a:rPr>
              <a:t>الإسلامية</a:t>
            </a:r>
            <a:endParaRPr lang="en-US" sz="1800" b="1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989E862-922C-4BBB-8CE9-B5212A6CBFA2}"/>
              </a:ext>
            </a:extLst>
          </p:cNvPr>
          <p:cNvSpPr txBox="1"/>
          <p:nvPr/>
        </p:nvSpPr>
        <p:spPr>
          <a:xfrm>
            <a:off x="8900757" y="4699044"/>
            <a:ext cx="10999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BH" sz="1800" b="1" dirty="0">
                <a:solidFill>
                  <a:srgbClr val="FF0000"/>
                </a:solidFill>
              </a:rPr>
              <a:t>مكة المكرمة</a:t>
            </a:r>
            <a:endParaRPr lang="en-US" sz="1800" b="1" dirty="0">
              <a:solidFill>
                <a:srgbClr val="FF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C630DFF-983A-4B30-B0F9-A18F5EFB79A2}"/>
              </a:ext>
            </a:extLst>
          </p:cNvPr>
          <p:cNvSpPr txBox="1"/>
          <p:nvPr/>
        </p:nvSpPr>
        <p:spPr>
          <a:xfrm>
            <a:off x="9051239" y="5068376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BH" sz="1800" b="1" dirty="0">
                <a:solidFill>
                  <a:srgbClr val="FF0000"/>
                </a:solidFill>
              </a:rPr>
              <a:t>1980</a:t>
            </a:r>
            <a:endParaRPr lang="en-US" sz="1800" b="1" dirty="0">
              <a:solidFill>
                <a:srgbClr val="FF0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0355022-FC62-44E3-B1B1-DEB16A6C4180}"/>
              </a:ext>
            </a:extLst>
          </p:cNvPr>
          <p:cNvSpPr txBox="1"/>
          <p:nvPr/>
        </p:nvSpPr>
        <p:spPr>
          <a:xfrm>
            <a:off x="5365380" y="4798719"/>
            <a:ext cx="6174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BH" sz="1800" b="1" dirty="0">
                <a:solidFill>
                  <a:srgbClr val="FF0000"/>
                </a:solidFill>
              </a:rPr>
              <a:t>مسقط</a:t>
            </a:r>
            <a:endParaRPr lang="en-US" sz="1800" b="1" dirty="0">
              <a:solidFill>
                <a:srgbClr val="FF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0EA7A68-D72B-4206-9E89-0A9B8D1A1714}"/>
              </a:ext>
            </a:extLst>
          </p:cNvPr>
          <p:cNvSpPr txBox="1"/>
          <p:nvPr/>
        </p:nvSpPr>
        <p:spPr>
          <a:xfrm>
            <a:off x="1225203" y="4614053"/>
            <a:ext cx="716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BH" sz="1800" b="1" dirty="0">
                <a:solidFill>
                  <a:srgbClr val="FF0000"/>
                </a:solidFill>
              </a:rPr>
              <a:t>أبوظبي</a:t>
            </a:r>
            <a:endParaRPr lang="en-US" sz="1800" b="1" dirty="0">
              <a:solidFill>
                <a:srgbClr val="FF00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A4CD288-85A6-4DA7-B090-6B12DF2B757B}"/>
              </a:ext>
            </a:extLst>
          </p:cNvPr>
          <p:cNvSpPr txBox="1"/>
          <p:nvPr/>
        </p:nvSpPr>
        <p:spPr>
          <a:xfrm>
            <a:off x="621553" y="4972376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BH" sz="1800" b="1" dirty="0">
                <a:solidFill>
                  <a:srgbClr val="FF0000"/>
                </a:solidFill>
              </a:rPr>
              <a:t>1981</a:t>
            </a:r>
            <a:endParaRPr lang="en-US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19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push/>
      </p:transition>
    </mc:Choice>
    <mc:Fallback xmlns="" xmlns:m="http://schemas.openxmlformats.org/officeDocument/2006/math" xmlns:a14="http://schemas.microsoft.com/office/drawing/2010/main">
      <p:transition spd="fast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" grpId="0" animBg="1" advAuto="0"/>
      <p:bldP spid="128" grpId="0" animBg="1" advAuto="0"/>
      <p:bldP spid="6" grpId="0"/>
      <p:bldP spid="13" grpId="0"/>
      <p:bldP spid="14" grpId="0"/>
      <p:bldP spid="15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888AE9-C9AB-4250-8400-70FA5B87DF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انشاء مجلس التعاون">
            <a:hlinkClick r:id="" action="ppaction://media"/>
            <a:extLst>
              <a:ext uri="{FF2B5EF4-FFF2-40B4-BE49-F238E27FC236}">
                <a16:creationId xmlns:a16="http://schemas.microsoft.com/office/drawing/2014/main" id="{3DF27E8D-A442-4D9E-91A4-357F70E7798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8296" y="768350"/>
            <a:ext cx="11661913" cy="53213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719423-FD81-4017-B8A7-69C96B15AD9A}"/>
              </a:ext>
            </a:extLst>
          </p:cNvPr>
          <p:cNvSpPr txBox="1"/>
          <p:nvPr/>
        </p:nvSpPr>
        <p:spPr>
          <a:xfrm flipH="1">
            <a:off x="4259911" y="183575"/>
            <a:ext cx="33070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3200" b="1" dirty="0">
                <a:highlight>
                  <a:srgbClr val="FFFF00"/>
                </a:highlight>
              </a:rPr>
              <a:t>وتحقق الحلم</a:t>
            </a:r>
            <a:endParaRPr lang="en-US" sz="32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69394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1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3F9137-0604-4A89-AE3F-424B7D842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0154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63CD-E975-4CF6-9358-8940E86AA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774" y="779392"/>
            <a:ext cx="12192000" cy="1325563"/>
          </a:xfrm>
        </p:spPr>
        <p:txBody>
          <a:bodyPr/>
          <a:lstStyle/>
          <a:p>
            <a:pPr algn="ctr"/>
            <a:r>
              <a:rPr lang="ar-BH" dirty="0">
                <a:highlight>
                  <a:srgbClr val="FFFF00"/>
                </a:highlight>
              </a:rPr>
              <a:t>ابحث معي عن أسماء القادة المؤسسين لمجلس التعاون الخليجي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1ABF23-591D-4711-AF41-36503AEFE3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3974" y="1866417"/>
            <a:ext cx="10515600" cy="4351338"/>
          </a:xfrm>
        </p:spPr>
        <p:txBody>
          <a:bodyPr/>
          <a:lstStyle/>
          <a:p>
            <a:pPr algn="ctr"/>
            <a:r>
              <a:rPr lang="ar-BH" dirty="0"/>
              <a:t>شاركنا الإجابة على صفحة المقرر في بوابة التعلم الذكي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74A67F-24C4-4E91-BB3A-334CB8C7AC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92244"/>
            <a:ext cx="12191999" cy="4265756"/>
          </a:xfrm>
          <a:prstGeom prst="rect">
            <a:avLst/>
          </a:prstGeom>
        </p:spPr>
      </p:pic>
      <p:sp>
        <p:nvSpPr>
          <p:cNvPr id="5" name="المرحلة الثالثة">
            <a:extLst>
              <a:ext uri="{FF2B5EF4-FFF2-40B4-BE49-F238E27FC236}">
                <a16:creationId xmlns:a16="http://schemas.microsoft.com/office/drawing/2014/main" id="{C3BB45EA-93DD-42FB-8718-EF1DFF99E6C8}"/>
              </a:ext>
            </a:extLst>
          </p:cNvPr>
          <p:cNvSpPr txBox="1"/>
          <p:nvPr/>
        </p:nvSpPr>
        <p:spPr>
          <a:xfrm>
            <a:off x="4497031" y="314222"/>
            <a:ext cx="3489486" cy="595035"/>
          </a:xfrm>
          <a:prstGeom prst="rect">
            <a:avLst/>
          </a:prstGeom>
          <a:ln w="50800">
            <a:solidFill>
              <a:srgbClr val="5E5E5E"/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ctr">
              <a:defRPr sz="3200">
                <a:latin typeface="Impact"/>
                <a:ea typeface="Impact"/>
                <a:cs typeface="Impact"/>
                <a:sym typeface="Impact"/>
              </a:defRPr>
            </a:lvl1pPr>
          </a:lstStyle>
          <a:p>
            <a:pPr rtl="0">
              <a:defRPr/>
            </a:pPr>
            <a:r>
              <a:rPr lang="ar-BH" dirty="0">
                <a:cs typeface="Led Italic Font" panose="02010400000000000000" pitchFamily="2" charset="-78"/>
              </a:rPr>
              <a:t>ال</a:t>
            </a:r>
            <a:r>
              <a:rPr lang="ar-EG" dirty="0">
                <a:cs typeface="Led Italic Font" panose="02010400000000000000" pitchFamily="2" charset="-78"/>
              </a:rPr>
              <a:t>نشاط </a:t>
            </a:r>
            <a:r>
              <a:rPr lang="ar-BH" dirty="0">
                <a:cs typeface="Led Italic Font" panose="02010400000000000000" pitchFamily="2" charset="-78"/>
              </a:rPr>
              <a:t>الثاني</a:t>
            </a:r>
            <a:endParaRPr dirty="0">
              <a:cs typeface="Led Italic Font" panose="020104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DC5F89-D660-4515-9210-4291723E38E2}"/>
              </a:ext>
            </a:extLst>
          </p:cNvPr>
          <p:cNvSpPr txBox="1"/>
          <p:nvPr/>
        </p:nvSpPr>
        <p:spPr>
          <a:xfrm>
            <a:off x="9511884" y="5504715"/>
            <a:ext cx="36640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2400" b="1" dirty="0">
                <a:highlight>
                  <a:srgbClr val="FF0000"/>
                </a:highlight>
              </a:rPr>
              <a:t>الشيخ عيسى </a:t>
            </a:r>
          </a:p>
          <a:p>
            <a:pPr algn="ctr"/>
            <a:r>
              <a:rPr lang="ar-BH" sz="2400" b="1" dirty="0">
                <a:highlight>
                  <a:srgbClr val="FF0000"/>
                </a:highlight>
              </a:rPr>
              <a:t>بن سلمان </a:t>
            </a:r>
          </a:p>
          <a:p>
            <a:pPr algn="ctr"/>
            <a:r>
              <a:rPr lang="ar-BH" sz="2400" b="1" dirty="0">
                <a:highlight>
                  <a:srgbClr val="FF0000"/>
                </a:highlight>
              </a:rPr>
              <a:t>آل خليفه</a:t>
            </a:r>
            <a:endParaRPr lang="en-US" sz="2400" b="1" dirty="0">
              <a:highlight>
                <a:srgbClr val="FF0000"/>
              </a:highligh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35341F-9FE1-47C7-B011-E6C71569550A}"/>
              </a:ext>
            </a:extLst>
          </p:cNvPr>
          <p:cNvSpPr txBox="1"/>
          <p:nvPr/>
        </p:nvSpPr>
        <p:spPr>
          <a:xfrm>
            <a:off x="7686261" y="5486401"/>
            <a:ext cx="3657667" cy="1218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2400" b="1" dirty="0">
                <a:highlight>
                  <a:srgbClr val="FF0000"/>
                </a:highlight>
              </a:rPr>
              <a:t>الشيخ زايد</a:t>
            </a:r>
          </a:p>
          <a:p>
            <a:pPr algn="ctr"/>
            <a:r>
              <a:rPr lang="ar-BH" sz="2400" b="1" dirty="0">
                <a:highlight>
                  <a:srgbClr val="FF0000"/>
                </a:highlight>
              </a:rPr>
              <a:t>بن </a:t>
            </a:r>
            <a:r>
              <a:rPr lang="ar-BH" sz="2400" b="1" dirty="0" err="1">
                <a:highlight>
                  <a:srgbClr val="FF0000"/>
                </a:highlight>
              </a:rPr>
              <a:t>سطان</a:t>
            </a:r>
            <a:endParaRPr lang="ar-BH" sz="2400" b="1" dirty="0">
              <a:highlight>
                <a:srgbClr val="FF0000"/>
              </a:highlight>
            </a:endParaRPr>
          </a:p>
          <a:p>
            <a:pPr algn="ctr"/>
            <a:r>
              <a:rPr lang="ar-BH" sz="2400" b="1" dirty="0">
                <a:highlight>
                  <a:srgbClr val="FF0000"/>
                </a:highlight>
              </a:rPr>
              <a:t>آل نهيان</a:t>
            </a:r>
            <a:endParaRPr lang="en-US" sz="2400" b="1" dirty="0">
              <a:highlight>
                <a:srgbClr val="FF0000"/>
              </a:highligh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86B6E3-9963-4BDF-A7BF-495822C680EA}"/>
              </a:ext>
            </a:extLst>
          </p:cNvPr>
          <p:cNvSpPr txBox="1"/>
          <p:nvPr/>
        </p:nvSpPr>
        <p:spPr>
          <a:xfrm>
            <a:off x="5433392" y="5579165"/>
            <a:ext cx="36626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2400" b="1" dirty="0">
                <a:highlight>
                  <a:srgbClr val="FF0000"/>
                </a:highlight>
              </a:rPr>
              <a:t>الملك خالد</a:t>
            </a:r>
          </a:p>
          <a:p>
            <a:pPr algn="ctr"/>
            <a:r>
              <a:rPr lang="ar-BH" sz="2400" b="1" dirty="0">
                <a:highlight>
                  <a:srgbClr val="FF0000"/>
                </a:highlight>
              </a:rPr>
              <a:t>بن عبد العزيز</a:t>
            </a:r>
          </a:p>
          <a:p>
            <a:pPr algn="ctr"/>
            <a:r>
              <a:rPr lang="ar-BH" sz="2400" b="1" dirty="0">
                <a:highlight>
                  <a:srgbClr val="FF0000"/>
                </a:highlight>
              </a:rPr>
              <a:t>آل سعود</a:t>
            </a:r>
            <a:endParaRPr lang="en-US" sz="2400" b="1" dirty="0">
              <a:highlight>
                <a:srgbClr val="FF0000"/>
              </a:highligh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112A36-60B7-414A-9449-4D6FB38D8AE2}"/>
              </a:ext>
            </a:extLst>
          </p:cNvPr>
          <p:cNvSpPr txBox="1"/>
          <p:nvPr/>
        </p:nvSpPr>
        <p:spPr>
          <a:xfrm>
            <a:off x="3186202" y="5580728"/>
            <a:ext cx="36626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2400" b="1" dirty="0">
                <a:highlight>
                  <a:srgbClr val="FF0000"/>
                </a:highlight>
              </a:rPr>
              <a:t>السلطان قابوس</a:t>
            </a:r>
          </a:p>
          <a:p>
            <a:pPr algn="ctr"/>
            <a:r>
              <a:rPr lang="ar-BH" sz="2400" b="1" dirty="0">
                <a:highlight>
                  <a:srgbClr val="FF0000"/>
                </a:highlight>
              </a:rPr>
              <a:t>بن سعيد</a:t>
            </a:r>
          </a:p>
          <a:p>
            <a:pPr algn="ctr"/>
            <a:r>
              <a:rPr lang="ar-BH" sz="2400" b="1" dirty="0">
                <a:highlight>
                  <a:srgbClr val="FF0000"/>
                </a:highlight>
              </a:rPr>
              <a:t>آل سعيد</a:t>
            </a:r>
            <a:endParaRPr lang="en-US" sz="2400" b="1" dirty="0">
              <a:highlight>
                <a:srgbClr val="FF0000"/>
              </a:highligh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557F1A-7FF2-40FB-93DD-D72223B235A4}"/>
              </a:ext>
            </a:extLst>
          </p:cNvPr>
          <p:cNvSpPr txBox="1"/>
          <p:nvPr/>
        </p:nvSpPr>
        <p:spPr>
          <a:xfrm>
            <a:off x="922717" y="5579164"/>
            <a:ext cx="36626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2400" b="1" dirty="0">
                <a:highlight>
                  <a:srgbClr val="FF0000"/>
                </a:highlight>
              </a:rPr>
              <a:t>الشيخ جابر</a:t>
            </a:r>
          </a:p>
          <a:p>
            <a:pPr algn="ctr"/>
            <a:r>
              <a:rPr lang="ar-BH" sz="2400" b="1" dirty="0">
                <a:highlight>
                  <a:srgbClr val="FF0000"/>
                </a:highlight>
              </a:rPr>
              <a:t>الأحمد </a:t>
            </a:r>
          </a:p>
          <a:p>
            <a:pPr algn="ctr"/>
            <a:r>
              <a:rPr lang="ar-BH" sz="2400" b="1" dirty="0">
                <a:highlight>
                  <a:srgbClr val="FF0000"/>
                </a:highlight>
              </a:rPr>
              <a:t>الصباح</a:t>
            </a:r>
            <a:endParaRPr lang="en-US" sz="2400" b="1" dirty="0">
              <a:highlight>
                <a:srgbClr val="FF0000"/>
              </a:highligh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209E92-6F1D-4BD9-A3B1-0769DEA33872}"/>
              </a:ext>
            </a:extLst>
          </p:cNvPr>
          <p:cNvSpPr txBox="1"/>
          <p:nvPr/>
        </p:nvSpPr>
        <p:spPr>
          <a:xfrm>
            <a:off x="-983230" y="5656844"/>
            <a:ext cx="36626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2400" b="1" dirty="0">
                <a:highlight>
                  <a:srgbClr val="FF0000"/>
                </a:highlight>
              </a:rPr>
              <a:t>الشيخ خليفه</a:t>
            </a:r>
          </a:p>
          <a:p>
            <a:pPr algn="ctr"/>
            <a:r>
              <a:rPr lang="ar-BH" sz="2400" b="1" dirty="0">
                <a:highlight>
                  <a:srgbClr val="FF0000"/>
                </a:highlight>
              </a:rPr>
              <a:t>بن حمد </a:t>
            </a:r>
          </a:p>
          <a:p>
            <a:pPr algn="ctr"/>
            <a:r>
              <a:rPr lang="ar-BH" sz="2400" b="1" dirty="0">
                <a:highlight>
                  <a:srgbClr val="FF0000"/>
                </a:highlight>
              </a:rPr>
              <a:t>آل ثاني</a:t>
            </a:r>
            <a:endParaRPr lang="en-US" sz="2400" b="1" dirty="0">
              <a:highlight>
                <a:srgbClr val="FF00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09761424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dvAuto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image1.png" descr="image1.png"/>
          <p:cNvPicPr>
            <a:picLocks noChangeAspect="1"/>
          </p:cNvPicPr>
          <p:nvPr/>
        </p:nvPicPr>
        <p:blipFill>
          <a:blip r:embed="rId2"/>
          <a:srcRect r="44708"/>
          <a:stretch>
            <a:fillRect/>
          </a:stretch>
        </p:blipFill>
        <p:spPr>
          <a:xfrm>
            <a:off x="8976304" y="914831"/>
            <a:ext cx="2394199" cy="4243531"/>
          </a:xfrm>
          <a:prstGeom prst="rect">
            <a:avLst/>
          </a:prstGeom>
          <a:ln w="12700">
            <a:miter lim="400000"/>
          </a:ln>
          <a:effectLst>
            <a:outerShdw blurRad="254000" dist="76200" dir="8100000" rotWithShape="0">
              <a:srgbClr val="000000">
                <a:alpha val="30000"/>
              </a:srgbClr>
            </a:outerShdw>
          </a:effectLst>
        </p:spPr>
      </p:pic>
      <p:sp>
        <p:nvSpPr>
          <p:cNvPr id="124" name="المرحلة الثالثة"/>
          <p:cNvSpPr txBox="1"/>
          <p:nvPr/>
        </p:nvSpPr>
        <p:spPr>
          <a:xfrm>
            <a:off x="4419365" y="451232"/>
            <a:ext cx="3489486" cy="595035"/>
          </a:xfrm>
          <a:prstGeom prst="rect">
            <a:avLst/>
          </a:prstGeom>
          <a:ln w="50800">
            <a:solidFill>
              <a:srgbClr val="5E5E5E"/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ctr">
              <a:defRPr sz="3200">
                <a:latin typeface="Impact"/>
                <a:ea typeface="Impact"/>
                <a:cs typeface="Impact"/>
                <a:sym typeface="Impact"/>
              </a:defRPr>
            </a:lvl1pPr>
          </a:lstStyle>
          <a:p>
            <a:pPr rtl="0">
              <a:defRPr/>
            </a:pPr>
            <a:r>
              <a:rPr lang="ar-BH" dirty="0">
                <a:cs typeface="Led Italic Font" panose="02010400000000000000" pitchFamily="2" charset="-78"/>
              </a:rPr>
              <a:t>ال</a:t>
            </a:r>
            <a:r>
              <a:rPr lang="ar-EG" dirty="0">
                <a:cs typeface="Led Italic Font" panose="02010400000000000000" pitchFamily="2" charset="-78"/>
              </a:rPr>
              <a:t>نشاط </a:t>
            </a:r>
            <a:r>
              <a:rPr lang="ar-BH" dirty="0">
                <a:cs typeface="Led Italic Font" panose="02010400000000000000" pitchFamily="2" charset="-78"/>
              </a:rPr>
              <a:t>الثالث</a:t>
            </a:r>
            <a:endParaRPr dirty="0">
              <a:cs typeface="Led Italic Font" panose="02010400000000000000" pitchFamily="2" charset="-78"/>
            </a:endParaRPr>
          </a:p>
        </p:txBody>
      </p:sp>
      <p:pic>
        <p:nvPicPr>
          <p:cNvPr id="125" name="stop_watch_thirty_seconds_800_clr_8500.png" descr="stop_watch_thirty_seconds_800_clr_85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768" y="4548693"/>
            <a:ext cx="1565172" cy="1595515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Scroll: Horizontal 2">
            <a:extLst>
              <a:ext uri="{FF2B5EF4-FFF2-40B4-BE49-F238E27FC236}">
                <a16:creationId xmlns:a16="http://schemas.microsoft.com/office/drawing/2014/main" id="{D5915734-D012-478A-B60C-66F0D10F35B7}"/>
              </a:ext>
            </a:extLst>
          </p:cNvPr>
          <p:cNvSpPr/>
          <p:nvPr/>
        </p:nvSpPr>
        <p:spPr>
          <a:xfrm>
            <a:off x="2733799" y="1341649"/>
            <a:ext cx="6261760" cy="1922202"/>
          </a:xfrm>
          <a:prstGeom prst="horizontalScroll">
            <a:avLst/>
          </a:prstGeom>
          <a:solidFill>
            <a:srgbClr val="FFFFFF"/>
          </a:solidFill>
          <a:ln w="12700" cap="flat">
            <a:solidFill>
              <a:srgbClr val="FFA60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lvl="0" algn="ctr">
              <a:defRPr/>
            </a:pPr>
            <a:r>
              <a:rPr lang="ar-EG" sz="3600" b="1" dirty="0">
                <a:solidFill>
                  <a:srgbClr val="FF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ما شعار مجلس التعاون الخليجي </a:t>
            </a:r>
            <a:endParaRPr lang="ar-BH" sz="3600" b="1" dirty="0">
              <a:solidFill>
                <a:srgbClr val="FF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lvl="0" algn="ctr">
              <a:defRPr/>
            </a:pPr>
            <a:r>
              <a:rPr lang="ar-EG" sz="3600" b="1" dirty="0">
                <a:solidFill>
                  <a:srgbClr val="FF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والى ما يرمز</a:t>
            </a:r>
            <a:r>
              <a:rPr lang="ar-EG" sz="2800" b="1" dirty="0">
                <a:solidFill>
                  <a:srgbClr val="FF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؟</a:t>
            </a:r>
            <a:endParaRPr lang="ar-EG" sz="1600" b="1" dirty="0">
              <a:solidFill>
                <a:srgbClr val="292828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lvl="0" algn="r">
              <a:defRPr/>
            </a:pPr>
            <a:endParaRPr lang="ar-EG" sz="1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89CF347-AC38-4505-8C59-15A69A204118}"/>
              </a:ext>
            </a:extLst>
          </p:cNvPr>
          <p:cNvSpPr/>
          <p:nvPr/>
        </p:nvSpPr>
        <p:spPr>
          <a:xfrm>
            <a:off x="2318802" y="3792513"/>
            <a:ext cx="829994" cy="735744"/>
          </a:xfrm>
          <a:prstGeom prst="ellipse">
            <a:avLst/>
          </a:prstGeom>
          <a:solidFill>
            <a:srgbClr val="FFFFFF"/>
          </a:solidFill>
          <a:ln w="12700" cap="flat">
            <a:solidFill>
              <a:srgbClr val="FFA60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rtl="1" hangingPunct="0">
              <a:buClrTx/>
            </a:pPr>
            <a:r>
              <a:rPr lang="ar-EG" sz="2800" b="1" dirty="0"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5</a:t>
            </a:r>
            <a:r>
              <a:rPr lang="ar-EG" sz="1800" dirty="0"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د</a:t>
            </a:r>
            <a:endParaRPr lang="en-US" sz="1800" dirty="0">
              <a:uFill>
                <a:solidFill>
                  <a:srgbClr val="000000"/>
                </a:solidFill>
              </a:uFill>
              <a:latin typeface="+mn-lt"/>
              <a:ea typeface="+mn-ea"/>
              <a:cs typeface="+mn-cs"/>
              <a:sym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9FADA9-5A96-44DC-B3F9-FDFEF39B7D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6980" y="3559234"/>
            <a:ext cx="2514256" cy="220923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C9952F0-0A95-4A65-8F5D-0D450BBAB511}"/>
              </a:ext>
            </a:extLst>
          </p:cNvPr>
          <p:cNvSpPr/>
          <p:nvPr/>
        </p:nvSpPr>
        <p:spPr>
          <a:xfrm>
            <a:off x="3243564" y="5950113"/>
            <a:ext cx="56781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r-BH" sz="2400" b="1" dirty="0">
                <a:highlight>
                  <a:srgbClr val="00FFFF"/>
                </a:highlight>
              </a:rPr>
              <a:t>شاركنا الإجابة على صفحة المقرر في بوابة التعلم الذكي</a:t>
            </a:r>
            <a:endParaRPr lang="en-US" sz="2400" b="1" dirty="0">
              <a:highlight>
                <a:srgbClr val="00FFFF"/>
              </a:highligh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push/>
      </p:transition>
    </mc:Choice>
    <mc:Fallback xmlns="" xmlns:m="http://schemas.openxmlformats.org/officeDocument/2006/math" xmlns:a14="http://schemas.microsoft.com/office/drawing/2010/main">
      <p:transition spd="fast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 advAuto="0"/>
      <p:bldP spid="124" grpId="0" animBg="1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image6.png" descr="image6.png"/>
          <p:cNvPicPr>
            <a:picLocks noChangeAspect="1"/>
          </p:cNvPicPr>
          <p:nvPr/>
        </p:nvPicPr>
        <p:blipFill>
          <a:blip r:embed="rId2"/>
          <a:srcRect r="31202"/>
          <a:stretch>
            <a:fillRect/>
          </a:stretch>
        </p:blipFill>
        <p:spPr>
          <a:xfrm rot="21411182">
            <a:off x="7785353" y="372546"/>
            <a:ext cx="3355107" cy="4779275"/>
          </a:xfrm>
          <a:prstGeom prst="rect">
            <a:avLst/>
          </a:prstGeom>
          <a:ln w="12700">
            <a:miter lim="400000"/>
          </a:ln>
          <a:effectLst>
            <a:outerShdw blurRad="254000" dist="76200" dir="8100000" rotWithShape="0">
              <a:srgbClr val="000000">
                <a:alpha val="30000"/>
              </a:srgbClr>
            </a:outerShdw>
          </a:effectLst>
        </p:spPr>
      </p:pic>
      <p:sp>
        <p:nvSpPr>
          <p:cNvPr id="116" name="المرحلة الأولى"/>
          <p:cNvSpPr txBox="1"/>
          <p:nvPr/>
        </p:nvSpPr>
        <p:spPr>
          <a:xfrm>
            <a:off x="4419365" y="464484"/>
            <a:ext cx="3489486" cy="595035"/>
          </a:xfrm>
          <a:prstGeom prst="rect">
            <a:avLst/>
          </a:prstGeom>
          <a:ln w="50800">
            <a:solidFill>
              <a:srgbClr val="005493"/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ctr">
              <a:defRPr sz="3200">
                <a:solidFill>
                  <a:srgbClr val="0096FF"/>
                </a:solidFill>
                <a:latin typeface="Impact"/>
                <a:ea typeface="Impact"/>
                <a:cs typeface="Impact"/>
                <a:sym typeface="Impact"/>
              </a:defRPr>
            </a:lvl1pPr>
          </a:lstStyle>
          <a:p>
            <a:pPr rtl="0">
              <a:defRPr/>
            </a:pPr>
            <a:r>
              <a:rPr lang="ar-BH" b="1" dirty="0"/>
              <a:t>نلعب ..... نفكر ..... نتعلم</a:t>
            </a:r>
            <a:endParaRPr b="1" dirty="0"/>
          </a:p>
        </p:txBody>
      </p:sp>
      <p:pic>
        <p:nvPicPr>
          <p:cNvPr id="117" name="blank_stopwatch_800_clr_10017.png" descr="blank_stopwatch_800_clr_1001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9645" y="5240311"/>
            <a:ext cx="1473675" cy="1473675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14FE18D-398C-47E1-9378-1CA0ED958730}"/>
              </a:ext>
            </a:extLst>
          </p:cNvPr>
          <p:cNvSpPr/>
          <p:nvPr/>
        </p:nvSpPr>
        <p:spPr>
          <a:xfrm>
            <a:off x="1538107" y="2947060"/>
            <a:ext cx="7924799" cy="2062101"/>
          </a:xfrm>
          <a:prstGeom prst="rect">
            <a:avLst/>
          </a:prstGeom>
          <a:solidFill>
            <a:srgbClr val="FFFFFF"/>
          </a:solidFill>
          <a:ln w="12700" cap="flat">
            <a:solidFill>
              <a:srgbClr val="FFA60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algn="ctr" rtl="1"/>
            <a:r>
              <a:rPr lang="ar-BH" sz="3200" b="1" dirty="0"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لنتعرف على دول مجلس التعاون الخليجي  </a:t>
            </a:r>
          </a:p>
          <a:p>
            <a:pPr algn="ctr" rtl="1"/>
            <a:r>
              <a:rPr lang="ar-BH" sz="3200" b="1" dirty="0"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سيطرح سؤال متعلق بكل دولة </a:t>
            </a:r>
          </a:p>
          <a:p>
            <a:pPr algn="ctr" rtl="1"/>
            <a:r>
              <a:rPr lang="ar-BH" sz="3200" b="1" dirty="0"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والطالب الأسرع في الإجابة </a:t>
            </a:r>
            <a:r>
              <a:rPr lang="ar-EG" sz="3200" b="1" dirty="0"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ي</a:t>
            </a:r>
            <a:r>
              <a:rPr lang="ar-BH" sz="3200" b="1" dirty="0"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ستحق </a:t>
            </a:r>
            <a:r>
              <a:rPr lang="ar-BH" sz="3200" b="1" dirty="0">
                <a:highlight>
                  <a:srgbClr val="FF0000"/>
                </a:highlight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Calibri"/>
              </a:rPr>
              <a:t>وسام عملاق مادة الدراسات الاجتماعية  </a:t>
            </a:r>
            <a:endParaRPr lang="en-US" sz="3200" b="1" dirty="0">
              <a:highlight>
                <a:srgbClr val="FF0000"/>
              </a:highlight>
              <a:uFill>
                <a:solidFill>
                  <a:srgbClr val="000000"/>
                </a:solidFill>
              </a:uFill>
              <a:latin typeface="+mn-lt"/>
              <a:ea typeface="+mn-ea"/>
              <a:cs typeface="+mn-cs"/>
              <a:sym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00136C-8FD5-4321-8D0B-6E7AF005A8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3973" y="1228725"/>
            <a:ext cx="1285875" cy="220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065912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animBg="1" advAuto="0"/>
      <p:bldP spid="116" grpId="0" animBg="1" advAuto="0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3AB1F7-790F-4DDA-A4DA-7E5E9AE758B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0679"/>
            <a:ext cx="12192000" cy="87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مراجعة الصف السادس">
            <a:extLst>
              <a:ext uri="{FF2B5EF4-FFF2-40B4-BE49-F238E27FC236}">
                <a16:creationId xmlns:a16="http://schemas.microsoft.com/office/drawing/2014/main" id="{95088B11-0A25-4C60-8B08-264375705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38" y="805691"/>
            <a:ext cx="8668579" cy="551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B40773D-BFC8-4AB7-AE47-24D1A1B4D9F0}"/>
              </a:ext>
            </a:extLst>
          </p:cNvPr>
          <p:cNvSpPr/>
          <p:nvPr/>
        </p:nvSpPr>
        <p:spPr>
          <a:xfrm>
            <a:off x="8927802" y="30679"/>
            <a:ext cx="3246782" cy="6858001"/>
          </a:xfrm>
          <a:prstGeom prst="rect">
            <a:avLst/>
          </a:prstGeom>
          <a:solidFill>
            <a:srgbClr val="00B0F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5D5C6F-EF96-40C0-A6C9-BBA0D218E0AB}"/>
              </a:ext>
            </a:extLst>
          </p:cNvPr>
          <p:cNvSpPr/>
          <p:nvPr/>
        </p:nvSpPr>
        <p:spPr>
          <a:xfrm>
            <a:off x="-1" y="0"/>
            <a:ext cx="8945214" cy="6858001"/>
          </a:xfrm>
          <a:prstGeom prst="rect">
            <a:avLst/>
          </a:prstGeom>
          <a:solidFill>
            <a:srgbClr val="0000CC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74EF1BD-73CB-4C4D-8BCA-6830CC0B2DFA}"/>
              </a:ext>
            </a:extLst>
          </p:cNvPr>
          <p:cNvSpPr/>
          <p:nvPr/>
        </p:nvSpPr>
        <p:spPr>
          <a:xfrm>
            <a:off x="3746360" y="2997374"/>
            <a:ext cx="612000" cy="6120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BH" sz="2400" dirty="0"/>
              <a:t>2</a:t>
            </a:r>
            <a:endParaRPr lang="en-US" sz="240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8595FF8-FDDA-4BB3-9633-5D20CBF52F4B}"/>
              </a:ext>
            </a:extLst>
          </p:cNvPr>
          <p:cNvSpPr/>
          <p:nvPr/>
        </p:nvSpPr>
        <p:spPr>
          <a:xfrm>
            <a:off x="4731377" y="1553073"/>
            <a:ext cx="612000" cy="6120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BH" sz="2400" dirty="0"/>
              <a:t>3</a:t>
            </a:r>
            <a:endParaRPr lang="en-US" sz="2400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4F16798-A72E-4938-9862-6706E5FDDC13}"/>
              </a:ext>
            </a:extLst>
          </p:cNvPr>
          <p:cNvSpPr/>
          <p:nvPr/>
        </p:nvSpPr>
        <p:spPr>
          <a:xfrm>
            <a:off x="7622642" y="3303374"/>
            <a:ext cx="612000" cy="6120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BH" sz="2400" dirty="0"/>
              <a:t>5</a:t>
            </a:r>
            <a:endParaRPr lang="en-US" sz="2400" dirty="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7DD86B8C-99F6-4B13-B7E0-6D08DFDE7C44}"/>
              </a:ext>
            </a:extLst>
          </p:cNvPr>
          <p:cNvSpPr/>
          <p:nvPr/>
        </p:nvSpPr>
        <p:spPr>
          <a:xfrm>
            <a:off x="1079002" y="153766"/>
            <a:ext cx="7427495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دول مجلس التعاون الخليجي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B109D58A-E6D5-46C5-9C3B-43391FB08FF4}"/>
              </a:ext>
            </a:extLst>
          </p:cNvPr>
          <p:cNvSpPr/>
          <p:nvPr/>
        </p:nvSpPr>
        <p:spPr>
          <a:xfrm>
            <a:off x="8867534" y="3293024"/>
            <a:ext cx="3246787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المملكة العربية السعودية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319CB7A-9FE9-46A2-A9CC-DEF9E7D4DBDD}"/>
              </a:ext>
            </a:extLst>
          </p:cNvPr>
          <p:cNvSpPr/>
          <p:nvPr/>
        </p:nvSpPr>
        <p:spPr>
          <a:xfrm>
            <a:off x="6815129" y="2997374"/>
            <a:ext cx="612000" cy="6120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BH" sz="2400" dirty="0"/>
              <a:t>1</a:t>
            </a:r>
            <a:endParaRPr lang="en-US" sz="2400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83D05EA-FD16-4532-B94E-C6C5A9CA5C2A}"/>
              </a:ext>
            </a:extLst>
          </p:cNvPr>
          <p:cNvSpPr/>
          <p:nvPr/>
        </p:nvSpPr>
        <p:spPr>
          <a:xfrm>
            <a:off x="8822261" y="2587841"/>
            <a:ext cx="3246787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دولة الإمارات العربية المتحدة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4BB4295-F889-490C-AABE-BB4F01D77A95}"/>
              </a:ext>
            </a:extLst>
          </p:cNvPr>
          <p:cNvSpPr/>
          <p:nvPr/>
        </p:nvSpPr>
        <p:spPr>
          <a:xfrm>
            <a:off x="8883850" y="4006066"/>
            <a:ext cx="3246787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دولة الكويت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8C00B3D8-8D68-43E5-9046-B8D941469340}"/>
              </a:ext>
            </a:extLst>
          </p:cNvPr>
          <p:cNvSpPr/>
          <p:nvPr/>
        </p:nvSpPr>
        <p:spPr>
          <a:xfrm>
            <a:off x="8883851" y="5424291"/>
            <a:ext cx="3246787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سلطنة عُمان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232FE9E-9BE9-4289-8060-F670DA37C9A2}"/>
              </a:ext>
            </a:extLst>
          </p:cNvPr>
          <p:cNvSpPr/>
          <p:nvPr/>
        </p:nvSpPr>
        <p:spPr>
          <a:xfrm>
            <a:off x="5597695" y="2150973"/>
            <a:ext cx="612000" cy="6120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dirty="0"/>
              <a:t>4</a:t>
            </a:r>
            <a:endParaRPr lang="en-US" sz="2400" dirty="0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06C88982-FCEA-4D97-9987-F15E853729C4}"/>
              </a:ext>
            </a:extLst>
          </p:cNvPr>
          <p:cNvSpPr/>
          <p:nvPr/>
        </p:nvSpPr>
        <p:spPr>
          <a:xfrm>
            <a:off x="8990184" y="4722585"/>
            <a:ext cx="3246787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مملكة البحرين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DBF9371-DEF1-4820-8BC4-164DE801EADE}"/>
              </a:ext>
            </a:extLst>
          </p:cNvPr>
          <p:cNvSpPr/>
          <p:nvPr/>
        </p:nvSpPr>
        <p:spPr>
          <a:xfrm>
            <a:off x="5897127" y="2691374"/>
            <a:ext cx="612000" cy="6120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BH" sz="2400" dirty="0"/>
              <a:t>6</a:t>
            </a:r>
            <a:endParaRPr lang="en-US" sz="2400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636C3519-8992-4E57-B7AD-F2E579C36154}"/>
              </a:ext>
            </a:extLst>
          </p:cNvPr>
          <p:cNvSpPr/>
          <p:nvPr/>
        </p:nvSpPr>
        <p:spPr>
          <a:xfrm>
            <a:off x="8927797" y="6125997"/>
            <a:ext cx="3246787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دولة قطر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030" name="Picture 6" descr="قمة قادة دول مجلس التعاون الخليجي تنطلق 10 ديسمبر في الرياض ...">
            <a:extLst>
              <a:ext uri="{FF2B5EF4-FFF2-40B4-BE49-F238E27FC236}">
                <a16:creationId xmlns:a16="http://schemas.microsoft.com/office/drawing/2014/main" id="{435889E8-61EB-4F38-A10A-B8072DA8FE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58" r="19928"/>
          <a:stretch/>
        </p:blipFill>
        <p:spPr bwMode="auto">
          <a:xfrm>
            <a:off x="9005481" y="8414"/>
            <a:ext cx="3141245" cy="2619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193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3AB1F7-790F-4DDA-A4DA-7E5E9AE758B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0679"/>
            <a:ext cx="12192000" cy="87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مراجعة الصف السادس">
            <a:extLst>
              <a:ext uri="{FF2B5EF4-FFF2-40B4-BE49-F238E27FC236}">
                <a16:creationId xmlns:a16="http://schemas.microsoft.com/office/drawing/2014/main" id="{95088B11-0A25-4C60-8B08-264375705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38" y="805691"/>
            <a:ext cx="8668579" cy="551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B40773D-BFC8-4AB7-AE47-24D1A1B4D9F0}"/>
              </a:ext>
            </a:extLst>
          </p:cNvPr>
          <p:cNvSpPr/>
          <p:nvPr/>
        </p:nvSpPr>
        <p:spPr>
          <a:xfrm>
            <a:off x="8945217" y="-1"/>
            <a:ext cx="3246782" cy="6858001"/>
          </a:xfrm>
          <a:prstGeom prst="rect">
            <a:avLst/>
          </a:prstGeom>
          <a:solidFill>
            <a:srgbClr val="00B0F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5D5C6F-EF96-40C0-A6C9-BBA0D218E0AB}"/>
              </a:ext>
            </a:extLst>
          </p:cNvPr>
          <p:cNvSpPr/>
          <p:nvPr/>
        </p:nvSpPr>
        <p:spPr>
          <a:xfrm>
            <a:off x="-1" y="0"/>
            <a:ext cx="8945214" cy="6858001"/>
          </a:xfrm>
          <a:prstGeom prst="rect">
            <a:avLst/>
          </a:prstGeom>
          <a:solidFill>
            <a:srgbClr val="0000CC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C6A161D-E43C-41A6-8A21-97C4A1A65997}"/>
              </a:ext>
            </a:extLst>
          </p:cNvPr>
          <p:cNvSpPr/>
          <p:nvPr/>
        </p:nvSpPr>
        <p:spPr>
          <a:xfrm>
            <a:off x="6705950" y="2816999"/>
            <a:ext cx="612000" cy="6120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BH" sz="2400" dirty="0"/>
              <a:t>1</a:t>
            </a:r>
            <a:endParaRPr lang="en-US" sz="2400" dirty="0"/>
          </a:p>
        </p:txBody>
      </p:sp>
      <p:pic>
        <p:nvPicPr>
          <p:cNvPr id="2050" name="Picture 2" descr="الإمارات العربية المتحدة - ويكيبيديا">
            <a:extLst>
              <a:ext uri="{FF2B5EF4-FFF2-40B4-BE49-F238E27FC236}">
                <a16:creationId xmlns:a16="http://schemas.microsoft.com/office/drawing/2014/main" id="{E51CABF0-8E46-4CB3-B613-98A71EBAE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7483" y="931827"/>
            <a:ext cx="2762250" cy="237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A2C67EE-CCED-473F-A6BF-318834D85DC8}"/>
              </a:ext>
            </a:extLst>
          </p:cNvPr>
          <p:cNvSpPr/>
          <p:nvPr/>
        </p:nvSpPr>
        <p:spPr>
          <a:xfrm>
            <a:off x="2824266" y="153766"/>
            <a:ext cx="7427495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دول مجلس التعاون الخليجي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58EB70-F411-4BCA-B7F9-B3C5D4CE29C3}"/>
              </a:ext>
            </a:extLst>
          </p:cNvPr>
          <p:cNvSpPr/>
          <p:nvPr/>
        </p:nvSpPr>
        <p:spPr>
          <a:xfrm>
            <a:off x="8945213" y="3575884"/>
            <a:ext cx="3246787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دولة الإمارات العربية المتحدة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3074" name="Picture 2" descr="علم الإمارات العربية المتحدة - ويكيبيديا">
            <a:extLst>
              <a:ext uri="{FF2B5EF4-FFF2-40B4-BE49-F238E27FC236}">
                <a16:creationId xmlns:a16="http://schemas.microsoft.com/office/drawing/2014/main" id="{B1F68EB4-1279-4693-9CF2-480150E73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4129" y="4411698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0530AD7-19D1-4D60-A613-28B6548EF642}"/>
              </a:ext>
            </a:extLst>
          </p:cNvPr>
          <p:cNvSpPr txBox="1"/>
          <p:nvPr/>
        </p:nvSpPr>
        <p:spPr>
          <a:xfrm>
            <a:off x="1577009" y="4412973"/>
            <a:ext cx="52179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3200" b="1" dirty="0">
                <a:highlight>
                  <a:srgbClr val="00FF00"/>
                </a:highlight>
              </a:rPr>
              <a:t>متى توفي القائد المؤسس الشيخ زايد بن سلطان آل نهيان رحمه الله ؟</a:t>
            </a:r>
            <a:endParaRPr lang="en-US" sz="3200" b="1" dirty="0">
              <a:highlight>
                <a:srgbClr val="00FF00"/>
              </a:highligh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67EF9CB-1413-491F-9950-9E97D75075C9}"/>
              </a:ext>
            </a:extLst>
          </p:cNvPr>
          <p:cNvSpPr txBox="1"/>
          <p:nvPr/>
        </p:nvSpPr>
        <p:spPr>
          <a:xfrm>
            <a:off x="3432315" y="5695340"/>
            <a:ext cx="1808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2400" b="1" dirty="0">
                <a:highlight>
                  <a:srgbClr val="FF0000"/>
                </a:highlight>
              </a:rPr>
              <a:t>2004</a:t>
            </a:r>
            <a:endParaRPr lang="en-US" sz="2400" b="1" dirty="0">
              <a:highlight>
                <a:srgbClr val="FF00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469078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 animBg="1"/>
      <p:bldP spid="12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3AB1F7-790F-4DDA-A4DA-7E5E9AE758B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0679"/>
            <a:ext cx="12192000" cy="87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مراجعة الصف السادس">
            <a:extLst>
              <a:ext uri="{FF2B5EF4-FFF2-40B4-BE49-F238E27FC236}">
                <a16:creationId xmlns:a16="http://schemas.microsoft.com/office/drawing/2014/main" id="{95088B11-0A25-4C60-8B08-264375705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38" y="805691"/>
            <a:ext cx="8668579" cy="551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B40773D-BFC8-4AB7-AE47-24D1A1B4D9F0}"/>
              </a:ext>
            </a:extLst>
          </p:cNvPr>
          <p:cNvSpPr/>
          <p:nvPr/>
        </p:nvSpPr>
        <p:spPr>
          <a:xfrm>
            <a:off x="8945218" y="0"/>
            <a:ext cx="3246782" cy="6858001"/>
          </a:xfrm>
          <a:prstGeom prst="rect">
            <a:avLst/>
          </a:prstGeom>
          <a:solidFill>
            <a:srgbClr val="00B0F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5D5C6F-EF96-40C0-A6C9-BBA0D218E0AB}"/>
              </a:ext>
            </a:extLst>
          </p:cNvPr>
          <p:cNvSpPr/>
          <p:nvPr/>
        </p:nvSpPr>
        <p:spPr>
          <a:xfrm>
            <a:off x="-1" y="0"/>
            <a:ext cx="8945214" cy="6858001"/>
          </a:xfrm>
          <a:prstGeom prst="rect">
            <a:avLst/>
          </a:prstGeom>
          <a:solidFill>
            <a:srgbClr val="0000CC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A2C67EE-CCED-473F-A6BF-318834D85DC8}"/>
              </a:ext>
            </a:extLst>
          </p:cNvPr>
          <p:cNvSpPr/>
          <p:nvPr/>
        </p:nvSpPr>
        <p:spPr>
          <a:xfrm>
            <a:off x="2824266" y="153766"/>
            <a:ext cx="7427495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دول مجلس التعاون الخليجي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25B4888-6E48-46BF-B4EF-CF209343559C}"/>
              </a:ext>
            </a:extLst>
          </p:cNvPr>
          <p:cNvSpPr/>
          <p:nvPr/>
        </p:nvSpPr>
        <p:spPr>
          <a:xfrm>
            <a:off x="3750716" y="2997374"/>
            <a:ext cx="612000" cy="6120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BH" sz="2400" dirty="0"/>
              <a:t>2</a:t>
            </a:r>
            <a:endParaRPr lang="en-US" sz="2400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366F47DF-E673-4947-991E-1EFCAC267E40}"/>
              </a:ext>
            </a:extLst>
          </p:cNvPr>
          <p:cNvSpPr/>
          <p:nvPr/>
        </p:nvSpPr>
        <p:spPr>
          <a:xfrm>
            <a:off x="8945211" y="3428999"/>
            <a:ext cx="3246787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المملكة العربية السعودية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6E2E554-AE44-482A-9AB7-3DE9F27379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4418" y="931827"/>
            <a:ext cx="2647494" cy="2419975"/>
          </a:xfrm>
          <a:prstGeom prst="rect">
            <a:avLst/>
          </a:prstGeom>
        </p:spPr>
      </p:pic>
      <p:pic>
        <p:nvPicPr>
          <p:cNvPr id="2052" name="Picture 4" descr="علم المملكة العربية السعودية أيقونات الكمبيوتر ، المملكة العربية ...">
            <a:extLst>
              <a:ext uri="{FF2B5EF4-FFF2-40B4-BE49-F238E27FC236}">
                <a16:creationId xmlns:a16="http://schemas.microsoft.com/office/drawing/2014/main" id="{F2CFBBF5-0256-4220-B8BA-638CBAD0BF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1" t="19032" r="4713" b="19185"/>
          <a:stretch/>
        </p:blipFill>
        <p:spPr bwMode="auto">
          <a:xfrm>
            <a:off x="9058641" y="4148167"/>
            <a:ext cx="3019926" cy="2057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F38863B-D92E-435C-A3CF-59117079AF81}"/>
              </a:ext>
            </a:extLst>
          </p:cNvPr>
          <p:cNvSpPr txBox="1"/>
          <p:nvPr/>
        </p:nvSpPr>
        <p:spPr>
          <a:xfrm>
            <a:off x="423525" y="1726400"/>
            <a:ext cx="3455446" cy="595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3200" b="1" dirty="0">
                <a:highlight>
                  <a:srgbClr val="00FF00"/>
                </a:highlight>
              </a:rPr>
              <a:t>ما شعار المملكة؟</a:t>
            </a:r>
            <a:endParaRPr lang="en-US" sz="3200" b="1" dirty="0">
              <a:highlight>
                <a:srgbClr val="00FF00"/>
              </a:highligh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E38D66-F1C5-4EA4-9AAB-3A18F357EF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5895" y="2997374"/>
            <a:ext cx="2995564" cy="1778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744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3AB1F7-790F-4DDA-A4DA-7E5E9AE758B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0679"/>
            <a:ext cx="12192000" cy="87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مراجعة الصف السادس">
            <a:extLst>
              <a:ext uri="{FF2B5EF4-FFF2-40B4-BE49-F238E27FC236}">
                <a16:creationId xmlns:a16="http://schemas.microsoft.com/office/drawing/2014/main" id="{95088B11-0A25-4C60-8B08-264375705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38" y="805691"/>
            <a:ext cx="8668579" cy="551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B40773D-BFC8-4AB7-AE47-24D1A1B4D9F0}"/>
              </a:ext>
            </a:extLst>
          </p:cNvPr>
          <p:cNvSpPr/>
          <p:nvPr/>
        </p:nvSpPr>
        <p:spPr>
          <a:xfrm>
            <a:off x="8945213" y="-8529"/>
            <a:ext cx="3246782" cy="6858001"/>
          </a:xfrm>
          <a:prstGeom prst="rect">
            <a:avLst/>
          </a:prstGeom>
          <a:solidFill>
            <a:srgbClr val="00B0F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5D5C6F-EF96-40C0-A6C9-BBA0D218E0AB}"/>
              </a:ext>
            </a:extLst>
          </p:cNvPr>
          <p:cNvSpPr/>
          <p:nvPr/>
        </p:nvSpPr>
        <p:spPr>
          <a:xfrm>
            <a:off x="-1" y="0"/>
            <a:ext cx="8945214" cy="6858001"/>
          </a:xfrm>
          <a:prstGeom prst="rect">
            <a:avLst/>
          </a:prstGeom>
          <a:solidFill>
            <a:srgbClr val="0000CC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A2C67EE-CCED-473F-A6BF-318834D85DC8}"/>
              </a:ext>
            </a:extLst>
          </p:cNvPr>
          <p:cNvSpPr/>
          <p:nvPr/>
        </p:nvSpPr>
        <p:spPr>
          <a:xfrm>
            <a:off x="2824266" y="153766"/>
            <a:ext cx="7427495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دول مجلس التعاون الخليجي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58EB70-F411-4BCA-B7F9-B3C5D4CE29C3}"/>
              </a:ext>
            </a:extLst>
          </p:cNvPr>
          <p:cNvSpPr/>
          <p:nvPr/>
        </p:nvSpPr>
        <p:spPr>
          <a:xfrm>
            <a:off x="8990184" y="3575884"/>
            <a:ext cx="3246787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دولة الكويت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0D5F7E3-FCFD-4F6F-95D3-B602999443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33336" y="1139252"/>
            <a:ext cx="3000010" cy="2142864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60BD6D9E-2180-4472-8403-EF011F0C4D5B}"/>
              </a:ext>
            </a:extLst>
          </p:cNvPr>
          <p:cNvSpPr/>
          <p:nvPr/>
        </p:nvSpPr>
        <p:spPr>
          <a:xfrm>
            <a:off x="4731377" y="1553073"/>
            <a:ext cx="612000" cy="6120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BH" sz="2400" dirty="0"/>
              <a:t>3</a:t>
            </a:r>
            <a:endParaRPr lang="en-US" sz="2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23D16E-90FC-44E1-BA4C-CBC93FC90F94}"/>
              </a:ext>
            </a:extLst>
          </p:cNvPr>
          <p:cNvSpPr txBox="1"/>
          <p:nvPr/>
        </p:nvSpPr>
        <p:spPr>
          <a:xfrm>
            <a:off x="1910657" y="2647697"/>
            <a:ext cx="51252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3200" b="1" dirty="0">
                <a:highlight>
                  <a:srgbClr val="00FF00"/>
                </a:highlight>
              </a:rPr>
              <a:t>ما العملة النقدية  لدولة  الكويت؟</a:t>
            </a:r>
            <a:endParaRPr lang="en-US" sz="3200" b="1" dirty="0">
              <a:highlight>
                <a:srgbClr val="00FF00"/>
              </a:highligh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9589C6E-4A56-463D-927A-5AA52CA7C783}"/>
              </a:ext>
            </a:extLst>
          </p:cNvPr>
          <p:cNvSpPr txBox="1"/>
          <p:nvPr/>
        </p:nvSpPr>
        <p:spPr>
          <a:xfrm>
            <a:off x="3706797" y="3625529"/>
            <a:ext cx="1808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2400" b="1" dirty="0">
                <a:highlight>
                  <a:srgbClr val="FF0000"/>
                </a:highlight>
              </a:rPr>
              <a:t>الدينار الكويتي</a:t>
            </a:r>
            <a:endParaRPr lang="en-US" sz="2400" b="1" dirty="0">
              <a:highlight>
                <a:srgbClr val="FF0000"/>
              </a:highligh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9774492-E93B-482B-A25F-755FC002F5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33336" y="4696812"/>
            <a:ext cx="302895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083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1" grpId="0" animBg="1"/>
      <p:bldP spid="10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3AB1F7-790F-4DDA-A4DA-7E5E9AE758B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0679"/>
            <a:ext cx="12192000" cy="87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مراجعة الصف السادس">
            <a:extLst>
              <a:ext uri="{FF2B5EF4-FFF2-40B4-BE49-F238E27FC236}">
                <a16:creationId xmlns:a16="http://schemas.microsoft.com/office/drawing/2014/main" id="{95088B11-0A25-4C60-8B08-264375705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38" y="805691"/>
            <a:ext cx="8668579" cy="551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B40773D-BFC8-4AB7-AE47-24D1A1B4D9F0}"/>
              </a:ext>
            </a:extLst>
          </p:cNvPr>
          <p:cNvSpPr/>
          <p:nvPr/>
        </p:nvSpPr>
        <p:spPr>
          <a:xfrm>
            <a:off x="8945217" y="-1"/>
            <a:ext cx="3246782" cy="6858001"/>
          </a:xfrm>
          <a:prstGeom prst="rect">
            <a:avLst/>
          </a:prstGeom>
          <a:solidFill>
            <a:srgbClr val="00B0F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5D5C6F-EF96-40C0-A6C9-BBA0D218E0AB}"/>
              </a:ext>
            </a:extLst>
          </p:cNvPr>
          <p:cNvSpPr/>
          <p:nvPr/>
        </p:nvSpPr>
        <p:spPr>
          <a:xfrm>
            <a:off x="-1" y="0"/>
            <a:ext cx="8945214" cy="6858001"/>
          </a:xfrm>
          <a:prstGeom prst="rect">
            <a:avLst/>
          </a:prstGeom>
          <a:solidFill>
            <a:srgbClr val="0000CC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A2C67EE-CCED-473F-A6BF-318834D85DC8}"/>
              </a:ext>
            </a:extLst>
          </p:cNvPr>
          <p:cNvSpPr/>
          <p:nvPr/>
        </p:nvSpPr>
        <p:spPr>
          <a:xfrm>
            <a:off x="2824266" y="153766"/>
            <a:ext cx="7427495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دول مجلس التعاون الخليجي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58EB70-F411-4BCA-B7F9-B3C5D4CE29C3}"/>
              </a:ext>
            </a:extLst>
          </p:cNvPr>
          <p:cNvSpPr/>
          <p:nvPr/>
        </p:nvSpPr>
        <p:spPr>
          <a:xfrm>
            <a:off x="8945213" y="3575884"/>
            <a:ext cx="3246787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مملكة البحرين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6146" name="Picture 2" descr="bahrain Map - خريطة مملكة البحرين">
            <a:extLst>
              <a:ext uri="{FF2B5EF4-FFF2-40B4-BE49-F238E27FC236}">
                <a16:creationId xmlns:a16="http://schemas.microsoft.com/office/drawing/2014/main" id="{5F21CBB2-341B-443F-8563-A5BE3B9FC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1328" y="651507"/>
            <a:ext cx="1560448" cy="281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D82FE9A6-5CAC-43E8-BD47-C56378AB3261}"/>
              </a:ext>
            </a:extLst>
          </p:cNvPr>
          <p:cNvSpPr/>
          <p:nvPr/>
        </p:nvSpPr>
        <p:spPr>
          <a:xfrm>
            <a:off x="5484000" y="2211689"/>
            <a:ext cx="612000" cy="6120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BH" sz="2400" dirty="0"/>
              <a:t>4</a:t>
            </a:r>
            <a:endParaRPr lang="en-US" sz="24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D2EF39F-BCEE-4116-B8D3-1679B8154880}"/>
              </a:ext>
            </a:extLst>
          </p:cNvPr>
          <p:cNvSpPr/>
          <p:nvPr/>
        </p:nvSpPr>
        <p:spPr>
          <a:xfrm>
            <a:off x="8990183" y="3575884"/>
            <a:ext cx="3246787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مملكة البحرين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3" name="Picture 2" descr="bahrain Map - خريطة مملكة البحرين">
            <a:extLst>
              <a:ext uri="{FF2B5EF4-FFF2-40B4-BE49-F238E27FC236}">
                <a16:creationId xmlns:a16="http://schemas.microsoft.com/office/drawing/2014/main" id="{19173449-8959-4325-93CA-93111DDE7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6298" y="651507"/>
            <a:ext cx="1560448" cy="281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البحرين - المعرفة">
            <a:extLst>
              <a:ext uri="{FF2B5EF4-FFF2-40B4-BE49-F238E27FC236}">
                <a16:creationId xmlns:a16="http://schemas.microsoft.com/office/drawing/2014/main" id="{37442445-ED55-426D-B221-2A4D18FA7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0756" y="4477033"/>
            <a:ext cx="2389977" cy="1433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4E982AC-735B-41E2-A719-A20202FCE84A}"/>
              </a:ext>
            </a:extLst>
          </p:cNvPr>
          <p:cNvSpPr txBox="1"/>
          <p:nvPr/>
        </p:nvSpPr>
        <p:spPr>
          <a:xfrm>
            <a:off x="1807961" y="3428999"/>
            <a:ext cx="4886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3200" b="1" dirty="0">
                <a:highlight>
                  <a:srgbClr val="00FF00"/>
                </a:highlight>
              </a:rPr>
              <a:t>ما عاصمة مملكة البحرين؟</a:t>
            </a:r>
            <a:endParaRPr lang="en-US" sz="3200" b="1" dirty="0">
              <a:highlight>
                <a:srgbClr val="00FF00"/>
              </a:highlight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1632B3B-6874-4559-AC1D-12E492F60DBB}"/>
              </a:ext>
            </a:extLst>
          </p:cNvPr>
          <p:cNvSpPr txBox="1"/>
          <p:nvPr/>
        </p:nvSpPr>
        <p:spPr>
          <a:xfrm>
            <a:off x="3347172" y="4477033"/>
            <a:ext cx="1808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2400" b="1" dirty="0">
                <a:highlight>
                  <a:srgbClr val="FF0000"/>
                </a:highlight>
              </a:rPr>
              <a:t>المنامة</a:t>
            </a:r>
            <a:endParaRPr lang="en-US" sz="2400" b="1" dirty="0">
              <a:highlight>
                <a:srgbClr val="FF00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710025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6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3AB1F7-790F-4DDA-A4DA-7E5E9AE758B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0679"/>
            <a:ext cx="12192000" cy="87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مراجعة الصف السادس">
            <a:extLst>
              <a:ext uri="{FF2B5EF4-FFF2-40B4-BE49-F238E27FC236}">
                <a16:creationId xmlns:a16="http://schemas.microsoft.com/office/drawing/2014/main" id="{95088B11-0A25-4C60-8B08-264375705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38" y="805691"/>
            <a:ext cx="8668579" cy="551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B40773D-BFC8-4AB7-AE47-24D1A1B4D9F0}"/>
              </a:ext>
            </a:extLst>
          </p:cNvPr>
          <p:cNvSpPr/>
          <p:nvPr/>
        </p:nvSpPr>
        <p:spPr>
          <a:xfrm>
            <a:off x="8945217" y="-1"/>
            <a:ext cx="3246782" cy="6858001"/>
          </a:xfrm>
          <a:prstGeom prst="rect">
            <a:avLst/>
          </a:prstGeom>
          <a:solidFill>
            <a:srgbClr val="00B0F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5D5C6F-EF96-40C0-A6C9-BBA0D218E0AB}"/>
              </a:ext>
            </a:extLst>
          </p:cNvPr>
          <p:cNvSpPr/>
          <p:nvPr/>
        </p:nvSpPr>
        <p:spPr>
          <a:xfrm>
            <a:off x="1" y="-22696"/>
            <a:ext cx="8945214" cy="6858001"/>
          </a:xfrm>
          <a:prstGeom prst="rect">
            <a:avLst/>
          </a:prstGeom>
          <a:solidFill>
            <a:srgbClr val="0000CC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C6A161D-E43C-41A6-8A21-97C4A1A65997}"/>
              </a:ext>
            </a:extLst>
          </p:cNvPr>
          <p:cNvSpPr/>
          <p:nvPr/>
        </p:nvSpPr>
        <p:spPr>
          <a:xfrm>
            <a:off x="7725282" y="3428999"/>
            <a:ext cx="612000" cy="6120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BH" sz="2400" dirty="0"/>
              <a:t>5</a:t>
            </a:r>
            <a:endParaRPr lang="en-US" sz="2400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A2C67EE-CCED-473F-A6BF-318834D85DC8}"/>
              </a:ext>
            </a:extLst>
          </p:cNvPr>
          <p:cNvSpPr/>
          <p:nvPr/>
        </p:nvSpPr>
        <p:spPr>
          <a:xfrm>
            <a:off x="2824266" y="153766"/>
            <a:ext cx="7427495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دول مجلس التعاون الخليجي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58EB70-F411-4BCA-B7F9-B3C5D4CE29C3}"/>
              </a:ext>
            </a:extLst>
          </p:cNvPr>
          <p:cNvSpPr/>
          <p:nvPr/>
        </p:nvSpPr>
        <p:spPr>
          <a:xfrm>
            <a:off x="8945213" y="3575884"/>
            <a:ext cx="3246787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سلطنة عمان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5122" name="Picture 2" descr="وصول أول سفينة عمانية إلى إيران مع تدشين خط ملاحي بين الدولتين ...">
            <a:extLst>
              <a:ext uri="{FF2B5EF4-FFF2-40B4-BE49-F238E27FC236}">
                <a16:creationId xmlns:a16="http://schemas.microsoft.com/office/drawing/2014/main" id="{529D7496-B297-4476-84AE-12A7F8404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1850" y="1197494"/>
            <a:ext cx="2622589" cy="2084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معلومات عن سلطنة عمان – موسوعة المعلومات">
            <a:extLst>
              <a:ext uri="{FF2B5EF4-FFF2-40B4-BE49-F238E27FC236}">
                <a16:creationId xmlns:a16="http://schemas.microsoft.com/office/drawing/2014/main" id="{2848B7E3-9622-4908-8B87-4BD0973E4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7329" y="4333095"/>
            <a:ext cx="2062553" cy="1327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2614B7C-8B5C-4CCE-B73E-28C22666BA71}"/>
              </a:ext>
            </a:extLst>
          </p:cNvPr>
          <p:cNvSpPr txBox="1"/>
          <p:nvPr/>
        </p:nvSpPr>
        <p:spPr>
          <a:xfrm>
            <a:off x="1417982" y="3375624"/>
            <a:ext cx="58673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3200" b="1" dirty="0">
                <a:highlight>
                  <a:srgbClr val="00FF00"/>
                </a:highlight>
              </a:rPr>
              <a:t>من السلطان الحالي لسلطنة عمان ؟</a:t>
            </a:r>
            <a:endParaRPr lang="en-US" sz="3200" b="1" dirty="0">
              <a:highlight>
                <a:srgbClr val="00FF00"/>
              </a:highligh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8A77A3B-3779-4659-8BC3-5655C72AF556}"/>
              </a:ext>
            </a:extLst>
          </p:cNvPr>
          <p:cNvSpPr txBox="1"/>
          <p:nvPr/>
        </p:nvSpPr>
        <p:spPr>
          <a:xfrm>
            <a:off x="2789720" y="4183264"/>
            <a:ext cx="36640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2400" b="1" dirty="0">
                <a:highlight>
                  <a:srgbClr val="FF0000"/>
                </a:highlight>
              </a:rPr>
              <a:t>السلطان هيثم بن طارق آل سعيد</a:t>
            </a:r>
            <a:endParaRPr lang="en-US" sz="2400" b="1" dirty="0">
              <a:highlight>
                <a:srgbClr val="FF00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298968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 animBg="1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3AB1F7-790F-4DDA-A4DA-7E5E9AE758B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0679"/>
            <a:ext cx="12192000" cy="87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مراجعة الصف السادس">
            <a:extLst>
              <a:ext uri="{FF2B5EF4-FFF2-40B4-BE49-F238E27FC236}">
                <a16:creationId xmlns:a16="http://schemas.microsoft.com/office/drawing/2014/main" id="{95088B11-0A25-4C60-8B08-264375705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38" y="805691"/>
            <a:ext cx="8668579" cy="551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B40773D-BFC8-4AB7-AE47-24D1A1B4D9F0}"/>
              </a:ext>
            </a:extLst>
          </p:cNvPr>
          <p:cNvSpPr/>
          <p:nvPr/>
        </p:nvSpPr>
        <p:spPr>
          <a:xfrm>
            <a:off x="8945217" y="-1"/>
            <a:ext cx="3246782" cy="6858001"/>
          </a:xfrm>
          <a:prstGeom prst="rect">
            <a:avLst/>
          </a:prstGeom>
          <a:solidFill>
            <a:srgbClr val="00B0F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5D5C6F-EF96-40C0-A6C9-BBA0D218E0AB}"/>
              </a:ext>
            </a:extLst>
          </p:cNvPr>
          <p:cNvSpPr/>
          <p:nvPr/>
        </p:nvSpPr>
        <p:spPr>
          <a:xfrm>
            <a:off x="-1" y="0"/>
            <a:ext cx="8945214" cy="6858001"/>
          </a:xfrm>
          <a:prstGeom prst="rect">
            <a:avLst/>
          </a:prstGeom>
          <a:solidFill>
            <a:srgbClr val="0000CC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C6A161D-E43C-41A6-8A21-97C4A1A65997}"/>
              </a:ext>
            </a:extLst>
          </p:cNvPr>
          <p:cNvSpPr/>
          <p:nvPr/>
        </p:nvSpPr>
        <p:spPr>
          <a:xfrm>
            <a:off x="5926013" y="2472226"/>
            <a:ext cx="612000" cy="6120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BH" sz="2400" dirty="0"/>
              <a:t>6</a:t>
            </a:r>
            <a:endParaRPr lang="en-US" sz="2400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A2C67EE-CCED-473F-A6BF-318834D85DC8}"/>
              </a:ext>
            </a:extLst>
          </p:cNvPr>
          <p:cNvSpPr/>
          <p:nvPr/>
        </p:nvSpPr>
        <p:spPr>
          <a:xfrm>
            <a:off x="2824266" y="153766"/>
            <a:ext cx="7427495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دول مجلس التعاون الخليجي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C58EB70-F411-4BCA-B7F9-B3C5D4CE29C3}"/>
              </a:ext>
            </a:extLst>
          </p:cNvPr>
          <p:cNvSpPr/>
          <p:nvPr/>
        </p:nvSpPr>
        <p:spPr>
          <a:xfrm>
            <a:off x="8945213" y="3575884"/>
            <a:ext cx="3246787" cy="60738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54000"/>
                </a:schemeClr>
              </a:gs>
              <a:gs pos="44000">
                <a:schemeClr val="accent1">
                  <a:lumMod val="5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BH" sz="2800" dirty="0">
                <a:solidFill>
                  <a:schemeClr val="bg1"/>
                </a:solidFill>
              </a:rPr>
              <a:t>دولة قطر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4098" name="Picture 2" descr="الجغرافيا والتاريخ">
            <a:extLst>
              <a:ext uri="{FF2B5EF4-FFF2-40B4-BE49-F238E27FC236}">
                <a16:creationId xmlns:a16="http://schemas.microsoft.com/office/drawing/2014/main" id="{4E506D4E-3E7F-4070-8FE2-F11B3A73A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1781" y="1296895"/>
            <a:ext cx="253365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معلومات عن دولة قطر – موسوعة المعلومات">
            <a:extLst>
              <a:ext uri="{FF2B5EF4-FFF2-40B4-BE49-F238E27FC236}">
                <a16:creationId xmlns:a16="http://schemas.microsoft.com/office/drawing/2014/main" id="{18BF9682-3DE6-46FC-9590-8DA9023F6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0268" y="4542388"/>
            <a:ext cx="1956488" cy="978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E7136AB-DC30-4E8B-8680-9EC825AFF61D}"/>
              </a:ext>
            </a:extLst>
          </p:cNvPr>
          <p:cNvSpPr txBox="1"/>
          <p:nvPr/>
        </p:nvSpPr>
        <p:spPr>
          <a:xfrm>
            <a:off x="1651332" y="3128771"/>
            <a:ext cx="48866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3200" b="1" dirty="0">
                <a:highlight>
                  <a:srgbClr val="00FF00"/>
                </a:highlight>
              </a:rPr>
              <a:t>من حاكم قطر المؤسس لمجلس التعاون الخليجي ؟</a:t>
            </a:r>
            <a:endParaRPr lang="en-US" sz="3200" b="1" dirty="0">
              <a:highlight>
                <a:srgbClr val="00FF00"/>
              </a:highligh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BB9CA8-E0DA-46A5-8A2D-E0C8AB25E4CE}"/>
              </a:ext>
            </a:extLst>
          </p:cNvPr>
          <p:cNvSpPr txBox="1"/>
          <p:nvPr/>
        </p:nvSpPr>
        <p:spPr>
          <a:xfrm>
            <a:off x="2305438" y="4542388"/>
            <a:ext cx="3620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BH" sz="2400" b="1" dirty="0">
                <a:highlight>
                  <a:srgbClr val="FF0000"/>
                </a:highlight>
              </a:rPr>
              <a:t>الشيخ خليفه  بن حمد آل ثاني</a:t>
            </a:r>
            <a:endParaRPr lang="en-US" sz="2400" b="1" dirty="0">
              <a:highlight>
                <a:srgbClr val="FF00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217734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 animBg="1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D567937-4564-4349-B34B-C9F23BAAAD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1909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35DC59B-2764-462F-A1C5-90F73A6E24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2284" y="987425"/>
            <a:ext cx="4444369" cy="16094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C7BF7E7-91B6-43B4-885F-62147D674C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834" y="140010"/>
            <a:ext cx="2566638" cy="114614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1EC9A1-227C-445D-93F0-26617558F4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101460"/>
            <a:ext cx="12192000" cy="475654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F948AE4-EBAF-4018-8353-4244A5795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7654" y="623375"/>
            <a:ext cx="12192000" cy="1325563"/>
          </a:xfrm>
        </p:spPr>
        <p:txBody>
          <a:bodyPr/>
          <a:lstStyle/>
          <a:p>
            <a:pPr algn="ctr"/>
            <a:r>
              <a:rPr lang="ar-BH" dirty="0">
                <a:highlight>
                  <a:srgbClr val="FFFF00"/>
                </a:highlight>
              </a:rPr>
              <a:t>وصية محب :</a:t>
            </a:r>
            <a:br>
              <a:rPr lang="ar-BH" dirty="0">
                <a:highlight>
                  <a:srgbClr val="FFFF00"/>
                </a:highlight>
              </a:rPr>
            </a:br>
            <a:r>
              <a:rPr lang="ar-BH" dirty="0">
                <a:highlight>
                  <a:srgbClr val="FFFF00"/>
                </a:highlight>
              </a:rPr>
              <a:t>لا تنسونهم من الدعاء </a:t>
            </a:r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39426541"/>
      </p:ext>
    </p:extLst>
  </p:cSld>
  <p:clrMapOvr>
    <a:masterClrMapping/>
  </p:clrMapOvr>
</p:sld>
</file>

<file path=ppt/theme/theme1.xml><?xml version="1.0" encoding="utf-8"?>
<a:theme xmlns:a="http://schemas.openxmlformats.org/drawingml/2006/main" name="2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Sakkal Majalla"/>
        <a:ea typeface=""/>
        <a:cs typeface="Sakkal Majalla"/>
      </a:majorFont>
      <a:minorFont>
        <a:latin typeface="Sakkal Majalla"/>
        <a:ea typeface=""/>
        <a:cs typeface="Sakkal Majall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2497</TotalTime>
  <Words>471</Words>
  <Application>Microsoft Office PowerPoint</Application>
  <PresentationFormat>Widescreen</PresentationFormat>
  <Paragraphs>118</Paragraphs>
  <Slides>22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Calibri</vt:lpstr>
      <vt:lpstr>Arial</vt:lpstr>
      <vt:lpstr>Impact</vt:lpstr>
      <vt:lpstr>Sakkal Majalla</vt:lpstr>
      <vt:lpstr>2_Custom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الحرب العراقية الإيرانية 1980 -1988 </vt:lpstr>
      <vt:lpstr>PowerPoint Presentation</vt:lpstr>
      <vt:lpstr>PowerPoint Presentation</vt:lpstr>
      <vt:lpstr>PowerPoint Presentation</vt:lpstr>
      <vt:lpstr>ابحث معي عن أسماء القادة المؤسسين لمجلس التعاون الخليجي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وصية محب : لا تنسونهم من الدعاء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Aydah Mohammed Kadem</dc:creator>
  <cp:lastModifiedBy>Mahmoud Gomaa abulateef</cp:lastModifiedBy>
  <cp:revision>170</cp:revision>
  <dcterms:modified xsi:type="dcterms:W3CDTF">2020-09-21T09:23:50Z</dcterms:modified>
</cp:coreProperties>
</file>