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7556500" cy="10693400"/>
  <p:notesSz cx="6858000" cy="9144000"/>
  <p:embeddedFontLst>
    <p:embeddedFont>
      <p:font typeface="Almisk" panose="02000506050000020004" pitchFamily="2" charset="-78"/>
      <p:regular r:id="rId41"/>
    </p:embeddedFont>
    <p:embeddedFont>
      <p:font typeface="Ara Hamah Homs" pitchFamily="2" charset="-78"/>
      <p:regular r:id="rId42"/>
    </p:embeddedFont>
    <p:embeddedFont>
      <p:font typeface="Arabic City Bold" pitchFamily="2" charset="-78"/>
      <p:regular r:id="rId43"/>
    </p:embeddedFont>
    <p:embeddedFont>
      <p:font typeface="Codec Pro 1 Bold" pitchFamily="2" charset="0"/>
      <p:regular r:id="rId44"/>
    </p:embeddedFont>
    <p:embeddedFont>
      <p:font typeface="Codec Pro 2 Bold" pitchFamily="2" charset="0"/>
      <p:regular r:id="rId45"/>
    </p:embeddedFont>
    <p:embeddedFont>
      <p:font typeface="Helvetica Neue W23 for SKY" panose="020B0604020202020204" pitchFamily="34" charset="-78"/>
      <p:regular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262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font" Target="fonts/font2.fntdata" /><Relationship Id="rId47" Type="http://schemas.openxmlformats.org/officeDocument/2006/relationships/presProps" Target="presProps.xml" /><Relationship Id="rId50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font" Target="fonts/font6.fntdata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font" Target="fonts/font1.fntdata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font" Target="fonts/font5.fntdata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font" Target="fonts/font4.fntdata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font" Target="fonts/font3.fntdata" /><Relationship Id="rId48" Type="http://schemas.openxmlformats.org/officeDocument/2006/relationships/viewProps" Target="viewProps.xml" /><Relationship Id="rId8" Type="http://schemas.openxmlformats.org/officeDocument/2006/relationships/slide" Target="slides/slide7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 /><Relationship Id="rId3" Type="http://schemas.openxmlformats.org/officeDocument/2006/relationships/image" Target="../media/image2.svg" /><Relationship Id="rId7" Type="http://schemas.openxmlformats.org/officeDocument/2006/relationships/image" Target="../media/image6.svg" /><Relationship Id="rId12" Type="http://schemas.openxmlformats.org/officeDocument/2006/relationships/image" Target="../media/image11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11" Type="http://schemas.openxmlformats.org/officeDocument/2006/relationships/image" Target="../media/image10.png" /><Relationship Id="rId5" Type="http://schemas.openxmlformats.org/officeDocument/2006/relationships/image" Target="../media/image4.svg" /><Relationship Id="rId10" Type="http://schemas.openxmlformats.org/officeDocument/2006/relationships/image" Target="../media/image9.png" /><Relationship Id="rId4" Type="http://schemas.openxmlformats.org/officeDocument/2006/relationships/image" Target="../media/image3.png" /><Relationship Id="rId9" Type="http://schemas.openxmlformats.org/officeDocument/2006/relationships/image" Target="../media/image8.sv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 /><Relationship Id="rId13" Type="http://schemas.openxmlformats.org/officeDocument/2006/relationships/slide" Target="slide21.xml" /><Relationship Id="rId18" Type="http://schemas.openxmlformats.org/officeDocument/2006/relationships/slide" Target="slide36.xml" /><Relationship Id="rId3" Type="http://schemas.openxmlformats.org/officeDocument/2006/relationships/image" Target="../media/image13.png" /><Relationship Id="rId7" Type="http://schemas.openxmlformats.org/officeDocument/2006/relationships/slide" Target="slide4.xml" /><Relationship Id="rId12" Type="http://schemas.openxmlformats.org/officeDocument/2006/relationships/slide" Target="slide18.xml" /><Relationship Id="rId17" Type="http://schemas.openxmlformats.org/officeDocument/2006/relationships/slide" Target="slide33.xml" /><Relationship Id="rId2" Type="http://schemas.openxmlformats.org/officeDocument/2006/relationships/image" Target="../media/image12.png" /><Relationship Id="rId16" Type="http://schemas.openxmlformats.org/officeDocument/2006/relationships/slide" Target="slide30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6.svg" /><Relationship Id="rId11" Type="http://schemas.openxmlformats.org/officeDocument/2006/relationships/slide" Target="slide15.xml" /><Relationship Id="rId5" Type="http://schemas.openxmlformats.org/officeDocument/2006/relationships/image" Target="../media/image15.png" /><Relationship Id="rId15" Type="http://schemas.openxmlformats.org/officeDocument/2006/relationships/slide" Target="slide27.xml" /><Relationship Id="rId10" Type="http://schemas.openxmlformats.org/officeDocument/2006/relationships/slide" Target="slide12.xml" /><Relationship Id="rId4" Type="http://schemas.openxmlformats.org/officeDocument/2006/relationships/image" Target="../media/image14.svg" /><Relationship Id="rId9" Type="http://schemas.openxmlformats.org/officeDocument/2006/relationships/slide" Target="slide9.xml" /><Relationship Id="rId14" Type="http://schemas.openxmlformats.org/officeDocument/2006/relationships/slide" Target="slide24.xml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18.sv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0.sv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18.sv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3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4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5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6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7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8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29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30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31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32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10" Type="http://schemas.openxmlformats.org/officeDocument/2006/relationships/image" Target="../media/image33.pn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svg" /><Relationship Id="rId4" Type="http://schemas.openxmlformats.org/officeDocument/2006/relationships/image" Target="../media/image5.png" /><Relationship Id="rId9" Type="http://schemas.openxmlformats.org/officeDocument/2006/relationships/image" Target="../media/image22.svg" 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 /><Relationship Id="rId13" Type="http://schemas.openxmlformats.org/officeDocument/2006/relationships/hyperlink" Target="https://ba9amat.com" TargetMode="External" /><Relationship Id="rId18" Type="http://schemas.openxmlformats.org/officeDocument/2006/relationships/hyperlink" Target="https://x.com/hebamath2013" TargetMode="External" /><Relationship Id="rId3" Type="http://schemas.openxmlformats.org/officeDocument/2006/relationships/image" Target="../media/image2.svg" /><Relationship Id="rId7" Type="http://schemas.openxmlformats.org/officeDocument/2006/relationships/image" Target="../media/image8.svg" /><Relationship Id="rId12" Type="http://schemas.openxmlformats.org/officeDocument/2006/relationships/image" Target="../media/image37.png" /><Relationship Id="rId17" Type="http://schemas.openxmlformats.org/officeDocument/2006/relationships/image" Target="../media/image41.svg" /><Relationship Id="rId2" Type="http://schemas.openxmlformats.org/officeDocument/2006/relationships/image" Target="../media/image1.png" /><Relationship Id="rId16" Type="http://schemas.openxmlformats.org/officeDocument/2006/relationships/image" Target="../media/image4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11" Type="http://schemas.openxmlformats.org/officeDocument/2006/relationships/hyperlink" Target="https://t.me/hebamaz" TargetMode="External" /><Relationship Id="rId5" Type="http://schemas.openxmlformats.org/officeDocument/2006/relationships/image" Target="../media/image6.svg" /><Relationship Id="rId15" Type="http://schemas.openxmlformats.org/officeDocument/2006/relationships/image" Target="../media/image39.svg" /><Relationship Id="rId10" Type="http://schemas.openxmlformats.org/officeDocument/2006/relationships/image" Target="../media/image36.png" /><Relationship Id="rId4" Type="http://schemas.openxmlformats.org/officeDocument/2006/relationships/image" Target="../media/image5.png" /><Relationship Id="rId9" Type="http://schemas.openxmlformats.org/officeDocument/2006/relationships/image" Target="../media/image35.svg" /><Relationship Id="rId14" Type="http://schemas.openxmlformats.org/officeDocument/2006/relationships/image" Target="../media/image38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>
            <a:off x="0" y="6782193"/>
            <a:ext cx="7556500" cy="1874105"/>
          </a:xfrm>
          <a:custGeom>
            <a:avLst/>
            <a:gdLst/>
            <a:ahLst/>
            <a:cxnLst/>
            <a:rect l="l" t="t" r="r" b="b"/>
            <a:pathLst>
              <a:path w="10633222" h="1874105">
                <a:moveTo>
                  <a:pt x="0" y="0"/>
                </a:moveTo>
                <a:lnTo>
                  <a:pt x="10633222" y="0"/>
                </a:lnTo>
                <a:lnTo>
                  <a:pt x="10633222" y="1874105"/>
                </a:lnTo>
                <a:lnTo>
                  <a:pt x="0" y="187410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025" r="-32691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 flipH="1">
            <a:off x="4710169" y="2728677"/>
            <a:ext cx="2846331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6"/>
                </a:lnTo>
                <a:lnTo>
                  <a:pt x="3725856" y="4053516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30900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2993652" y="321835"/>
            <a:ext cx="1680983" cy="857301"/>
          </a:xfrm>
          <a:custGeom>
            <a:avLst/>
            <a:gdLst/>
            <a:ahLst/>
            <a:cxnLst/>
            <a:rect l="l" t="t" r="r" b="b"/>
            <a:pathLst>
              <a:path w="1680983" h="857301">
                <a:moveTo>
                  <a:pt x="0" y="0"/>
                </a:moveTo>
                <a:lnTo>
                  <a:pt x="1680983" y="0"/>
                </a:lnTo>
                <a:lnTo>
                  <a:pt x="1680983" y="857302"/>
                </a:lnTo>
                <a:lnTo>
                  <a:pt x="0" y="85730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Freeform 8"/>
          <p:cNvSpPr/>
          <p:nvPr/>
        </p:nvSpPr>
        <p:spPr>
          <a:xfrm>
            <a:off x="0" y="6679973"/>
            <a:ext cx="7556500" cy="1874105"/>
          </a:xfrm>
          <a:custGeom>
            <a:avLst/>
            <a:gdLst/>
            <a:ahLst/>
            <a:cxnLst/>
            <a:rect l="l" t="t" r="r" b="b"/>
            <a:pathLst>
              <a:path w="10633222" h="1874105">
                <a:moveTo>
                  <a:pt x="0" y="0"/>
                </a:moveTo>
                <a:lnTo>
                  <a:pt x="10633222" y="0"/>
                </a:lnTo>
                <a:lnTo>
                  <a:pt x="10633222" y="1874105"/>
                </a:lnTo>
                <a:lnTo>
                  <a:pt x="0" y="187410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2189" r="-28527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9" name="TextBox 9"/>
          <p:cNvSpPr txBox="1"/>
          <p:nvPr/>
        </p:nvSpPr>
        <p:spPr>
          <a:xfrm>
            <a:off x="1144235" y="6887122"/>
            <a:ext cx="5619856" cy="1521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19"/>
              </a:lnSpc>
            </a:pPr>
            <a:r>
              <a:rPr lang="ar-EG" sz="4228" b="1" dirty="0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ملف الإنجاز ل</a:t>
            </a:r>
            <a:r>
              <a:rPr lang="ar-SA" sz="4228" b="1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ل</a:t>
            </a:r>
            <a:r>
              <a:rPr lang="ar-EG" sz="4228" b="1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معلم</a:t>
            </a:r>
          </a:p>
          <a:p>
            <a:pPr algn="ctr" rtl="1">
              <a:lnSpc>
                <a:spcPts val="5919"/>
              </a:lnSpc>
              <a:spcBef>
                <a:spcPct val="0"/>
              </a:spcBef>
            </a:pPr>
            <a:r>
              <a:rPr lang="ar-EG" sz="4228" b="1" dirty="0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للعام الدراسي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46891" y="8799173"/>
            <a:ext cx="5666218" cy="3624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261"/>
              </a:lnSpc>
            </a:pPr>
            <a:r>
              <a:rPr lang="ar-EG" sz="1700" spc="27">
                <a:solidFill>
                  <a:srgbClr val="2A2E3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وفق نموذج تقييم أداء شاغلي الوظائف المهنية الدليل الجديد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778716" y="264685"/>
            <a:ext cx="2512933" cy="1259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1999"/>
              </a:lnSpc>
              <a:spcBef>
                <a:spcPct val="0"/>
              </a:spcBef>
            </a:pPr>
            <a:r>
              <a:rPr lang="ar-EG" sz="1428" b="1">
                <a:solidFill>
                  <a:srgbClr val="093B64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المملكة العربية السعودية</a:t>
            </a:r>
          </a:p>
          <a:p>
            <a:pPr algn="r" rtl="1">
              <a:lnSpc>
                <a:spcPts val="1999"/>
              </a:lnSpc>
              <a:spcBef>
                <a:spcPct val="0"/>
              </a:spcBef>
            </a:pPr>
            <a:r>
              <a:rPr lang="ar-EG" sz="1428" b="1">
                <a:solidFill>
                  <a:srgbClr val="093B64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وزارة التعليم </a:t>
            </a:r>
          </a:p>
          <a:p>
            <a:pPr algn="r" rtl="1">
              <a:lnSpc>
                <a:spcPts val="1999"/>
              </a:lnSpc>
              <a:spcBef>
                <a:spcPct val="0"/>
              </a:spcBef>
            </a:pPr>
            <a:r>
              <a:rPr lang="ar-EG" sz="1428" b="1">
                <a:solidFill>
                  <a:srgbClr val="093B64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إدارة التعليم بمنطقة </a:t>
            </a:r>
          </a:p>
          <a:p>
            <a:pPr algn="r" rtl="1">
              <a:lnSpc>
                <a:spcPts val="1999"/>
              </a:lnSpc>
              <a:spcBef>
                <a:spcPct val="0"/>
              </a:spcBef>
            </a:pPr>
            <a:r>
              <a:rPr lang="ar-EG" sz="1428" b="1">
                <a:solidFill>
                  <a:srgbClr val="093B64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مكتب التعليم بـ</a:t>
            </a:r>
          </a:p>
          <a:p>
            <a:pPr algn="r" rtl="1">
              <a:lnSpc>
                <a:spcPts val="1999"/>
              </a:lnSpc>
              <a:spcBef>
                <a:spcPct val="0"/>
              </a:spcBef>
            </a:pPr>
            <a:r>
              <a:rPr lang="ar-EG" sz="1428" b="1">
                <a:solidFill>
                  <a:srgbClr val="093B64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المدرسة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43664" y="9325004"/>
            <a:ext cx="5666218" cy="610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3724"/>
              </a:lnSpc>
            </a:pPr>
            <a:r>
              <a:rPr lang="ar-EG" sz="2800" spc="44">
                <a:solidFill>
                  <a:srgbClr val="2A2E3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اسم المعلم...................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1756919"/>
          </a:xfrm>
          <a:custGeom>
            <a:avLst/>
            <a:gdLst/>
            <a:ahLst/>
            <a:cxnLst/>
            <a:rect l="l" t="t" r="r" b="b"/>
            <a:pathLst>
              <a:path w="7560000" h="1756919">
                <a:moveTo>
                  <a:pt x="0" y="0"/>
                </a:moveTo>
                <a:lnTo>
                  <a:pt x="7560000" y="0"/>
                </a:lnTo>
                <a:lnTo>
                  <a:pt x="7560000" y="1756919"/>
                </a:lnTo>
                <a:lnTo>
                  <a:pt x="0" y="17569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05" r="-505" b="-55607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>
            <a:off x="0" y="9749309"/>
            <a:ext cx="7560000" cy="942691"/>
          </a:xfrm>
          <a:custGeom>
            <a:avLst/>
            <a:gdLst/>
            <a:ahLst/>
            <a:cxnLst/>
            <a:rect l="l" t="t" r="r" b="b"/>
            <a:pathLst>
              <a:path w="7560000" h="942691">
                <a:moveTo>
                  <a:pt x="0" y="0"/>
                </a:moveTo>
                <a:lnTo>
                  <a:pt x="7560000" y="0"/>
                </a:lnTo>
                <a:lnTo>
                  <a:pt x="7560000" y="942691"/>
                </a:lnTo>
                <a:lnTo>
                  <a:pt x="0" y="9426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05" t="-1084204" r="-505" b="-38538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 flipH="1">
            <a:off x="6512787" y="3515738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 flipH="1">
            <a:off x="6512787" y="3917159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 flipH="1">
            <a:off x="6512787" y="4318580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 flipH="1">
            <a:off x="6512787" y="4720001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Freeform 8"/>
          <p:cNvSpPr/>
          <p:nvPr/>
        </p:nvSpPr>
        <p:spPr>
          <a:xfrm flipH="1">
            <a:off x="6512787" y="5121422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9" name="Freeform 9"/>
          <p:cNvSpPr/>
          <p:nvPr/>
        </p:nvSpPr>
        <p:spPr>
          <a:xfrm flipH="1">
            <a:off x="6512787" y="5522843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Freeform 10"/>
          <p:cNvSpPr/>
          <p:nvPr/>
        </p:nvSpPr>
        <p:spPr>
          <a:xfrm flipH="1">
            <a:off x="6512787" y="5924264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1" name="Freeform 11"/>
          <p:cNvSpPr/>
          <p:nvPr/>
        </p:nvSpPr>
        <p:spPr>
          <a:xfrm flipH="1">
            <a:off x="6512787" y="6325685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Freeform 12"/>
          <p:cNvSpPr/>
          <p:nvPr/>
        </p:nvSpPr>
        <p:spPr>
          <a:xfrm flipH="1">
            <a:off x="6512787" y="6727106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3" name="Freeform 13"/>
          <p:cNvSpPr/>
          <p:nvPr/>
        </p:nvSpPr>
        <p:spPr>
          <a:xfrm flipH="1">
            <a:off x="6512787" y="7128527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4" name="Freeform 14"/>
          <p:cNvSpPr/>
          <p:nvPr/>
        </p:nvSpPr>
        <p:spPr>
          <a:xfrm flipH="1">
            <a:off x="6512787" y="7636076"/>
            <a:ext cx="291213" cy="296821"/>
          </a:xfrm>
          <a:custGeom>
            <a:avLst/>
            <a:gdLst/>
            <a:ahLst/>
            <a:cxnLst/>
            <a:rect l="l" t="t" r="r" b="b"/>
            <a:pathLst>
              <a:path w="291213" h="296821">
                <a:moveTo>
                  <a:pt x="291213" y="0"/>
                </a:moveTo>
                <a:lnTo>
                  <a:pt x="0" y="0"/>
                </a:lnTo>
                <a:lnTo>
                  <a:pt x="0" y="296820"/>
                </a:lnTo>
                <a:lnTo>
                  <a:pt x="291213" y="296820"/>
                </a:lnTo>
                <a:lnTo>
                  <a:pt x="29121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5" name="Freeform 15"/>
          <p:cNvSpPr/>
          <p:nvPr/>
        </p:nvSpPr>
        <p:spPr>
          <a:xfrm>
            <a:off x="6453959" y="2420454"/>
            <a:ext cx="391635" cy="391635"/>
          </a:xfrm>
          <a:custGeom>
            <a:avLst/>
            <a:gdLst/>
            <a:ahLst/>
            <a:cxnLst/>
            <a:rect l="l" t="t" r="r" b="b"/>
            <a:pathLst>
              <a:path w="391635" h="391635">
                <a:moveTo>
                  <a:pt x="0" y="0"/>
                </a:moveTo>
                <a:lnTo>
                  <a:pt x="391636" y="0"/>
                </a:lnTo>
                <a:lnTo>
                  <a:pt x="391636" y="391636"/>
                </a:lnTo>
                <a:lnTo>
                  <a:pt x="0" y="3916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6" name="TextBox 16"/>
          <p:cNvSpPr txBox="1"/>
          <p:nvPr/>
        </p:nvSpPr>
        <p:spPr>
          <a:xfrm>
            <a:off x="3916025" y="2401741"/>
            <a:ext cx="2404815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549"/>
              </a:lnSpc>
            </a:pP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7" action="ppaction://hlinksldjump"/>
                <a:rtl/>
              </a:rPr>
              <a:t>الفصل الأول : بيانات عامة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516381" y="2905539"/>
            <a:ext cx="2937578" cy="410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549"/>
              </a:lnSpc>
            </a:pPr>
            <a:r>
              <a:rPr lang="ar-EG" sz="1821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الفصل الثاني : الشواهد للأداء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516381" y="3411137"/>
            <a:ext cx="2937578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8" action="ppaction://hlinksldjump"/>
              </a:rPr>
              <a:t>1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8" action="ppaction://hlinksldjump"/>
                <a:rtl/>
              </a:rPr>
              <a:t>- أداء الواجبات الوظيفية.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516381" y="3812558"/>
            <a:ext cx="2937578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9" action="ppaction://hlinksldjump"/>
              </a:rPr>
              <a:t>2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9" action="ppaction://hlinksldjump"/>
                <a:rtl/>
              </a:rPr>
              <a:t>- التفاعل مع المجتمع المهني.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516381" y="4213979"/>
            <a:ext cx="2937578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0" action="ppaction://hlinksldjump"/>
              </a:rPr>
              <a:t>3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0" action="ppaction://hlinksldjump"/>
                <a:rtl/>
              </a:rPr>
              <a:t>- التفاعل مع أولياء الأمور.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892934" y="4615400"/>
            <a:ext cx="3561025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1" action="ppaction://hlinksldjump"/>
              </a:rPr>
              <a:t>4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1" action="ppaction://hlinksldjump"/>
                <a:rtl/>
              </a:rPr>
              <a:t>- التنويع في استراتيجيات التدريس.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892934" y="5016821"/>
            <a:ext cx="3561025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2" action="ppaction://hlinksldjump"/>
              </a:rPr>
              <a:t>5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2" action="ppaction://hlinksldjump"/>
                <a:rtl/>
              </a:rPr>
              <a:t>- تحسين نتائج المتعلمين.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892934" y="5418242"/>
            <a:ext cx="3561025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3" action="ppaction://hlinksldjump"/>
              </a:rPr>
              <a:t>6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3" action="ppaction://hlinksldjump"/>
                <a:rtl/>
              </a:rPr>
              <a:t>- إعداد وتنفيذ خطة التعلم.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405512" y="5819663"/>
            <a:ext cx="4048447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4" action="ppaction://hlinksldjump"/>
              </a:rPr>
              <a:t>7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4" action="ppaction://hlinksldjump"/>
                <a:rtl/>
              </a:rPr>
              <a:t>- توظيف تقنيات ووسائل التعلم المناسبة.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405512" y="6265212"/>
            <a:ext cx="4048447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5" action="ppaction://hlinksldjump"/>
              </a:rPr>
              <a:t>8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5" action="ppaction://hlinksldjump"/>
                <a:rtl/>
              </a:rPr>
              <a:t>- تهيئة بيئة تعليمية.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2405512" y="6714258"/>
            <a:ext cx="4048447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6" action="ppaction://hlinksldjump"/>
              </a:rPr>
              <a:t>9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6" action="ppaction://hlinksldjump"/>
                <a:rtl/>
              </a:rPr>
              <a:t>- الإدارة الصفية.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918090" y="7163305"/>
            <a:ext cx="4535869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7" action="ppaction://hlinksldjump"/>
              </a:rPr>
              <a:t>10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7" action="ppaction://hlinksldjump"/>
                <a:rtl/>
              </a:rPr>
              <a:t>- تحليل نتائج المتعلمين وتشخيص مستوياتهم.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918090" y="7612351"/>
            <a:ext cx="4535869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8" action="ppaction://hlinksldjump"/>
              </a:rPr>
              <a:t>11</a:t>
            </a:r>
            <a:r>
              <a:rPr lang="ar-EG" sz="1821" u="sng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hlinkClick r:id="rId18" action="ppaction://hlinksldjump"/>
                <a:rtl/>
              </a:rPr>
              <a:t>- تنوع أساليب التقويم .</a:t>
            </a:r>
          </a:p>
        </p:txBody>
      </p:sp>
      <p:sp>
        <p:nvSpPr>
          <p:cNvPr id="29" name="Freeform 29"/>
          <p:cNvSpPr/>
          <p:nvPr/>
        </p:nvSpPr>
        <p:spPr>
          <a:xfrm>
            <a:off x="6453959" y="2914552"/>
            <a:ext cx="391635" cy="391635"/>
          </a:xfrm>
          <a:custGeom>
            <a:avLst/>
            <a:gdLst/>
            <a:ahLst/>
            <a:cxnLst/>
            <a:rect l="l" t="t" r="r" b="b"/>
            <a:pathLst>
              <a:path w="391635" h="391635">
                <a:moveTo>
                  <a:pt x="0" y="0"/>
                </a:moveTo>
                <a:lnTo>
                  <a:pt x="391636" y="0"/>
                </a:lnTo>
                <a:lnTo>
                  <a:pt x="391636" y="391636"/>
                </a:lnTo>
                <a:lnTo>
                  <a:pt x="0" y="3916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0" name="TextBox 30"/>
          <p:cNvSpPr txBox="1"/>
          <p:nvPr/>
        </p:nvSpPr>
        <p:spPr>
          <a:xfrm>
            <a:off x="2719676" y="1641398"/>
            <a:ext cx="2932698" cy="665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816"/>
              </a:lnSpc>
            </a:pPr>
            <a:r>
              <a:rPr lang="ar-EG" sz="3440">
                <a:solidFill>
                  <a:srgbClr val="009D8E"/>
                </a:solidFill>
                <a:latin typeface="Almisk"/>
                <a:ea typeface="Almisk"/>
                <a:cs typeface="Almisk"/>
                <a:sym typeface="Almisk"/>
                <a:rtl/>
              </a:rPr>
              <a:t>محتويات الملف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3725856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1294624" y="4960950"/>
            <a:ext cx="4970753" cy="1143273"/>
          </a:xfrm>
          <a:custGeom>
            <a:avLst/>
            <a:gdLst/>
            <a:ahLst/>
            <a:cxnLst/>
            <a:rect l="l" t="t" r="r" b="b"/>
            <a:pathLst>
              <a:path w="4970753" h="1143273">
                <a:moveTo>
                  <a:pt x="0" y="0"/>
                </a:moveTo>
                <a:lnTo>
                  <a:pt x="4970752" y="0"/>
                </a:lnTo>
                <a:lnTo>
                  <a:pt x="4970752" y="1143273"/>
                </a:lnTo>
                <a:lnTo>
                  <a:pt x="0" y="1143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990027" y="5071939"/>
            <a:ext cx="5619856" cy="77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19"/>
              </a:lnSpc>
              <a:spcBef>
                <a:spcPct val="0"/>
              </a:spcBef>
            </a:pPr>
            <a:r>
              <a:rPr lang="ar-EG" sz="4228" b="1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الفصل الأول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837770" y="6044401"/>
            <a:ext cx="4255255" cy="73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11"/>
              </a:lnSpc>
            </a:pPr>
            <a:r>
              <a:rPr lang="ar-EG" sz="3222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 بيانات عامة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1756919"/>
          </a:xfrm>
          <a:custGeom>
            <a:avLst/>
            <a:gdLst/>
            <a:ahLst/>
            <a:cxnLst/>
            <a:rect l="l" t="t" r="r" b="b"/>
            <a:pathLst>
              <a:path w="7560000" h="1756919">
                <a:moveTo>
                  <a:pt x="0" y="0"/>
                </a:moveTo>
                <a:lnTo>
                  <a:pt x="7560000" y="0"/>
                </a:lnTo>
                <a:lnTo>
                  <a:pt x="7560000" y="1756919"/>
                </a:lnTo>
                <a:lnTo>
                  <a:pt x="0" y="17569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05" r="-505" b="-55607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>
            <a:off x="0" y="9749309"/>
            <a:ext cx="7560000" cy="942691"/>
          </a:xfrm>
          <a:custGeom>
            <a:avLst/>
            <a:gdLst/>
            <a:ahLst/>
            <a:cxnLst/>
            <a:rect l="l" t="t" r="r" b="b"/>
            <a:pathLst>
              <a:path w="7560000" h="942691">
                <a:moveTo>
                  <a:pt x="0" y="0"/>
                </a:moveTo>
                <a:lnTo>
                  <a:pt x="7560000" y="0"/>
                </a:lnTo>
                <a:lnTo>
                  <a:pt x="7560000" y="942691"/>
                </a:lnTo>
                <a:lnTo>
                  <a:pt x="0" y="9426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05" t="-1084204" r="-505" b="-38538"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4" name="Group 4"/>
          <p:cNvGrpSpPr/>
          <p:nvPr/>
        </p:nvGrpSpPr>
        <p:grpSpPr>
          <a:xfrm rot="5400000">
            <a:off x="5589266" y="2533543"/>
            <a:ext cx="420751" cy="2008718"/>
            <a:chOff x="0" y="0"/>
            <a:chExt cx="127118" cy="60687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7118" cy="606878"/>
            </a:xfrm>
            <a:custGeom>
              <a:avLst/>
              <a:gdLst/>
              <a:ahLst/>
              <a:cxnLst/>
              <a:rect l="l" t="t" r="r" b="b"/>
              <a:pathLst>
                <a:path w="127118" h="606878">
                  <a:moveTo>
                    <a:pt x="0" y="0"/>
                  </a:moveTo>
                  <a:lnTo>
                    <a:pt x="127118" y="0"/>
                  </a:lnTo>
                  <a:lnTo>
                    <a:pt x="127118" y="606878"/>
                  </a:lnTo>
                  <a:lnTo>
                    <a:pt x="0" y="606878"/>
                  </a:lnTo>
                  <a:close/>
                </a:path>
              </a:pathLst>
            </a:custGeom>
            <a:solidFill>
              <a:srgbClr val="62B6AA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127118" cy="673553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5400000">
            <a:off x="5065540" y="3554220"/>
            <a:ext cx="1461640" cy="2002154"/>
            <a:chOff x="0" y="0"/>
            <a:chExt cx="441594" cy="60489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1594" cy="604895"/>
            </a:xfrm>
            <a:custGeom>
              <a:avLst/>
              <a:gdLst/>
              <a:ahLst/>
              <a:cxnLst/>
              <a:rect l="l" t="t" r="r" b="b"/>
              <a:pathLst>
                <a:path w="441594" h="604895">
                  <a:moveTo>
                    <a:pt x="0" y="0"/>
                  </a:moveTo>
                  <a:lnTo>
                    <a:pt x="441594" y="0"/>
                  </a:lnTo>
                  <a:lnTo>
                    <a:pt x="441594" y="604895"/>
                  </a:lnTo>
                  <a:lnTo>
                    <a:pt x="0" y="60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441594" cy="671570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 rot="5400000">
            <a:off x="2335467" y="1426624"/>
            <a:ext cx="420751" cy="4222555"/>
            <a:chOff x="0" y="0"/>
            <a:chExt cx="127118" cy="127572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118" cy="1275727"/>
            </a:xfrm>
            <a:custGeom>
              <a:avLst/>
              <a:gdLst/>
              <a:ahLst/>
              <a:cxnLst/>
              <a:rect l="l" t="t" r="r" b="b"/>
              <a:pathLst>
                <a:path w="127118" h="1275727">
                  <a:moveTo>
                    <a:pt x="0" y="0"/>
                  </a:moveTo>
                  <a:lnTo>
                    <a:pt x="127118" y="0"/>
                  </a:lnTo>
                  <a:lnTo>
                    <a:pt x="127118" y="1275727"/>
                  </a:lnTo>
                  <a:lnTo>
                    <a:pt x="0" y="1275727"/>
                  </a:lnTo>
                  <a:close/>
                </a:path>
              </a:pathLst>
            </a:custGeom>
            <a:solidFill>
              <a:srgbClr val="359B7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6675"/>
              <a:ext cx="127118" cy="1342402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 rot="5400000">
            <a:off x="1815023" y="2444019"/>
            <a:ext cx="1461640" cy="4222555"/>
            <a:chOff x="0" y="0"/>
            <a:chExt cx="441594" cy="127572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41594" cy="1275727"/>
            </a:xfrm>
            <a:custGeom>
              <a:avLst/>
              <a:gdLst/>
              <a:ahLst/>
              <a:cxnLst/>
              <a:rect l="l" t="t" r="r" b="b"/>
              <a:pathLst>
                <a:path w="441594" h="1275727">
                  <a:moveTo>
                    <a:pt x="0" y="0"/>
                  </a:moveTo>
                  <a:lnTo>
                    <a:pt x="441594" y="0"/>
                  </a:lnTo>
                  <a:lnTo>
                    <a:pt x="441594" y="1275727"/>
                  </a:lnTo>
                  <a:lnTo>
                    <a:pt x="0" y="1275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441594" cy="1342402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5589266" y="4568333"/>
            <a:ext cx="420751" cy="2008718"/>
            <a:chOff x="0" y="0"/>
            <a:chExt cx="127118" cy="60687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27118" cy="606878"/>
            </a:xfrm>
            <a:custGeom>
              <a:avLst/>
              <a:gdLst/>
              <a:ahLst/>
              <a:cxnLst/>
              <a:rect l="l" t="t" r="r" b="b"/>
              <a:pathLst>
                <a:path w="127118" h="606878">
                  <a:moveTo>
                    <a:pt x="0" y="0"/>
                  </a:moveTo>
                  <a:lnTo>
                    <a:pt x="127118" y="0"/>
                  </a:lnTo>
                  <a:lnTo>
                    <a:pt x="127118" y="606878"/>
                  </a:lnTo>
                  <a:lnTo>
                    <a:pt x="0" y="606878"/>
                  </a:lnTo>
                  <a:close/>
                </a:path>
              </a:pathLst>
            </a:custGeom>
            <a:solidFill>
              <a:srgbClr val="359B7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127118" cy="673553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5400000">
            <a:off x="5279830" y="5400304"/>
            <a:ext cx="1033058" cy="2002154"/>
            <a:chOff x="0" y="0"/>
            <a:chExt cx="312110" cy="60489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12110" cy="604895"/>
            </a:xfrm>
            <a:custGeom>
              <a:avLst/>
              <a:gdLst/>
              <a:ahLst/>
              <a:cxnLst/>
              <a:rect l="l" t="t" r="r" b="b"/>
              <a:pathLst>
                <a:path w="312110" h="604895">
                  <a:moveTo>
                    <a:pt x="0" y="0"/>
                  </a:moveTo>
                  <a:lnTo>
                    <a:pt x="312110" y="0"/>
                  </a:lnTo>
                  <a:lnTo>
                    <a:pt x="312110" y="604895"/>
                  </a:lnTo>
                  <a:lnTo>
                    <a:pt x="0" y="60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312110" cy="671570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 rot="5400000">
            <a:off x="3413884" y="5731401"/>
            <a:ext cx="420751" cy="6346352"/>
            <a:chOff x="0" y="0"/>
            <a:chExt cx="127118" cy="1917373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27118" cy="1917373"/>
            </a:xfrm>
            <a:custGeom>
              <a:avLst/>
              <a:gdLst/>
              <a:ahLst/>
              <a:cxnLst/>
              <a:rect l="l" t="t" r="r" b="b"/>
              <a:pathLst>
                <a:path w="127118" h="1917373">
                  <a:moveTo>
                    <a:pt x="0" y="0"/>
                  </a:moveTo>
                  <a:lnTo>
                    <a:pt x="127118" y="0"/>
                  </a:lnTo>
                  <a:lnTo>
                    <a:pt x="127118" y="1917373"/>
                  </a:lnTo>
                  <a:lnTo>
                    <a:pt x="0" y="1917373"/>
                  </a:lnTo>
                  <a:close/>
                </a:path>
              </a:pathLst>
            </a:custGeom>
            <a:solidFill>
              <a:srgbClr val="00767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66675"/>
              <a:ext cx="127118" cy="1984048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 rot="5400000">
            <a:off x="2330571" y="923311"/>
            <a:ext cx="529404" cy="3999981"/>
            <a:chOff x="0" y="0"/>
            <a:chExt cx="159945" cy="1208483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9945" cy="1208483"/>
            </a:xfrm>
            <a:custGeom>
              <a:avLst/>
              <a:gdLst/>
              <a:ahLst/>
              <a:cxnLst/>
              <a:rect l="l" t="t" r="r" b="b"/>
              <a:pathLst>
                <a:path w="159945" h="1208483">
                  <a:moveTo>
                    <a:pt x="0" y="0"/>
                  </a:moveTo>
                  <a:lnTo>
                    <a:pt x="159945" y="0"/>
                  </a:lnTo>
                  <a:lnTo>
                    <a:pt x="159945" y="1208483"/>
                  </a:lnTo>
                  <a:lnTo>
                    <a:pt x="0" y="120848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endParaRPr lang="ar-SA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66675"/>
              <a:ext cx="159945" cy="1275158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 rot="5400000">
            <a:off x="5514088" y="1853677"/>
            <a:ext cx="469467" cy="2097230"/>
            <a:chOff x="0" y="0"/>
            <a:chExt cx="141836" cy="63362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41836" cy="633620"/>
            </a:xfrm>
            <a:custGeom>
              <a:avLst/>
              <a:gdLst/>
              <a:ahLst/>
              <a:cxnLst/>
              <a:rect l="l" t="t" r="r" b="b"/>
              <a:pathLst>
                <a:path w="141836" h="633620">
                  <a:moveTo>
                    <a:pt x="0" y="0"/>
                  </a:moveTo>
                  <a:lnTo>
                    <a:pt x="141836" y="0"/>
                  </a:lnTo>
                  <a:lnTo>
                    <a:pt x="141836" y="633620"/>
                  </a:lnTo>
                  <a:lnTo>
                    <a:pt x="0" y="633620"/>
                  </a:lnTo>
                  <a:close/>
                </a:path>
              </a:pathLst>
            </a:custGeom>
            <a:solidFill>
              <a:srgbClr val="00767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66675"/>
              <a:ext cx="141836" cy="700295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434565" y="5433330"/>
            <a:ext cx="4214192" cy="425938"/>
            <a:chOff x="0" y="0"/>
            <a:chExt cx="1263373" cy="127692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263373" cy="127692"/>
            </a:xfrm>
            <a:custGeom>
              <a:avLst/>
              <a:gdLst/>
              <a:ahLst/>
              <a:cxnLst/>
              <a:rect l="l" t="t" r="r" b="b"/>
              <a:pathLst>
                <a:path w="1263373" h="127692">
                  <a:moveTo>
                    <a:pt x="0" y="0"/>
                  </a:moveTo>
                  <a:lnTo>
                    <a:pt x="1263373" y="0"/>
                  </a:lnTo>
                  <a:lnTo>
                    <a:pt x="1263373" y="127692"/>
                  </a:lnTo>
                  <a:lnTo>
                    <a:pt x="0" y="127692"/>
                  </a:lnTo>
                  <a:close/>
                </a:path>
              </a:pathLst>
            </a:custGeom>
            <a:solidFill>
              <a:srgbClr val="62B6AA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76200"/>
              <a:ext cx="1263373" cy="203892"/>
            </a:xfrm>
            <a:prstGeom prst="rect">
              <a:avLst/>
            </a:prstGeom>
          </p:spPr>
          <p:txBody>
            <a:bodyPr lIns="44629" tIns="44629" rIns="44629" bIns="44629" rtlCol="0" anchor="ctr"/>
            <a:lstStyle/>
            <a:p>
              <a:pPr marL="0" lvl="0" indent="0" algn="ctr">
                <a:lnSpc>
                  <a:spcPts val="2446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 rot="5400000">
            <a:off x="2071417" y="4290104"/>
            <a:ext cx="981889" cy="4222555"/>
            <a:chOff x="0" y="0"/>
            <a:chExt cx="296650" cy="127572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96650" cy="1275727"/>
            </a:xfrm>
            <a:custGeom>
              <a:avLst/>
              <a:gdLst/>
              <a:ahLst/>
              <a:cxnLst/>
              <a:rect l="l" t="t" r="r" b="b"/>
              <a:pathLst>
                <a:path w="296650" h="1275727">
                  <a:moveTo>
                    <a:pt x="0" y="0"/>
                  </a:moveTo>
                  <a:lnTo>
                    <a:pt x="296650" y="0"/>
                  </a:lnTo>
                  <a:lnTo>
                    <a:pt x="296650" y="1275727"/>
                  </a:lnTo>
                  <a:lnTo>
                    <a:pt x="0" y="12757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66675"/>
              <a:ext cx="296650" cy="1342402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 rot="5400000">
            <a:off x="3413884" y="4005725"/>
            <a:ext cx="420751" cy="6346352"/>
            <a:chOff x="0" y="0"/>
            <a:chExt cx="127118" cy="1917373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27118" cy="1917373"/>
            </a:xfrm>
            <a:custGeom>
              <a:avLst/>
              <a:gdLst/>
              <a:ahLst/>
              <a:cxnLst/>
              <a:rect l="l" t="t" r="r" b="b"/>
              <a:pathLst>
                <a:path w="127118" h="1917373">
                  <a:moveTo>
                    <a:pt x="0" y="0"/>
                  </a:moveTo>
                  <a:lnTo>
                    <a:pt x="127118" y="0"/>
                  </a:lnTo>
                  <a:lnTo>
                    <a:pt x="127118" y="1917373"/>
                  </a:lnTo>
                  <a:lnTo>
                    <a:pt x="0" y="1917373"/>
                  </a:lnTo>
                  <a:close/>
                </a:path>
              </a:pathLst>
            </a:custGeom>
            <a:solidFill>
              <a:srgbClr val="093B64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39" name="TextBox 39"/>
            <p:cNvSpPr txBox="1"/>
            <p:nvPr/>
          </p:nvSpPr>
          <p:spPr>
            <a:xfrm>
              <a:off x="0" y="-66675"/>
              <a:ext cx="127118" cy="1984048"/>
            </a:xfrm>
            <a:prstGeom prst="rect">
              <a:avLst/>
            </a:prstGeom>
          </p:spPr>
          <p:txBody>
            <a:bodyPr lIns="20540" tIns="20540" rIns="20540" bIns="20540" rtlCol="0" anchor="ctr"/>
            <a:lstStyle/>
            <a:p>
              <a:pPr marL="0" lvl="0" indent="0" algn="ctr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0" name="Group 40"/>
          <p:cNvGrpSpPr/>
          <p:nvPr/>
        </p:nvGrpSpPr>
        <p:grpSpPr>
          <a:xfrm rot="5400000">
            <a:off x="3102754" y="4825863"/>
            <a:ext cx="1033058" cy="6369435"/>
            <a:chOff x="0" y="0"/>
            <a:chExt cx="312110" cy="1924347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312110" cy="1924347"/>
            </a:xfrm>
            <a:custGeom>
              <a:avLst/>
              <a:gdLst/>
              <a:ahLst/>
              <a:cxnLst/>
              <a:rect l="l" t="t" r="r" b="b"/>
              <a:pathLst>
                <a:path w="312110" h="1924347">
                  <a:moveTo>
                    <a:pt x="0" y="0"/>
                  </a:moveTo>
                  <a:lnTo>
                    <a:pt x="312110" y="0"/>
                  </a:lnTo>
                  <a:lnTo>
                    <a:pt x="312110" y="1924347"/>
                  </a:lnTo>
                  <a:lnTo>
                    <a:pt x="0" y="19243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0" y="-66675"/>
              <a:ext cx="312110" cy="1991022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 rot="5400000">
            <a:off x="3277665" y="6393147"/>
            <a:ext cx="716272" cy="6369435"/>
            <a:chOff x="0" y="0"/>
            <a:chExt cx="216402" cy="1924347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216402" cy="1924347"/>
            </a:xfrm>
            <a:custGeom>
              <a:avLst/>
              <a:gdLst/>
              <a:ahLst/>
              <a:cxnLst/>
              <a:rect l="l" t="t" r="r" b="b"/>
              <a:pathLst>
                <a:path w="216402" h="1924347">
                  <a:moveTo>
                    <a:pt x="0" y="0"/>
                  </a:moveTo>
                  <a:lnTo>
                    <a:pt x="216402" y="0"/>
                  </a:lnTo>
                  <a:lnTo>
                    <a:pt x="216402" y="1924347"/>
                  </a:lnTo>
                  <a:lnTo>
                    <a:pt x="0" y="19243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1E1E1D"/>
              </a:solidFill>
              <a:prstDash val="solid"/>
              <a:miter/>
            </a:ln>
          </p:spPr>
          <p:txBody>
            <a:bodyPr vert="vert270"/>
            <a:lstStyle/>
            <a:p>
              <a:pPr algn="r" rtl="1"/>
              <a:endParaRPr lang="ar-SA"/>
            </a:p>
          </p:txBody>
        </p:sp>
        <p:sp>
          <p:nvSpPr>
            <p:cNvPr id="45" name="TextBox 45"/>
            <p:cNvSpPr txBox="1"/>
            <p:nvPr/>
          </p:nvSpPr>
          <p:spPr>
            <a:xfrm>
              <a:off x="0" y="-66675"/>
              <a:ext cx="216402" cy="1991022"/>
            </a:xfrm>
            <a:prstGeom prst="rect">
              <a:avLst/>
            </a:prstGeom>
          </p:spPr>
          <p:txBody>
            <a:bodyPr vert="vert270" lIns="20540" tIns="20540" rIns="20540" bIns="20540" rtlCol="0" anchor="ctr"/>
            <a:lstStyle/>
            <a:p>
              <a:pPr marL="0" lvl="0" indent="0" algn="r" rtl="1">
                <a:lnSpc>
                  <a:spcPts val="2588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46" name="Freeform 46"/>
          <p:cNvSpPr/>
          <p:nvPr/>
        </p:nvSpPr>
        <p:spPr>
          <a:xfrm>
            <a:off x="1582975" y="1809693"/>
            <a:ext cx="4072615" cy="658406"/>
          </a:xfrm>
          <a:custGeom>
            <a:avLst/>
            <a:gdLst/>
            <a:ahLst/>
            <a:cxnLst/>
            <a:rect l="l" t="t" r="r" b="b"/>
            <a:pathLst>
              <a:path w="4072615" h="658406">
                <a:moveTo>
                  <a:pt x="0" y="0"/>
                </a:moveTo>
                <a:lnTo>
                  <a:pt x="4072615" y="0"/>
                </a:lnTo>
                <a:lnTo>
                  <a:pt x="4072615" y="658406"/>
                </a:lnTo>
                <a:lnTo>
                  <a:pt x="0" y="6584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7" name="TextBox 47"/>
          <p:cNvSpPr txBox="1"/>
          <p:nvPr/>
        </p:nvSpPr>
        <p:spPr>
          <a:xfrm>
            <a:off x="1582975" y="1717539"/>
            <a:ext cx="4255255" cy="633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3951"/>
              </a:lnSpc>
            </a:pPr>
            <a:r>
              <a:rPr lang="ar-EG" sz="2822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 بيانات عامة 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5047282" y="3310889"/>
            <a:ext cx="1594666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المؤهلات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595282" y="3310889"/>
            <a:ext cx="3934158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الخبرات المهنية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5047282" y="5345680"/>
            <a:ext cx="1604363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نصاب الحصص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5040719" y="8677565"/>
            <a:ext cx="1604363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بيانات التواصل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4916354" y="2692525"/>
            <a:ext cx="1664934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الاسم 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610347" y="5414090"/>
            <a:ext cx="3917320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التخصص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5040719" y="6951889"/>
            <a:ext cx="1604363" cy="37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 rtl="1">
              <a:lnSpc>
                <a:spcPts val="2799"/>
              </a:lnSpc>
              <a:spcBef>
                <a:spcPct val="0"/>
              </a:spcBef>
            </a:pPr>
            <a:r>
              <a:rPr lang="ar-EG" sz="1999">
                <a:solidFill>
                  <a:srgbClr val="EAE9E5"/>
                </a:solidFill>
                <a:latin typeface="Arabic City Bold"/>
                <a:ea typeface="Arabic City Bold"/>
                <a:cs typeface="Arabic City Bold"/>
                <a:sym typeface="Arabic City Bold"/>
                <a:rtl/>
              </a:rPr>
              <a:t>مواد التدريس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1294624" y="4960950"/>
            <a:ext cx="4970753" cy="1143273"/>
          </a:xfrm>
          <a:custGeom>
            <a:avLst/>
            <a:gdLst/>
            <a:ahLst/>
            <a:cxnLst/>
            <a:rect l="l" t="t" r="r" b="b"/>
            <a:pathLst>
              <a:path w="4970753" h="1143273">
                <a:moveTo>
                  <a:pt x="0" y="0"/>
                </a:moveTo>
                <a:lnTo>
                  <a:pt x="4970752" y="0"/>
                </a:lnTo>
                <a:lnTo>
                  <a:pt x="4970752" y="1143273"/>
                </a:lnTo>
                <a:lnTo>
                  <a:pt x="0" y="11432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990027" y="5071939"/>
            <a:ext cx="5619856" cy="77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19"/>
              </a:lnSpc>
              <a:spcBef>
                <a:spcPct val="0"/>
              </a:spcBef>
            </a:pPr>
            <a:r>
              <a:rPr lang="ar-EG" sz="4228" b="1">
                <a:solidFill>
                  <a:srgbClr val="FFFFFF"/>
                </a:solidFill>
                <a:latin typeface="Codec Pro 1 Bold"/>
                <a:ea typeface="Codec Pro 1 Bold"/>
                <a:cs typeface="Codec Pro 1 Bold"/>
                <a:sym typeface="Codec Pro 1 Bold"/>
                <a:rtl/>
              </a:rPr>
              <a:t>الفصل الثاني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837770" y="6044401"/>
            <a:ext cx="4255255" cy="73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11"/>
              </a:lnSpc>
            </a:pPr>
            <a:r>
              <a:rPr lang="ar-EG" sz="3222">
                <a:solidFill>
                  <a:srgbClr val="000000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شواهد الأداء الوظيفي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833856" y="1092539"/>
            <a:ext cx="4726144" cy="862521"/>
          </a:xfrm>
          <a:custGeom>
            <a:avLst/>
            <a:gdLst/>
            <a:ahLst/>
            <a:cxnLst/>
            <a:rect l="l" t="t" r="r" b="b"/>
            <a:pathLst>
              <a:path w="4726144" h="862521">
                <a:moveTo>
                  <a:pt x="0" y="0"/>
                </a:moveTo>
                <a:lnTo>
                  <a:pt x="4726144" y="0"/>
                </a:lnTo>
                <a:lnTo>
                  <a:pt x="4726144" y="862521"/>
                </a:lnTo>
                <a:lnTo>
                  <a:pt x="0" y="8625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20467" y="2043246"/>
            <a:ext cx="4671780" cy="881799"/>
          </a:xfrm>
          <a:custGeom>
            <a:avLst/>
            <a:gdLst/>
            <a:ahLst/>
            <a:cxnLst/>
            <a:rect l="l" t="t" r="r" b="b"/>
            <a:pathLst>
              <a:path w="4671780" h="881799">
                <a:moveTo>
                  <a:pt x="0" y="0"/>
                </a:moveTo>
                <a:lnTo>
                  <a:pt x="4671781" y="0"/>
                </a:lnTo>
                <a:lnTo>
                  <a:pt x="4671781" y="881799"/>
                </a:lnTo>
                <a:lnTo>
                  <a:pt x="0" y="88179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314818" y="1063728"/>
            <a:ext cx="4864274" cy="711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4361"/>
              </a:lnSpc>
            </a:pPr>
            <a:r>
              <a:rPr lang="en-US" sz="3115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1</a:t>
            </a:r>
            <a:r>
              <a:rPr lang="ar-EG" sz="3115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أداء الواجبات الوظيفية.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02831" y="2142925"/>
            <a:ext cx="4671780" cy="1267220"/>
          </a:xfrm>
          <a:custGeom>
            <a:avLst/>
            <a:gdLst/>
            <a:ahLst/>
            <a:cxnLst/>
            <a:rect l="l" t="t" r="r" b="b"/>
            <a:pathLst>
              <a:path w="4671780" h="1267220">
                <a:moveTo>
                  <a:pt x="0" y="0"/>
                </a:moveTo>
                <a:lnTo>
                  <a:pt x="4671781" y="0"/>
                </a:lnTo>
                <a:lnTo>
                  <a:pt x="4671781" y="1267220"/>
                </a:lnTo>
                <a:lnTo>
                  <a:pt x="0" y="126722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314818" y="1092303"/>
            <a:ext cx="4864274" cy="1164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4081"/>
              </a:lnSpc>
            </a:pPr>
            <a:r>
              <a:rPr lang="en-US" sz="2915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2</a:t>
            </a:r>
            <a:r>
              <a:rPr lang="ar-EG" sz="2915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التفاعل مع المجتمع المهني.</a:t>
            </a:r>
          </a:p>
          <a:p>
            <a:pPr algn="r" rtl="1">
              <a:lnSpc>
                <a:spcPts val="4081"/>
              </a:lnSpc>
            </a:pPr>
            <a:endParaRPr lang="ar-EG" sz="2915">
              <a:solidFill>
                <a:srgbClr val="FFFFFF"/>
              </a:solidFill>
              <a:latin typeface="Helvetica Neue W23 for SKY"/>
              <a:ea typeface="Helvetica Neue W23 for SKY"/>
              <a:cs typeface="Helvetica Neue W23 for SKY"/>
              <a:sym typeface="Helvetica Neue W23 for SKY"/>
              <a:rtl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585196" y="2070925"/>
            <a:ext cx="4671780" cy="1249701"/>
          </a:xfrm>
          <a:custGeom>
            <a:avLst/>
            <a:gdLst/>
            <a:ahLst/>
            <a:cxnLst/>
            <a:rect l="l" t="t" r="r" b="b"/>
            <a:pathLst>
              <a:path w="4671780" h="1249701">
                <a:moveTo>
                  <a:pt x="0" y="0"/>
                </a:moveTo>
                <a:lnTo>
                  <a:pt x="4671780" y="0"/>
                </a:lnTo>
                <a:lnTo>
                  <a:pt x="4671780" y="1249701"/>
                </a:lnTo>
                <a:lnTo>
                  <a:pt x="0" y="124970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996697" y="1144745"/>
            <a:ext cx="4171943" cy="634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900"/>
              </a:lnSpc>
            </a:pPr>
            <a:r>
              <a:rPr lang="en-US" sz="2786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3</a:t>
            </a:r>
            <a:r>
              <a:rPr lang="ar-EG" sz="2786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التفاعل مع أولياء الأمور.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02831" y="2020465"/>
            <a:ext cx="4671780" cy="1179625"/>
          </a:xfrm>
          <a:custGeom>
            <a:avLst/>
            <a:gdLst/>
            <a:ahLst/>
            <a:cxnLst/>
            <a:rect l="l" t="t" r="r" b="b"/>
            <a:pathLst>
              <a:path w="4671780" h="1179625">
                <a:moveTo>
                  <a:pt x="0" y="0"/>
                </a:moveTo>
                <a:lnTo>
                  <a:pt x="4671781" y="0"/>
                </a:lnTo>
                <a:lnTo>
                  <a:pt x="4671781" y="1179624"/>
                </a:lnTo>
                <a:lnTo>
                  <a:pt x="0" y="117962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864535" y="1184691"/>
            <a:ext cx="4436268" cy="555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486"/>
              </a:lnSpc>
            </a:pPr>
            <a:r>
              <a:rPr lang="en-US" sz="2490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4</a:t>
            </a:r>
            <a:r>
              <a:rPr lang="ar-EG" sz="2490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التنويع في استراتيجيات التدريس.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76204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567560" y="2034084"/>
            <a:ext cx="4671780" cy="1582566"/>
          </a:xfrm>
          <a:custGeom>
            <a:avLst/>
            <a:gdLst/>
            <a:ahLst/>
            <a:cxnLst/>
            <a:rect l="l" t="t" r="r" b="b"/>
            <a:pathLst>
              <a:path w="4671780" h="1582566">
                <a:moveTo>
                  <a:pt x="0" y="0"/>
                </a:moveTo>
                <a:lnTo>
                  <a:pt x="4671780" y="0"/>
                </a:lnTo>
                <a:lnTo>
                  <a:pt x="4671780" y="1582565"/>
                </a:lnTo>
                <a:lnTo>
                  <a:pt x="0" y="158256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3530813" y="1189739"/>
            <a:ext cx="3561025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en-US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5</a:t>
            </a: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تحسين نتائج المتعلمين.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585196" y="2068765"/>
            <a:ext cx="4671780" cy="1366496"/>
          </a:xfrm>
          <a:custGeom>
            <a:avLst/>
            <a:gdLst/>
            <a:ahLst/>
            <a:cxnLst/>
            <a:rect l="l" t="t" r="r" b="b"/>
            <a:pathLst>
              <a:path w="4671780" h="1366496">
                <a:moveTo>
                  <a:pt x="0" y="0"/>
                </a:moveTo>
                <a:lnTo>
                  <a:pt x="4671780" y="0"/>
                </a:lnTo>
                <a:lnTo>
                  <a:pt x="4671780" y="1366495"/>
                </a:lnTo>
                <a:lnTo>
                  <a:pt x="0" y="136649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3576376" y="1199264"/>
            <a:ext cx="3561025" cy="574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529"/>
              </a:lnSpc>
            </a:pPr>
            <a:r>
              <a:rPr lang="en-US" sz="25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6</a:t>
            </a:r>
            <a:r>
              <a:rPr lang="ar-EG" sz="25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إعداد وتنفيذ خطة التعلم.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02831" y="2070925"/>
            <a:ext cx="4671780" cy="1331457"/>
          </a:xfrm>
          <a:custGeom>
            <a:avLst/>
            <a:gdLst/>
            <a:ahLst/>
            <a:cxnLst/>
            <a:rect l="l" t="t" r="r" b="b"/>
            <a:pathLst>
              <a:path w="4671780" h="1331457">
                <a:moveTo>
                  <a:pt x="0" y="0"/>
                </a:moveTo>
                <a:lnTo>
                  <a:pt x="4671781" y="0"/>
                </a:lnTo>
                <a:lnTo>
                  <a:pt x="4671781" y="1331457"/>
                </a:lnTo>
                <a:lnTo>
                  <a:pt x="0" y="133145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3058446" y="1277266"/>
            <a:ext cx="4048447" cy="401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49"/>
              </a:lnSpc>
            </a:pPr>
            <a:r>
              <a:rPr lang="en-US" sz="18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7</a:t>
            </a:r>
            <a:r>
              <a:rPr lang="ar-EG" sz="18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توظيف تقنيات ووسائل التعلم المناسبة.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567560" y="2069122"/>
            <a:ext cx="4671780" cy="1512489"/>
          </a:xfrm>
          <a:custGeom>
            <a:avLst/>
            <a:gdLst/>
            <a:ahLst/>
            <a:cxnLst/>
            <a:rect l="l" t="t" r="r" b="b"/>
            <a:pathLst>
              <a:path w="4671780" h="1512489">
                <a:moveTo>
                  <a:pt x="0" y="0"/>
                </a:moveTo>
                <a:lnTo>
                  <a:pt x="4671780" y="0"/>
                </a:lnTo>
                <a:lnTo>
                  <a:pt x="4671780" y="1512489"/>
                </a:lnTo>
                <a:lnTo>
                  <a:pt x="0" y="151248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3058446" y="1141479"/>
            <a:ext cx="4048447" cy="574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529"/>
              </a:lnSpc>
            </a:pPr>
            <a:r>
              <a:rPr lang="en-US" sz="25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8</a:t>
            </a:r>
            <a:r>
              <a:rPr lang="ar-EG" sz="25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تهيئة بيئة تعليمية.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20467" y="2034925"/>
            <a:ext cx="4671780" cy="1208823"/>
          </a:xfrm>
          <a:custGeom>
            <a:avLst/>
            <a:gdLst/>
            <a:ahLst/>
            <a:cxnLst/>
            <a:rect l="l" t="t" r="r" b="b"/>
            <a:pathLst>
              <a:path w="4671780" h="1208823">
                <a:moveTo>
                  <a:pt x="0" y="0"/>
                </a:moveTo>
                <a:lnTo>
                  <a:pt x="4671781" y="0"/>
                </a:lnTo>
                <a:lnTo>
                  <a:pt x="4671781" y="1208823"/>
                </a:lnTo>
                <a:lnTo>
                  <a:pt x="0" y="120882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755553" y="1131533"/>
            <a:ext cx="4048447" cy="633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949"/>
              </a:lnSpc>
            </a:pPr>
            <a:r>
              <a:rPr lang="en-US" sz="2820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9</a:t>
            </a:r>
            <a:r>
              <a:rPr lang="ar-EG" sz="2820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الإدارة الصفية.</a:t>
            </a:r>
          </a:p>
        </p:txBody>
      </p:sp>
      <p:sp>
        <p:nvSpPr>
          <p:cNvPr id="9" name="Freeform 9"/>
          <p:cNvSpPr/>
          <p:nvPr/>
        </p:nvSpPr>
        <p:spPr>
          <a:xfrm>
            <a:off x="2668497" y="382134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5"/>
                </a:lnTo>
                <a:lnTo>
                  <a:pt x="0" y="9042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542179" y="393940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038067" y="1092539"/>
            <a:ext cx="5521933" cy="1007753"/>
          </a:xfrm>
          <a:custGeom>
            <a:avLst/>
            <a:gdLst/>
            <a:ahLst/>
            <a:cxnLst/>
            <a:rect l="l" t="t" r="r" b="b"/>
            <a:pathLst>
              <a:path w="5521933" h="1007753">
                <a:moveTo>
                  <a:pt x="0" y="0"/>
                </a:moveTo>
                <a:lnTo>
                  <a:pt x="5521933" y="0"/>
                </a:lnTo>
                <a:lnTo>
                  <a:pt x="5521933" y="1007753"/>
                </a:lnTo>
                <a:lnTo>
                  <a:pt x="0" y="10077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671985" y="2145038"/>
            <a:ext cx="4671780" cy="1360656"/>
          </a:xfrm>
          <a:custGeom>
            <a:avLst/>
            <a:gdLst/>
            <a:ahLst/>
            <a:cxnLst/>
            <a:rect l="l" t="t" r="r" b="b"/>
            <a:pathLst>
              <a:path w="4671780" h="1360656">
                <a:moveTo>
                  <a:pt x="0" y="0"/>
                </a:moveTo>
                <a:lnTo>
                  <a:pt x="4671780" y="0"/>
                </a:lnTo>
                <a:lnTo>
                  <a:pt x="4671780" y="1360656"/>
                </a:lnTo>
                <a:lnTo>
                  <a:pt x="0" y="136065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531099" y="1128216"/>
            <a:ext cx="4535869" cy="8125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762"/>
              </a:lnSpc>
            </a:pPr>
            <a:r>
              <a:rPr lang="en-US" sz="23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10</a:t>
            </a:r>
            <a:r>
              <a:rPr lang="ar-EG" sz="23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تحليل نتائج المتعلمين وتشخيص مستوياتهم.</a:t>
            </a:r>
          </a:p>
        </p:txBody>
      </p:sp>
      <p:sp>
        <p:nvSpPr>
          <p:cNvPr id="9" name="Freeform 9"/>
          <p:cNvSpPr/>
          <p:nvPr/>
        </p:nvSpPr>
        <p:spPr>
          <a:xfrm>
            <a:off x="2408334" y="3909378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2282016" y="4027430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Freeform 7"/>
          <p:cNvSpPr/>
          <p:nvPr/>
        </p:nvSpPr>
        <p:spPr>
          <a:xfrm>
            <a:off x="1567560" y="2070925"/>
            <a:ext cx="4671780" cy="2896504"/>
          </a:xfrm>
          <a:custGeom>
            <a:avLst/>
            <a:gdLst/>
            <a:ahLst/>
            <a:cxnLst/>
            <a:rect l="l" t="t" r="r" b="b"/>
            <a:pathLst>
              <a:path w="4671780" h="2896504">
                <a:moveTo>
                  <a:pt x="0" y="0"/>
                </a:moveTo>
                <a:lnTo>
                  <a:pt x="4671780" y="0"/>
                </a:lnTo>
                <a:lnTo>
                  <a:pt x="4671780" y="2896503"/>
                </a:lnTo>
                <a:lnTo>
                  <a:pt x="0" y="289650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TextBox 8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en-US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</a:rPr>
              <a:t>11</a:t>
            </a: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- تنوع أساليب التقويم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746955" y="6782193"/>
            <a:ext cx="2809545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5"/>
                </a:lnTo>
                <a:lnTo>
                  <a:pt x="3725856" y="4053515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756000" y="7326914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2605338" y="1092539"/>
            <a:ext cx="4954662" cy="904226"/>
          </a:xfrm>
          <a:custGeom>
            <a:avLst/>
            <a:gdLst/>
            <a:ahLst/>
            <a:cxnLst/>
            <a:rect l="l" t="t" r="r" b="b"/>
            <a:pathLst>
              <a:path w="4954662" h="904226">
                <a:moveTo>
                  <a:pt x="0" y="0"/>
                </a:moveTo>
                <a:lnTo>
                  <a:pt x="4954662" y="0"/>
                </a:lnTo>
                <a:lnTo>
                  <a:pt x="4954662" y="904226"/>
                </a:lnTo>
                <a:lnTo>
                  <a:pt x="0" y="90422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7" name="TextBox 7"/>
          <p:cNvSpPr txBox="1"/>
          <p:nvPr/>
        </p:nvSpPr>
        <p:spPr>
          <a:xfrm>
            <a:off x="2479020" y="1210591"/>
            <a:ext cx="4535869" cy="590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3669"/>
              </a:lnSpc>
            </a:pPr>
            <a:r>
              <a:rPr lang="ar-EG" sz="2621">
                <a:solidFill>
                  <a:srgbClr val="FFFFFF"/>
                </a:solidFill>
                <a:latin typeface="Helvetica Neue W23 for SKY"/>
                <a:ea typeface="Helvetica Neue W23 for SKY"/>
                <a:cs typeface="Helvetica Neue W23 for SKY"/>
                <a:sym typeface="Helvetica Neue W23 for SKY"/>
                <a:rtl/>
              </a:rPr>
              <a:t>الشواهد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6453" y="-152490"/>
            <a:ext cx="2275563" cy="3352579"/>
          </a:xfrm>
          <a:custGeom>
            <a:avLst/>
            <a:gdLst/>
            <a:ahLst/>
            <a:cxnLst/>
            <a:rect l="l" t="t" r="r" b="b"/>
            <a:pathLst>
              <a:path w="2275563" h="3352579">
                <a:moveTo>
                  <a:pt x="0" y="3352579"/>
                </a:moveTo>
                <a:lnTo>
                  <a:pt x="2275563" y="3352579"/>
                </a:lnTo>
                <a:lnTo>
                  <a:pt x="2275563" y="0"/>
                </a:lnTo>
                <a:lnTo>
                  <a:pt x="0" y="0"/>
                </a:lnTo>
                <a:lnTo>
                  <a:pt x="0" y="335257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>
            <a:off x="4941072" y="8016694"/>
            <a:ext cx="2615428" cy="4053515"/>
          </a:xfrm>
          <a:custGeom>
            <a:avLst/>
            <a:gdLst/>
            <a:ahLst/>
            <a:cxnLst/>
            <a:rect l="l" t="t" r="r" b="b"/>
            <a:pathLst>
              <a:path w="3725856" h="4053515">
                <a:moveTo>
                  <a:pt x="3725856" y="0"/>
                </a:moveTo>
                <a:lnTo>
                  <a:pt x="0" y="0"/>
                </a:lnTo>
                <a:lnTo>
                  <a:pt x="0" y="4053516"/>
                </a:lnTo>
                <a:lnTo>
                  <a:pt x="3725856" y="4053516"/>
                </a:lnTo>
                <a:lnTo>
                  <a:pt x="37258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>
            <a:off x="6415765" y="2142925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5" y="0"/>
                </a:lnTo>
                <a:lnTo>
                  <a:pt x="388235" y="682441"/>
                </a:lnTo>
                <a:lnTo>
                  <a:pt x="0" y="6824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561883" y="9253558"/>
            <a:ext cx="388235" cy="682442"/>
          </a:xfrm>
          <a:custGeom>
            <a:avLst/>
            <a:gdLst/>
            <a:ahLst/>
            <a:cxnLst/>
            <a:rect l="l" t="t" r="r" b="b"/>
            <a:pathLst>
              <a:path w="388235" h="682442">
                <a:moveTo>
                  <a:pt x="0" y="0"/>
                </a:moveTo>
                <a:lnTo>
                  <a:pt x="388234" y="0"/>
                </a:lnTo>
                <a:lnTo>
                  <a:pt x="388234" y="682442"/>
                </a:lnTo>
                <a:lnTo>
                  <a:pt x="0" y="6824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614544" b="-122464"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4764451" y="7549576"/>
            <a:ext cx="636436" cy="638031"/>
          </a:xfrm>
          <a:custGeom>
            <a:avLst/>
            <a:gdLst/>
            <a:ahLst/>
            <a:cxnLst/>
            <a:rect l="l" t="t" r="r" b="b"/>
            <a:pathLst>
              <a:path w="636436" h="638031">
                <a:moveTo>
                  <a:pt x="0" y="0"/>
                </a:moveTo>
                <a:lnTo>
                  <a:pt x="636436" y="0"/>
                </a:lnTo>
                <a:lnTo>
                  <a:pt x="636436" y="638031"/>
                </a:lnTo>
                <a:lnTo>
                  <a:pt x="0" y="6380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grpSp>
        <p:nvGrpSpPr>
          <p:cNvPr id="7" name="Group 7"/>
          <p:cNvGrpSpPr/>
          <p:nvPr/>
        </p:nvGrpSpPr>
        <p:grpSpPr>
          <a:xfrm>
            <a:off x="2750947" y="6442093"/>
            <a:ext cx="2701164" cy="839663"/>
            <a:chOff x="0" y="0"/>
            <a:chExt cx="3601552" cy="1119551"/>
          </a:xfrm>
        </p:grpSpPr>
        <p:sp>
          <p:nvSpPr>
            <p:cNvPr id="8" name="Freeform 8"/>
            <p:cNvSpPr/>
            <p:nvPr/>
          </p:nvSpPr>
          <p:spPr>
            <a:xfrm>
              <a:off x="2482001" y="0"/>
              <a:ext cx="1119551" cy="1119551"/>
            </a:xfrm>
            <a:custGeom>
              <a:avLst/>
              <a:gdLst/>
              <a:ahLst/>
              <a:cxnLst/>
              <a:rect l="l" t="t" r="r" b="b"/>
              <a:pathLst>
                <a:path w="1119551" h="1119551">
                  <a:moveTo>
                    <a:pt x="0" y="0"/>
                  </a:moveTo>
                  <a:lnTo>
                    <a:pt x="1119551" y="0"/>
                  </a:lnTo>
                  <a:lnTo>
                    <a:pt x="1119551" y="1119551"/>
                  </a:lnTo>
                  <a:lnTo>
                    <a:pt x="0" y="11195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231435"/>
              <a:ext cx="2235320" cy="676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 rtl="1">
                <a:lnSpc>
                  <a:spcPts val="4273"/>
                </a:lnSpc>
              </a:pPr>
              <a:r>
                <a:rPr lang="ar-EG" sz="3052" u="sng">
                  <a:solidFill>
                    <a:srgbClr val="000000"/>
                  </a:solidFill>
                  <a:latin typeface="Ara Hamah Homs"/>
                  <a:ea typeface="Ara Hamah Homs"/>
                  <a:cs typeface="Ara Hamah Homs"/>
                  <a:sym typeface="Ara Hamah Homs"/>
                  <a:hlinkClick r:id="rId11" tooltip="https://t.me/hebamaz"/>
                  <a:rtl/>
                </a:rPr>
                <a:t>قناتي التلجرام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2025650" y="5346000"/>
            <a:ext cx="3426461" cy="693991"/>
            <a:chOff x="0" y="0"/>
            <a:chExt cx="3795697" cy="925321"/>
          </a:xfrm>
        </p:grpSpPr>
        <p:sp>
          <p:nvSpPr>
            <p:cNvPr id="11" name="Freeform 11"/>
            <p:cNvSpPr/>
            <p:nvPr/>
          </p:nvSpPr>
          <p:spPr>
            <a:xfrm>
              <a:off x="2870376" y="0"/>
              <a:ext cx="925321" cy="925321"/>
            </a:xfrm>
            <a:custGeom>
              <a:avLst/>
              <a:gdLst/>
              <a:ahLst/>
              <a:cxnLst/>
              <a:rect l="l" t="t" r="r" b="b"/>
              <a:pathLst>
                <a:path w="925321" h="925321">
                  <a:moveTo>
                    <a:pt x="0" y="0"/>
                  </a:moveTo>
                  <a:lnTo>
                    <a:pt x="925321" y="0"/>
                  </a:lnTo>
                  <a:lnTo>
                    <a:pt x="925321" y="925321"/>
                  </a:lnTo>
                  <a:lnTo>
                    <a:pt x="0" y="9253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endParaRPr lang="ar-SA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91897"/>
              <a:ext cx="2687514" cy="6748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 rtl="1">
                <a:lnSpc>
                  <a:spcPts val="4305"/>
                </a:lnSpc>
              </a:pPr>
              <a:r>
                <a:rPr lang="ar-EG" sz="3075" u="sng" dirty="0">
                  <a:solidFill>
                    <a:srgbClr val="000000"/>
                  </a:solidFill>
                  <a:latin typeface="Ara Hamah Homs"/>
                  <a:ea typeface="Ara Hamah Homs"/>
                  <a:cs typeface="Ara Hamah Homs"/>
                  <a:sym typeface="Ara Hamah Homs"/>
                  <a:hlinkClick r:id="rId13" tooltip="https://ba9amat.com"/>
                  <a:rtl/>
                </a:rPr>
                <a:t>متجري التعليمي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2376887" y="4429121"/>
            <a:ext cx="3024000" cy="516829"/>
          </a:xfrm>
          <a:custGeom>
            <a:avLst/>
            <a:gdLst/>
            <a:ahLst/>
            <a:cxnLst/>
            <a:rect l="l" t="t" r="r" b="b"/>
            <a:pathLst>
              <a:path w="3024000" h="516829">
                <a:moveTo>
                  <a:pt x="0" y="0"/>
                </a:moveTo>
                <a:lnTo>
                  <a:pt x="3024000" y="0"/>
                </a:lnTo>
                <a:lnTo>
                  <a:pt x="3024000" y="516829"/>
                </a:lnTo>
                <a:lnTo>
                  <a:pt x="0" y="51682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4" name="Freeform 14"/>
          <p:cNvSpPr/>
          <p:nvPr/>
        </p:nvSpPr>
        <p:spPr>
          <a:xfrm>
            <a:off x="2282016" y="8568607"/>
            <a:ext cx="3024000" cy="202227"/>
          </a:xfrm>
          <a:custGeom>
            <a:avLst/>
            <a:gdLst/>
            <a:ahLst/>
            <a:cxnLst/>
            <a:rect l="l" t="t" r="r" b="b"/>
            <a:pathLst>
              <a:path w="3024000" h="202227">
                <a:moveTo>
                  <a:pt x="0" y="0"/>
                </a:moveTo>
                <a:lnTo>
                  <a:pt x="3024000" y="0"/>
                </a:lnTo>
                <a:lnTo>
                  <a:pt x="3024000" y="202227"/>
                </a:lnTo>
                <a:lnTo>
                  <a:pt x="0" y="20222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5" name="TextBox 15"/>
          <p:cNvSpPr txBox="1"/>
          <p:nvPr/>
        </p:nvSpPr>
        <p:spPr>
          <a:xfrm>
            <a:off x="1864499" y="7638739"/>
            <a:ext cx="2712188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805"/>
              </a:lnSpc>
            </a:pPr>
            <a:r>
              <a:rPr lang="ar-EG" sz="2718" u="sng" dirty="0">
                <a:solidFill>
                  <a:srgbClr val="000000"/>
                </a:solidFill>
                <a:latin typeface="Ara Hamah Homs"/>
                <a:ea typeface="Ara Hamah Homs"/>
                <a:cs typeface="Ara Hamah Homs"/>
                <a:sym typeface="Ara Hamah Homs"/>
                <a:hlinkClick r:id="rId18" tooltip="https://x.com/hebamath2013"/>
                <a:rtl/>
              </a:rPr>
              <a:t>حسابي في منصة إكس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02359" y="8622116"/>
            <a:ext cx="4955282" cy="631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279"/>
              </a:lnSpc>
            </a:pPr>
            <a:r>
              <a:rPr lang="ar-EG" sz="2455" b="1">
                <a:solidFill>
                  <a:srgbClr val="004B57"/>
                </a:solidFill>
                <a:latin typeface="Codec Pro 2 Bold"/>
                <a:ea typeface="Codec Pro 2 Bold"/>
                <a:cs typeface="Codec Pro 2 Bold"/>
                <a:sym typeface="Codec Pro 2 Bold"/>
                <a:rtl/>
              </a:rPr>
              <a:t>جمع وإعداد: أ.هبة المزيد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60484" y="3041110"/>
            <a:ext cx="4955282" cy="1292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279"/>
              </a:lnSpc>
            </a:pPr>
            <a:r>
              <a:rPr lang="ar-EG" sz="2455" b="1">
                <a:solidFill>
                  <a:srgbClr val="004B57"/>
                </a:solidFill>
                <a:latin typeface="Codec Pro 2 Bold"/>
                <a:ea typeface="Codec Pro 2 Bold"/>
                <a:cs typeface="Codec Pro 2 Bold"/>
                <a:sym typeface="Codec Pro 2 Bold"/>
                <a:rtl/>
              </a:rPr>
              <a:t>أسأل الله أن يجعل هذا العمل</a:t>
            </a:r>
          </a:p>
          <a:p>
            <a:pPr algn="ctr" rtl="1">
              <a:lnSpc>
                <a:spcPts val="5279"/>
              </a:lnSpc>
            </a:pPr>
            <a:r>
              <a:rPr lang="ar-EG" sz="2455" b="1">
                <a:solidFill>
                  <a:srgbClr val="004B57"/>
                </a:solidFill>
                <a:latin typeface="Codec Pro 2 Bold"/>
                <a:ea typeface="Codec Pro 2 Bold"/>
                <a:cs typeface="Codec Pro 2 Bold"/>
                <a:sym typeface="Codec Pro 2 Bold"/>
                <a:rtl/>
              </a:rPr>
              <a:t> خالصاً لوجهه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268</Words>
  <Application>Microsoft Office PowerPoint</Application>
  <PresentationFormat>مخصص</PresentationFormat>
  <Paragraphs>84</Paragraphs>
  <Slides>39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0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Green White Simple Geometric Modern Project Proposal Cover A4</dc:title>
  <cp:lastModifiedBy>ahmad alshhri</cp:lastModifiedBy>
  <cp:revision>5</cp:revision>
  <dcterms:created xsi:type="dcterms:W3CDTF">2006-08-16T00:00:00Z</dcterms:created>
  <dcterms:modified xsi:type="dcterms:W3CDTF">2025-08-13T10:30:41Z</dcterms:modified>
  <dc:identifier>DAGi8QPeuSc</dc:identifier>
</cp:coreProperties>
</file>