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92" r:id="rId7"/>
    <p:sldId id="261" r:id="rId8"/>
    <p:sldId id="293" r:id="rId9"/>
    <p:sldId id="268" r:id="rId10"/>
    <p:sldId id="269" r:id="rId11"/>
    <p:sldId id="270" r:id="rId12"/>
    <p:sldId id="272" r:id="rId13"/>
    <p:sldId id="274" r:id="rId14"/>
    <p:sldId id="277" r:id="rId15"/>
    <p:sldId id="280" r:id="rId16"/>
    <p:sldId id="281" r:id="rId17"/>
    <p:sldId id="282" r:id="rId18"/>
    <p:sldId id="283" r:id="rId19"/>
    <p:sldId id="290" r:id="rId2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0" roundtripDataSignature="AMtx7mipY1DsIJs27b54GBhOn5sifprnU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40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54164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" name="Google Shape;29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3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p3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8" name="Google Shape;28;p3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9" name="Google Shape;29;p3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30" name="Google Shape;30;p37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31" name="Google Shape;31;p37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2" name="Google Shape;32;p3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4" name="Google Shape;34;p37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5" name="Google Shape;35;p37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6" name="Google Shape;36;p3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37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" name="Google Shape;38;p37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7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3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8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8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6" name="Google Shape;46;p3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9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39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3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0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0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8" name="Google Shape;58;p40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9" name="Google Shape;59;p4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1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41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6" name="Google Shape;66;p41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41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68" name="Google Shape;68;p4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4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4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4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4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3" name="Google Shape;83;p44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>
            <a:endParaRPr/>
          </a:p>
        </p:txBody>
      </p:sp>
      <p:sp>
        <p:nvSpPr>
          <p:cNvPr id="84" name="Google Shape;84;p4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4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45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5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p45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91" name="Google Shape;91;p4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4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aption">
  <p:cSld name="Title and Caption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6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46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7" name="Google Shape;97;p4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4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4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with Caption">
  <p:cSld name="Quote with Caption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7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7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03" name="Google Shape;103;p47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4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4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7" name="Google Shape;107;p47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8" name="Google Shape;108;p47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me Card">
  <p:cSld name="Name Card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48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48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2" name="Google Shape;112;p4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4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Name Card">
  <p:cSld name="Quote Name Card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9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9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18" name="Google Shape;118;p49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4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4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2" name="Google Shape;122;p4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3" name="Google Shape;123;p49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rue or False">
  <p:cSld name="True or False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0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50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27" name="Google Shape;127;p50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8" name="Google Shape;128;p5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5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5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51"/>
          <p:cNvSpPr txBox="1">
            <a:spLocks noGrp="1"/>
          </p:cNvSpPr>
          <p:nvPr>
            <p:ph type="body" idx="1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34" name="Google Shape;134;p5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5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5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2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52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40" name="Google Shape;140;p5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5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5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3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Google Shape;11;p36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12" name="Google Shape;12;p36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3" name="Google Shape;13;p36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4" name="Google Shape;14;p36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5" name="Google Shape;15;p3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36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7" name="Google Shape;17;p36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8" name="Google Shape;18;p36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9" name="Google Shape;19;p3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36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" name="Google Shape;21;p3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36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worksheets.com/ts35901ms" TargetMode="External"/><Relationship Id="rId2" Type="http://schemas.openxmlformats.org/officeDocument/2006/relationships/hyperlink" Target="https://www.liveworksheets.com/tl407370lq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iveworksheets.com/tv1325tf" TargetMode="External"/><Relationship Id="rId4" Type="http://schemas.openxmlformats.org/officeDocument/2006/relationships/hyperlink" Target="https://www.liveworksheets.com/do923h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iveworksheets.com/ah176091h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"/>
          <p:cNvSpPr txBox="1">
            <a:spLocks noGrp="1"/>
          </p:cNvSpPr>
          <p:nvPr>
            <p:ph type="ctrTitle"/>
          </p:nvPr>
        </p:nvSpPr>
        <p:spPr>
          <a:xfrm>
            <a:off x="382364" y="963562"/>
            <a:ext cx="9784189" cy="2821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en-US" dirty="0">
                <a:solidFill>
                  <a:srgbClr val="7030A0"/>
                </a:solidFill>
              </a:rPr>
              <a:t>Summary of rules for Term 3 Final Assessment (Grade 5)</a:t>
            </a:r>
            <a:endParaRPr dirty="0">
              <a:solidFill>
                <a:srgbClr val="7030A0"/>
              </a:solidFill>
            </a:endParaRPr>
          </a:p>
        </p:txBody>
      </p:sp>
      <p:sp>
        <p:nvSpPr>
          <p:cNvPr id="148" name="Google Shape;148;p1"/>
          <p:cNvSpPr txBox="1">
            <a:spLocks noGrp="1"/>
          </p:cNvSpPr>
          <p:nvPr>
            <p:ph type="subTitle" idx="1"/>
          </p:nvPr>
        </p:nvSpPr>
        <p:spPr>
          <a:xfrm>
            <a:off x="1625054" y="4876742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625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ct val="80000"/>
              <a:buNone/>
            </a:pPr>
            <a:r>
              <a:rPr lang="en-US" sz="3200" b="1" dirty="0">
                <a:solidFill>
                  <a:srgbClr val="FF0000"/>
                </a:solidFill>
              </a:rPr>
              <a:t>Unit 9, 10, 11</a:t>
            </a:r>
            <a:endParaRPr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3200" b="1" dirty="0">
                <a:solidFill>
                  <a:srgbClr val="FF0000"/>
                </a:solidFill>
              </a:rPr>
              <a:t>Done By:</a:t>
            </a:r>
            <a:endParaRPr dirty="0"/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SzPct val="80000"/>
              <a:buNone/>
            </a:pPr>
            <a:r>
              <a:rPr lang="en-US" sz="3200" b="1" dirty="0">
                <a:solidFill>
                  <a:srgbClr val="FF0000"/>
                </a:solidFill>
              </a:rPr>
              <a:t>Ms. </a:t>
            </a:r>
            <a:r>
              <a:rPr lang="en-US" sz="3200" b="1" dirty="0" err="1">
                <a:solidFill>
                  <a:srgbClr val="FF0000"/>
                </a:solidFill>
              </a:rPr>
              <a:t>Mariem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Souissi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endParaRPr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Instructions</a:t>
            </a:r>
            <a:endParaRPr/>
          </a:p>
        </p:txBody>
      </p:sp>
      <p:sp>
        <p:nvSpPr>
          <p:cNvPr id="154" name="Google Shape;154;p2"/>
          <p:cNvSpPr txBox="1">
            <a:spLocks noGrp="1"/>
          </p:cNvSpPr>
          <p:nvPr>
            <p:ph type="body" idx="1"/>
          </p:nvPr>
        </p:nvSpPr>
        <p:spPr>
          <a:xfrm>
            <a:off x="677334" y="2160590"/>
            <a:ext cx="8596668" cy="2381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US" dirty="0"/>
              <a:t>This file is an attempt to help you study and revise for the final exam but it is not everything. It is like a summary of the rules and vocabulary we studied. 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US" dirty="0"/>
              <a:t>You have to study the course books </a:t>
            </a:r>
            <a:r>
              <a:rPr lang="en-US" dirty="0">
                <a:solidFill>
                  <a:srgbClr val="FF0000"/>
                </a:solidFill>
              </a:rPr>
              <a:t>Learners and Activity </a:t>
            </a:r>
            <a:r>
              <a:rPr lang="en-US" dirty="0"/>
              <a:t>( </a:t>
            </a:r>
            <a:r>
              <a:rPr lang="en-US" dirty="0">
                <a:solidFill>
                  <a:schemeClr val="accent1"/>
                </a:solidFill>
              </a:rPr>
              <a:t>Units 9, 10, 11 </a:t>
            </a:r>
            <a:r>
              <a:rPr lang="en-US" dirty="0"/>
              <a:t>)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US" dirty="0"/>
              <a:t>I believe in you. You can do it easily.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US" dirty="0"/>
              <a:t>All the best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sz="4400" dirty="0">
                <a:solidFill>
                  <a:srgbClr val="FF0000"/>
                </a:solidFill>
              </a:rPr>
              <a:t>Unit 9</a:t>
            </a:r>
            <a:br>
              <a:rPr lang="en-US" sz="4400" dirty="0">
                <a:solidFill>
                  <a:srgbClr val="FF0000"/>
                </a:solidFill>
              </a:rPr>
            </a:br>
            <a:r>
              <a:rPr lang="en-US" sz="4400" dirty="0">
                <a:solidFill>
                  <a:srgbClr val="FF0000"/>
                </a:solidFill>
              </a:rPr>
              <a:t>Where We Live</a:t>
            </a:r>
            <a:endParaRPr sz="4400" dirty="0">
              <a:solidFill>
                <a:srgbClr val="FF0000"/>
              </a:solidFill>
            </a:endParaRPr>
          </a:p>
        </p:txBody>
      </p:sp>
      <p:sp>
        <p:nvSpPr>
          <p:cNvPr id="160" name="Google Shape;160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US" sz="2800" dirty="0">
                <a:solidFill>
                  <a:srgbClr val="92D050"/>
                </a:solidFill>
              </a:rPr>
              <a:t>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2240"/>
              <a:buNone/>
            </a:pPr>
            <a:r>
              <a:rPr lang="en-US" sz="2800" dirty="0"/>
              <a:t>Road-office-building-office-pavement-path-lake-forest-mountain-field</a:t>
            </a:r>
            <a:endParaRPr dirty="0"/>
          </a:p>
          <a:p>
            <a:pPr marL="342900" lvl="0" indent="-200660" algn="l" rtl="0">
              <a:spcBef>
                <a:spcPts val="1000"/>
              </a:spcBef>
              <a:spcAft>
                <a:spcPts val="0"/>
              </a:spcAft>
              <a:buSzPts val="2240"/>
              <a:buNone/>
            </a:pPr>
            <a:endParaRPr sz="2800"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2240"/>
              <a:buChar char="►"/>
            </a:pPr>
            <a:r>
              <a:rPr lang="en-US" sz="2800" dirty="0"/>
              <a:t>Beautiful-clean-dry-crowded-peaceful-dirty-colorful-pretty-ancient-noisy-popular-amazing-modern</a:t>
            </a:r>
            <a:endParaRPr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A20D07-DE05-477A-883A-FAE2B9623157}"/>
              </a:ext>
            </a:extLst>
          </p:cNvPr>
          <p:cNvSpPr txBox="1"/>
          <p:nvPr/>
        </p:nvSpPr>
        <p:spPr>
          <a:xfrm>
            <a:off x="677334" y="6117662"/>
            <a:ext cx="4414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 vocabulary list for Unit 9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Vocabulary</a:t>
            </a:r>
            <a:endParaRPr/>
          </a:p>
        </p:txBody>
      </p:sp>
      <p:sp>
        <p:nvSpPr>
          <p:cNvPr id="166" name="Google Shape;166;p4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lang="en-US" sz="2400"/>
              <a:t>Energy-produce-carbon footprint-poles-melting-cause-reduce-flood-rise-sea level-recycle-materials-absorb-release-poles-melt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US" sz="2400"/>
              <a:t>Tropical forest-plant-environment-campaign-muddy-amount-skyscrapers-dish washer-huge-strange-exciting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920"/>
              <a:buChar char="►"/>
            </a:pPr>
            <a:r>
              <a:rPr lang="en-US" sz="2400"/>
              <a:t>Castle-lush-surrounded-scenery-keen on-chirp-whispered-reward-date-cricket-</a:t>
            </a: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"/>
          <p:cNvSpPr txBox="1">
            <a:spLocks noGrp="1"/>
          </p:cNvSpPr>
          <p:nvPr>
            <p:ph type="title"/>
          </p:nvPr>
        </p:nvSpPr>
        <p:spPr>
          <a:xfrm>
            <a:off x="3577850" y="273799"/>
            <a:ext cx="3560369" cy="1007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Grammar Rules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6E510F-4DDE-4027-ABEA-EE0C7DD2F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616" y="1281306"/>
            <a:ext cx="6355631" cy="474767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"/>
          <p:cNvSpPr txBox="1">
            <a:spLocks noGrp="1"/>
          </p:cNvSpPr>
          <p:nvPr>
            <p:ph type="title"/>
          </p:nvPr>
        </p:nvSpPr>
        <p:spPr>
          <a:xfrm>
            <a:off x="3577850" y="273799"/>
            <a:ext cx="3560369" cy="1007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Grammar Rules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399B6-4711-46CC-8C20-4EB98F635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3442" y="1097078"/>
            <a:ext cx="6317527" cy="466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41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 txBox="1">
            <a:spLocks noGrp="1"/>
          </p:cNvSpPr>
          <p:nvPr>
            <p:ph type="title"/>
          </p:nvPr>
        </p:nvSpPr>
        <p:spPr>
          <a:xfrm>
            <a:off x="-1790563" y="207968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Past verbs </a:t>
            </a:r>
            <a:endParaRPr dirty="0"/>
          </a:p>
        </p:txBody>
      </p:sp>
      <p:pic>
        <p:nvPicPr>
          <p:cNvPr id="178" name="Google Shape;17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51172" t="25718" r="24345" b="30734"/>
          <a:stretch/>
        </p:blipFill>
        <p:spPr>
          <a:xfrm>
            <a:off x="238065" y="987592"/>
            <a:ext cx="4101839" cy="3398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EA593C-9AE2-4801-8F40-A3BB60C53B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9904" y="103984"/>
            <a:ext cx="6721386" cy="654604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75C1D2-5AC8-4071-B207-ED90C362D3C6}"/>
              </a:ext>
            </a:extLst>
          </p:cNvPr>
          <p:cNvSpPr txBox="1"/>
          <p:nvPr/>
        </p:nvSpPr>
        <p:spPr>
          <a:xfrm>
            <a:off x="587829" y="5318449"/>
            <a:ext cx="36202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accent5">
                    <a:lumMod val="75000"/>
                  </a:schemeClr>
                </a:solidFill>
              </a:rPr>
              <a:t>In the negative form ( a regular or irregular verb ) We need to use ‘did not/ didn’t  + inf verb’ </a:t>
            </a:r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9A8421D9-8909-46DA-95A0-E4A49F4AB8D2}"/>
              </a:ext>
            </a:extLst>
          </p:cNvPr>
          <p:cNvSpPr/>
          <p:nvPr/>
        </p:nvSpPr>
        <p:spPr>
          <a:xfrm>
            <a:off x="933061" y="4180115"/>
            <a:ext cx="513184" cy="106369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0C92230-6295-4C25-9896-58EBA8BC71B2}"/>
              </a:ext>
            </a:extLst>
          </p:cNvPr>
          <p:cNvSpPr txBox="1"/>
          <p:nvPr/>
        </p:nvSpPr>
        <p:spPr>
          <a:xfrm>
            <a:off x="604684" y="432620"/>
            <a:ext cx="5879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Practice for regular and irregular verbs :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087C68-F016-4657-9B36-3FAAF37E8267}"/>
              </a:ext>
            </a:extLst>
          </p:cNvPr>
          <p:cNvSpPr txBox="1"/>
          <p:nvPr/>
        </p:nvSpPr>
        <p:spPr>
          <a:xfrm>
            <a:off x="494071" y="1243158"/>
            <a:ext cx="61009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962FF"/>
                </a:solidFill>
                <a:effectLst/>
                <a:latin typeface="Roboto" panose="02000000000000000000" pitchFamily="2" charset="0"/>
                <a:hlinkClick r:id="rId2"/>
              </a:rPr>
              <a:t>https://www.liveworksheets.com/tl407370lq</a:t>
            </a:r>
            <a:r>
              <a:rPr lang="en-GB" b="0" i="0" dirty="0">
                <a:effectLst/>
                <a:latin typeface="Roboto" panose="02000000000000000000" pitchFamily="2" charset="0"/>
              </a:rPr>
              <a:t> 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2962FF"/>
                </a:solidFill>
                <a:effectLst/>
                <a:latin typeface="Roboto" panose="02000000000000000000" pitchFamily="2" charset="0"/>
                <a:hlinkClick r:id="rId3"/>
              </a:rPr>
              <a:t>https://www.liveworksheets.com/ts35901ms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ECEEC2-0DCB-4798-83D3-50AD8BE05298}"/>
              </a:ext>
            </a:extLst>
          </p:cNvPr>
          <p:cNvSpPr txBox="1"/>
          <p:nvPr/>
        </p:nvSpPr>
        <p:spPr>
          <a:xfrm>
            <a:off x="494071" y="2484583"/>
            <a:ext cx="58796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Practice for superlative and comparative :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669114-7B1F-4758-A77E-DB933240B953}"/>
              </a:ext>
            </a:extLst>
          </p:cNvPr>
          <p:cNvSpPr txBox="1"/>
          <p:nvPr/>
        </p:nvSpPr>
        <p:spPr>
          <a:xfrm>
            <a:off x="511277" y="3295121"/>
            <a:ext cx="61009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962FF"/>
                </a:solidFill>
                <a:effectLst/>
                <a:latin typeface="Roboto" panose="02000000000000000000" pitchFamily="2" charset="0"/>
                <a:hlinkClick r:id="rId4"/>
              </a:rPr>
              <a:t>https://www.liveworksheets.com/do923hl</a:t>
            </a:r>
            <a:r>
              <a:rPr lang="en-GB" b="0" i="0" dirty="0">
                <a:effectLst/>
                <a:latin typeface="Roboto" panose="02000000000000000000" pitchFamily="2" charset="0"/>
              </a:rPr>
              <a:t> </a:t>
            </a:r>
            <a:br>
              <a:rPr lang="en-GB" dirty="0"/>
            </a:br>
            <a:r>
              <a:rPr lang="en-GB" b="0" i="0" u="none" strike="noStrike" dirty="0">
                <a:solidFill>
                  <a:srgbClr val="2962FF"/>
                </a:solidFill>
                <a:effectLst/>
                <a:latin typeface="Roboto" panose="02000000000000000000" pitchFamily="2" charset="0"/>
                <a:hlinkClick r:id="rId5"/>
              </a:rPr>
              <a:t>https://www.liveworksheets.com/tv1325tf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7226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lang="en-US" sz="5300" dirty="0">
                <a:solidFill>
                  <a:srgbClr val="FF0000"/>
                </a:solidFill>
              </a:rPr>
              <a:t>Unit 10</a:t>
            </a:r>
            <a:br>
              <a:rPr lang="en-US" sz="5300" dirty="0">
                <a:solidFill>
                  <a:srgbClr val="FF0000"/>
                </a:solidFill>
              </a:rPr>
            </a:br>
            <a:r>
              <a:rPr lang="en-US" sz="5300" dirty="0">
                <a:solidFill>
                  <a:srgbClr val="FF0000"/>
                </a:solidFill>
              </a:rPr>
              <a:t>All About Science</a:t>
            </a:r>
            <a:br>
              <a:rPr lang="en-US" dirty="0"/>
            </a:br>
            <a:br>
              <a:rPr lang="en-US" dirty="0"/>
            </a:br>
            <a:r>
              <a:rPr lang="en-US" dirty="0"/>
              <a:t>Vocabulary</a:t>
            </a:r>
            <a:endParaRPr dirty="0"/>
          </a:p>
        </p:txBody>
      </p:sp>
      <p:pic>
        <p:nvPicPr>
          <p:cNvPr id="221" name="Google Shape;221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23746" t="35510" r="45856" b="53727"/>
          <a:stretch/>
        </p:blipFill>
        <p:spPr>
          <a:xfrm>
            <a:off x="1523428" y="3359951"/>
            <a:ext cx="6584874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6022C8-0887-4A21-968F-04BDB9832D09}"/>
              </a:ext>
            </a:extLst>
          </p:cNvPr>
          <p:cNvSpPr txBox="1"/>
          <p:nvPr/>
        </p:nvSpPr>
        <p:spPr>
          <a:xfrm>
            <a:off x="629265" y="5702710"/>
            <a:ext cx="4414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 vocabulary list for Unit 10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Vocabulary</a:t>
            </a:r>
            <a:endParaRPr/>
          </a:p>
        </p:txBody>
      </p:sp>
      <p:sp>
        <p:nvSpPr>
          <p:cNvPr id="227" name="Google Shape;227;p14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920"/>
              <a:buChar char="►"/>
            </a:pPr>
            <a:r>
              <a:rPr lang="en-US" sz="2400"/>
              <a:t>Storm-collect-string-happen-dangerous-lightning-find out-instructions-straw-scissors-prediction-discover-pump blood-lungs-breath-</a:t>
            </a:r>
            <a:endParaRPr/>
          </a:p>
          <a:p>
            <a:pPr marL="342900" lvl="0" indent="-220980" algn="l" rtl="0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endParaRPr sz="2400"/>
          </a:p>
          <a:p>
            <a:pPr marL="342900" lvl="0" indent="-220980" algn="l" rtl="0">
              <a:spcBef>
                <a:spcPts val="1000"/>
              </a:spcBef>
              <a:spcAft>
                <a:spcPts val="0"/>
              </a:spcAft>
              <a:buSzPts val="1920"/>
              <a:buNone/>
            </a:pPr>
            <a:endParaRPr sz="2400"/>
          </a:p>
        </p:txBody>
      </p:sp>
      <p:pic>
        <p:nvPicPr>
          <p:cNvPr id="228" name="Google Shape;228;p14"/>
          <p:cNvPicPr preferRelativeResize="0"/>
          <p:nvPr/>
        </p:nvPicPr>
        <p:blipFill rotWithShape="1">
          <a:blip r:embed="rId3">
            <a:alphaModFix/>
          </a:blip>
          <a:srcRect l="19546" t="40057" r="17630" b="30018"/>
          <a:stretch/>
        </p:blipFill>
        <p:spPr>
          <a:xfrm>
            <a:off x="677335" y="3560618"/>
            <a:ext cx="8494376" cy="21890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Vocabulary</a:t>
            </a:r>
            <a:endParaRPr/>
          </a:p>
        </p:txBody>
      </p:sp>
      <p:pic>
        <p:nvPicPr>
          <p:cNvPr id="234" name="Google Shape;234;p1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17445" t="31058" r="66299" b="32538"/>
          <a:stretch/>
        </p:blipFill>
        <p:spPr>
          <a:xfrm>
            <a:off x="227326" y="2284211"/>
            <a:ext cx="4034355" cy="3964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240;p16">
            <a:extLst>
              <a:ext uri="{FF2B5EF4-FFF2-40B4-BE49-F238E27FC236}">
                <a16:creationId xmlns:a16="http://schemas.microsoft.com/office/drawing/2014/main" id="{C3AE6EFC-4329-42A4-AD2E-CBB5F0BA5F8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>
            <a:alphaModFix/>
          </a:blip>
          <a:srcRect l="18661" t="47493" r="17321" b="19310"/>
          <a:stretch/>
        </p:blipFill>
        <p:spPr>
          <a:xfrm>
            <a:off x="4568200" y="2952052"/>
            <a:ext cx="6721842" cy="22741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Can to ask for permission / to offer / to make a request</a:t>
            </a:r>
            <a:endParaRPr dirty="0"/>
          </a:p>
        </p:txBody>
      </p:sp>
      <p:pic>
        <p:nvPicPr>
          <p:cNvPr id="246" name="Google Shape;246;p1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47961" t="32728" r="17522" b="25737"/>
          <a:stretch/>
        </p:blipFill>
        <p:spPr>
          <a:xfrm>
            <a:off x="2092036" y="2276670"/>
            <a:ext cx="5941621" cy="3387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9"/>
          <p:cNvSpPr txBox="1">
            <a:spLocks noGrp="1"/>
          </p:cNvSpPr>
          <p:nvPr>
            <p:ph type="title"/>
          </p:nvPr>
        </p:nvSpPr>
        <p:spPr>
          <a:xfrm>
            <a:off x="2631233" y="612843"/>
            <a:ext cx="4687768" cy="11072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Relative pronouns </a:t>
            </a:r>
            <a:endParaRPr dirty="0"/>
          </a:p>
        </p:txBody>
      </p:sp>
      <p:pic>
        <p:nvPicPr>
          <p:cNvPr id="258" name="Google Shape;258;p1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57995" t="26075" r="20332" b="26451"/>
          <a:stretch/>
        </p:blipFill>
        <p:spPr>
          <a:xfrm>
            <a:off x="3032106" y="1519854"/>
            <a:ext cx="3794794" cy="348135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FD378C-87BB-45D0-9FD9-23639EE45528}"/>
              </a:ext>
            </a:extLst>
          </p:cNvPr>
          <p:cNvSpPr txBox="1"/>
          <p:nvPr/>
        </p:nvSpPr>
        <p:spPr>
          <a:xfrm>
            <a:off x="1156996" y="6094511"/>
            <a:ext cx="61022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u="none" strike="noStrike" dirty="0">
                <a:solidFill>
                  <a:srgbClr val="2962FF"/>
                </a:solidFill>
                <a:effectLst/>
                <a:latin typeface="Roboto" panose="02000000000000000000" pitchFamily="2" charset="0"/>
                <a:hlinkClick r:id="rId4"/>
              </a:rPr>
              <a:t>https://www.liveworksheets.com/ah176091hd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751959-0FEE-40D6-AFD5-1F30DA0F4270}"/>
              </a:ext>
            </a:extLst>
          </p:cNvPr>
          <p:cNvSpPr txBox="1"/>
          <p:nvPr/>
        </p:nvSpPr>
        <p:spPr>
          <a:xfrm>
            <a:off x="677334" y="5383763"/>
            <a:ext cx="1953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Practice link: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/>
              <a:t>Grammar</a:t>
            </a:r>
            <a:endParaRPr/>
          </a:p>
        </p:txBody>
      </p:sp>
      <p:pic>
        <p:nvPicPr>
          <p:cNvPr id="276" name="Google Shape;276;p2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55788" t="35356" r="16517" b="19312"/>
          <a:stretch/>
        </p:blipFill>
        <p:spPr>
          <a:xfrm>
            <a:off x="2403497" y="1688843"/>
            <a:ext cx="4958356" cy="36389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5"/>
          <p:cNvSpPr txBox="1">
            <a:spLocks noGrp="1"/>
          </p:cNvSpPr>
          <p:nvPr>
            <p:ph type="title"/>
          </p:nvPr>
        </p:nvSpPr>
        <p:spPr>
          <a:xfrm>
            <a:off x="779356" y="442452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rebuchet MS"/>
              <a:buNone/>
            </a:pPr>
            <a:r>
              <a:rPr lang="en-US" sz="4900" dirty="0">
                <a:solidFill>
                  <a:srgbClr val="FF0000"/>
                </a:solidFill>
              </a:rPr>
              <a:t>Unit 11</a:t>
            </a:r>
            <a:br>
              <a:rPr lang="en-US" sz="4900" dirty="0">
                <a:solidFill>
                  <a:srgbClr val="FF0000"/>
                </a:solidFill>
              </a:rPr>
            </a:br>
            <a:r>
              <a:rPr lang="en-US" sz="4900" dirty="0">
                <a:solidFill>
                  <a:srgbClr val="FF0000"/>
                </a:solidFill>
              </a:rPr>
              <a:t>Famous People</a:t>
            </a:r>
            <a:br>
              <a:rPr lang="en-US" dirty="0"/>
            </a:br>
            <a:r>
              <a:rPr lang="en-US" dirty="0"/>
              <a:t>Vocabulary</a:t>
            </a:r>
            <a:endParaRPr dirty="0"/>
          </a:p>
        </p:txBody>
      </p:sp>
      <p:pic>
        <p:nvPicPr>
          <p:cNvPr id="294" name="Google Shape;294;p2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16253" t="46064" r="56854" b="41442"/>
          <a:stretch/>
        </p:blipFill>
        <p:spPr>
          <a:xfrm>
            <a:off x="1994256" y="2859399"/>
            <a:ext cx="6500463" cy="1139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5"/>
          <p:cNvPicPr preferRelativeResize="0"/>
          <p:nvPr/>
        </p:nvPicPr>
        <p:blipFill rotWithShape="1">
          <a:blip r:embed="rId4">
            <a:alphaModFix/>
          </a:blip>
          <a:srcRect l="18482" t="56533" r="36156" b="35701"/>
          <a:stretch/>
        </p:blipFill>
        <p:spPr>
          <a:xfrm>
            <a:off x="1711580" y="4153459"/>
            <a:ext cx="7065817" cy="11392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0FFDD5-594B-4757-9E0D-60633476FAE9}"/>
              </a:ext>
            </a:extLst>
          </p:cNvPr>
          <p:cNvSpPr txBox="1"/>
          <p:nvPr/>
        </p:nvSpPr>
        <p:spPr>
          <a:xfrm>
            <a:off x="629265" y="5702710"/>
            <a:ext cx="4414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Check vocabulary list for Unit 11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6"/>
          <p:cNvSpPr txBox="1">
            <a:spLocks noGrp="1"/>
          </p:cNvSpPr>
          <p:nvPr>
            <p:ph type="title"/>
          </p:nvPr>
        </p:nvSpPr>
        <p:spPr>
          <a:xfrm>
            <a:off x="3941644" y="403683"/>
            <a:ext cx="2695131" cy="8259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 err="1"/>
              <a:t>Vocabluary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301" name="Google Shape;301;p26"/>
          <p:cNvSpPr txBox="1">
            <a:spLocks noGrp="1"/>
          </p:cNvSpPr>
          <p:nvPr>
            <p:ph type="body" idx="1"/>
          </p:nvPr>
        </p:nvSpPr>
        <p:spPr>
          <a:xfrm>
            <a:off x="372534" y="1796795"/>
            <a:ext cx="9219335" cy="2401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2880"/>
              <a:buChar char="►"/>
            </a:pPr>
            <a:r>
              <a:rPr lang="en-US" sz="3200" dirty="0"/>
              <a:t>Flag-president-poetry-poems-caring-exciting-generous-rocket-skydiver-spin-fall-spent-train-presentation-fearless-brave-fear-wild-desert-merchant-eagle-claws-gardener-palace-</a:t>
            </a:r>
            <a:endParaRPr sz="1600" dirty="0"/>
          </a:p>
          <a:p>
            <a:pPr marL="342900" lvl="0" indent="-160020" algn="l" rtl="0">
              <a:spcBef>
                <a:spcPts val="1000"/>
              </a:spcBef>
              <a:spcAft>
                <a:spcPts val="0"/>
              </a:spcAft>
              <a:buSzPts val="2880"/>
              <a:buNone/>
            </a:pPr>
            <a:endParaRPr sz="3600" dirty="0"/>
          </a:p>
        </p:txBody>
      </p:sp>
      <p:sp>
        <p:nvSpPr>
          <p:cNvPr id="4" name="Google Shape;337;p32">
            <a:extLst>
              <a:ext uri="{FF2B5EF4-FFF2-40B4-BE49-F238E27FC236}">
                <a16:creationId xmlns:a16="http://schemas.microsoft.com/office/drawing/2014/main" id="{E4445BD9-5686-4D3D-9496-17966BF5C9F7}"/>
              </a:ext>
            </a:extLst>
          </p:cNvPr>
          <p:cNvSpPr txBox="1">
            <a:spLocks/>
          </p:cNvSpPr>
          <p:nvPr/>
        </p:nvSpPr>
        <p:spPr>
          <a:xfrm>
            <a:off x="481392" y="4198776"/>
            <a:ext cx="8596668" cy="1944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20039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2004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342900" indent="-342900">
              <a:spcBef>
                <a:spcPts val="0"/>
              </a:spcBef>
              <a:buSzPts val="3520"/>
            </a:pPr>
            <a:r>
              <a:rPr lang="en-US" sz="3200"/>
              <a:t>Borrow-reward-debt-gardener-return-honesty-protect-ankle-astronauts-determined-float-include-created-invented</a:t>
            </a:r>
            <a:endParaRPr lang="en-US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Modals </a:t>
            </a:r>
            <a:endParaRPr dirty="0"/>
          </a:p>
        </p:txBody>
      </p:sp>
      <p:sp>
        <p:nvSpPr>
          <p:cNvPr id="307" name="Google Shape;307;p27"/>
          <p:cNvSpPr txBox="1">
            <a:spLocks noGrp="1"/>
          </p:cNvSpPr>
          <p:nvPr>
            <p:ph type="body" idx="1"/>
          </p:nvPr>
        </p:nvSpPr>
        <p:spPr>
          <a:xfrm>
            <a:off x="677334" y="1396181"/>
            <a:ext cx="8596668" cy="4463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lang="en-US" sz="4000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r>
              <a:rPr lang="en-US" sz="4000" dirty="0">
                <a:solidFill>
                  <a:srgbClr val="FF0000"/>
                </a:solidFill>
              </a:rPr>
              <a:t>Can’t….sure it is not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r>
              <a:rPr lang="en-US" sz="4000" dirty="0">
                <a:solidFill>
                  <a:srgbClr val="FF0000"/>
                </a:solidFill>
              </a:rPr>
              <a:t>Must….sure it is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r>
              <a:rPr lang="en-US" sz="4000" dirty="0">
                <a:solidFill>
                  <a:srgbClr val="FF0000"/>
                </a:solidFill>
              </a:rPr>
              <a:t>Might or could….not sure 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endParaRPr lang="en-US" sz="4000" dirty="0">
              <a:solidFill>
                <a:srgbClr val="7030A0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r>
              <a:rPr lang="en-US" sz="4000" dirty="0">
                <a:solidFill>
                  <a:srgbClr val="7030A0"/>
                </a:solidFill>
              </a:rPr>
              <a:t>They are followed by infinitives.</a:t>
            </a: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3200"/>
              <a:buNone/>
            </a:pPr>
            <a:r>
              <a:rPr lang="en-US" sz="2800" dirty="0">
                <a:solidFill>
                  <a:srgbClr val="7030A0"/>
                </a:solidFill>
              </a:rPr>
              <a:t>Example: </a:t>
            </a:r>
            <a:r>
              <a:rPr lang="en-US" sz="2600" dirty="0">
                <a:solidFill>
                  <a:srgbClr val="7030A0"/>
                </a:solidFill>
              </a:rPr>
              <a:t>He </a:t>
            </a:r>
            <a:r>
              <a:rPr lang="en-US" sz="2600" b="1" dirty="0">
                <a:solidFill>
                  <a:srgbClr val="FF0000"/>
                </a:solidFill>
              </a:rPr>
              <a:t>can’t</a:t>
            </a:r>
            <a:r>
              <a:rPr lang="en-US" sz="2600" dirty="0">
                <a:solidFill>
                  <a:srgbClr val="7030A0"/>
                </a:solidFill>
              </a:rPr>
              <a:t> </a:t>
            </a:r>
            <a:r>
              <a:rPr lang="en-US" sz="2600" u="sng" dirty="0">
                <a:solidFill>
                  <a:srgbClr val="7030A0"/>
                </a:solidFill>
              </a:rPr>
              <a:t>be</a:t>
            </a:r>
            <a:r>
              <a:rPr lang="en-US" sz="2600" dirty="0">
                <a:solidFill>
                  <a:srgbClr val="7030A0"/>
                </a:solidFill>
              </a:rPr>
              <a:t> a piano teacher. He can only play one song. </a:t>
            </a:r>
            <a:endParaRPr dirty="0">
              <a:solidFill>
                <a:srgbClr val="7030A0"/>
              </a:solidFill>
            </a:endParaRPr>
          </a:p>
          <a:p>
            <a:pPr marL="342900" lvl="0" indent="-251459" algn="ctr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/>
          </a:p>
        </p:txBody>
      </p:sp>
      <p:pic>
        <p:nvPicPr>
          <p:cNvPr id="4" name="Google Shape;343;p33">
            <a:extLst>
              <a:ext uri="{FF2B5EF4-FFF2-40B4-BE49-F238E27FC236}">
                <a16:creationId xmlns:a16="http://schemas.microsoft.com/office/drawing/2014/main" id="{B87B2CF8-AB3D-463F-8F9A-7AAE66328289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 l="23879" t="49278" r="20331" b="25023"/>
          <a:stretch/>
        </p:blipFill>
        <p:spPr>
          <a:xfrm>
            <a:off x="6581192" y="1574613"/>
            <a:ext cx="5268686" cy="2157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"/>
          <p:cNvSpPr txBox="1">
            <a:spLocks noGrp="1"/>
          </p:cNvSpPr>
          <p:nvPr>
            <p:ph type="title"/>
          </p:nvPr>
        </p:nvSpPr>
        <p:spPr>
          <a:xfrm>
            <a:off x="378754" y="225434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</a:pPr>
            <a:r>
              <a:rPr lang="en-US" dirty="0"/>
              <a:t>Grammar</a:t>
            </a:r>
            <a:br>
              <a:rPr lang="en-US" dirty="0"/>
            </a:br>
            <a:r>
              <a:rPr lang="en-US" dirty="0"/>
              <a:t>Question Tags</a:t>
            </a:r>
            <a:endParaRPr dirty="0"/>
          </a:p>
        </p:txBody>
      </p:sp>
      <p:pic>
        <p:nvPicPr>
          <p:cNvPr id="313" name="Google Shape;313;p2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50029" t="32052" r="14512" b="37608"/>
          <a:stretch/>
        </p:blipFill>
        <p:spPr>
          <a:xfrm>
            <a:off x="173088" y="1934303"/>
            <a:ext cx="5002291" cy="292694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5BA6C7-E3F1-4AD7-B027-FFBB9606DD1A}"/>
              </a:ext>
            </a:extLst>
          </p:cNvPr>
          <p:cNvSpPr txBox="1"/>
          <p:nvPr/>
        </p:nvSpPr>
        <p:spPr>
          <a:xfrm>
            <a:off x="1296955" y="6094511"/>
            <a:ext cx="61022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https://www.liveworksheets.com/nu681763jt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BF4AC4-858B-440B-ABBF-32419A1D0A91}"/>
              </a:ext>
            </a:extLst>
          </p:cNvPr>
          <p:cNvSpPr txBox="1"/>
          <p:nvPr/>
        </p:nvSpPr>
        <p:spPr>
          <a:xfrm>
            <a:off x="770247" y="5337110"/>
            <a:ext cx="2196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rgbClr val="FF0000"/>
                </a:solidFill>
              </a:rPr>
              <a:t>Practice : </a:t>
            </a:r>
          </a:p>
        </p:txBody>
      </p:sp>
      <p:pic>
        <p:nvPicPr>
          <p:cNvPr id="8" name="Google Shape;349;p34">
            <a:extLst>
              <a:ext uri="{FF2B5EF4-FFF2-40B4-BE49-F238E27FC236}">
                <a16:creationId xmlns:a16="http://schemas.microsoft.com/office/drawing/2014/main" id="{01C2A948-B107-4ADF-AE31-3AED736A56FD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>
            <a:alphaModFix/>
          </a:blip>
          <a:srcRect l="17858" t="25718" r="23742" b="22525"/>
          <a:stretch/>
        </p:blipFill>
        <p:spPr>
          <a:xfrm>
            <a:off x="5175380" y="1715907"/>
            <a:ext cx="6102220" cy="33319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35"/>
          <p:cNvSpPr txBox="1">
            <a:spLocks noGrp="1"/>
          </p:cNvSpPr>
          <p:nvPr>
            <p:ph type="body" idx="1"/>
          </p:nvPr>
        </p:nvSpPr>
        <p:spPr>
          <a:xfrm>
            <a:off x="1302486" y="2701765"/>
            <a:ext cx="8596668" cy="965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lang="en-US" sz="3600" dirty="0">
                <a:solidFill>
                  <a:srgbClr val="FF0000"/>
                </a:solidFill>
              </a:rPr>
              <a:t>Wish you all the best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323</Words>
  <Application>Microsoft Office PowerPoint</Application>
  <PresentationFormat>Widescreen</PresentationFormat>
  <Paragraphs>55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Noto Sans Symbols</vt:lpstr>
      <vt:lpstr>Roboto</vt:lpstr>
      <vt:lpstr>Trebuchet MS</vt:lpstr>
      <vt:lpstr>Facet</vt:lpstr>
      <vt:lpstr>Summary of rules for Term 3 Final Assessment (Grade 5)</vt:lpstr>
      <vt:lpstr>Instructions</vt:lpstr>
      <vt:lpstr>Unit 9 Where We Live</vt:lpstr>
      <vt:lpstr>Vocabulary</vt:lpstr>
      <vt:lpstr>Grammar Rules</vt:lpstr>
      <vt:lpstr>Grammar Rules</vt:lpstr>
      <vt:lpstr>Past verbs </vt:lpstr>
      <vt:lpstr>PowerPoint Presentation</vt:lpstr>
      <vt:lpstr>Unit 10 All About Science  Vocabulary</vt:lpstr>
      <vt:lpstr>Vocabulary</vt:lpstr>
      <vt:lpstr>Vocabulary</vt:lpstr>
      <vt:lpstr>Can to ask for permission / to offer / to make a request</vt:lpstr>
      <vt:lpstr>Relative pronouns </vt:lpstr>
      <vt:lpstr>Grammar</vt:lpstr>
      <vt:lpstr>Unit 11 Famous People Vocabulary</vt:lpstr>
      <vt:lpstr>Vocabluary </vt:lpstr>
      <vt:lpstr>Modals </vt:lpstr>
      <vt:lpstr>Grammar Question Tags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Summary of rules for Term 3 Final Assessment (Grade 5)</dc:title>
  <dc:creator>hp</dc:creator>
  <cp:lastModifiedBy>Meri Mer</cp:lastModifiedBy>
  <cp:revision>2</cp:revision>
  <dcterms:created xsi:type="dcterms:W3CDTF">2022-05-24T17:26:36Z</dcterms:created>
  <dcterms:modified xsi:type="dcterms:W3CDTF">2023-05-24T18:50:51Z</dcterms:modified>
</cp:coreProperties>
</file>