
<file path=[Content_Types].xml><?xml version="1.0" encoding="utf-8"?>
<Types xmlns="http://schemas.openxmlformats.org/package/2006/content-types">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sldIdLst>
    <p:sldId id="256" r:id="rId2"/>
    <p:sldId id="260" r:id="rId3"/>
    <p:sldId id="259" r:id="rId4"/>
    <p:sldId id="261" r:id="rId5"/>
    <p:sldId id="267" r:id="rId6"/>
    <p:sldId id="262" r:id="rId7"/>
    <p:sldId id="263" r:id="rId8"/>
    <p:sldId id="270" r:id="rId9"/>
    <p:sldId id="268" r:id="rId10"/>
    <p:sldId id="269" r:id="rId11"/>
    <p:sldId id="264" r:id="rId12"/>
    <p:sldId id="265" r:id="rId13"/>
    <p:sldId id="266"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0" autoAdjust="0"/>
    <p:restoredTop sz="94660"/>
  </p:normalViewPr>
  <p:slideViewPr>
    <p:cSldViewPr snapToGrid="0">
      <p:cViewPr varScale="1">
        <p:scale>
          <a:sx n="88" d="100"/>
          <a:sy n="88" d="100"/>
        </p:scale>
        <p:origin x="451"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898F52-2787-4BA2-BBBC-9395E9F86D50}" type="datetimeFigureOut">
              <a:rPr lang="en-US" smtClean="0"/>
              <a:t>10/30/2021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4109616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898F52-2787-4BA2-BBBC-9395E9F86D50}" type="datetimeFigureOut">
              <a:rPr lang="en-US" smtClean="0"/>
              <a:pPr/>
              <a:t>10/30/2021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5832925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898F52-2787-4BA2-BBBC-9395E9F86D50}" type="datetimeFigureOut">
              <a:rPr lang="en-US" smtClean="0"/>
              <a:pPr/>
              <a:t>10/30/2021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1993422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898F52-2787-4BA2-BBBC-9395E9F86D50}" type="datetimeFigureOut">
              <a:rPr lang="en-US" smtClean="0"/>
              <a:pPr/>
              <a:t>10/30/2021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18339234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898F52-2787-4BA2-BBBC-9395E9F86D50}" type="datetimeFigureOut">
              <a:rPr lang="en-US" smtClean="0"/>
              <a:pPr/>
              <a:t>10/30/2021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1292041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898F52-2787-4BA2-BBBC-9395E9F86D50}" type="datetimeFigureOut">
              <a:rPr lang="en-US" smtClean="0"/>
              <a:pPr/>
              <a:t>10/30/2021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22520385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898F52-2787-4BA2-BBBC-9395E9F86D50}" type="datetimeFigureOut">
              <a:rPr lang="en-US" smtClean="0"/>
              <a:pPr/>
              <a:t>10/30/2021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684243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898F52-2787-4BA2-BBBC-9395E9F86D50}" type="datetimeFigureOut">
              <a:rPr lang="en-US" smtClean="0"/>
              <a:pPr/>
              <a:t>10/30/2021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3741956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5898F52-2787-4BA2-BBBC-9395E9F86D50}" type="datetimeFigureOut">
              <a:rPr lang="en-US" smtClean="0"/>
              <a:pPr/>
              <a:t>10/30/2021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3280566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898F52-2787-4BA2-BBBC-9395E9F86D50}" type="datetimeFigureOut">
              <a:rPr lang="en-US" smtClean="0"/>
              <a:pPr/>
              <a:t>10/30/2021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1231107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898F52-2787-4BA2-BBBC-9395E9F86D50}" type="datetimeFigureOut">
              <a:rPr lang="en-US" smtClean="0"/>
              <a:pPr/>
              <a:t>10/30/2021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C8B8A27-DF03-4546-BA93-21C967D57E5C}" type="slidenum">
              <a:rPr lang="en-US" smtClean="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5668029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898F52-2787-4BA2-BBBC-9395E9F86D50}" type="datetimeFigureOut">
              <a:rPr lang="en-US" smtClean="0"/>
              <a:pPr/>
              <a:t>10/30/2021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35884915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898F52-2787-4BA2-BBBC-9395E9F86D50}" type="datetimeFigureOut">
              <a:rPr lang="en-US" smtClean="0"/>
              <a:pPr/>
              <a:t>10/30/2021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C8B8A27-DF03-4546-BA93-21C967D57E5C}"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551421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898F52-2787-4BA2-BBBC-9395E9F86D50}" type="datetimeFigureOut">
              <a:rPr lang="en-US" smtClean="0"/>
              <a:pPr/>
              <a:t>10/30/2021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211778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898F52-2787-4BA2-BBBC-9395E9F86D50}" type="datetimeFigureOut">
              <a:rPr lang="en-US" smtClean="0"/>
              <a:pPr/>
              <a:t>10/30/2021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13631307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898F52-2787-4BA2-BBBC-9395E9F86D50}" type="datetimeFigureOut">
              <a:rPr lang="en-US" smtClean="0"/>
              <a:pPr/>
              <a:t>10/30/2021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2887925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5898F52-2787-4BA2-BBBC-9395E9F86D50}" type="datetimeFigureOut">
              <a:rPr lang="en-US" smtClean="0"/>
              <a:pPr/>
              <a:t>10/30/2021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C8B8A27-DF03-4546-BA93-21C967D57E5C}" type="slidenum">
              <a:rPr lang="en-US" smtClean="0"/>
              <a:pPr/>
              <a:t>‹#›</a:t>
            </a:fld>
            <a:endParaRPr lang="en-US"/>
          </a:p>
        </p:txBody>
      </p:sp>
    </p:spTree>
    <p:extLst>
      <p:ext uri="{BB962C8B-B14F-4D97-AF65-F5344CB8AC3E}">
        <p14:creationId xmlns:p14="http://schemas.microsoft.com/office/powerpoint/2010/main" val="1332389710"/>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hyperlink" Target="https://quizizz.com/admin/quiz/5faf507d8a09d5001ca56627"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quizizz.com/join?gc=5296974&amp;from=challengeFriend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DF724-E050-4889-9B27-2490A449EDDB}"/>
              </a:ext>
            </a:extLst>
          </p:cNvPr>
          <p:cNvSpPr>
            <a:spLocks noGrp="1"/>
          </p:cNvSpPr>
          <p:nvPr>
            <p:ph type="ctrTitle"/>
          </p:nvPr>
        </p:nvSpPr>
        <p:spPr>
          <a:xfrm>
            <a:off x="766481" y="107826"/>
            <a:ext cx="8596546" cy="844674"/>
          </a:xfrm>
        </p:spPr>
        <p:txBody>
          <a:bodyPr>
            <a:normAutofit fontScale="90000"/>
          </a:bodyPr>
          <a:lstStyle/>
          <a:p>
            <a:r>
              <a:rPr lang="en-US" sz="5300" dirty="0">
                <a:solidFill>
                  <a:srgbClr val="92D050"/>
                </a:solidFill>
              </a:rPr>
              <a:t>Do you know your geography</a:t>
            </a:r>
            <a:r>
              <a:rPr lang="en-US" sz="6000" dirty="0">
                <a:solidFill>
                  <a:srgbClr val="92D050"/>
                </a:solidFill>
              </a:rPr>
              <a:t>?</a:t>
            </a:r>
            <a:endParaRPr lang="en-US" sz="4400" dirty="0">
              <a:solidFill>
                <a:srgbClr val="92D050"/>
              </a:solidFill>
            </a:endParaRPr>
          </a:p>
        </p:txBody>
      </p:sp>
      <p:sp>
        <p:nvSpPr>
          <p:cNvPr id="3" name="Subtitle 2">
            <a:extLst>
              <a:ext uri="{FF2B5EF4-FFF2-40B4-BE49-F238E27FC236}">
                <a16:creationId xmlns:a16="http://schemas.microsoft.com/office/drawing/2014/main" id="{67EAC127-E58C-4550-AD62-977FC7443799}"/>
              </a:ext>
            </a:extLst>
          </p:cNvPr>
          <p:cNvSpPr>
            <a:spLocks noGrp="1"/>
          </p:cNvSpPr>
          <p:nvPr>
            <p:ph type="subTitle" idx="1"/>
          </p:nvPr>
        </p:nvSpPr>
        <p:spPr>
          <a:xfrm>
            <a:off x="2392039" y="5777692"/>
            <a:ext cx="5345429" cy="907366"/>
          </a:xfrm>
        </p:spPr>
        <p:txBody>
          <a:bodyPr>
            <a:normAutofit/>
          </a:bodyPr>
          <a:lstStyle/>
          <a:p>
            <a:pPr algn="ctr"/>
            <a:r>
              <a:rPr lang="en-US" sz="4000" dirty="0">
                <a:solidFill>
                  <a:srgbClr val="FF0000"/>
                </a:solidFill>
              </a:rPr>
              <a:t>Unit 4,Lessons 5–6</a:t>
            </a:r>
            <a:endParaRPr lang="en-US" sz="3600" dirty="0">
              <a:solidFill>
                <a:srgbClr val="FF0000"/>
              </a:solidFill>
            </a:endParaRPr>
          </a:p>
        </p:txBody>
      </p:sp>
      <p:pic>
        <p:nvPicPr>
          <p:cNvPr id="6" name="Picture 5" descr="Map&#10;&#10;Description automatically generated">
            <a:extLst>
              <a:ext uri="{FF2B5EF4-FFF2-40B4-BE49-F238E27FC236}">
                <a16:creationId xmlns:a16="http://schemas.microsoft.com/office/drawing/2014/main" id="{1F5C09FD-5DDF-4CBC-9125-14B6FA46D4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4471" y="952500"/>
            <a:ext cx="9180563" cy="4825192"/>
          </a:xfrm>
          <a:prstGeom prst="rect">
            <a:avLst/>
          </a:prstGeom>
        </p:spPr>
      </p:pic>
    </p:spTree>
    <p:extLst>
      <p:ext uri="{BB962C8B-B14F-4D97-AF65-F5344CB8AC3E}">
        <p14:creationId xmlns:p14="http://schemas.microsoft.com/office/powerpoint/2010/main" val="15967575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DF724-E050-4889-9B27-2490A449EDDB}"/>
              </a:ext>
            </a:extLst>
          </p:cNvPr>
          <p:cNvSpPr>
            <a:spLocks noGrp="1"/>
          </p:cNvSpPr>
          <p:nvPr>
            <p:ph type="ctrTitle"/>
          </p:nvPr>
        </p:nvSpPr>
        <p:spPr>
          <a:xfrm>
            <a:off x="474471" y="95810"/>
            <a:ext cx="9844369" cy="844674"/>
          </a:xfrm>
        </p:spPr>
        <p:txBody>
          <a:bodyPr>
            <a:normAutofit fontScale="90000"/>
          </a:bodyPr>
          <a:lstStyle/>
          <a:p>
            <a:pPr algn="ctr"/>
            <a:r>
              <a:rPr lang="en-US" sz="5300" dirty="0">
                <a:solidFill>
                  <a:srgbClr val="92D050"/>
                </a:solidFill>
              </a:rPr>
              <a:t>Learn the continents and Oceans </a:t>
            </a:r>
            <a:endParaRPr lang="en-US" sz="4400" dirty="0">
              <a:solidFill>
                <a:srgbClr val="92D050"/>
              </a:solidFill>
            </a:endParaRPr>
          </a:p>
        </p:txBody>
      </p:sp>
      <p:sp>
        <p:nvSpPr>
          <p:cNvPr id="3" name="Subtitle 2">
            <a:extLst>
              <a:ext uri="{FF2B5EF4-FFF2-40B4-BE49-F238E27FC236}">
                <a16:creationId xmlns:a16="http://schemas.microsoft.com/office/drawing/2014/main" id="{67EAC127-E58C-4550-AD62-977FC7443799}"/>
              </a:ext>
            </a:extLst>
          </p:cNvPr>
          <p:cNvSpPr>
            <a:spLocks noGrp="1"/>
          </p:cNvSpPr>
          <p:nvPr>
            <p:ph type="subTitle" idx="1"/>
          </p:nvPr>
        </p:nvSpPr>
        <p:spPr>
          <a:xfrm>
            <a:off x="0" y="5905500"/>
            <a:ext cx="10436763" cy="907366"/>
          </a:xfrm>
        </p:spPr>
        <p:txBody>
          <a:bodyPr>
            <a:normAutofit/>
          </a:bodyPr>
          <a:lstStyle/>
          <a:p>
            <a:pPr algn="ctr"/>
            <a:r>
              <a:rPr lang="en-US" sz="4000" dirty="0">
                <a:solidFill>
                  <a:srgbClr val="FF0000"/>
                </a:solidFill>
              </a:rPr>
              <a:t>How many continents and Oceans are there?</a:t>
            </a:r>
            <a:endParaRPr lang="en-US" sz="3600" dirty="0">
              <a:solidFill>
                <a:srgbClr val="FF0000"/>
              </a:solidFill>
            </a:endParaRPr>
          </a:p>
        </p:txBody>
      </p:sp>
      <p:pic>
        <p:nvPicPr>
          <p:cNvPr id="6" name="Picture 5" descr="Map&#10;&#10;Description automatically generated">
            <a:extLst>
              <a:ext uri="{FF2B5EF4-FFF2-40B4-BE49-F238E27FC236}">
                <a16:creationId xmlns:a16="http://schemas.microsoft.com/office/drawing/2014/main" id="{1F5C09FD-5DDF-4CBC-9125-14B6FA46D4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4471" y="952500"/>
            <a:ext cx="9180563" cy="4825192"/>
          </a:xfrm>
          <a:prstGeom prst="rect">
            <a:avLst/>
          </a:prstGeom>
        </p:spPr>
      </p:pic>
    </p:spTree>
    <p:extLst>
      <p:ext uri="{BB962C8B-B14F-4D97-AF65-F5344CB8AC3E}">
        <p14:creationId xmlns:p14="http://schemas.microsoft.com/office/powerpoint/2010/main" val="1862953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0440D-CE19-4CFA-98B6-7235EECC5B29}"/>
              </a:ext>
            </a:extLst>
          </p:cNvPr>
          <p:cNvSpPr>
            <a:spLocks noGrp="1"/>
          </p:cNvSpPr>
          <p:nvPr>
            <p:ph type="ctrTitle"/>
          </p:nvPr>
        </p:nvSpPr>
        <p:spPr>
          <a:xfrm>
            <a:off x="229043" y="420990"/>
            <a:ext cx="10322983" cy="1646302"/>
          </a:xfrm>
        </p:spPr>
        <p:txBody>
          <a:bodyPr/>
          <a:lstStyle/>
          <a:p>
            <a:pPr algn="ctr"/>
            <a:r>
              <a:rPr lang="en-US" dirty="0"/>
              <a:t>How well do you know your geography?</a:t>
            </a:r>
          </a:p>
        </p:txBody>
      </p:sp>
      <p:sp>
        <p:nvSpPr>
          <p:cNvPr id="3" name="Subtitle 2">
            <a:extLst>
              <a:ext uri="{FF2B5EF4-FFF2-40B4-BE49-F238E27FC236}">
                <a16:creationId xmlns:a16="http://schemas.microsoft.com/office/drawing/2014/main" id="{04A6D60C-35A3-4011-A353-D73FBF72CB22}"/>
              </a:ext>
            </a:extLst>
          </p:cNvPr>
          <p:cNvSpPr>
            <a:spLocks noGrp="1"/>
          </p:cNvSpPr>
          <p:nvPr>
            <p:ph type="subTitle" idx="1"/>
          </p:nvPr>
        </p:nvSpPr>
        <p:spPr>
          <a:xfrm>
            <a:off x="1507066" y="2194560"/>
            <a:ext cx="9044959" cy="3874935"/>
          </a:xfrm>
        </p:spPr>
        <p:txBody>
          <a:bodyPr>
            <a:normAutofit/>
          </a:bodyPr>
          <a:lstStyle/>
          <a:p>
            <a:pPr algn="ctr"/>
            <a:r>
              <a:rPr lang="en-US" sz="6600" dirty="0">
                <a:solidFill>
                  <a:srgbClr val="FF0000"/>
                </a:solidFill>
              </a:rPr>
              <a:t>Quiz</a:t>
            </a:r>
          </a:p>
          <a:p>
            <a:pPr algn="ctr"/>
            <a:endParaRPr lang="en-US" sz="6600" dirty="0">
              <a:solidFill>
                <a:srgbClr val="FF0000"/>
              </a:solidFill>
            </a:endParaRPr>
          </a:p>
          <a:p>
            <a:pPr algn="ctr"/>
            <a:r>
              <a:rPr lang="en-US" u="sng" dirty="0">
                <a:solidFill>
                  <a:srgbClr val="002060"/>
                </a:solidFill>
                <a:hlinkClick r:id="rId2">
                  <a:extLst>
                    <a:ext uri="{A12FA001-AC4F-418D-AE19-62706E023703}">
                      <ahyp:hlinkClr xmlns="" xmlns:ahyp="http://schemas.microsoft.com/office/drawing/2018/hyperlinkcolor" val="tx"/>
                    </a:ext>
                  </a:extLst>
                </a:hlinkClick>
              </a:rPr>
              <a:t>https://quizizz.com/admin/quiz/5faf507d8a09d5001ca56627</a:t>
            </a:r>
            <a:endParaRPr lang="en-US" u="sng" dirty="0">
              <a:solidFill>
                <a:srgbClr val="002060"/>
              </a:solidFill>
            </a:endParaRPr>
          </a:p>
          <a:p>
            <a:pPr algn="ctr"/>
            <a:endParaRPr lang="en-US" u="sng" dirty="0">
              <a:solidFill>
                <a:srgbClr val="002060"/>
              </a:solidFill>
            </a:endParaRPr>
          </a:p>
          <a:p>
            <a:pPr algn="ctr"/>
            <a:endParaRPr lang="en-US" u="sng" dirty="0">
              <a:solidFill>
                <a:srgbClr val="002060"/>
              </a:solidFill>
            </a:endParaRPr>
          </a:p>
          <a:p>
            <a:pPr algn="ctr"/>
            <a:endParaRPr lang="en-US" u="sng" dirty="0">
              <a:solidFill>
                <a:srgbClr val="002060"/>
              </a:solidFill>
            </a:endParaRPr>
          </a:p>
          <a:p>
            <a:pPr algn="ctr"/>
            <a:endParaRPr lang="en-US" dirty="0"/>
          </a:p>
          <a:p>
            <a:pPr algn="ctr"/>
            <a:endParaRPr lang="en-US" sz="6600" dirty="0">
              <a:solidFill>
                <a:srgbClr val="FF0000"/>
              </a:solidFill>
            </a:endParaRPr>
          </a:p>
        </p:txBody>
      </p:sp>
      <p:pic>
        <p:nvPicPr>
          <p:cNvPr id="4" name="Picture 3">
            <a:extLst>
              <a:ext uri="{FF2B5EF4-FFF2-40B4-BE49-F238E27FC236}">
                <a16:creationId xmlns:a16="http://schemas.microsoft.com/office/drawing/2014/main" id="{BDF9E9DA-1371-4EBA-9313-972BF6E9F26A}"/>
              </a:ext>
            </a:extLst>
          </p:cNvPr>
          <p:cNvPicPr>
            <a:picLocks noChangeAspect="1"/>
          </p:cNvPicPr>
          <p:nvPr/>
        </p:nvPicPr>
        <p:blipFill>
          <a:blip r:embed="rId3"/>
          <a:stretch>
            <a:fillRect/>
          </a:stretch>
        </p:blipFill>
        <p:spPr>
          <a:xfrm>
            <a:off x="0" y="0"/>
            <a:ext cx="11909490" cy="6908742"/>
          </a:xfrm>
          <a:prstGeom prst="rect">
            <a:avLst/>
          </a:prstGeom>
        </p:spPr>
      </p:pic>
    </p:spTree>
    <p:extLst>
      <p:ext uri="{BB962C8B-B14F-4D97-AF65-F5344CB8AC3E}">
        <p14:creationId xmlns:p14="http://schemas.microsoft.com/office/powerpoint/2010/main" val="1995901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175CB5F-7686-4117-A7D8-C8C68482D54A}"/>
              </a:ext>
            </a:extLst>
          </p:cNvPr>
          <p:cNvPicPr>
            <a:picLocks noChangeAspect="1"/>
          </p:cNvPicPr>
          <p:nvPr/>
        </p:nvPicPr>
        <p:blipFill>
          <a:blip r:embed="rId2"/>
          <a:stretch>
            <a:fillRect/>
          </a:stretch>
        </p:blipFill>
        <p:spPr>
          <a:xfrm>
            <a:off x="314103" y="583808"/>
            <a:ext cx="4319454" cy="1987042"/>
          </a:xfrm>
          <a:prstGeom prst="rect">
            <a:avLst/>
          </a:prstGeom>
        </p:spPr>
      </p:pic>
      <p:sp>
        <p:nvSpPr>
          <p:cNvPr id="3" name="Content Placeholder 2">
            <a:extLst>
              <a:ext uri="{FF2B5EF4-FFF2-40B4-BE49-F238E27FC236}">
                <a16:creationId xmlns:a16="http://schemas.microsoft.com/office/drawing/2014/main" id="{A8CD639A-0005-4C8C-A6C3-88C43DC72D6A}"/>
              </a:ext>
            </a:extLst>
          </p:cNvPr>
          <p:cNvSpPr>
            <a:spLocks noGrp="1"/>
          </p:cNvSpPr>
          <p:nvPr>
            <p:ph idx="1"/>
          </p:nvPr>
        </p:nvSpPr>
        <p:spPr>
          <a:xfrm>
            <a:off x="282510" y="2935224"/>
            <a:ext cx="4180085" cy="2455714"/>
          </a:xfrm>
        </p:spPr>
        <p:txBody>
          <a:bodyPr>
            <a:normAutofit/>
          </a:bodyPr>
          <a:lstStyle/>
          <a:p>
            <a:pPr marL="0" indent="0">
              <a:buNone/>
            </a:pPr>
            <a:r>
              <a:rPr lang="en-US" sz="2800" dirty="0">
                <a:solidFill>
                  <a:srgbClr val="FF0000"/>
                </a:solidFill>
              </a:rPr>
              <a:t>Read Part 1 of the story and </a:t>
            </a:r>
            <a:r>
              <a:rPr lang="en-US" sz="2800" dirty="0">
                <a:solidFill>
                  <a:srgbClr val="0070C0"/>
                </a:solidFill>
              </a:rPr>
              <a:t>underline</a:t>
            </a:r>
            <a:r>
              <a:rPr lang="en-US" sz="2800" dirty="0">
                <a:solidFill>
                  <a:srgbClr val="FF0000"/>
                </a:solidFill>
              </a:rPr>
              <a:t> the verbs in the </a:t>
            </a:r>
            <a:r>
              <a:rPr lang="en-US" sz="2800" dirty="0">
                <a:solidFill>
                  <a:srgbClr val="0070C0"/>
                </a:solidFill>
              </a:rPr>
              <a:t>past simple</a:t>
            </a:r>
            <a:r>
              <a:rPr lang="en-US" sz="2800" dirty="0">
                <a:solidFill>
                  <a:srgbClr val="FF0000"/>
                </a:solidFill>
              </a:rPr>
              <a:t>.</a:t>
            </a:r>
          </a:p>
          <a:p>
            <a:pPr marL="0" indent="0">
              <a:buNone/>
            </a:pPr>
            <a:r>
              <a:rPr lang="en-US" sz="2800" dirty="0">
                <a:solidFill>
                  <a:srgbClr val="FF0000"/>
                </a:solidFill>
              </a:rPr>
              <a:t> </a:t>
            </a:r>
            <a:r>
              <a:rPr lang="en-US" sz="2800" dirty="0">
                <a:solidFill>
                  <a:schemeClr val="accent2">
                    <a:lumMod val="75000"/>
                  </a:schemeClr>
                </a:solidFill>
              </a:rPr>
              <a:t>Circle</a:t>
            </a:r>
            <a:r>
              <a:rPr lang="en-US" sz="2800" dirty="0">
                <a:solidFill>
                  <a:srgbClr val="FF0000"/>
                </a:solidFill>
              </a:rPr>
              <a:t> the words in the </a:t>
            </a:r>
            <a:r>
              <a:rPr lang="en-US" sz="2800" dirty="0">
                <a:solidFill>
                  <a:schemeClr val="accent2">
                    <a:lumMod val="75000"/>
                  </a:schemeClr>
                </a:solidFill>
              </a:rPr>
              <a:t>past continuous</a:t>
            </a:r>
            <a:r>
              <a:rPr lang="en-US" sz="2800" dirty="0">
                <a:solidFill>
                  <a:srgbClr val="FF0000"/>
                </a:solidFill>
              </a:rPr>
              <a:t>.</a:t>
            </a:r>
          </a:p>
        </p:txBody>
      </p:sp>
      <p:pic>
        <p:nvPicPr>
          <p:cNvPr id="5" name="Picture 4">
            <a:extLst>
              <a:ext uri="{FF2B5EF4-FFF2-40B4-BE49-F238E27FC236}">
                <a16:creationId xmlns:a16="http://schemas.microsoft.com/office/drawing/2014/main" id="{BDF9E9DA-1371-4EBA-9313-972BF6E9F26A}"/>
              </a:ext>
            </a:extLst>
          </p:cNvPr>
          <p:cNvPicPr>
            <a:picLocks noChangeAspect="1"/>
          </p:cNvPicPr>
          <p:nvPr/>
        </p:nvPicPr>
        <p:blipFill>
          <a:blip r:embed="rId3"/>
          <a:stretch>
            <a:fillRect/>
          </a:stretch>
        </p:blipFill>
        <p:spPr>
          <a:xfrm>
            <a:off x="4784180" y="0"/>
            <a:ext cx="7125310" cy="6908742"/>
          </a:xfrm>
          <a:prstGeom prst="rect">
            <a:avLst/>
          </a:prstGeom>
        </p:spPr>
      </p:pic>
      <p:sp>
        <p:nvSpPr>
          <p:cNvPr id="10" name="Oval 9">
            <a:extLst>
              <a:ext uri="{FF2B5EF4-FFF2-40B4-BE49-F238E27FC236}">
                <a16:creationId xmlns:a16="http://schemas.microsoft.com/office/drawing/2014/main" id="{6F89887C-8EBE-4931-8B10-75CB08A8F1E1}"/>
              </a:ext>
            </a:extLst>
          </p:cNvPr>
          <p:cNvSpPr/>
          <p:nvPr/>
        </p:nvSpPr>
        <p:spPr>
          <a:xfrm>
            <a:off x="6960380" y="804854"/>
            <a:ext cx="1572142" cy="514184"/>
          </a:xfrm>
          <a:prstGeom prst="ellipse">
            <a:avLst/>
          </a:prstGeom>
          <a:no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1" name="Oval 10">
            <a:extLst>
              <a:ext uri="{FF2B5EF4-FFF2-40B4-BE49-F238E27FC236}">
                <a16:creationId xmlns:a16="http://schemas.microsoft.com/office/drawing/2014/main" id="{891DF820-BF9D-4D3C-A1AE-9A3F5438C07E}"/>
              </a:ext>
            </a:extLst>
          </p:cNvPr>
          <p:cNvSpPr/>
          <p:nvPr/>
        </p:nvSpPr>
        <p:spPr>
          <a:xfrm>
            <a:off x="4897609" y="5306666"/>
            <a:ext cx="1418522" cy="380576"/>
          </a:xfrm>
          <a:prstGeom prst="ellipse">
            <a:avLst/>
          </a:prstGeom>
          <a:no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2" name="Oval 11">
            <a:extLst>
              <a:ext uri="{FF2B5EF4-FFF2-40B4-BE49-F238E27FC236}">
                <a16:creationId xmlns:a16="http://schemas.microsoft.com/office/drawing/2014/main" id="{24145121-AFDC-4BF0-8096-B2BA6E730EBE}"/>
              </a:ext>
            </a:extLst>
          </p:cNvPr>
          <p:cNvSpPr/>
          <p:nvPr/>
        </p:nvSpPr>
        <p:spPr>
          <a:xfrm>
            <a:off x="10050065" y="4932417"/>
            <a:ext cx="777321" cy="280397"/>
          </a:xfrm>
          <a:prstGeom prst="ellipse">
            <a:avLst/>
          </a:prstGeom>
          <a:no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cxnSp>
        <p:nvCxnSpPr>
          <p:cNvPr id="15" name="Straight Connector 14">
            <a:extLst>
              <a:ext uri="{FF2B5EF4-FFF2-40B4-BE49-F238E27FC236}">
                <a16:creationId xmlns:a16="http://schemas.microsoft.com/office/drawing/2014/main" id="{22B05F87-8CB1-4976-843F-14C8A27260B5}"/>
              </a:ext>
            </a:extLst>
          </p:cNvPr>
          <p:cNvCxnSpPr>
            <a:cxnSpLocks/>
          </p:cNvCxnSpPr>
          <p:nvPr/>
        </p:nvCxnSpPr>
        <p:spPr>
          <a:xfrm>
            <a:off x="8756986" y="1636024"/>
            <a:ext cx="985850" cy="0"/>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1B0CCAB-EA38-46C6-AAE1-553463626934}"/>
              </a:ext>
            </a:extLst>
          </p:cNvPr>
          <p:cNvCxnSpPr>
            <a:cxnSpLocks/>
          </p:cNvCxnSpPr>
          <p:nvPr/>
        </p:nvCxnSpPr>
        <p:spPr>
          <a:xfrm>
            <a:off x="8348203" y="2044564"/>
            <a:ext cx="1054894" cy="0"/>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DEB2B5D-BE32-4C61-8C0F-EB08FCAAF2C9}"/>
              </a:ext>
            </a:extLst>
          </p:cNvPr>
          <p:cNvCxnSpPr>
            <a:cxnSpLocks/>
          </p:cNvCxnSpPr>
          <p:nvPr/>
        </p:nvCxnSpPr>
        <p:spPr>
          <a:xfrm>
            <a:off x="7862615" y="2438815"/>
            <a:ext cx="1207294" cy="0"/>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91C05A09-7D97-41A6-85B3-5B975D43AFCD}"/>
              </a:ext>
            </a:extLst>
          </p:cNvPr>
          <p:cNvCxnSpPr>
            <a:cxnSpLocks/>
          </p:cNvCxnSpPr>
          <p:nvPr/>
        </p:nvCxnSpPr>
        <p:spPr>
          <a:xfrm>
            <a:off x="7847763" y="2857374"/>
            <a:ext cx="961627" cy="0"/>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7600EDE-6492-4730-84AF-226563E1F310}"/>
              </a:ext>
            </a:extLst>
          </p:cNvPr>
          <p:cNvCxnSpPr>
            <a:cxnSpLocks/>
          </p:cNvCxnSpPr>
          <p:nvPr/>
        </p:nvCxnSpPr>
        <p:spPr>
          <a:xfrm>
            <a:off x="8770238" y="3290888"/>
            <a:ext cx="1047750" cy="0"/>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15BCAF3-8BBC-40A5-80E9-D923A3C0BC88}"/>
              </a:ext>
            </a:extLst>
          </p:cNvPr>
          <p:cNvCxnSpPr>
            <a:cxnSpLocks/>
          </p:cNvCxnSpPr>
          <p:nvPr/>
        </p:nvCxnSpPr>
        <p:spPr>
          <a:xfrm>
            <a:off x="5843172" y="3290888"/>
            <a:ext cx="738188" cy="0"/>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09D6785-EDB2-48E5-B010-05D98CA81F80}"/>
              </a:ext>
            </a:extLst>
          </p:cNvPr>
          <p:cNvCxnSpPr>
            <a:cxnSpLocks/>
          </p:cNvCxnSpPr>
          <p:nvPr/>
        </p:nvCxnSpPr>
        <p:spPr>
          <a:xfrm>
            <a:off x="8932230" y="4344019"/>
            <a:ext cx="863614" cy="0"/>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5180AF6-5B09-4F44-99EA-22792AB13DCB}"/>
              </a:ext>
            </a:extLst>
          </p:cNvPr>
          <p:cNvCxnSpPr>
            <a:cxnSpLocks/>
          </p:cNvCxnSpPr>
          <p:nvPr/>
        </p:nvCxnSpPr>
        <p:spPr>
          <a:xfrm>
            <a:off x="9723404" y="4743153"/>
            <a:ext cx="573809" cy="0"/>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D633701F-48E5-451E-BFDF-65F564D6F802}"/>
              </a:ext>
            </a:extLst>
          </p:cNvPr>
          <p:cNvCxnSpPr>
            <a:cxnSpLocks/>
          </p:cNvCxnSpPr>
          <p:nvPr/>
        </p:nvCxnSpPr>
        <p:spPr>
          <a:xfrm>
            <a:off x="5171794" y="3717181"/>
            <a:ext cx="658126" cy="0"/>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82E940F0-052D-4E72-A7CC-3A178E9713B4}"/>
              </a:ext>
            </a:extLst>
          </p:cNvPr>
          <p:cNvCxnSpPr>
            <a:cxnSpLocks/>
          </p:cNvCxnSpPr>
          <p:nvPr/>
        </p:nvCxnSpPr>
        <p:spPr>
          <a:xfrm>
            <a:off x="5856424" y="5185321"/>
            <a:ext cx="1565807" cy="4762"/>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ECA2FF4-6677-41F8-8520-7A1D0E5CBE7E}"/>
              </a:ext>
            </a:extLst>
          </p:cNvPr>
          <p:cNvCxnSpPr>
            <a:cxnSpLocks/>
          </p:cNvCxnSpPr>
          <p:nvPr/>
        </p:nvCxnSpPr>
        <p:spPr>
          <a:xfrm>
            <a:off x="8394836" y="5194800"/>
            <a:ext cx="662194" cy="0"/>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4492BEF-9DB4-4E02-8DBB-890589036D0C}"/>
              </a:ext>
            </a:extLst>
          </p:cNvPr>
          <p:cNvCxnSpPr>
            <a:cxnSpLocks/>
          </p:cNvCxnSpPr>
          <p:nvPr/>
        </p:nvCxnSpPr>
        <p:spPr>
          <a:xfrm>
            <a:off x="8009280" y="5600484"/>
            <a:ext cx="576250" cy="0"/>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32DCE75E-67BD-4A83-B999-3E96B9673966}"/>
              </a:ext>
            </a:extLst>
          </p:cNvPr>
          <p:cNvCxnSpPr>
            <a:cxnSpLocks/>
          </p:cNvCxnSpPr>
          <p:nvPr/>
        </p:nvCxnSpPr>
        <p:spPr>
          <a:xfrm>
            <a:off x="5268381" y="6021666"/>
            <a:ext cx="827619" cy="0"/>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4420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circle(in)">
                                      <p:cBhvr>
                                        <p:cTn id="32" dur="20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down)">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down)">
                                      <p:cBhvr>
                                        <p:cTn id="47" dur="500"/>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ipe(down)">
                                      <p:cBhvr>
                                        <p:cTn id="52" dur="500"/>
                                        <p:tgtEl>
                                          <p:spTgt spid="20"/>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circle(in)">
                                      <p:cBhvr>
                                        <p:cTn id="57" dur="2000"/>
                                        <p:tgtEl>
                                          <p:spTgt spid="19"/>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nodeType="click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wipe(down)">
                                      <p:cBhvr>
                                        <p:cTn id="62" dur="500"/>
                                        <p:tgtEl>
                                          <p:spTgt spid="30"/>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21" fill="hold" nodeType="click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barn(inVertical)">
                                      <p:cBhvr>
                                        <p:cTn id="67" dur="500"/>
                                        <p:tgtEl>
                                          <p:spTgt spid="28"/>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nodeType="clickEffect">
                                  <p:stCondLst>
                                    <p:cond delay="0"/>
                                  </p:stCondLst>
                                  <p:childTnLst>
                                    <p:set>
                                      <p:cBhvr>
                                        <p:cTn id="71" dur="1" fill="hold">
                                          <p:stCondLst>
                                            <p:cond delay="0"/>
                                          </p:stCondLst>
                                        </p:cTn>
                                        <p:tgtEl>
                                          <p:spTgt spid="34"/>
                                        </p:tgtEl>
                                        <p:attrNameLst>
                                          <p:attrName>style.visibility</p:attrName>
                                        </p:attrNameLst>
                                      </p:cBhvr>
                                      <p:to>
                                        <p:strVal val="visible"/>
                                      </p:to>
                                    </p:set>
                                    <p:animEffect transition="in" filter="wipe(down)">
                                      <p:cBhvr>
                                        <p:cTn id="72" dur="500"/>
                                        <p:tgtEl>
                                          <p:spTgt spid="34"/>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nodeType="click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wipe(down)">
                                      <p:cBhvr>
                                        <p:cTn id="77" dur="500"/>
                                        <p:tgtEl>
                                          <p:spTgt spid="35"/>
                                        </p:tgtEl>
                                      </p:cBhvr>
                                    </p:animEffect>
                                  </p:childTnLst>
                                </p:cTn>
                              </p:par>
                            </p:childTnLst>
                          </p:cTn>
                        </p:par>
                      </p:childTnLst>
                    </p:cTn>
                  </p:par>
                  <p:par>
                    <p:cTn id="78" fill="hold">
                      <p:stCondLst>
                        <p:cond delay="indefinite"/>
                      </p:stCondLst>
                      <p:childTnLst>
                        <p:par>
                          <p:cTn id="79" fill="hold">
                            <p:stCondLst>
                              <p:cond delay="0"/>
                            </p:stCondLst>
                            <p:childTnLst>
                              <p:par>
                                <p:cTn id="80" presetID="6" presetClass="entr" presetSubtype="16" fill="hold" grpId="0" nodeType="click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circle(in)">
                                      <p:cBhvr>
                                        <p:cTn id="82" dur="2000"/>
                                        <p:tgtEl>
                                          <p:spTgt spid="11"/>
                                        </p:tgtEl>
                                      </p:cBhvr>
                                    </p:animEffect>
                                  </p:childTnLst>
                                </p:cTn>
                              </p:par>
                              <p:par>
                                <p:cTn id="83" presetID="6" presetClass="entr" presetSubtype="16" fill="hold" grpId="0"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circle(in)">
                                      <p:cBhvr>
                                        <p:cTn id="85" dur="2000"/>
                                        <p:tgtEl>
                                          <p:spTgt spid="12"/>
                                        </p:tgtEl>
                                      </p:cBhvr>
                                    </p:animEffect>
                                  </p:childTnLst>
                                </p:cTn>
                              </p:par>
                            </p:childTnLst>
                          </p:cTn>
                        </p:par>
                      </p:childTnLst>
                    </p:cTn>
                  </p:par>
                  <p:par>
                    <p:cTn id="86" fill="hold">
                      <p:stCondLst>
                        <p:cond delay="indefinite"/>
                      </p:stCondLst>
                      <p:childTnLst>
                        <p:par>
                          <p:cTn id="87" fill="hold">
                            <p:stCondLst>
                              <p:cond delay="0"/>
                            </p:stCondLst>
                            <p:childTnLst>
                              <p:par>
                                <p:cTn id="88" presetID="6" presetClass="entr" presetSubtype="16" fill="hold" nodeType="clickEffect">
                                  <p:stCondLst>
                                    <p:cond delay="0"/>
                                  </p:stCondLst>
                                  <p:childTnLst>
                                    <p:set>
                                      <p:cBhvr>
                                        <p:cTn id="89" dur="1" fill="hold">
                                          <p:stCondLst>
                                            <p:cond delay="0"/>
                                          </p:stCondLst>
                                        </p:cTn>
                                        <p:tgtEl>
                                          <p:spTgt spid="36"/>
                                        </p:tgtEl>
                                        <p:attrNameLst>
                                          <p:attrName>style.visibility</p:attrName>
                                        </p:attrNameLst>
                                      </p:cBhvr>
                                      <p:to>
                                        <p:strVal val="visible"/>
                                      </p:to>
                                    </p:set>
                                    <p:animEffect transition="in" filter="circle(in)">
                                      <p:cBhvr>
                                        <p:cTn id="90" dur="2000"/>
                                        <p:tgtEl>
                                          <p:spTgt spid="36"/>
                                        </p:tgtEl>
                                      </p:cBhvr>
                                    </p:animEffect>
                                  </p:childTnLst>
                                </p:cTn>
                              </p:par>
                            </p:childTnLst>
                          </p:cTn>
                        </p:par>
                      </p:childTnLst>
                    </p:cTn>
                  </p:par>
                  <p:par>
                    <p:cTn id="91" fill="hold">
                      <p:stCondLst>
                        <p:cond delay="indefinite"/>
                      </p:stCondLst>
                      <p:childTnLst>
                        <p:par>
                          <p:cTn id="92" fill="hold">
                            <p:stCondLst>
                              <p:cond delay="0"/>
                            </p:stCondLst>
                            <p:childTnLst>
                              <p:par>
                                <p:cTn id="93" presetID="6" presetClass="entr" presetSubtype="16" fill="hold" nodeType="clickEffect">
                                  <p:stCondLst>
                                    <p:cond delay="0"/>
                                  </p:stCondLst>
                                  <p:childTnLst>
                                    <p:set>
                                      <p:cBhvr>
                                        <p:cTn id="94" dur="1" fill="hold">
                                          <p:stCondLst>
                                            <p:cond delay="0"/>
                                          </p:stCondLst>
                                        </p:cTn>
                                        <p:tgtEl>
                                          <p:spTgt spid="42"/>
                                        </p:tgtEl>
                                        <p:attrNameLst>
                                          <p:attrName>style.visibility</p:attrName>
                                        </p:attrNameLst>
                                      </p:cBhvr>
                                      <p:to>
                                        <p:strVal val="visible"/>
                                      </p:to>
                                    </p:set>
                                    <p:animEffect transition="in" filter="circle(in)">
                                      <p:cBhvr>
                                        <p:cTn id="95" dur="2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0" grpId="0" animBg="1"/>
      <p:bldP spid="11" grpId="0" animBg="1"/>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98540C21-E7A1-4F8E-B456-F629E7033CD6}"/>
              </a:ext>
            </a:extLst>
          </p:cNvPr>
          <p:cNvPicPr>
            <a:picLocks noChangeAspect="1"/>
          </p:cNvPicPr>
          <p:nvPr/>
        </p:nvPicPr>
        <p:blipFill>
          <a:blip r:embed="rId2"/>
          <a:stretch>
            <a:fillRect/>
          </a:stretch>
        </p:blipFill>
        <p:spPr>
          <a:xfrm>
            <a:off x="6096000" y="1499501"/>
            <a:ext cx="5992002" cy="5078573"/>
          </a:xfrm>
          <a:prstGeom prst="rect">
            <a:avLst/>
          </a:prstGeom>
        </p:spPr>
      </p:pic>
      <p:pic>
        <p:nvPicPr>
          <p:cNvPr id="5" name="Picture 4">
            <a:extLst>
              <a:ext uri="{FF2B5EF4-FFF2-40B4-BE49-F238E27FC236}">
                <a16:creationId xmlns:a16="http://schemas.microsoft.com/office/drawing/2014/main" id="{51A87663-D42B-42B6-83BF-65E9D371EE69}"/>
              </a:ext>
            </a:extLst>
          </p:cNvPr>
          <p:cNvPicPr>
            <a:picLocks noChangeAspect="1"/>
          </p:cNvPicPr>
          <p:nvPr/>
        </p:nvPicPr>
        <p:blipFill>
          <a:blip r:embed="rId3"/>
          <a:stretch>
            <a:fillRect/>
          </a:stretch>
        </p:blipFill>
        <p:spPr>
          <a:xfrm>
            <a:off x="201047" y="1499501"/>
            <a:ext cx="5894953" cy="3978733"/>
          </a:xfrm>
          <a:prstGeom prst="rect">
            <a:avLst/>
          </a:prstGeom>
        </p:spPr>
      </p:pic>
      <p:sp>
        <p:nvSpPr>
          <p:cNvPr id="6" name="Title 1">
            <a:extLst>
              <a:ext uri="{FF2B5EF4-FFF2-40B4-BE49-F238E27FC236}">
                <a16:creationId xmlns:a16="http://schemas.microsoft.com/office/drawing/2014/main" id="{EA25A3E5-278B-4917-BE84-5A4638243F39}"/>
              </a:ext>
            </a:extLst>
          </p:cNvPr>
          <p:cNvSpPr txBox="1">
            <a:spLocks/>
          </p:cNvSpPr>
          <p:nvPr/>
        </p:nvSpPr>
        <p:spPr>
          <a:xfrm>
            <a:off x="201047" y="322101"/>
            <a:ext cx="9947431" cy="1177400"/>
          </a:xfrm>
          <a:prstGeom prst="rect">
            <a:avLst/>
          </a:prstGeom>
          <a:solidFill>
            <a:schemeClr val="bg1">
              <a:lumMod val="95000"/>
            </a:schemeClr>
          </a:solidFill>
        </p:spPr>
        <p:txBody>
          <a:bodyPr vert="horz" lIns="91440" tIns="45720" rIns="91440" bIns="45720" rtlCol="0" anchor="t">
            <a:normAutofit fontScale="97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smtClean="0">
                <a:solidFill>
                  <a:schemeClr val="accent4"/>
                </a:solidFill>
              </a:rPr>
              <a:t>Read Part 2 of the story and put the verbs in simple past or past continuous tense.</a:t>
            </a:r>
            <a:endParaRPr lang="en-US" dirty="0"/>
          </a:p>
        </p:txBody>
      </p:sp>
    </p:spTree>
    <p:extLst>
      <p:ext uri="{BB962C8B-B14F-4D97-AF65-F5344CB8AC3E}">
        <p14:creationId xmlns:p14="http://schemas.microsoft.com/office/powerpoint/2010/main" val="4052578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5A3E5-278B-4917-BE84-5A4638243F39}"/>
              </a:ext>
            </a:extLst>
          </p:cNvPr>
          <p:cNvSpPr>
            <a:spLocks noGrp="1"/>
          </p:cNvSpPr>
          <p:nvPr>
            <p:ph type="title"/>
          </p:nvPr>
        </p:nvSpPr>
        <p:spPr>
          <a:xfrm>
            <a:off x="425543" y="279925"/>
            <a:ext cx="11090182" cy="1177400"/>
          </a:xfrm>
        </p:spPr>
        <p:txBody>
          <a:bodyPr>
            <a:normAutofit fontScale="90000"/>
          </a:bodyPr>
          <a:lstStyle/>
          <a:p>
            <a:r>
              <a:rPr lang="en-US" dirty="0">
                <a:solidFill>
                  <a:schemeClr val="accent4"/>
                </a:solidFill>
              </a:rPr>
              <a:t>Read Part 2 of the story and put the verbs in simple past or past continuous tense.</a:t>
            </a:r>
            <a:endParaRPr lang="en-US" dirty="0"/>
          </a:p>
        </p:txBody>
      </p:sp>
      <p:pic>
        <p:nvPicPr>
          <p:cNvPr id="5" name="Picture 4">
            <a:extLst>
              <a:ext uri="{FF2B5EF4-FFF2-40B4-BE49-F238E27FC236}">
                <a16:creationId xmlns:a16="http://schemas.microsoft.com/office/drawing/2014/main" id="{51A87663-D42B-42B6-83BF-65E9D371EE69}"/>
              </a:ext>
            </a:extLst>
          </p:cNvPr>
          <p:cNvPicPr>
            <a:picLocks noChangeAspect="1"/>
          </p:cNvPicPr>
          <p:nvPr/>
        </p:nvPicPr>
        <p:blipFill>
          <a:blip r:embed="rId2"/>
          <a:stretch>
            <a:fillRect/>
          </a:stretch>
        </p:blipFill>
        <p:spPr>
          <a:xfrm>
            <a:off x="201047" y="1499502"/>
            <a:ext cx="5894953" cy="3978733"/>
          </a:xfrm>
          <a:prstGeom prst="rect">
            <a:avLst/>
          </a:prstGeom>
        </p:spPr>
      </p:pic>
      <p:pic>
        <p:nvPicPr>
          <p:cNvPr id="6" name="Picture 5">
            <a:extLst>
              <a:ext uri="{FF2B5EF4-FFF2-40B4-BE49-F238E27FC236}">
                <a16:creationId xmlns:a16="http://schemas.microsoft.com/office/drawing/2014/main" id="{98540C21-E7A1-4F8E-B456-F629E7033CD6}"/>
              </a:ext>
            </a:extLst>
          </p:cNvPr>
          <p:cNvPicPr>
            <a:picLocks noChangeAspect="1"/>
          </p:cNvPicPr>
          <p:nvPr/>
        </p:nvPicPr>
        <p:blipFill>
          <a:blip r:embed="rId3"/>
          <a:stretch>
            <a:fillRect/>
          </a:stretch>
        </p:blipFill>
        <p:spPr>
          <a:xfrm>
            <a:off x="6096000" y="1499501"/>
            <a:ext cx="5992002" cy="5078573"/>
          </a:xfrm>
          <a:prstGeom prst="rect">
            <a:avLst/>
          </a:prstGeom>
        </p:spPr>
      </p:pic>
      <p:sp>
        <p:nvSpPr>
          <p:cNvPr id="7" name="TextBox 6">
            <a:extLst>
              <a:ext uri="{FF2B5EF4-FFF2-40B4-BE49-F238E27FC236}">
                <a16:creationId xmlns:a16="http://schemas.microsoft.com/office/drawing/2014/main" id="{0095573B-3130-4C13-A8ED-151517CC0ABD}"/>
              </a:ext>
            </a:extLst>
          </p:cNvPr>
          <p:cNvSpPr txBox="1"/>
          <p:nvPr/>
        </p:nvSpPr>
        <p:spPr>
          <a:xfrm>
            <a:off x="2514600" y="2657475"/>
            <a:ext cx="2343150" cy="400110"/>
          </a:xfrm>
          <a:prstGeom prst="rect">
            <a:avLst/>
          </a:prstGeom>
          <a:noFill/>
        </p:spPr>
        <p:txBody>
          <a:bodyPr wrap="square" rtlCol="0">
            <a:spAutoFit/>
          </a:bodyPr>
          <a:lstStyle/>
          <a:p>
            <a:r>
              <a:rPr lang="en-US" sz="2000" dirty="0">
                <a:solidFill>
                  <a:srgbClr val="0070C0"/>
                </a:solidFill>
              </a:rPr>
              <a:t>continued</a:t>
            </a:r>
          </a:p>
        </p:txBody>
      </p:sp>
      <p:sp>
        <p:nvSpPr>
          <p:cNvPr id="8" name="TextBox 7">
            <a:extLst>
              <a:ext uri="{FF2B5EF4-FFF2-40B4-BE49-F238E27FC236}">
                <a16:creationId xmlns:a16="http://schemas.microsoft.com/office/drawing/2014/main" id="{0CF3CAF6-E789-4DC1-8696-5A879897DA15}"/>
              </a:ext>
            </a:extLst>
          </p:cNvPr>
          <p:cNvSpPr txBox="1"/>
          <p:nvPr/>
        </p:nvSpPr>
        <p:spPr>
          <a:xfrm>
            <a:off x="-24237" y="3429000"/>
            <a:ext cx="1773527" cy="400110"/>
          </a:xfrm>
          <a:prstGeom prst="rect">
            <a:avLst/>
          </a:prstGeom>
          <a:noFill/>
        </p:spPr>
        <p:txBody>
          <a:bodyPr wrap="square" rtlCol="0">
            <a:spAutoFit/>
          </a:bodyPr>
          <a:lstStyle/>
          <a:p>
            <a:r>
              <a:rPr lang="en-US" sz="2000" dirty="0">
                <a:solidFill>
                  <a:srgbClr val="0070C0"/>
                </a:solidFill>
              </a:rPr>
              <a:t>was moving</a:t>
            </a:r>
          </a:p>
        </p:txBody>
      </p:sp>
      <p:sp>
        <p:nvSpPr>
          <p:cNvPr id="9" name="TextBox 8">
            <a:extLst>
              <a:ext uri="{FF2B5EF4-FFF2-40B4-BE49-F238E27FC236}">
                <a16:creationId xmlns:a16="http://schemas.microsoft.com/office/drawing/2014/main" id="{1CB1C404-F863-4F6F-80F3-1FD85D3B4A33}"/>
              </a:ext>
            </a:extLst>
          </p:cNvPr>
          <p:cNvSpPr txBox="1"/>
          <p:nvPr/>
        </p:nvSpPr>
        <p:spPr>
          <a:xfrm>
            <a:off x="4585252" y="3962400"/>
            <a:ext cx="1364974" cy="400110"/>
          </a:xfrm>
          <a:prstGeom prst="rect">
            <a:avLst/>
          </a:prstGeom>
          <a:noFill/>
        </p:spPr>
        <p:txBody>
          <a:bodyPr wrap="square" rtlCol="0">
            <a:spAutoFit/>
          </a:bodyPr>
          <a:lstStyle/>
          <a:p>
            <a:r>
              <a:rPr lang="en-US" sz="2000" dirty="0">
                <a:solidFill>
                  <a:srgbClr val="0070C0"/>
                </a:solidFill>
              </a:rPr>
              <a:t>arrived </a:t>
            </a:r>
          </a:p>
        </p:txBody>
      </p:sp>
      <p:sp>
        <p:nvSpPr>
          <p:cNvPr id="10" name="TextBox 9">
            <a:extLst>
              <a:ext uri="{FF2B5EF4-FFF2-40B4-BE49-F238E27FC236}">
                <a16:creationId xmlns:a16="http://schemas.microsoft.com/office/drawing/2014/main" id="{CBE672AF-8607-485B-8F94-306ED20CE144}"/>
              </a:ext>
            </a:extLst>
          </p:cNvPr>
          <p:cNvSpPr txBox="1"/>
          <p:nvPr/>
        </p:nvSpPr>
        <p:spPr>
          <a:xfrm>
            <a:off x="8401878" y="2676902"/>
            <a:ext cx="1275522" cy="400110"/>
          </a:xfrm>
          <a:prstGeom prst="rect">
            <a:avLst/>
          </a:prstGeom>
          <a:noFill/>
        </p:spPr>
        <p:txBody>
          <a:bodyPr wrap="square" rtlCol="0">
            <a:spAutoFit/>
          </a:bodyPr>
          <a:lstStyle/>
          <a:p>
            <a:r>
              <a:rPr lang="en-US" sz="2000" dirty="0">
                <a:solidFill>
                  <a:srgbClr val="0070C0"/>
                </a:solidFill>
              </a:rPr>
              <a:t>decided</a:t>
            </a:r>
            <a:r>
              <a:rPr lang="en-US" sz="2000" dirty="0"/>
              <a:t> </a:t>
            </a:r>
          </a:p>
        </p:txBody>
      </p:sp>
      <p:sp>
        <p:nvSpPr>
          <p:cNvPr id="11" name="TextBox 10">
            <a:extLst>
              <a:ext uri="{FF2B5EF4-FFF2-40B4-BE49-F238E27FC236}">
                <a16:creationId xmlns:a16="http://schemas.microsoft.com/office/drawing/2014/main" id="{1F916290-3614-4117-8A35-6C5772D70E99}"/>
              </a:ext>
            </a:extLst>
          </p:cNvPr>
          <p:cNvSpPr txBox="1"/>
          <p:nvPr/>
        </p:nvSpPr>
        <p:spPr>
          <a:xfrm>
            <a:off x="8454888" y="4094922"/>
            <a:ext cx="1143000" cy="400110"/>
          </a:xfrm>
          <a:prstGeom prst="rect">
            <a:avLst/>
          </a:prstGeom>
          <a:noFill/>
        </p:spPr>
        <p:txBody>
          <a:bodyPr wrap="square" rtlCol="0">
            <a:spAutoFit/>
          </a:bodyPr>
          <a:lstStyle/>
          <a:p>
            <a:r>
              <a:rPr lang="en-US" sz="2000" dirty="0">
                <a:solidFill>
                  <a:srgbClr val="0070C0"/>
                </a:solidFill>
              </a:rPr>
              <a:t>climbed</a:t>
            </a:r>
            <a:r>
              <a:rPr lang="en-US" dirty="0"/>
              <a:t> </a:t>
            </a:r>
          </a:p>
        </p:txBody>
      </p:sp>
      <p:sp>
        <p:nvSpPr>
          <p:cNvPr id="12" name="TextBox 11">
            <a:extLst>
              <a:ext uri="{FF2B5EF4-FFF2-40B4-BE49-F238E27FC236}">
                <a16:creationId xmlns:a16="http://schemas.microsoft.com/office/drawing/2014/main" id="{69699C17-DCDA-4E3B-A88A-C4E4992F6327}"/>
              </a:ext>
            </a:extLst>
          </p:cNvPr>
          <p:cNvSpPr txBox="1"/>
          <p:nvPr/>
        </p:nvSpPr>
        <p:spPr>
          <a:xfrm>
            <a:off x="8083826" y="4495032"/>
            <a:ext cx="1143000" cy="400110"/>
          </a:xfrm>
          <a:prstGeom prst="rect">
            <a:avLst/>
          </a:prstGeom>
          <a:noFill/>
        </p:spPr>
        <p:txBody>
          <a:bodyPr wrap="square" rtlCol="0">
            <a:spAutoFit/>
          </a:bodyPr>
          <a:lstStyle/>
          <a:p>
            <a:r>
              <a:rPr lang="en-US" sz="2000" dirty="0">
                <a:solidFill>
                  <a:srgbClr val="0070C0"/>
                </a:solidFill>
              </a:rPr>
              <a:t>walked</a:t>
            </a:r>
          </a:p>
        </p:txBody>
      </p:sp>
      <p:sp>
        <p:nvSpPr>
          <p:cNvPr id="13" name="TextBox 12">
            <a:extLst>
              <a:ext uri="{FF2B5EF4-FFF2-40B4-BE49-F238E27FC236}">
                <a16:creationId xmlns:a16="http://schemas.microsoft.com/office/drawing/2014/main" id="{E76D6959-1922-40BF-9AFB-902F93FEC48A}"/>
              </a:ext>
            </a:extLst>
          </p:cNvPr>
          <p:cNvSpPr txBox="1"/>
          <p:nvPr/>
        </p:nvSpPr>
        <p:spPr>
          <a:xfrm>
            <a:off x="10933043" y="4895142"/>
            <a:ext cx="1154959" cy="400110"/>
          </a:xfrm>
          <a:prstGeom prst="rect">
            <a:avLst/>
          </a:prstGeom>
          <a:noFill/>
        </p:spPr>
        <p:txBody>
          <a:bodyPr wrap="square" rtlCol="0">
            <a:spAutoFit/>
          </a:bodyPr>
          <a:lstStyle/>
          <a:p>
            <a:r>
              <a:rPr lang="en-US" sz="2000" dirty="0">
                <a:solidFill>
                  <a:srgbClr val="0070C0"/>
                </a:solidFill>
              </a:rPr>
              <a:t>arrived</a:t>
            </a:r>
            <a:r>
              <a:rPr lang="en-US" dirty="0"/>
              <a:t> </a:t>
            </a:r>
          </a:p>
        </p:txBody>
      </p:sp>
      <p:sp>
        <p:nvSpPr>
          <p:cNvPr id="14" name="TextBox 13">
            <a:extLst>
              <a:ext uri="{FF2B5EF4-FFF2-40B4-BE49-F238E27FC236}">
                <a16:creationId xmlns:a16="http://schemas.microsoft.com/office/drawing/2014/main" id="{5BEB8FCA-C4A7-440A-B7A4-6CE91A388B78}"/>
              </a:ext>
            </a:extLst>
          </p:cNvPr>
          <p:cNvSpPr txBox="1"/>
          <p:nvPr/>
        </p:nvSpPr>
        <p:spPr>
          <a:xfrm>
            <a:off x="6133495" y="5724939"/>
            <a:ext cx="1194957" cy="400110"/>
          </a:xfrm>
          <a:prstGeom prst="rect">
            <a:avLst/>
          </a:prstGeom>
          <a:noFill/>
        </p:spPr>
        <p:txBody>
          <a:bodyPr wrap="square" rtlCol="0">
            <a:spAutoFit/>
          </a:bodyPr>
          <a:lstStyle/>
          <a:p>
            <a:r>
              <a:rPr lang="en-US" sz="2000" dirty="0">
                <a:solidFill>
                  <a:srgbClr val="0070C0"/>
                </a:solidFill>
              </a:rPr>
              <a:t>laughed</a:t>
            </a:r>
            <a:r>
              <a:rPr lang="en-US" dirty="0"/>
              <a:t> </a:t>
            </a:r>
          </a:p>
        </p:txBody>
      </p:sp>
      <p:sp>
        <p:nvSpPr>
          <p:cNvPr id="15" name="TextBox 14">
            <a:extLst>
              <a:ext uri="{FF2B5EF4-FFF2-40B4-BE49-F238E27FC236}">
                <a16:creationId xmlns:a16="http://schemas.microsoft.com/office/drawing/2014/main" id="{9ED226B4-2474-488C-8156-C81DE3CAD98E}"/>
              </a:ext>
            </a:extLst>
          </p:cNvPr>
          <p:cNvSpPr txBox="1"/>
          <p:nvPr/>
        </p:nvSpPr>
        <p:spPr>
          <a:xfrm>
            <a:off x="8454889" y="5724939"/>
            <a:ext cx="1470991" cy="400110"/>
          </a:xfrm>
          <a:prstGeom prst="rect">
            <a:avLst/>
          </a:prstGeom>
          <a:noFill/>
        </p:spPr>
        <p:txBody>
          <a:bodyPr wrap="square" rtlCol="0">
            <a:spAutoFit/>
          </a:bodyPr>
          <a:lstStyle/>
          <a:p>
            <a:r>
              <a:rPr lang="en-US" sz="2000" dirty="0" err="1">
                <a:solidFill>
                  <a:srgbClr val="0070C0"/>
                </a:solidFill>
              </a:rPr>
              <a:t>criticised</a:t>
            </a:r>
            <a:r>
              <a:rPr lang="en-US" sz="2000" dirty="0">
                <a:solidFill>
                  <a:srgbClr val="0070C0"/>
                </a:solidFill>
              </a:rPr>
              <a:t> </a:t>
            </a:r>
          </a:p>
        </p:txBody>
      </p:sp>
    </p:spTree>
    <p:extLst>
      <p:ext uri="{BB962C8B-B14F-4D97-AF65-F5344CB8AC3E}">
        <p14:creationId xmlns:p14="http://schemas.microsoft.com/office/powerpoint/2010/main" val="1622773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par>
                                <p:cTn id="13" presetID="6"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2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ppt_x"/>
                                          </p:val>
                                        </p:tav>
                                        <p:tav tm="100000">
                                          <p:val>
                                            <p:strVal val="#ppt_x"/>
                                          </p:val>
                                        </p:tav>
                                      </p:tavLst>
                                    </p:anim>
                                    <p:anim calcmode="lin" valueType="num">
                                      <p:cBhvr additive="base">
                                        <p:cTn id="3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down)">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barn(inVertical)">
                                      <p:cBhvr>
                                        <p:cTn id="43" dur="500"/>
                                        <p:tgtEl>
                                          <p:spTgt spid="11"/>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barn(inVertical)">
                                      <p:cBhvr>
                                        <p:cTn id="53" dur="500"/>
                                        <p:tgtEl>
                                          <p:spTgt spid="13"/>
                                        </p:tgtEl>
                                      </p:cBhvr>
                                    </p:animEffect>
                                  </p:childTnLst>
                                </p:cTn>
                              </p:par>
                            </p:childTnLst>
                          </p:cTn>
                        </p:par>
                      </p:childTnLst>
                    </p:cTn>
                  </p:par>
                  <p:par>
                    <p:cTn id="54" fill="hold">
                      <p:stCondLst>
                        <p:cond delay="indefinite"/>
                      </p:stCondLst>
                      <p:childTnLst>
                        <p:par>
                          <p:cTn id="55" fill="hold">
                            <p:stCondLst>
                              <p:cond delay="0"/>
                            </p:stCondLst>
                            <p:childTnLst>
                              <p:par>
                                <p:cTn id="56" presetID="16" presetClass="entr" presetSubtype="21" fill="hold" grpId="0" nodeType="click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barn(inVertical)">
                                      <p:cBhvr>
                                        <p:cTn id="58" dur="500"/>
                                        <p:tgtEl>
                                          <p:spTgt spid="14"/>
                                        </p:tgtEl>
                                      </p:cBhvr>
                                    </p:animEffect>
                                  </p:childTnLst>
                                </p:cTn>
                              </p:par>
                            </p:childTnLst>
                          </p:cTn>
                        </p:par>
                      </p:childTnLst>
                    </p:cTn>
                  </p:par>
                  <p:par>
                    <p:cTn id="59" fill="hold">
                      <p:stCondLst>
                        <p:cond delay="indefinite"/>
                      </p:stCondLst>
                      <p:childTnLst>
                        <p:par>
                          <p:cTn id="60" fill="hold">
                            <p:stCondLst>
                              <p:cond delay="0"/>
                            </p:stCondLst>
                            <p:childTnLst>
                              <p:par>
                                <p:cTn id="61" presetID="16" presetClass="entr" presetSubtype="21"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barn(inVertical)">
                                      <p:cBhvr>
                                        <p:cTn id="6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P spid="10" grpId="0"/>
      <p:bldP spid="11" grpId="0"/>
      <p:bldP spid="12" grpId="0"/>
      <p:bldP spid="13" grpId="0"/>
      <p:bldP spid="14" grpId="0"/>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666F7A8-15D2-4AEF-921E-CC7930987E87}"/>
              </a:ext>
            </a:extLst>
          </p:cNvPr>
          <p:cNvPicPr>
            <a:picLocks noChangeAspect="1"/>
          </p:cNvPicPr>
          <p:nvPr/>
        </p:nvPicPr>
        <p:blipFill>
          <a:blip r:embed="rId2"/>
          <a:stretch>
            <a:fillRect/>
          </a:stretch>
        </p:blipFill>
        <p:spPr>
          <a:xfrm>
            <a:off x="683917" y="512986"/>
            <a:ext cx="9431634" cy="1539438"/>
          </a:xfrm>
          <a:prstGeom prst="rect">
            <a:avLst/>
          </a:prstGeom>
        </p:spPr>
      </p:pic>
      <p:pic>
        <p:nvPicPr>
          <p:cNvPr id="5" name="Picture 4">
            <a:extLst>
              <a:ext uri="{FF2B5EF4-FFF2-40B4-BE49-F238E27FC236}">
                <a16:creationId xmlns:a16="http://schemas.microsoft.com/office/drawing/2014/main" id="{4F3C10C5-0D66-40C4-87BD-CA9408211699}"/>
              </a:ext>
            </a:extLst>
          </p:cNvPr>
          <p:cNvPicPr>
            <a:picLocks noChangeAspect="1"/>
          </p:cNvPicPr>
          <p:nvPr/>
        </p:nvPicPr>
        <p:blipFill>
          <a:blip r:embed="rId3"/>
          <a:stretch>
            <a:fillRect/>
          </a:stretch>
        </p:blipFill>
        <p:spPr>
          <a:xfrm>
            <a:off x="1309057" y="2587673"/>
            <a:ext cx="7871863" cy="4043218"/>
          </a:xfrm>
          <a:prstGeom prst="rect">
            <a:avLst/>
          </a:prstGeom>
        </p:spPr>
      </p:pic>
      <p:sp>
        <p:nvSpPr>
          <p:cNvPr id="6" name="TextBox 5">
            <a:extLst>
              <a:ext uri="{FF2B5EF4-FFF2-40B4-BE49-F238E27FC236}">
                <a16:creationId xmlns:a16="http://schemas.microsoft.com/office/drawing/2014/main" id="{3AACD44C-E659-47EF-9989-4FA786D70EB5}"/>
              </a:ext>
            </a:extLst>
          </p:cNvPr>
          <p:cNvSpPr txBox="1"/>
          <p:nvPr/>
        </p:nvSpPr>
        <p:spPr>
          <a:xfrm>
            <a:off x="1111348" y="1941342"/>
            <a:ext cx="6850966" cy="646331"/>
          </a:xfrm>
          <a:prstGeom prst="rect">
            <a:avLst/>
          </a:prstGeom>
          <a:noFill/>
        </p:spPr>
        <p:txBody>
          <a:bodyPr wrap="square" rtlCol="0">
            <a:spAutoFit/>
          </a:bodyPr>
          <a:lstStyle/>
          <a:p>
            <a:r>
              <a:rPr lang="en-US" sz="3600" dirty="0">
                <a:solidFill>
                  <a:schemeClr val="accent5">
                    <a:lumMod val="75000"/>
                  </a:schemeClr>
                </a:solidFill>
              </a:rPr>
              <a:t>What is the moral of this story. </a:t>
            </a:r>
          </a:p>
        </p:txBody>
      </p:sp>
    </p:spTree>
    <p:extLst>
      <p:ext uri="{BB962C8B-B14F-4D97-AF65-F5344CB8AC3E}">
        <p14:creationId xmlns:p14="http://schemas.microsoft.com/office/powerpoint/2010/main" val="3669848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048000" y="3105835"/>
            <a:ext cx="6096000" cy="923330"/>
          </a:xfrm>
          <a:prstGeom prst="rect">
            <a:avLst/>
          </a:prstGeom>
        </p:spPr>
        <p:txBody>
          <a:bodyPr>
            <a:spAutoFit/>
          </a:bodyPr>
          <a:lstStyle/>
          <a:p>
            <a:r>
              <a:rPr lang="en-US" dirty="0">
                <a:hlinkClick r:id="rId2"/>
              </a:rPr>
              <a:t>https://</a:t>
            </a:r>
            <a:r>
              <a:rPr lang="en-US" dirty="0" smtClean="0">
                <a:hlinkClick r:id="rId2"/>
              </a:rPr>
              <a:t>quizizz.com/join?gc=5296974&amp;from=challengeFriends</a:t>
            </a:r>
            <a:endParaRPr lang="en-US" dirty="0" smtClean="0"/>
          </a:p>
          <a:p>
            <a:endParaRPr lang="en-US" dirty="0"/>
          </a:p>
        </p:txBody>
      </p:sp>
    </p:spTree>
    <p:extLst>
      <p:ext uri="{BB962C8B-B14F-4D97-AF65-F5344CB8AC3E}">
        <p14:creationId xmlns:p14="http://schemas.microsoft.com/office/powerpoint/2010/main" val="20980938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BC89CC0-2AB0-4DC0-B47B-10B480AD148B}"/>
              </a:ext>
            </a:extLst>
          </p:cNvPr>
          <p:cNvSpPr/>
          <p:nvPr/>
        </p:nvSpPr>
        <p:spPr>
          <a:xfrm>
            <a:off x="556677" y="1463040"/>
            <a:ext cx="10006820" cy="5016758"/>
          </a:xfrm>
          <a:prstGeom prst="rect">
            <a:avLst/>
          </a:prstGeom>
          <a:solidFill>
            <a:schemeClr val="accent3">
              <a:lumMod val="20000"/>
              <a:lumOff val="80000"/>
            </a:schemeClr>
          </a:solidFill>
        </p:spPr>
        <p:txBody>
          <a:bodyPr wrap="square">
            <a:spAutoFit/>
          </a:bodyPr>
          <a:lstStyle/>
          <a:p>
            <a:pPr algn="ctr"/>
            <a:r>
              <a:rPr lang="en-US" dirty="0">
                <a:solidFill>
                  <a:srgbClr val="FF0000"/>
                </a:solidFill>
              </a:rPr>
              <a:t> </a:t>
            </a:r>
            <a:r>
              <a:rPr lang="en-US" sz="3200" dirty="0">
                <a:solidFill>
                  <a:srgbClr val="FF0000"/>
                </a:solidFill>
              </a:rPr>
              <a:t>A Journey </a:t>
            </a:r>
          </a:p>
          <a:p>
            <a:r>
              <a:rPr lang="en-US" sz="3200" dirty="0">
                <a:solidFill>
                  <a:srgbClr val="0070C0"/>
                </a:solidFill>
              </a:rPr>
              <a:t>King Akbar </a:t>
            </a:r>
            <a:r>
              <a:rPr lang="en-US" sz="3200" u="sng" dirty="0">
                <a:solidFill>
                  <a:srgbClr val="0070C0"/>
                </a:solidFill>
              </a:rPr>
              <a:t>was travelling</a:t>
            </a:r>
            <a:r>
              <a:rPr lang="en-US" sz="3200" dirty="0">
                <a:solidFill>
                  <a:srgbClr val="0070C0"/>
                </a:solidFill>
              </a:rPr>
              <a:t>  (travel) to a city a long way from his home. It was hot and he…………………   (begin) to feel tired and bored. </a:t>
            </a:r>
          </a:p>
          <a:p>
            <a:r>
              <a:rPr lang="en-US" sz="3200" dirty="0">
                <a:solidFill>
                  <a:srgbClr val="0070C0"/>
                </a:solidFill>
              </a:rPr>
              <a:t>‘Can anybody shorten this road for me?’ he …..……… (ask).  The men ………………(look) at one another anxiously.  They ……………. (say) there was no shorter road through the mountains to their destination. </a:t>
            </a:r>
          </a:p>
          <a:p>
            <a:r>
              <a:rPr lang="en-US" sz="3200" dirty="0">
                <a:solidFill>
                  <a:srgbClr val="0070C0"/>
                </a:solidFill>
              </a:rPr>
              <a:t>‘I can,’ said Birbal. </a:t>
            </a:r>
          </a:p>
          <a:p>
            <a:r>
              <a:rPr lang="en-US" sz="3200" dirty="0">
                <a:solidFill>
                  <a:srgbClr val="0070C0"/>
                </a:solidFill>
              </a:rPr>
              <a:t>‘You can shorten the road?’ said the king.</a:t>
            </a:r>
          </a:p>
        </p:txBody>
      </p:sp>
      <p:sp>
        <p:nvSpPr>
          <p:cNvPr id="3" name="Title 1">
            <a:extLst>
              <a:ext uri="{FF2B5EF4-FFF2-40B4-BE49-F238E27FC236}">
                <a16:creationId xmlns:a16="http://schemas.microsoft.com/office/drawing/2014/main" id="{35DC7FBE-5617-4633-92C8-5AE4FF20AED9}"/>
              </a:ext>
            </a:extLst>
          </p:cNvPr>
          <p:cNvSpPr>
            <a:spLocks noGrp="1"/>
          </p:cNvSpPr>
          <p:nvPr>
            <p:ph type="title"/>
          </p:nvPr>
        </p:nvSpPr>
        <p:spPr>
          <a:xfrm>
            <a:off x="353777" y="342314"/>
            <a:ext cx="10717497" cy="1120726"/>
          </a:xfrm>
          <a:solidFill>
            <a:srgbClr val="FFC000"/>
          </a:solidFill>
        </p:spPr>
        <p:txBody>
          <a:bodyPr>
            <a:normAutofit/>
          </a:bodyPr>
          <a:lstStyle/>
          <a:p>
            <a:r>
              <a:rPr lang="en-US" sz="3100" dirty="0">
                <a:solidFill>
                  <a:schemeClr val="accent5">
                    <a:lumMod val="75000"/>
                  </a:schemeClr>
                </a:solidFill>
              </a:rPr>
              <a:t>Workbook Activity 5 :  Complete the text with the correct form of the verb. Use the past simple or past continuous. </a:t>
            </a:r>
            <a:endParaRPr lang="en-US" dirty="0">
              <a:solidFill>
                <a:schemeClr val="accent5">
                  <a:lumMod val="75000"/>
                </a:schemeClr>
              </a:solidFill>
            </a:endParaRPr>
          </a:p>
        </p:txBody>
      </p:sp>
    </p:spTree>
    <p:extLst>
      <p:ext uri="{BB962C8B-B14F-4D97-AF65-F5344CB8AC3E}">
        <p14:creationId xmlns:p14="http://schemas.microsoft.com/office/powerpoint/2010/main" val="2606556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additive="base">
                                        <p:cTn id="1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 calcmode="lin" valueType="num">
                                      <p:cBhvr additive="base">
                                        <p:cTn id="23"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1000"/>
                                        <p:tgtEl>
                                          <p:spTgt spid="3"/>
                                        </p:tgtEl>
                                      </p:cBhvr>
                                    </p:animEffect>
                                    <p:anim calcmode="lin" valueType="num">
                                      <p:cBhvr>
                                        <p:cTn id="30" dur="1000" fill="hold"/>
                                        <p:tgtEl>
                                          <p:spTgt spid="3"/>
                                        </p:tgtEl>
                                        <p:attrNameLst>
                                          <p:attrName>ppt_x</p:attrName>
                                        </p:attrNameLst>
                                      </p:cBhvr>
                                      <p:tavLst>
                                        <p:tav tm="0">
                                          <p:val>
                                            <p:strVal val="#ppt_x"/>
                                          </p:val>
                                        </p:tav>
                                        <p:tav tm="100000">
                                          <p:val>
                                            <p:strVal val="#ppt_x"/>
                                          </p:val>
                                        </p:tav>
                                      </p:tavLst>
                                    </p:anim>
                                    <p:anim calcmode="lin" valueType="num">
                                      <p:cBhvr>
                                        <p:cTn id="3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6CCC6A9C-BB93-48B3-A66D-E9641EEC22A2}"/>
              </a:ext>
            </a:extLst>
          </p:cNvPr>
          <p:cNvSpPr txBox="1">
            <a:spLocks/>
          </p:cNvSpPr>
          <p:nvPr/>
        </p:nvSpPr>
        <p:spPr>
          <a:xfrm>
            <a:off x="226423" y="384313"/>
            <a:ext cx="10709223" cy="622729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US" sz="3200" dirty="0" smtClean="0">
                <a:solidFill>
                  <a:srgbClr val="0070C0"/>
                </a:solidFill>
              </a:rPr>
              <a:t>‘I can,’ said </a:t>
            </a:r>
            <a:r>
              <a:rPr lang="en-US" sz="3200" dirty="0" err="1" smtClean="0">
                <a:solidFill>
                  <a:srgbClr val="0070C0"/>
                </a:solidFill>
              </a:rPr>
              <a:t>Birbal</a:t>
            </a:r>
            <a:r>
              <a:rPr lang="en-US" sz="3200" dirty="0" smtClean="0">
                <a:solidFill>
                  <a:srgbClr val="0070C0"/>
                </a:solidFill>
              </a:rPr>
              <a:t>. </a:t>
            </a:r>
          </a:p>
          <a:p>
            <a:pPr marL="0" indent="0">
              <a:buFont typeface="Wingdings 3" charset="2"/>
              <a:buNone/>
            </a:pPr>
            <a:r>
              <a:rPr lang="en-US" sz="3200" dirty="0" smtClean="0">
                <a:solidFill>
                  <a:srgbClr val="0070C0"/>
                </a:solidFill>
              </a:rPr>
              <a:t>‘But first, listen to this story.’</a:t>
            </a:r>
          </a:p>
          <a:p>
            <a:pPr marL="0" indent="0">
              <a:buFont typeface="Wingdings 3" charset="2"/>
              <a:buNone/>
            </a:pPr>
            <a:r>
              <a:rPr lang="en-US" sz="3200" dirty="0" err="1" smtClean="0">
                <a:solidFill>
                  <a:srgbClr val="0070C0"/>
                </a:solidFill>
              </a:rPr>
              <a:t>Birbal</a:t>
            </a:r>
            <a:r>
              <a:rPr lang="en-US" sz="3200" dirty="0" smtClean="0">
                <a:solidFill>
                  <a:srgbClr val="0070C0"/>
                </a:solidFill>
              </a:rPr>
              <a:t>  ……………………(ride) beside the king and  ……………… (begin) to tell a story.</a:t>
            </a:r>
          </a:p>
          <a:p>
            <a:pPr marL="0" indent="0">
              <a:buFont typeface="Wingdings 3" charset="2"/>
              <a:buNone/>
            </a:pPr>
            <a:r>
              <a:rPr lang="en-US" sz="3200" dirty="0" smtClean="0">
                <a:solidFill>
                  <a:srgbClr val="0070C0"/>
                </a:solidFill>
              </a:rPr>
              <a:t> It  ………….(be) a very exciting tale, full of adventure and mystery. All the listeners  …..………(be) fascinated. Before they knew it, they had reached the end of their journey.</a:t>
            </a:r>
          </a:p>
          <a:p>
            <a:pPr marL="0" indent="0">
              <a:buFont typeface="Wingdings 3" charset="2"/>
              <a:buNone/>
            </a:pPr>
            <a:r>
              <a:rPr lang="en-US" sz="3200" dirty="0" smtClean="0">
                <a:solidFill>
                  <a:srgbClr val="0070C0"/>
                </a:solidFill>
              </a:rPr>
              <a:t> ‘We’ve arrived!’  ……………..(shout) Akbar. ‘So soon!’ </a:t>
            </a:r>
          </a:p>
          <a:p>
            <a:pPr marL="0" indent="0">
              <a:buFont typeface="Wingdings 3" charset="2"/>
              <a:buNone/>
            </a:pPr>
            <a:r>
              <a:rPr lang="en-US" sz="3200" dirty="0" smtClean="0">
                <a:solidFill>
                  <a:srgbClr val="0070C0"/>
                </a:solidFill>
              </a:rPr>
              <a:t>‘Well,’ smiled </a:t>
            </a:r>
            <a:r>
              <a:rPr lang="en-US" sz="3200" dirty="0" err="1" smtClean="0">
                <a:solidFill>
                  <a:srgbClr val="0070C0"/>
                </a:solidFill>
              </a:rPr>
              <a:t>Birbal</a:t>
            </a:r>
            <a:r>
              <a:rPr lang="en-US" sz="3200" dirty="0" smtClean="0">
                <a:solidFill>
                  <a:srgbClr val="0070C0"/>
                </a:solidFill>
              </a:rPr>
              <a:t>, ‘you did say you wanted the road to be shortened.’ </a:t>
            </a:r>
          </a:p>
          <a:p>
            <a:pPr marL="0" indent="0">
              <a:buFont typeface="Wingdings 3" charset="2"/>
              <a:buNone/>
            </a:pPr>
            <a:r>
              <a:rPr lang="en-US" sz="3200" dirty="0" smtClean="0">
                <a:solidFill>
                  <a:srgbClr val="0070C0"/>
                </a:solidFill>
              </a:rPr>
              <a:t>The emperor thanked </a:t>
            </a:r>
            <a:r>
              <a:rPr lang="en-US" sz="3200" dirty="0" err="1" smtClean="0">
                <a:solidFill>
                  <a:srgbClr val="0070C0"/>
                </a:solidFill>
              </a:rPr>
              <a:t>Birbal</a:t>
            </a:r>
            <a:r>
              <a:rPr lang="en-US" sz="3200" dirty="0" smtClean="0">
                <a:solidFill>
                  <a:srgbClr val="0070C0"/>
                </a:solidFill>
              </a:rPr>
              <a:t> for his clever ways.</a:t>
            </a:r>
            <a:endParaRPr lang="en-US" sz="2800" dirty="0">
              <a:solidFill>
                <a:srgbClr val="0070C0"/>
              </a:solidFill>
            </a:endParaRPr>
          </a:p>
        </p:txBody>
      </p:sp>
    </p:spTree>
    <p:extLst>
      <p:ext uri="{BB962C8B-B14F-4D97-AF65-F5344CB8AC3E}">
        <p14:creationId xmlns:p14="http://schemas.microsoft.com/office/powerpoint/2010/main" val="3854342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circle(in)">
                                      <p:cBhvr>
                                        <p:cTn id="10" dur="2000"/>
                                        <p:tgtEl>
                                          <p:spTgt spid="4">
                                            <p:txEl>
                                              <p:pRg st="1" end="1"/>
                                            </p:txEl>
                                          </p:spTgt>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circle(in)">
                                      <p:cBhvr>
                                        <p:cTn id="13" dur="2000"/>
                                        <p:tgtEl>
                                          <p:spTgt spid="4">
                                            <p:txEl>
                                              <p:pRg st="2" end="2"/>
                                            </p:txEl>
                                          </p:spTgt>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circle(in)">
                                      <p:cBhvr>
                                        <p:cTn id="16" dur="2000"/>
                                        <p:tgtEl>
                                          <p:spTgt spid="4">
                                            <p:txEl>
                                              <p:pRg st="3" end="3"/>
                                            </p:txEl>
                                          </p:spTgt>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circle(in)">
                                      <p:cBhvr>
                                        <p:cTn id="19" dur="2000"/>
                                        <p:tgtEl>
                                          <p:spTgt spid="4">
                                            <p:txEl>
                                              <p:pRg st="4" end="4"/>
                                            </p:txEl>
                                          </p:spTgt>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circle(in)">
                                      <p:cBhvr>
                                        <p:cTn id="22" dur="2000"/>
                                        <p:tgtEl>
                                          <p:spTgt spid="4">
                                            <p:txEl>
                                              <p:pRg st="5" end="5"/>
                                            </p:txEl>
                                          </p:spTgt>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animEffect transition="in" filter="circle(in)">
                                      <p:cBhvr>
                                        <p:cTn id="25" dur="20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C7FBE-5617-4633-92C8-5AE4FF20AED9}"/>
              </a:ext>
            </a:extLst>
          </p:cNvPr>
          <p:cNvSpPr>
            <a:spLocks noGrp="1"/>
          </p:cNvSpPr>
          <p:nvPr>
            <p:ph type="title"/>
          </p:nvPr>
        </p:nvSpPr>
        <p:spPr>
          <a:xfrm>
            <a:off x="353777" y="342314"/>
            <a:ext cx="10717497" cy="1120726"/>
          </a:xfrm>
          <a:solidFill>
            <a:srgbClr val="FFC000"/>
          </a:solidFill>
        </p:spPr>
        <p:txBody>
          <a:bodyPr>
            <a:normAutofit/>
          </a:bodyPr>
          <a:lstStyle/>
          <a:p>
            <a:r>
              <a:rPr lang="en-US" sz="3100" dirty="0">
                <a:solidFill>
                  <a:schemeClr val="accent5">
                    <a:lumMod val="75000"/>
                  </a:schemeClr>
                </a:solidFill>
              </a:rPr>
              <a:t>Workbook Activity 5 :  Complete the text with the correct form of the verb. Use the past simple or past continuous. </a:t>
            </a:r>
            <a:endParaRPr lang="en-US" dirty="0">
              <a:solidFill>
                <a:schemeClr val="accent5">
                  <a:lumMod val="75000"/>
                </a:schemeClr>
              </a:solidFill>
            </a:endParaRPr>
          </a:p>
        </p:txBody>
      </p:sp>
      <p:sp>
        <p:nvSpPr>
          <p:cNvPr id="4" name="Rectangle 3">
            <a:extLst>
              <a:ext uri="{FF2B5EF4-FFF2-40B4-BE49-F238E27FC236}">
                <a16:creationId xmlns:a16="http://schemas.microsoft.com/office/drawing/2014/main" id="{3BC89CC0-2AB0-4DC0-B47B-10B480AD148B}"/>
              </a:ext>
            </a:extLst>
          </p:cNvPr>
          <p:cNvSpPr/>
          <p:nvPr/>
        </p:nvSpPr>
        <p:spPr>
          <a:xfrm>
            <a:off x="600220" y="1406769"/>
            <a:ext cx="9936482" cy="5016758"/>
          </a:xfrm>
          <a:prstGeom prst="rect">
            <a:avLst/>
          </a:prstGeom>
        </p:spPr>
        <p:txBody>
          <a:bodyPr wrap="square">
            <a:spAutoFit/>
          </a:bodyPr>
          <a:lstStyle/>
          <a:p>
            <a:pPr algn="ctr"/>
            <a:r>
              <a:rPr lang="en-US" dirty="0">
                <a:solidFill>
                  <a:srgbClr val="FF0000"/>
                </a:solidFill>
              </a:rPr>
              <a:t> </a:t>
            </a:r>
            <a:r>
              <a:rPr lang="en-US" sz="3200" dirty="0">
                <a:solidFill>
                  <a:srgbClr val="FF0000"/>
                </a:solidFill>
              </a:rPr>
              <a:t>A Journey </a:t>
            </a:r>
          </a:p>
          <a:p>
            <a:r>
              <a:rPr lang="en-US" sz="3200" dirty="0">
                <a:solidFill>
                  <a:srgbClr val="0070C0"/>
                </a:solidFill>
              </a:rPr>
              <a:t>King Akbar </a:t>
            </a:r>
            <a:r>
              <a:rPr lang="en-US" sz="3200" u="sng" dirty="0">
                <a:solidFill>
                  <a:srgbClr val="0070C0"/>
                </a:solidFill>
              </a:rPr>
              <a:t>was travelling</a:t>
            </a:r>
            <a:r>
              <a:rPr lang="en-US" sz="3200" dirty="0">
                <a:solidFill>
                  <a:srgbClr val="0070C0"/>
                </a:solidFill>
              </a:rPr>
              <a:t>  (travel) to a city a long way from his home. It was hot and he…………………   (begin) to feel tired and bored. </a:t>
            </a:r>
          </a:p>
          <a:p>
            <a:r>
              <a:rPr lang="en-US" sz="3200" dirty="0">
                <a:solidFill>
                  <a:srgbClr val="0070C0"/>
                </a:solidFill>
              </a:rPr>
              <a:t>‘Can anybody shorten this road for me?’ he …..……… (ask).  The men ………………(look) at one another anxiously.  They ……………. (say) there was no shorter road through the mountains to their destination. </a:t>
            </a:r>
          </a:p>
          <a:p>
            <a:r>
              <a:rPr lang="en-US" sz="3200" dirty="0">
                <a:solidFill>
                  <a:srgbClr val="0070C0"/>
                </a:solidFill>
              </a:rPr>
              <a:t>‘I can,’ said Birbal. </a:t>
            </a:r>
          </a:p>
          <a:p>
            <a:r>
              <a:rPr lang="en-US" sz="3200" dirty="0">
                <a:solidFill>
                  <a:srgbClr val="0070C0"/>
                </a:solidFill>
              </a:rPr>
              <a:t>‘You can shorten the road?’ said the king.</a:t>
            </a:r>
          </a:p>
        </p:txBody>
      </p:sp>
      <p:sp>
        <p:nvSpPr>
          <p:cNvPr id="5" name="TextBox 4">
            <a:extLst>
              <a:ext uri="{FF2B5EF4-FFF2-40B4-BE49-F238E27FC236}">
                <a16:creationId xmlns:a16="http://schemas.microsoft.com/office/drawing/2014/main" id="{2490EC4F-68E0-4CEA-ABA6-8AB51D913A7D}"/>
              </a:ext>
            </a:extLst>
          </p:cNvPr>
          <p:cNvSpPr txBox="1"/>
          <p:nvPr/>
        </p:nvSpPr>
        <p:spPr>
          <a:xfrm>
            <a:off x="7823665" y="2291212"/>
            <a:ext cx="1745981" cy="584775"/>
          </a:xfrm>
          <a:prstGeom prst="rect">
            <a:avLst/>
          </a:prstGeom>
          <a:noFill/>
        </p:spPr>
        <p:txBody>
          <a:bodyPr wrap="square" rtlCol="0">
            <a:spAutoFit/>
          </a:bodyPr>
          <a:lstStyle/>
          <a:p>
            <a:r>
              <a:rPr lang="en-US" sz="3200" dirty="0">
                <a:solidFill>
                  <a:srgbClr val="FF0000"/>
                </a:solidFill>
              </a:rPr>
              <a:t>began </a:t>
            </a:r>
          </a:p>
        </p:txBody>
      </p:sp>
      <p:sp>
        <p:nvSpPr>
          <p:cNvPr id="6" name="TextBox 5">
            <a:extLst>
              <a:ext uri="{FF2B5EF4-FFF2-40B4-BE49-F238E27FC236}">
                <a16:creationId xmlns:a16="http://schemas.microsoft.com/office/drawing/2014/main" id="{3F3DB1AD-6EFE-44EA-8CB5-ED283D52E343}"/>
              </a:ext>
            </a:extLst>
          </p:cNvPr>
          <p:cNvSpPr txBox="1"/>
          <p:nvPr/>
        </p:nvSpPr>
        <p:spPr>
          <a:xfrm>
            <a:off x="3754351" y="3736358"/>
            <a:ext cx="1745981" cy="584775"/>
          </a:xfrm>
          <a:prstGeom prst="rect">
            <a:avLst/>
          </a:prstGeom>
          <a:noFill/>
        </p:spPr>
        <p:txBody>
          <a:bodyPr wrap="square" rtlCol="0">
            <a:spAutoFit/>
          </a:bodyPr>
          <a:lstStyle/>
          <a:p>
            <a:r>
              <a:rPr lang="en-US" sz="3200" dirty="0">
                <a:solidFill>
                  <a:srgbClr val="FF0000"/>
                </a:solidFill>
              </a:rPr>
              <a:t>looked </a:t>
            </a:r>
          </a:p>
        </p:txBody>
      </p:sp>
      <p:sp>
        <p:nvSpPr>
          <p:cNvPr id="7" name="TextBox 6">
            <a:extLst>
              <a:ext uri="{FF2B5EF4-FFF2-40B4-BE49-F238E27FC236}">
                <a16:creationId xmlns:a16="http://schemas.microsoft.com/office/drawing/2014/main" id="{CCDCF4AD-6138-452F-B256-88353DA22C36}"/>
              </a:ext>
            </a:extLst>
          </p:cNvPr>
          <p:cNvSpPr txBox="1"/>
          <p:nvPr/>
        </p:nvSpPr>
        <p:spPr>
          <a:xfrm>
            <a:off x="8654462" y="3240244"/>
            <a:ext cx="1337187" cy="584775"/>
          </a:xfrm>
          <a:prstGeom prst="rect">
            <a:avLst/>
          </a:prstGeom>
          <a:noFill/>
        </p:spPr>
        <p:txBody>
          <a:bodyPr wrap="square" rtlCol="0">
            <a:spAutoFit/>
          </a:bodyPr>
          <a:lstStyle/>
          <a:p>
            <a:r>
              <a:rPr lang="en-US" sz="3200" dirty="0">
                <a:solidFill>
                  <a:srgbClr val="FF0000"/>
                </a:solidFill>
              </a:rPr>
              <a:t>asked</a:t>
            </a:r>
          </a:p>
        </p:txBody>
      </p:sp>
      <p:sp>
        <p:nvSpPr>
          <p:cNvPr id="8" name="TextBox 7">
            <a:extLst>
              <a:ext uri="{FF2B5EF4-FFF2-40B4-BE49-F238E27FC236}">
                <a16:creationId xmlns:a16="http://schemas.microsoft.com/office/drawing/2014/main" id="{C1C5A6BD-D1A8-4C84-A927-8838AD75CCB7}"/>
              </a:ext>
            </a:extLst>
          </p:cNvPr>
          <p:cNvSpPr txBox="1"/>
          <p:nvPr/>
        </p:nvSpPr>
        <p:spPr>
          <a:xfrm>
            <a:off x="3955985" y="4250705"/>
            <a:ext cx="1492899" cy="584775"/>
          </a:xfrm>
          <a:prstGeom prst="rect">
            <a:avLst/>
          </a:prstGeom>
          <a:noFill/>
        </p:spPr>
        <p:txBody>
          <a:bodyPr wrap="square" rtlCol="0">
            <a:spAutoFit/>
          </a:bodyPr>
          <a:lstStyle/>
          <a:p>
            <a:r>
              <a:rPr lang="en-US" sz="3200" dirty="0">
                <a:solidFill>
                  <a:srgbClr val="FF0000"/>
                </a:solidFill>
              </a:rPr>
              <a:t>said </a:t>
            </a:r>
          </a:p>
        </p:txBody>
      </p:sp>
    </p:spTree>
    <p:extLst>
      <p:ext uri="{BB962C8B-B14F-4D97-AF65-F5344CB8AC3E}">
        <p14:creationId xmlns:p14="http://schemas.microsoft.com/office/powerpoint/2010/main" val="1856996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additive="base">
                                        <p:cTn id="14"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
                                            <p:txEl>
                                              <p:pRg st="0" end="0"/>
                                            </p:txEl>
                                          </p:spTgt>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 calcmode="lin" valueType="num">
                                      <p:cBhvr additive="base">
                                        <p:cTn id="18"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1" end="1"/>
                                            </p:txEl>
                                          </p:spTgt>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 calcmode="lin" valueType="num">
                                      <p:cBhvr additive="base">
                                        <p:cTn id="22"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4">
                                            <p:txEl>
                                              <p:pRg st="2" end="2"/>
                                            </p:txEl>
                                          </p:spTgt>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 calcmode="lin" valueType="num">
                                      <p:cBhvr additive="base">
                                        <p:cTn id="26"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4">
                                            <p:txEl>
                                              <p:pRg st="3" end="3"/>
                                            </p:txEl>
                                          </p:spTgt>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4">
                                            <p:txEl>
                                              <p:pRg st="4" end="4"/>
                                            </p:txEl>
                                          </p:spTgt>
                                        </p:tgtEl>
                                        <p:attrNameLst>
                                          <p:attrName>style.visibility</p:attrName>
                                        </p:attrNameLst>
                                      </p:cBhvr>
                                      <p:to>
                                        <p:strVal val="visible"/>
                                      </p:to>
                                    </p:set>
                                    <p:anim calcmode="lin" valueType="num">
                                      <p:cBhvr additive="base">
                                        <p:cTn id="30"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additive="base">
                                        <p:cTn id="36" dur="500" fill="hold"/>
                                        <p:tgtEl>
                                          <p:spTgt spid="5"/>
                                        </p:tgtEl>
                                        <p:attrNameLst>
                                          <p:attrName>ppt_x</p:attrName>
                                        </p:attrNameLst>
                                      </p:cBhvr>
                                      <p:tavLst>
                                        <p:tav tm="0">
                                          <p:val>
                                            <p:strVal val="#ppt_x"/>
                                          </p:val>
                                        </p:tav>
                                        <p:tav tm="100000">
                                          <p:val>
                                            <p:strVal val="#ppt_x"/>
                                          </p:val>
                                        </p:tav>
                                      </p:tavLst>
                                    </p:anim>
                                    <p:anim calcmode="lin" valueType="num">
                                      <p:cBhvr additive="base">
                                        <p:cTn id="3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500" fill="hold"/>
                                        <p:tgtEl>
                                          <p:spTgt spid="7"/>
                                        </p:tgtEl>
                                        <p:attrNameLst>
                                          <p:attrName>ppt_x</p:attrName>
                                        </p:attrNameLst>
                                      </p:cBhvr>
                                      <p:tavLst>
                                        <p:tav tm="0">
                                          <p:val>
                                            <p:strVal val="#ppt_x"/>
                                          </p:val>
                                        </p:tav>
                                        <p:tav tm="100000">
                                          <p:val>
                                            <p:strVal val="#ppt_x"/>
                                          </p:val>
                                        </p:tav>
                                      </p:tavLst>
                                    </p:anim>
                                    <p:anim calcmode="lin" valueType="num">
                                      <p:cBhvr additive="base">
                                        <p:cTn id="4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6"/>
                                        </p:tgtEl>
                                        <p:attrNameLst>
                                          <p:attrName>style.visibility</p:attrName>
                                        </p:attrNameLst>
                                      </p:cBhvr>
                                      <p:to>
                                        <p:strVal val="visible"/>
                                      </p:to>
                                    </p:set>
                                    <p:anim calcmode="lin" valueType="num">
                                      <p:cBhvr additive="base">
                                        <p:cTn id="48" dur="500" fill="hold"/>
                                        <p:tgtEl>
                                          <p:spTgt spid="6"/>
                                        </p:tgtEl>
                                        <p:attrNameLst>
                                          <p:attrName>ppt_x</p:attrName>
                                        </p:attrNameLst>
                                      </p:cBhvr>
                                      <p:tavLst>
                                        <p:tav tm="0">
                                          <p:val>
                                            <p:strVal val="#ppt_x"/>
                                          </p:val>
                                        </p:tav>
                                        <p:tav tm="100000">
                                          <p:val>
                                            <p:strVal val="#ppt_x"/>
                                          </p:val>
                                        </p:tav>
                                      </p:tavLst>
                                    </p:anim>
                                    <p:anim calcmode="lin" valueType="num">
                                      <p:cBhvr additive="base">
                                        <p:cTn id="4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500" fill="hold"/>
                                        <p:tgtEl>
                                          <p:spTgt spid="8"/>
                                        </p:tgtEl>
                                        <p:attrNameLst>
                                          <p:attrName>ppt_x</p:attrName>
                                        </p:attrNameLst>
                                      </p:cBhvr>
                                      <p:tavLst>
                                        <p:tav tm="0">
                                          <p:val>
                                            <p:strVal val="#ppt_x"/>
                                          </p:val>
                                        </p:tav>
                                        <p:tav tm="100000">
                                          <p:val>
                                            <p:strVal val="#ppt_x"/>
                                          </p:val>
                                        </p:tav>
                                      </p:tavLst>
                                    </p:anim>
                                    <p:anim calcmode="lin" valueType="num">
                                      <p:cBhvr additive="base">
                                        <p:cTn id="5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P spid="6" grpId="0"/>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CC6A9C-BB93-48B3-A66D-E9641EEC22A2}"/>
              </a:ext>
            </a:extLst>
          </p:cNvPr>
          <p:cNvSpPr>
            <a:spLocks noGrp="1"/>
          </p:cNvSpPr>
          <p:nvPr>
            <p:ph idx="1"/>
          </p:nvPr>
        </p:nvSpPr>
        <p:spPr>
          <a:xfrm>
            <a:off x="569843" y="384313"/>
            <a:ext cx="10365804" cy="6227298"/>
          </a:xfrm>
        </p:spPr>
        <p:txBody>
          <a:bodyPr>
            <a:normAutofit lnSpcReduction="10000"/>
          </a:bodyPr>
          <a:lstStyle/>
          <a:p>
            <a:pPr marL="0" indent="0">
              <a:buNone/>
            </a:pPr>
            <a:r>
              <a:rPr lang="en-US" sz="3200" dirty="0">
                <a:solidFill>
                  <a:srgbClr val="0070C0"/>
                </a:solidFill>
              </a:rPr>
              <a:t>‘I can,’ said Birbal. </a:t>
            </a:r>
          </a:p>
          <a:p>
            <a:pPr marL="0" indent="0">
              <a:buNone/>
            </a:pPr>
            <a:r>
              <a:rPr lang="en-US" sz="3200" dirty="0">
                <a:solidFill>
                  <a:srgbClr val="0070C0"/>
                </a:solidFill>
              </a:rPr>
              <a:t>‘But first, listen to this story.’</a:t>
            </a:r>
          </a:p>
          <a:p>
            <a:pPr marL="0" indent="0">
              <a:buNone/>
            </a:pPr>
            <a:r>
              <a:rPr lang="en-US" sz="3200" dirty="0">
                <a:solidFill>
                  <a:srgbClr val="0070C0"/>
                </a:solidFill>
              </a:rPr>
              <a:t>Birbal  ……………………(ride) beside the king and  ……………… (begin) to tell a story.</a:t>
            </a:r>
          </a:p>
          <a:p>
            <a:pPr marL="0" indent="0">
              <a:buNone/>
            </a:pPr>
            <a:r>
              <a:rPr lang="en-US" sz="3200" dirty="0">
                <a:solidFill>
                  <a:srgbClr val="0070C0"/>
                </a:solidFill>
              </a:rPr>
              <a:t> It  ………….(be) a very exciting tale, full of adventure and mystery. All the listeners  …..………(be) fascinated. Before they knew it, they had reached the end of their journey.</a:t>
            </a:r>
          </a:p>
          <a:p>
            <a:pPr marL="0" indent="0">
              <a:buNone/>
            </a:pPr>
            <a:r>
              <a:rPr lang="en-US" sz="3200" dirty="0">
                <a:solidFill>
                  <a:srgbClr val="0070C0"/>
                </a:solidFill>
              </a:rPr>
              <a:t> ‘We’ve arrived!’  ……………..(shout) Akbar. ‘So soon!’ </a:t>
            </a:r>
          </a:p>
          <a:p>
            <a:pPr marL="0" indent="0">
              <a:buNone/>
            </a:pPr>
            <a:r>
              <a:rPr lang="en-US" sz="3200" dirty="0">
                <a:solidFill>
                  <a:srgbClr val="0070C0"/>
                </a:solidFill>
              </a:rPr>
              <a:t>‘Well,’ smiled Birbal, ‘you did say you wanted the road to be shortened.’ </a:t>
            </a:r>
          </a:p>
          <a:p>
            <a:pPr marL="0" indent="0">
              <a:buNone/>
            </a:pPr>
            <a:r>
              <a:rPr lang="en-US" sz="3200" dirty="0">
                <a:solidFill>
                  <a:srgbClr val="0070C0"/>
                </a:solidFill>
              </a:rPr>
              <a:t>The emperor thanked Birbal for his clever ways.</a:t>
            </a:r>
            <a:endParaRPr lang="en-US" sz="2800" dirty="0">
              <a:solidFill>
                <a:srgbClr val="0070C0"/>
              </a:solidFill>
            </a:endParaRPr>
          </a:p>
        </p:txBody>
      </p:sp>
      <p:sp>
        <p:nvSpPr>
          <p:cNvPr id="5" name="TextBox 4">
            <a:extLst>
              <a:ext uri="{FF2B5EF4-FFF2-40B4-BE49-F238E27FC236}">
                <a16:creationId xmlns:a16="http://schemas.microsoft.com/office/drawing/2014/main" id="{18227A69-68CE-45DC-AD30-EFCA5E9903FF}"/>
              </a:ext>
            </a:extLst>
          </p:cNvPr>
          <p:cNvSpPr txBox="1"/>
          <p:nvPr/>
        </p:nvSpPr>
        <p:spPr>
          <a:xfrm>
            <a:off x="2059103" y="1294227"/>
            <a:ext cx="2439155" cy="584775"/>
          </a:xfrm>
          <a:prstGeom prst="rect">
            <a:avLst/>
          </a:prstGeom>
          <a:noFill/>
        </p:spPr>
        <p:txBody>
          <a:bodyPr wrap="square" rtlCol="0">
            <a:spAutoFit/>
          </a:bodyPr>
          <a:lstStyle/>
          <a:p>
            <a:r>
              <a:rPr lang="en-US" sz="3200" dirty="0">
                <a:solidFill>
                  <a:srgbClr val="FF0000"/>
                </a:solidFill>
              </a:rPr>
              <a:t>was riding </a:t>
            </a:r>
          </a:p>
        </p:txBody>
      </p:sp>
      <p:sp>
        <p:nvSpPr>
          <p:cNvPr id="8" name="TextBox 7">
            <a:extLst>
              <a:ext uri="{FF2B5EF4-FFF2-40B4-BE49-F238E27FC236}">
                <a16:creationId xmlns:a16="http://schemas.microsoft.com/office/drawing/2014/main" id="{34CE4C65-A45E-4816-9968-2307DA7A1B39}"/>
              </a:ext>
            </a:extLst>
          </p:cNvPr>
          <p:cNvSpPr txBox="1"/>
          <p:nvPr/>
        </p:nvSpPr>
        <p:spPr>
          <a:xfrm>
            <a:off x="729958" y="1769812"/>
            <a:ext cx="1733023" cy="584775"/>
          </a:xfrm>
          <a:prstGeom prst="rect">
            <a:avLst/>
          </a:prstGeom>
          <a:noFill/>
        </p:spPr>
        <p:txBody>
          <a:bodyPr wrap="square" rtlCol="0">
            <a:spAutoFit/>
          </a:bodyPr>
          <a:lstStyle/>
          <a:p>
            <a:r>
              <a:rPr lang="en-US" sz="3200" dirty="0">
                <a:solidFill>
                  <a:srgbClr val="FF0000"/>
                </a:solidFill>
              </a:rPr>
              <a:t>began </a:t>
            </a:r>
          </a:p>
        </p:txBody>
      </p:sp>
      <p:sp>
        <p:nvSpPr>
          <p:cNvPr id="10" name="TextBox 9">
            <a:extLst>
              <a:ext uri="{FF2B5EF4-FFF2-40B4-BE49-F238E27FC236}">
                <a16:creationId xmlns:a16="http://schemas.microsoft.com/office/drawing/2014/main" id="{4E2345D8-5947-4D6C-B0A6-F2DE537F5B58}"/>
              </a:ext>
            </a:extLst>
          </p:cNvPr>
          <p:cNvSpPr txBox="1"/>
          <p:nvPr/>
        </p:nvSpPr>
        <p:spPr>
          <a:xfrm>
            <a:off x="4126033" y="4202242"/>
            <a:ext cx="2117447" cy="584775"/>
          </a:xfrm>
          <a:prstGeom prst="rect">
            <a:avLst/>
          </a:prstGeom>
          <a:noFill/>
        </p:spPr>
        <p:txBody>
          <a:bodyPr wrap="square" rtlCol="0">
            <a:spAutoFit/>
          </a:bodyPr>
          <a:lstStyle/>
          <a:p>
            <a:r>
              <a:rPr lang="en-US" sz="3200" dirty="0">
                <a:solidFill>
                  <a:srgbClr val="FF0000"/>
                </a:solidFill>
              </a:rPr>
              <a:t>shouted</a:t>
            </a:r>
          </a:p>
        </p:txBody>
      </p:sp>
      <p:sp>
        <p:nvSpPr>
          <p:cNvPr id="11" name="TextBox 10">
            <a:extLst>
              <a:ext uri="{FF2B5EF4-FFF2-40B4-BE49-F238E27FC236}">
                <a16:creationId xmlns:a16="http://schemas.microsoft.com/office/drawing/2014/main" id="{BF45B368-315F-40CF-B272-188B07C838D5}"/>
              </a:ext>
            </a:extLst>
          </p:cNvPr>
          <p:cNvSpPr txBox="1"/>
          <p:nvPr/>
        </p:nvSpPr>
        <p:spPr>
          <a:xfrm>
            <a:off x="6449953" y="2743573"/>
            <a:ext cx="1452803" cy="584775"/>
          </a:xfrm>
          <a:prstGeom prst="rect">
            <a:avLst/>
          </a:prstGeom>
          <a:noFill/>
        </p:spPr>
        <p:txBody>
          <a:bodyPr wrap="square" rtlCol="0">
            <a:spAutoFit/>
          </a:bodyPr>
          <a:lstStyle/>
          <a:p>
            <a:r>
              <a:rPr lang="en-US" sz="3200" dirty="0">
                <a:solidFill>
                  <a:srgbClr val="FF0000"/>
                </a:solidFill>
              </a:rPr>
              <a:t>were</a:t>
            </a:r>
          </a:p>
        </p:txBody>
      </p:sp>
      <p:sp>
        <p:nvSpPr>
          <p:cNvPr id="12" name="TextBox 11">
            <a:extLst>
              <a:ext uri="{FF2B5EF4-FFF2-40B4-BE49-F238E27FC236}">
                <a16:creationId xmlns:a16="http://schemas.microsoft.com/office/drawing/2014/main" id="{CBF80294-4718-4EB6-86E4-AFB00C3F4EBA}"/>
              </a:ext>
            </a:extLst>
          </p:cNvPr>
          <p:cNvSpPr txBox="1"/>
          <p:nvPr/>
        </p:nvSpPr>
        <p:spPr>
          <a:xfrm>
            <a:off x="1406710" y="2323589"/>
            <a:ext cx="1452803" cy="584775"/>
          </a:xfrm>
          <a:prstGeom prst="rect">
            <a:avLst/>
          </a:prstGeom>
          <a:noFill/>
        </p:spPr>
        <p:txBody>
          <a:bodyPr wrap="square" rtlCol="0">
            <a:spAutoFit/>
          </a:bodyPr>
          <a:lstStyle/>
          <a:p>
            <a:r>
              <a:rPr lang="en-US" sz="3200" dirty="0">
                <a:solidFill>
                  <a:srgbClr val="FF0000"/>
                </a:solidFill>
              </a:rPr>
              <a:t>was  </a:t>
            </a:r>
          </a:p>
        </p:txBody>
      </p:sp>
    </p:spTree>
    <p:extLst>
      <p:ext uri="{BB962C8B-B14F-4D97-AF65-F5344CB8AC3E}">
        <p14:creationId xmlns:p14="http://schemas.microsoft.com/office/powerpoint/2010/main" val="1108786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ircle(in)">
                                      <p:cBhvr>
                                        <p:cTn id="13" dur="2000"/>
                                        <p:tgtEl>
                                          <p:spTgt spid="3">
                                            <p:txEl>
                                              <p:pRg st="2" end="2"/>
                                            </p:txEl>
                                          </p:spTgt>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circle(in)">
                                      <p:cBhvr>
                                        <p:cTn id="16" dur="2000"/>
                                        <p:tgtEl>
                                          <p:spTgt spid="3">
                                            <p:txEl>
                                              <p:pRg st="3" end="3"/>
                                            </p:txEl>
                                          </p:spTgt>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circle(in)">
                                      <p:cBhvr>
                                        <p:cTn id="19" dur="2000"/>
                                        <p:tgtEl>
                                          <p:spTgt spid="3">
                                            <p:txEl>
                                              <p:pRg st="4" end="4"/>
                                            </p:txEl>
                                          </p:spTgt>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circle(in)">
                                      <p:cBhvr>
                                        <p:cTn id="22" dur="2000"/>
                                        <p:tgtEl>
                                          <p:spTgt spid="3">
                                            <p:txEl>
                                              <p:pRg st="5" end="5"/>
                                            </p:txEl>
                                          </p:spTgt>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circle(in)">
                                      <p:cBhvr>
                                        <p:cTn id="25" dur="2000"/>
                                        <p:tgtEl>
                                          <p:spTgt spid="3">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ppt_x"/>
                                          </p:val>
                                        </p:tav>
                                        <p:tav tm="100000">
                                          <p:val>
                                            <p:strVal val="#ppt_x"/>
                                          </p:val>
                                        </p:tav>
                                      </p:tavLst>
                                    </p:anim>
                                    <p:anim calcmode="lin" valueType="num">
                                      <p:cBhvr additive="base">
                                        <p:cTn id="3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ppt_x"/>
                                          </p:val>
                                        </p:tav>
                                        <p:tav tm="100000">
                                          <p:val>
                                            <p:strVal val="#ppt_x"/>
                                          </p:val>
                                        </p:tav>
                                      </p:tavLst>
                                    </p:anim>
                                    <p:anim calcmode="lin" valueType="num">
                                      <p:cBhvr additive="base">
                                        <p:cTn id="3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 fill="hold"/>
                                        <p:tgtEl>
                                          <p:spTgt spid="11"/>
                                        </p:tgtEl>
                                        <p:attrNameLst>
                                          <p:attrName>ppt_x</p:attrName>
                                        </p:attrNameLst>
                                      </p:cBhvr>
                                      <p:tavLst>
                                        <p:tav tm="0">
                                          <p:val>
                                            <p:strVal val="#ppt_x"/>
                                          </p:val>
                                        </p:tav>
                                        <p:tav tm="100000">
                                          <p:val>
                                            <p:strVal val="#ppt_x"/>
                                          </p:val>
                                        </p:tav>
                                      </p:tavLst>
                                    </p:anim>
                                    <p:anim calcmode="lin" valueType="num">
                                      <p:cBhvr additive="base">
                                        <p:cTn id="4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500" fill="hold"/>
                                        <p:tgtEl>
                                          <p:spTgt spid="10"/>
                                        </p:tgtEl>
                                        <p:attrNameLst>
                                          <p:attrName>ppt_x</p:attrName>
                                        </p:attrNameLst>
                                      </p:cBhvr>
                                      <p:tavLst>
                                        <p:tav tm="0">
                                          <p:val>
                                            <p:strVal val="#ppt_x"/>
                                          </p:val>
                                        </p:tav>
                                        <p:tav tm="100000">
                                          <p:val>
                                            <p:strVal val="#ppt_x"/>
                                          </p:val>
                                        </p:tav>
                                      </p:tavLst>
                                    </p:anim>
                                    <p:anim calcmode="lin" valueType="num">
                                      <p:cBhvr additive="base">
                                        <p:cTn id="5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8" grpId="0"/>
      <p:bldP spid="10" grpId="0"/>
      <p:bldP spid="11"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B6A59-815F-4EEE-8C38-7966F573CB3D}"/>
              </a:ext>
            </a:extLst>
          </p:cNvPr>
          <p:cNvSpPr>
            <a:spLocks noGrp="1"/>
          </p:cNvSpPr>
          <p:nvPr>
            <p:ph type="title"/>
          </p:nvPr>
        </p:nvSpPr>
        <p:spPr>
          <a:xfrm>
            <a:off x="1777265" y="1992243"/>
            <a:ext cx="6690875" cy="834887"/>
          </a:xfrm>
        </p:spPr>
        <p:txBody>
          <a:bodyPr/>
          <a:lstStyle/>
          <a:p>
            <a:r>
              <a:rPr lang="en-US" dirty="0"/>
              <a:t>Review Alef Lessons 23 &amp; 32</a:t>
            </a:r>
          </a:p>
        </p:txBody>
      </p:sp>
      <p:sp>
        <p:nvSpPr>
          <p:cNvPr id="3" name="Content Placeholder 2">
            <a:extLst>
              <a:ext uri="{FF2B5EF4-FFF2-40B4-BE49-F238E27FC236}">
                <a16:creationId xmlns:a16="http://schemas.microsoft.com/office/drawing/2014/main" id="{1C51B8A9-7F79-47CE-B300-8B16BCD947B6}"/>
              </a:ext>
            </a:extLst>
          </p:cNvPr>
          <p:cNvSpPr>
            <a:spLocks noGrp="1"/>
          </p:cNvSpPr>
          <p:nvPr>
            <p:ph idx="1"/>
          </p:nvPr>
        </p:nvSpPr>
        <p:spPr>
          <a:xfrm>
            <a:off x="730343" y="2827130"/>
            <a:ext cx="8596668" cy="2535583"/>
          </a:xfrm>
        </p:spPr>
        <p:txBody>
          <a:bodyPr>
            <a:normAutofit/>
          </a:bodyPr>
          <a:lstStyle/>
          <a:p>
            <a:pPr marL="0" indent="0">
              <a:buNone/>
            </a:pPr>
            <a:r>
              <a:rPr lang="en-US" sz="3600" dirty="0">
                <a:solidFill>
                  <a:srgbClr val="FF0000"/>
                </a:solidFill>
              </a:rPr>
              <a:t>Past Simple Tense</a:t>
            </a:r>
          </a:p>
          <a:p>
            <a:pPr marL="0" indent="0">
              <a:buNone/>
            </a:pPr>
            <a:r>
              <a:rPr lang="en-US" sz="3600" dirty="0">
                <a:solidFill>
                  <a:srgbClr val="00B0F0"/>
                </a:solidFill>
              </a:rPr>
              <a:t>And</a:t>
            </a:r>
          </a:p>
          <a:p>
            <a:pPr marL="0" indent="0">
              <a:buNone/>
            </a:pPr>
            <a:r>
              <a:rPr lang="en-US" sz="3600" dirty="0">
                <a:solidFill>
                  <a:srgbClr val="FF0000"/>
                </a:solidFill>
              </a:rPr>
              <a:t>Past Continuous Tense. </a:t>
            </a:r>
          </a:p>
        </p:txBody>
      </p:sp>
      <p:sp>
        <p:nvSpPr>
          <p:cNvPr id="4" name="Title 1">
            <a:extLst>
              <a:ext uri="{FF2B5EF4-FFF2-40B4-BE49-F238E27FC236}">
                <a16:creationId xmlns:a16="http://schemas.microsoft.com/office/drawing/2014/main" id="{9B70DE39-1A28-4D3B-933F-C66188B06B08}"/>
              </a:ext>
            </a:extLst>
          </p:cNvPr>
          <p:cNvSpPr txBox="1">
            <a:spLocks/>
          </p:cNvSpPr>
          <p:nvPr/>
        </p:nvSpPr>
        <p:spPr>
          <a:xfrm>
            <a:off x="1068273" y="490236"/>
            <a:ext cx="6690875" cy="83488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solidFill>
                  <a:srgbClr val="FFC000"/>
                </a:solidFill>
              </a:rPr>
              <a:t>Plenary </a:t>
            </a:r>
          </a:p>
        </p:txBody>
      </p:sp>
    </p:spTree>
    <p:extLst>
      <p:ext uri="{BB962C8B-B14F-4D97-AF65-F5344CB8AC3E}">
        <p14:creationId xmlns:p14="http://schemas.microsoft.com/office/powerpoint/2010/main" val="278200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wipe(down)">
                                      <p:cBhvr>
                                        <p:cTn id="20" dur="500"/>
                                        <p:tgtEl>
                                          <p:spTgt spid="3">
                                            <p:txEl>
                                              <p:pRg st="1" end="1"/>
                                            </p:tx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228</TotalTime>
  <Words>598</Words>
  <Application>Microsoft Office PowerPoint</Application>
  <PresentationFormat>Widescreen</PresentationFormat>
  <Paragraphs>66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Trebuchet MS</vt:lpstr>
      <vt:lpstr>Wingdings 3</vt:lpstr>
      <vt:lpstr>Facet</vt:lpstr>
      <vt:lpstr>Do you know your geography?</vt:lpstr>
      <vt:lpstr>Learn the continents and Oceans </vt:lpstr>
      <vt:lpstr>How well do you know your geography?</vt:lpstr>
      <vt:lpstr>PowerPoint Presentation</vt:lpstr>
      <vt:lpstr>PowerPoint Presentation</vt:lpstr>
      <vt:lpstr>Read Part 2 of the story and put the verbs in simple past or past continuous tense.</vt:lpstr>
      <vt:lpstr>PowerPoint Presentation</vt:lpstr>
      <vt:lpstr>PowerPoint Presentation</vt:lpstr>
      <vt:lpstr>Workbook Activity 5 :  Complete the text with the correct form of the verb. Use the past simple or past continuous. </vt:lpstr>
      <vt:lpstr>PowerPoint Presentation</vt:lpstr>
      <vt:lpstr>Workbook Activity 5 :  Complete the text with the correct form of the verb. Use the past simple or past continuous. </vt:lpstr>
      <vt:lpstr>PowerPoint Presentation</vt:lpstr>
      <vt:lpstr>Review Alef Lessons 23 &amp; 32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 you know your geography?</dc:title>
  <dc:creator>Sabu Joseph Chalangady</dc:creator>
  <cp:lastModifiedBy>HP</cp:lastModifiedBy>
  <cp:revision>22</cp:revision>
  <dcterms:created xsi:type="dcterms:W3CDTF">2020-11-14T04:18:11Z</dcterms:created>
  <dcterms:modified xsi:type="dcterms:W3CDTF">2021-10-30T07:36:12Z</dcterms:modified>
</cp:coreProperties>
</file>