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6858000" cy="9144000"/>
  <p:embeddedFontLst>
    <p:embeddedFont>
      <p:font typeface="29LT Bukra" panose="020B0604020202020204" charset="-78"/>
      <p:regular r:id="rId4"/>
    </p:embeddedFont>
    <p:embeddedFont>
      <p:font typeface="29LT Bukra Bold" panose="020B0604020202020204" charset="-78"/>
      <p:regular r:id="rId5"/>
    </p:embeddedFont>
    <p:embeddedFont>
      <p:font typeface="Aptos Black" panose="020B0004020202020204" pitchFamily="34" charset="0"/>
      <p:bold r:id="rId6"/>
    </p:embeddedFont>
    <p:embeddedFont>
      <p:font typeface="Arimo" panose="020B0604020202020204" charset="0"/>
      <p:regular r:id="rId7"/>
    </p:embeddedFont>
    <p:embeddedFont>
      <p:font typeface="Changa" panose="020B0604020202020204" charset="-78"/>
      <p:regular r:id="rId8"/>
    </p:embeddedFont>
    <p:embeddedFont>
      <p:font typeface="Tajawal" panose="00000500000000000000" pitchFamily="2" charset="-78"/>
      <p:regular r:id="rId9"/>
      <p:bold r:id="rId10"/>
    </p:embeddedFont>
    <p:embeddedFont>
      <p:font typeface="Tajawal Black" panose="00000500000000000000" pitchFamily="2" charset="-78"/>
      <p:bold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70" d="100"/>
          <a:sy n="70" d="100"/>
        </p:scale>
        <p:origin x="3132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12.10.2025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65538" y="512763"/>
            <a:ext cx="181292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- قم بالضغط على النص للتعديل</a:t>
            </a:r>
          </a:p>
          <a:p>
            <a:r>
              <a:rPr lang="en-US"/>
              <a:t>- قم بتحميل الصور قم سحبها و افلاتها بداخل اطارات الشواهد</a:t>
            </a:r>
          </a:p>
          <a:p>
            <a:r>
              <a:rPr lang="en-US"/>
              <a:t>- قم بتحميل العمل كصورة او ملف pdf</a:t>
            </a:r>
          </a:p>
          <a:p>
            <a:r>
              <a:rPr lang="en-US"/>
              <a:t>- الرجاء ذكر مصدر التصميم </a:t>
            </a:r>
          </a:p>
          <a:p>
            <a:r>
              <a:rPr lang="en-US"/>
              <a:t>- اعداد ماجد المرامحي</a:t>
            </a:r>
          </a:p>
          <a:p>
            <a:r>
              <a:rPr lang="en-US"/>
              <a:t>X@m966t</a:t>
            </a:r>
          </a:p>
          <a:p>
            <a:r>
              <a:rPr lang="en-US"/>
              <a:t>mn966t@gmail.com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22833" y="-142875"/>
            <a:ext cx="7682833" cy="1844431"/>
          </a:xfrm>
          <a:custGeom>
            <a:avLst/>
            <a:gdLst/>
            <a:ahLst/>
            <a:cxnLst/>
            <a:rect l="l" t="t" r="r" b="b"/>
            <a:pathLst>
              <a:path w="7682833" h="2148522">
                <a:moveTo>
                  <a:pt x="0" y="0"/>
                </a:moveTo>
                <a:lnTo>
                  <a:pt x="7682833" y="0"/>
                </a:lnTo>
                <a:lnTo>
                  <a:pt x="7682833" y="2148522"/>
                </a:lnTo>
                <a:lnTo>
                  <a:pt x="0" y="21485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130" t="-11617" r="-3130"/>
            </a:stretch>
          </a:blipFill>
        </p:spPr>
        <p:txBody>
          <a:bodyPr/>
          <a:lstStyle/>
          <a:p>
            <a:endParaRPr lang="ar-SA" dirty="0"/>
          </a:p>
        </p:txBody>
      </p:sp>
      <p:graphicFrame>
        <p:nvGraphicFramePr>
          <p:cNvPr id="3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681272"/>
              </p:ext>
            </p:extLst>
          </p:nvPr>
        </p:nvGraphicFramePr>
        <p:xfrm>
          <a:off x="355261" y="1917700"/>
          <a:ext cx="6849477" cy="4316649"/>
        </p:xfrm>
        <a:graphic>
          <a:graphicData uri="http://schemas.openxmlformats.org/drawingml/2006/table">
            <a:tbl>
              <a:tblPr/>
              <a:tblGrid>
                <a:gridCol w="20192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7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4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4785"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اسم الطالب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اسم الطالب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اسم الطالب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FFFFFF"/>
                          </a:solidFill>
                          <a:latin typeface="Changa"/>
                          <a:ea typeface="Changa"/>
                          <a:cs typeface="Changa"/>
                          <a:sym typeface="Changa"/>
                          <a:rtl/>
                        </a:rPr>
                        <a:t>اسم الطالب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4785">
                <a:tc>
                  <a:txBody>
                    <a:bodyPr/>
                    <a:lstStyle/>
                    <a:p>
                      <a:pPr algn="ctr" rtl="1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>
                          <a:solidFill>
                            <a:srgbClr val="FFFFFF"/>
                          </a:solidFill>
                          <a:latin typeface="29LT Bukra"/>
                          <a:ea typeface="29LT Bukra"/>
                          <a:cs typeface="29LT Bukra"/>
                          <a:sym typeface="29LT Bukra"/>
                          <a:rtl/>
                        </a:rPr>
                        <a:t>الصف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239"/>
                        </a:lnSpc>
                        <a:defRPr/>
                      </a:pPr>
                      <a:r>
                        <a:rPr lang="ar-EG" sz="1599">
                          <a:solidFill>
                            <a:srgbClr val="FFFFFF"/>
                          </a:solidFill>
                          <a:latin typeface="Changa"/>
                          <a:ea typeface="Changa"/>
                          <a:cs typeface="Changa"/>
                          <a:sym typeface="Changa"/>
                          <a:rtl/>
                        </a:rPr>
                        <a:t>التاريخ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785"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1679"/>
                        </a:lnSpc>
                        <a:defRPr/>
                      </a:pPr>
                      <a:r>
                        <a:rPr lang="ar-EG" sz="120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مثال ( الاداء الدراسي )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1679"/>
                        </a:lnSpc>
                        <a:defRPr/>
                      </a:pPr>
                      <a:r>
                        <a:rPr lang="ar-EG" sz="120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مثال ( الاداء الدراسي )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1679"/>
                        </a:lnSpc>
                        <a:defRPr/>
                      </a:pPr>
                      <a:r>
                        <a:rPr lang="ar-EG" sz="120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مثال ( الاداء الدراسي )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>
                          <a:solidFill>
                            <a:srgbClr val="FFFFFF"/>
                          </a:solidFill>
                          <a:latin typeface="Changa"/>
                          <a:ea typeface="Changa"/>
                          <a:cs typeface="Changa"/>
                          <a:sym typeface="Changa"/>
                          <a:rtl/>
                        </a:rPr>
                        <a:t>سبب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5106">
                <a:tc gridSpan="3"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 dirty="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 dirty="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 dirty="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 dirty="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ts val="16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1679"/>
                        </a:lnSpc>
                      </a:pP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ts val="2099"/>
                        </a:lnSpc>
                        <a:defRPr/>
                      </a:pPr>
                      <a:r>
                        <a:rPr lang="ar-EG" sz="1499">
                          <a:solidFill>
                            <a:srgbClr val="FFFFFF"/>
                          </a:solidFill>
                          <a:latin typeface="Changa"/>
                          <a:ea typeface="Changa"/>
                          <a:cs typeface="Changa"/>
                          <a:sym typeface="Changa"/>
                          <a:rtl/>
                        </a:rPr>
                        <a:t>طريقة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1860">
                <a:tc gridSpan="4"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 b="1">
                          <a:solidFill>
                            <a:srgbClr val="FFFFFF"/>
                          </a:solidFill>
                          <a:latin typeface="29LT Bukra Bold"/>
                          <a:ea typeface="29LT Bukra Bold"/>
                          <a:cs typeface="29LT Bukra Bold"/>
                          <a:sym typeface="29LT Bukra Bold"/>
                          <a:rtl/>
                        </a:rPr>
                        <a:t>الهدف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 b="1">
                          <a:solidFill>
                            <a:srgbClr val="FFFFFF"/>
                          </a:solidFill>
                          <a:latin typeface="29LT Bukra Bold"/>
                          <a:ea typeface="29LT Bukra Bold"/>
                          <a:cs typeface="29LT Bukra Bold"/>
                          <a:sym typeface="29LT Bukra Bold"/>
                          <a:rtl/>
                        </a:rPr>
                        <a:t>الهدف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 b="1">
                          <a:solidFill>
                            <a:srgbClr val="FFFFFF"/>
                          </a:solidFill>
                          <a:latin typeface="29LT Bukra Bold"/>
                          <a:ea typeface="29LT Bukra Bold"/>
                          <a:cs typeface="29LT Bukra Bold"/>
                          <a:sym typeface="29LT Bukra Bold"/>
                          <a:rtl/>
                        </a:rPr>
                        <a:t>الهدف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1959"/>
                        </a:lnSpc>
                        <a:defRPr/>
                      </a:pPr>
                      <a:r>
                        <a:rPr lang="ar-EG" sz="1399" b="1">
                          <a:solidFill>
                            <a:srgbClr val="FFFFFF"/>
                          </a:solidFill>
                          <a:latin typeface="29LT Bukra Bold"/>
                          <a:ea typeface="29LT Bukra Bold"/>
                          <a:cs typeface="29LT Bukra Bold"/>
                          <a:sym typeface="29LT Bukra Bold"/>
                          <a:rtl/>
                        </a:rPr>
                        <a:t>الهدف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A9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5328">
                <a:tc gridSpan="4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 dirty="0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هنا الغرض من التواصل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هنا الغرض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هنا الغرض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>
                        <a:lnSpc>
                          <a:spcPts val="2379"/>
                        </a:lnSpc>
                        <a:defRPr/>
                      </a:pPr>
                      <a:r>
                        <a:rPr lang="ar-EG" sz="1699">
                          <a:solidFill>
                            <a:srgbClr val="000000"/>
                          </a:solidFill>
                          <a:latin typeface="Arimo"/>
                          <a:ea typeface="Arimo"/>
                          <a:cs typeface="Arimo"/>
                          <a:sym typeface="Arimo"/>
                          <a:rtl/>
                        </a:rPr>
                        <a:t>اكتب هنا الغرض من التواصل</a:t>
                      </a:r>
                      <a:endParaRPr lang="en-US" sz="1100"/>
                    </a:p>
                  </a:txBody>
                  <a:tcPr marL="19050" marR="19050" marT="19050" marB="19050" anchor="ctr">
                    <a:lnL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F7C1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4" name="Group 4"/>
          <p:cNvGrpSpPr/>
          <p:nvPr/>
        </p:nvGrpSpPr>
        <p:grpSpPr>
          <a:xfrm>
            <a:off x="353351" y="6854744"/>
            <a:ext cx="3348699" cy="1839290"/>
            <a:chOff x="0" y="0"/>
            <a:chExt cx="5022258" cy="2726255"/>
          </a:xfrm>
        </p:grpSpPr>
        <p:sp>
          <p:nvSpPr>
            <p:cNvPr id="5" name="Freeform 5"/>
            <p:cNvSpPr/>
            <p:nvPr/>
          </p:nvSpPr>
          <p:spPr>
            <a:xfrm>
              <a:off x="0" y="-2540"/>
              <a:ext cx="5019760" cy="2733875"/>
            </a:xfrm>
            <a:custGeom>
              <a:avLst/>
              <a:gdLst/>
              <a:ahLst/>
              <a:cxnLst/>
              <a:rect l="l" t="t" r="r" b="b"/>
              <a:pathLst>
                <a:path w="5019760" h="2733875">
                  <a:moveTo>
                    <a:pt x="5017263" y="1093469"/>
                  </a:moveTo>
                  <a:cubicBezTo>
                    <a:pt x="5017263" y="741212"/>
                    <a:pt x="5012268" y="388955"/>
                    <a:pt x="4994786" y="37766"/>
                  </a:cubicBezTo>
                  <a:cubicBezTo>
                    <a:pt x="4637659" y="38833"/>
                    <a:pt x="4278034" y="33496"/>
                    <a:pt x="3920907" y="27091"/>
                  </a:cubicBezTo>
                  <a:cubicBezTo>
                    <a:pt x="3538806" y="19619"/>
                    <a:pt x="3159202" y="11080"/>
                    <a:pt x="2777101" y="6810"/>
                  </a:cubicBezTo>
                  <a:cubicBezTo>
                    <a:pt x="2395000" y="0"/>
                    <a:pt x="2015396" y="2540"/>
                    <a:pt x="1633295" y="6810"/>
                  </a:cubicBezTo>
                  <a:cubicBezTo>
                    <a:pt x="1088863" y="13214"/>
                    <a:pt x="544432" y="10012"/>
                    <a:pt x="0" y="7877"/>
                  </a:cubicBezTo>
                  <a:cubicBezTo>
                    <a:pt x="0" y="176534"/>
                    <a:pt x="2497" y="345190"/>
                    <a:pt x="4995" y="513846"/>
                  </a:cubicBezTo>
                  <a:cubicBezTo>
                    <a:pt x="9990" y="944027"/>
                    <a:pt x="19979" y="1375274"/>
                    <a:pt x="22477" y="1805455"/>
                  </a:cubicBezTo>
                  <a:cubicBezTo>
                    <a:pt x="24974" y="2101137"/>
                    <a:pt x="24974" y="2397887"/>
                    <a:pt x="24974" y="2693569"/>
                  </a:cubicBezTo>
                  <a:cubicBezTo>
                    <a:pt x="312174" y="2694637"/>
                    <a:pt x="599374" y="2696771"/>
                    <a:pt x="886575" y="2701041"/>
                  </a:cubicBezTo>
                  <a:cubicBezTo>
                    <a:pt x="1018936" y="2703176"/>
                    <a:pt x="1148801" y="2705311"/>
                    <a:pt x="1281163" y="2707446"/>
                  </a:cubicBezTo>
                  <a:cubicBezTo>
                    <a:pt x="1663264" y="2707446"/>
                    <a:pt x="2042868" y="2720255"/>
                    <a:pt x="2424969" y="2726660"/>
                  </a:cubicBezTo>
                  <a:cubicBezTo>
                    <a:pt x="2837039" y="2733875"/>
                    <a:pt x="3251606" y="2723457"/>
                    <a:pt x="3663676" y="2715985"/>
                  </a:cubicBezTo>
                  <a:cubicBezTo>
                    <a:pt x="4115704" y="2707446"/>
                    <a:pt x="4567732" y="2696771"/>
                    <a:pt x="5019760" y="2694637"/>
                  </a:cubicBezTo>
                  <a:cubicBezTo>
                    <a:pt x="5014766" y="2588959"/>
                    <a:pt x="5007273" y="2483282"/>
                    <a:pt x="5009771" y="2377605"/>
                  </a:cubicBezTo>
                  <a:cubicBezTo>
                    <a:pt x="5012268" y="1949560"/>
                    <a:pt x="5017263" y="1521514"/>
                    <a:pt x="5017263" y="1093469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3856119" y="6854744"/>
            <a:ext cx="3348620" cy="1839290"/>
            <a:chOff x="0" y="0"/>
            <a:chExt cx="5022258" cy="2726255"/>
          </a:xfrm>
        </p:grpSpPr>
        <p:sp>
          <p:nvSpPr>
            <p:cNvPr id="7" name="Freeform 7"/>
            <p:cNvSpPr/>
            <p:nvPr/>
          </p:nvSpPr>
          <p:spPr>
            <a:xfrm>
              <a:off x="0" y="-2540"/>
              <a:ext cx="5019760" cy="2733875"/>
            </a:xfrm>
            <a:custGeom>
              <a:avLst/>
              <a:gdLst/>
              <a:ahLst/>
              <a:cxnLst/>
              <a:rect l="l" t="t" r="r" b="b"/>
              <a:pathLst>
                <a:path w="5019760" h="2733875">
                  <a:moveTo>
                    <a:pt x="5017263" y="1093469"/>
                  </a:moveTo>
                  <a:cubicBezTo>
                    <a:pt x="5017263" y="741212"/>
                    <a:pt x="5012268" y="388955"/>
                    <a:pt x="4994786" y="37766"/>
                  </a:cubicBezTo>
                  <a:cubicBezTo>
                    <a:pt x="4637659" y="38833"/>
                    <a:pt x="4278034" y="33496"/>
                    <a:pt x="3920907" y="27091"/>
                  </a:cubicBezTo>
                  <a:cubicBezTo>
                    <a:pt x="3538806" y="19619"/>
                    <a:pt x="3159202" y="11080"/>
                    <a:pt x="2777101" y="6810"/>
                  </a:cubicBezTo>
                  <a:cubicBezTo>
                    <a:pt x="2395000" y="0"/>
                    <a:pt x="2015396" y="2540"/>
                    <a:pt x="1633295" y="6810"/>
                  </a:cubicBezTo>
                  <a:cubicBezTo>
                    <a:pt x="1088863" y="13214"/>
                    <a:pt x="544432" y="10012"/>
                    <a:pt x="0" y="7877"/>
                  </a:cubicBezTo>
                  <a:cubicBezTo>
                    <a:pt x="0" y="176534"/>
                    <a:pt x="2497" y="345190"/>
                    <a:pt x="4995" y="513846"/>
                  </a:cubicBezTo>
                  <a:cubicBezTo>
                    <a:pt x="9990" y="944027"/>
                    <a:pt x="19979" y="1375274"/>
                    <a:pt x="22477" y="1805455"/>
                  </a:cubicBezTo>
                  <a:cubicBezTo>
                    <a:pt x="24974" y="2101137"/>
                    <a:pt x="24974" y="2397887"/>
                    <a:pt x="24974" y="2693569"/>
                  </a:cubicBezTo>
                  <a:cubicBezTo>
                    <a:pt x="312174" y="2694637"/>
                    <a:pt x="599374" y="2696771"/>
                    <a:pt x="886575" y="2701041"/>
                  </a:cubicBezTo>
                  <a:cubicBezTo>
                    <a:pt x="1018936" y="2703176"/>
                    <a:pt x="1148801" y="2705311"/>
                    <a:pt x="1281163" y="2707446"/>
                  </a:cubicBezTo>
                  <a:cubicBezTo>
                    <a:pt x="1663264" y="2707446"/>
                    <a:pt x="2042868" y="2720255"/>
                    <a:pt x="2424969" y="2726660"/>
                  </a:cubicBezTo>
                  <a:cubicBezTo>
                    <a:pt x="2837039" y="2733875"/>
                    <a:pt x="3251606" y="2723457"/>
                    <a:pt x="3663676" y="2715985"/>
                  </a:cubicBezTo>
                  <a:cubicBezTo>
                    <a:pt x="4115704" y="2707446"/>
                    <a:pt x="4567732" y="2696771"/>
                    <a:pt x="5019760" y="2694637"/>
                  </a:cubicBezTo>
                  <a:cubicBezTo>
                    <a:pt x="5014766" y="2588959"/>
                    <a:pt x="5007273" y="2483282"/>
                    <a:pt x="5009771" y="2377605"/>
                  </a:cubicBezTo>
                  <a:cubicBezTo>
                    <a:pt x="5012268" y="1949560"/>
                    <a:pt x="5017263" y="1521514"/>
                    <a:pt x="5017263" y="1093469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9" name="Freeform 9"/>
          <p:cNvSpPr/>
          <p:nvPr/>
        </p:nvSpPr>
        <p:spPr>
          <a:xfrm>
            <a:off x="4674508" y="4055340"/>
            <a:ext cx="215482" cy="204438"/>
          </a:xfrm>
          <a:custGeom>
            <a:avLst/>
            <a:gdLst/>
            <a:ahLst/>
            <a:cxnLst/>
            <a:rect l="l" t="t" r="r" b="b"/>
            <a:pathLst>
              <a:path w="330330" h="313400">
                <a:moveTo>
                  <a:pt x="0" y="0"/>
                </a:moveTo>
                <a:lnTo>
                  <a:pt x="330330" y="0"/>
                </a:lnTo>
                <a:lnTo>
                  <a:pt x="330330" y="313401"/>
                </a:lnTo>
                <a:lnTo>
                  <a:pt x="0" y="3134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0" name="TextBox 10"/>
          <p:cNvSpPr txBox="1"/>
          <p:nvPr/>
        </p:nvSpPr>
        <p:spPr>
          <a:xfrm>
            <a:off x="1363811" y="121665"/>
            <a:ext cx="2990652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576"/>
              </a:lnSpc>
              <a:spcBef>
                <a:spcPct val="0"/>
              </a:spcBef>
            </a:pPr>
            <a:r>
              <a:rPr lang="ar-SA" sz="1940" dirty="0">
                <a:solidFill>
                  <a:srgbClr val="FFFFFF"/>
                </a:solidFill>
                <a:latin typeface="Tajawal Black" panose="00000500000000000000" pitchFamily="2" charset="-78"/>
                <a:cs typeface="Tajawal Black" panose="00000500000000000000" pitchFamily="2" charset="-78"/>
                <a:sym typeface="Changa"/>
                <a:rtl/>
              </a:rPr>
              <a:t>إدارة التعليم بـ </a:t>
            </a:r>
            <a:endParaRPr lang="ar-EG" sz="1940" dirty="0">
              <a:solidFill>
                <a:srgbClr val="FFFFFF"/>
              </a:solidFill>
              <a:latin typeface="Tajawal Black" panose="00000500000000000000" pitchFamily="2" charset="-78"/>
              <a:cs typeface="Tajawal Black" panose="00000500000000000000" pitchFamily="2" charset="-78"/>
              <a:sym typeface="Changa"/>
              <a:rtl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492250" y="523183"/>
            <a:ext cx="2832213" cy="324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ts val="2576"/>
              </a:lnSpc>
              <a:spcBef>
                <a:spcPct val="0"/>
              </a:spcBef>
            </a:pPr>
            <a:r>
              <a:rPr lang="ar-EG" sz="1940" dirty="0">
                <a:solidFill>
                  <a:srgbClr val="FFFFFF"/>
                </a:solidFill>
                <a:latin typeface="Tajawal Black" panose="00000500000000000000" pitchFamily="2" charset="-78"/>
                <a:cs typeface="Tajawal Black" panose="00000500000000000000" pitchFamily="2" charset="-78"/>
                <a:sym typeface="Changa"/>
                <a:rtl/>
              </a:rPr>
              <a:t>اسم المدرسة هنا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034749" y="1264170"/>
            <a:ext cx="3523670" cy="3343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716"/>
              </a:lnSpc>
              <a:spcBef>
                <a:spcPct val="0"/>
              </a:spcBef>
            </a:pPr>
            <a:r>
              <a:rPr lang="ar-EG" sz="1940" dirty="0">
                <a:solidFill>
                  <a:srgbClr val="FFFFFF"/>
                </a:solidFill>
                <a:latin typeface="Tajawal Black" panose="00000500000000000000" pitchFamily="2" charset="-78"/>
                <a:ea typeface="29LT Bukra"/>
                <a:cs typeface="Tajawal Black" panose="00000500000000000000" pitchFamily="2" charset="-78"/>
                <a:sym typeface="29LT Bukra"/>
                <a:rtl/>
              </a:rPr>
              <a:t>تقرير التواصل مع ولي اﻷﻣﺮ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235537" y="6272449"/>
            <a:ext cx="1088926" cy="4064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2799"/>
              </a:lnSpc>
              <a:spcBef>
                <a:spcPct val="0"/>
              </a:spcBef>
            </a:pPr>
            <a:r>
              <a:rPr lang="ar-EG" sz="1999" b="1">
                <a:solidFill>
                  <a:srgbClr val="0DA9A6"/>
                </a:solidFill>
                <a:latin typeface="29LT Bukra Bold"/>
                <a:ea typeface="29LT Bukra Bold"/>
                <a:cs typeface="29LT Bukra Bold"/>
                <a:sym typeface="29LT Bukra Bold"/>
                <a:rtl/>
              </a:rPr>
              <a:t>الشواهد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00441" y="9024846"/>
            <a:ext cx="2073453" cy="2693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099"/>
              </a:lnSpc>
              <a:spcBef>
                <a:spcPct val="0"/>
              </a:spcBef>
            </a:pPr>
            <a:r>
              <a:rPr lang="ar-EG" sz="1499" dirty="0">
                <a:solidFill>
                  <a:srgbClr val="0DA9A6"/>
                </a:solidFill>
                <a:latin typeface="29LT Bukra"/>
                <a:ea typeface="29LT Bukra"/>
                <a:cs typeface="29LT Bukra"/>
                <a:sym typeface="29LT Bukra"/>
                <a:rtl/>
              </a:rPr>
              <a:t>مدير/ة  المدرسة :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371011" y="4032875"/>
            <a:ext cx="1282105" cy="259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100"/>
              </a:lnSpc>
            </a:pPr>
            <a:r>
              <a:rPr lang="ar-EG" sz="1500" dirty="0">
                <a:solidFill>
                  <a:srgbClr val="000000"/>
                </a:solidFill>
                <a:latin typeface="Tajawal" panose="00000500000000000000" pitchFamily="2" charset="-78"/>
                <a:ea typeface="29LT Bukra"/>
                <a:cs typeface="Tajawal" panose="00000500000000000000" pitchFamily="2" charset="-78"/>
                <a:sym typeface="29LT Bukra"/>
                <a:rtl/>
              </a:rPr>
              <a:t>منصة مدرستي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24937" y="4032875"/>
            <a:ext cx="1933476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100"/>
              </a:lnSpc>
            </a:pPr>
            <a:r>
              <a:rPr lang="ar-EG" sz="1500" dirty="0">
                <a:solidFill>
                  <a:srgbClr val="000000"/>
                </a:solidFill>
                <a:latin typeface="Tajawal" panose="00000500000000000000" pitchFamily="2" charset="-78"/>
                <a:cs typeface="Tajawal" panose="00000500000000000000" pitchFamily="2" charset="-78"/>
                <a:sym typeface="29LT Bukra"/>
                <a:rtl/>
              </a:rPr>
              <a:t>نظام الرسائل المدرسي</a:t>
            </a:r>
          </a:p>
        </p:txBody>
      </p:sp>
      <p:sp>
        <p:nvSpPr>
          <p:cNvPr id="18" name="Freeform 18"/>
          <p:cNvSpPr/>
          <p:nvPr/>
        </p:nvSpPr>
        <p:spPr>
          <a:xfrm>
            <a:off x="2479805" y="4055340"/>
            <a:ext cx="215482" cy="204438"/>
          </a:xfrm>
          <a:custGeom>
            <a:avLst/>
            <a:gdLst/>
            <a:ahLst/>
            <a:cxnLst/>
            <a:rect l="l" t="t" r="r" b="b"/>
            <a:pathLst>
              <a:path w="330330" h="313400">
                <a:moveTo>
                  <a:pt x="0" y="0"/>
                </a:moveTo>
                <a:lnTo>
                  <a:pt x="330330" y="0"/>
                </a:lnTo>
                <a:lnTo>
                  <a:pt x="330330" y="313401"/>
                </a:lnTo>
                <a:lnTo>
                  <a:pt x="0" y="3134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9" name="TextBox 19"/>
          <p:cNvSpPr txBox="1"/>
          <p:nvPr/>
        </p:nvSpPr>
        <p:spPr>
          <a:xfrm>
            <a:off x="2940051" y="4415799"/>
            <a:ext cx="1713066" cy="2596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 rtl="1">
              <a:lnSpc>
                <a:spcPts val="2100"/>
              </a:lnSpc>
            </a:pPr>
            <a:r>
              <a:rPr lang="ar-EG" sz="1500" dirty="0">
                <a:solidFill>
                  <a:srgbClr val="000000"/>
                </a:solidFill>
                <a:latin typeface="Tajawal" panose="00000500000000000000" pitchFamily="2" charset="-78"/>
                <a:cs typeface="Tajawal" panose="00000500000000000000" pitchFamily="2" charset="-78"/>
                <a:sym typeface="29LT Bukra"/>
                <a:rtl/>
              </a:rPr>
              <a:t>مايكروسوفت </a:t>
            </a:r>
            <a:r>
              <a:rPr lang="en-US" sz="1500" dirty="0">
                <a:solidFill>
                  <a:srgbClr val="0070C0"/>
                </a:solidFill>
                <a:latin typeface="Aptos Black" panose="020F0502020204030204" pitchFamily="34" charset="0"/>
                <a:cs typeface="Tajawal" panose="00000500000000000000" pitchFamily="2" charset="-78"/>
                <a:sym typeface="29LT Bukra"/>
                <a:rtl/>
              </a:rPr>
              <a:t>Teams</a:t>
            </a:r>
            <a:endParaRPr lang="ar-EG" sz="1500" dirty="0">
              <a:solidFill>
                <a:srgbClr val="0070C0"/>
              </a:solidFill>
              <a:latin typeface="Aptos Black" panose="020F0502020204030204" pitchFamily="34" charset="0"/>
              <a:cs typeface="Tajawal" panose="00000500000000000000" pitchFamily="2" charset="-78"/>
              <a:sym typeface="29LT Bukra"/>
              <a:rtl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4674508" y="4438264"/>
            <a:ext cx="215482" cy="204438"/>
          </a:xfrm>
          <a:custGeom>
            <a:avLst/>
            <a:gdLst/>
            <a:ahLst/>
            <a:cxnLst/>
            <a:rect l="l" t="t" r="r" b="b"/>
            <a:pathLst>
              <a:path w="330330" h="313400">
                <a:moveTo>
                  <a:pt x="0" y="0"/>
                </a:moveTo>
                <a:lnTo>
                  <a:pt x="330330" y="0"/>
                </a:lnTo>
                <a:lnTo>
                  <a:pt x="330330" y="313400"/>
                </a:lnTo>
                <a:lnTo>
                  <a:pt x="0" y="3134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21" name="TextBox 21"/>
          <p:cNvSpPr txBox="1"/>
          <p:nvPr/>
        </p:nvSpPr>
        <p:spPr>
          <a:xfrm>
            <a:off x="1072760" y="4460151"/>
            <a:ext cx="1340445" cy="2596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2100"/>
              </a:lnSpc>
            </a:pPr>
            <a:r>
              <a:rPr lang="ar-EG" sz="1500" dirty="0">
                <a:solidFill>
                  <a:srgbClr val="000000"/>
                </a:solidFill>
                <a:latin typeface="Tajawal" panose="00000500000000000000" pitchFamily="2" charset="-78"/>
                <a:cs typeface="Tajawal" panose="00000500000000000000" pitchFamily="2" charset="-78"/>
                <a:sym typeface="29LT Bukra"/>
                <a:rtl/>
              </a:rPr>
              <a:t>البريد الالكتروني</a:t>
            </a:r>
          </a:p>
        </p:txBody>
      </p:sp>
      <p:sp>
        <p:nvSpPr>
          <p:cNvPr id="22" name="Freeform 22"/>
          <p:cNvSpPr/>
          <p:nvPr/>
        </p:nvSpPr>
        <p:spPr>
          <a:xfrm>
            <a:off x="2458413" y="4480665"/>
            <a:ext cx="215482" cy="204438"/>
          </a:xfrm>
          <a:custGeom>
            <a:avLst/>
            <a:gdLst/>
            <a:ahLst/>
            <a:cxnLst/>
            <a:rect l="l" t="t" r="r" b="b"/>
            <a:pathLst>
              <a:path w="330330" h="313400">
                <a:moveTo>
                  <a:pt x="0" y="0"/>
                </a:moveTo>
                <a:lnTo>
                  <a:pt x="330330" y="0"/>
                </a:lnTo>
                <a:lnTo>
                  <a:pt x="330330" y="313401"/>
                </a:lnTo>
                <a:lnTo>
                  <a:pt x="0" y="3134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23" name="TextBox 23"/>
          <p:cNvSpPr txBox="1"/>
          <p:nvPr/>
        </p:nvSpPr>
        <p:spPr>
          <a:xfrm>
            <a:off x="5783794" y="9024846"/>
            <a:ext cx="1271055" cy="2693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099"/>
              </a:lnSpc>
              <a:spcBef>
                <a:spcPct val="0"/>
              </a:spcBef>
            </a:pPr>
            <a:r>
              <a:rPr lang="ar-EG" sz="1499" dirty="0">
                <a:solidFill>
                  <a:srgbClr val="0DA9A6"/>
                </a:solidFill>
                <a:latin typeface="29LT Bukra"/>
                <a:ea typeface="29LT Bukra"/>
                <a:cs typeface="29LT Bukra"/>
                <a:sym typeface="29LT Bukra"/>
                <a:rtl/>
              </a:rPr>
              <a:t>المعلم / ة</a:t>
            </a:r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CF9AECA5-EA9C-2051-4F9B-D165E59BABEB}"/>
              </a:ext>
            </a:extLst>
          </p:cNvPr>
          <p:cNvSpPr txBox="1"/>
          <p:nvPr/>
        </p:nvSpPr>
        <p:spPr>
          <a:xfrm>
            <a:off x="613212" y="9352231"/>
            <a:ext cx="2073453" cy="2693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099"/>
              </a:lnSpc>
              <a:spcBef>
                <a:spcPct val="0"/>
              </a:spcBef>
            </a:pPr>
            <a:r>
              <a:rPr lang="en-US" sz="1499" dirty="0">
                <a:solidFill>
                  <a:srgbClr val="0070C0"/>
                </a:solidFill>
                <a:latin typeface="29LT Bukra"/>
                <a:ea typeface="29LT Bukra"/>
                <a:cs typeface="29LT Bukra"/>
                <a:sym typeface="29LT Bukra"/>
                <a:rtl/>
              </a:rPr>
              <a:t>……………………</a:t>
            </a:r>
            <a:endParaRPr lang="ar-EG" sz="1499" dirty="0">
              <a:solidFill>
                <a:srgbClr val="0070C0"/>
              </a:solidFill>
              <a:latin typeface="29LT Bukra"/>
              <a:ea typeface="29LT Bukra"/>
              <a:cs typeface="29LT Bukra"/>
              <a:sym typeface="29LT Bukra"/>
              <a:rtl/>
            </a:endParaRPr>
          </a:p>
        </p:txBody>
      </p:sp>
      <p:sp>
        <p:nvSpPr>
          <p:cNvPr id="26" name="TextBox 23">
            <a:extLst>
              <a:ext uri="{FF2B5EF4-FFF2-40B4-BE49-F238E27FC236}">
                <a16:creationId xmlns:a16="http://schemas.microsoft.com/office/drawing/2014/main" id="{9C5A4222-555C-6BB2-2432-A090088F77D3}"/>
              </a:ext>
            </a:extLst>
          </p:cNvPr>
          <p:cNvSpPr txBox="1"/>
          <p:nvPr/>
        </p:nvSpPr>
        <p:spPr>
          <a:xfrm>
            <a:off x="5796565" y="9352231"/>
            <a:ext cx="1271055" cy="2693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2099"/>
              </a:lnSpc>
              <a:spcBef>
                <a:spcPct val="0"/>
              </a:spcBef>
            </a:pPr>
            <a:r>
              <a:rPr lang="en-US" sz="1499" dirty="0">
                <a:solidFill>
                  <a:srgbClr val="0070C0"/>
                </a:solidFill>
                <a:latin typeface="29LT Bukra"/>
                <a:ea typeface="29LT Bukra"/>
                <a:cs typeface="29LT Bukra"/>
                <a:sym typeface="29LT Bukra"/>
                <a:rtl/>
              </a:rPr>
              <a:t>……………..</a:t>
            </a:r>
            <a:endParaRPr lang="ar-EG" sz="1499" dirty="0">
              <a:solidFill>
                <a:srgbClr val="0070C0"/>
              </a:solidFill>
              <a:latin typeface="29LT Bukra"/>
              <a:ea typeface="29LT Bukra"/>
              <a:cs typeface="29LT Bukra"/>
              <a:sym typeface="29LT Bukra"/>
              <a:rtl/>
            </a:endParaRPr>
          </a:p>
        </p:txBody>
      </p:sp>
      <p:pic>
        <p:nvPicPr>
          <p:cNvPr id="29" name="صورة 28">
            <a:extLst>
              <a:ext uri="{FF2B5EF4-FFF2-40B4-BE49-F238E27FC236}">
                <a16:creationId xmlns:a16="http://schemas.microsoft.com/office/drawing/2014/main" id="{35E029AE-E953-2730-7D7A-04DBB9180A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" y="10032206"/>
            <a:ext cx="7556500" cy="66119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99</Words>
  <Application>Microsoft Office PowerPoint</Application>
  <PresentationFormat>مخصص</PresentationFormat>
  <Paragraphs>32</Paragraphs>
  <Slides>1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11" baseType="lpstr">
      <vt:lpstr>Arial</vt:lpstr>
      <vt:lpstr>Arimo</vt:lpstr>
      <vt:lpstr>Aptos Black</vt:lpstr>
      <vt:lpstr>Tajawal</vt:lpstr>
      <vt:lpstr>Tajawal Black</vt:lpstr>
      <vt:lpstr>Calibri</vt:lpstr>
      <vt:lpstr>29LT Bukra</vt:lpstr>
      <vt:lpstr>29LT Bukra Bold</vt:lpstr>
      <vt:lpstr>Changa</vt:lpstr>
      <vt:lpstr>Office Theme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نسخة من تقرير التواصل مع ولي الامر x:@m966t</dc:title>
  <dc:creator>موفق الشملاني</dc:creator>
  <cp:lastModifiedBy>موفق العنزي</cp:lastModifiedBy>
  <cp:revision>2</cp:revision>
  <dcterms:created xsi:type="dcterms:W3CDTF">2006-08-16T00:00:00Z</dcterms:created>
  <dcterms:modified xsi:type="dcterms:W3CDTF">2025-10-12T07:53:26Z</dcterms:modified>
  <dc:identifier>DAG0MM3O77s</dc:identifier>
</cp:coreProperties>
</file>