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4" r:id="rId4"/>
    <p:sldId id="265" r:id="rId5"/>
    <p:sldId id="266" r:id="rId6"/>
    <p:sldId id="262" r:id="rId7"/>
    <p:sldId id="263" r:id="rId8"/>
    <p:sldId id="257" r:id="rId9"/>
    <p:sldId id="258" r:id="rId10"/>
    <p:sldId id="259" r:id="rId11"/>
    <p:sldId id="26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C14-0FAF-4840-AD75-37202E5C004E}" type="datetimeFigureOut">
              <a:rPr lang="en-US" smtClean="0"/>
              <a:t>9/23/2018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3E8A-CA73-425D-8577-25F5E1A000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307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C14-0FAF-4840-AD75-37202E5C004E}" type="datetimeFigureOut">
              <a:rPr lang="en-US" smtClean="0"/>
              <a:t>9/23/2018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3E8A-CA73-425D-8577-25F5E1A000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031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C14-0FAF-4840-AD75-37202E5C004E}" type="datetimeFigureOut">
              <a:rPr lang="en-US" smtClean="0"/>
              <a:t>9/23/2018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3E8A-CA73-425D-8577-25F5E1A000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710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C14-0FAF-4840-AD75-37202E5C004E}" type="datetimeFigureOut">
              <a:rPr lang="en-US" smtClean="0"/>
              <a:t>9/23/2018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3E8A-CA73-425D-8577-25F5E1A000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339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C14-0FAF-4840-AD75-37202E5C004E}" type="datetimeFigureOut">
              <a:rPr lang="en-US" smtClean="0"/>
              <a:t>9/23/2018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3E8A-CA73-425D-8577-25F5E1A000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406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C14-0FAF-4840-AD75-37202E5C004E}" type="datetimeFigureOut">
              <a:rPr lang="en-US" smtClean="0"/>
              <a:t>9/23/2018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3E8A-CA73-425D-8577-25F5E1A000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779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C14-0FAF-4840-AD75-37202E5C004E}" type="datetimeFigureOut">
              <a:rPr lang="en-US" smtClean="0"/>
              <a:t>9/23/2018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3E8A-CA73-425D-8577-25F5E1A000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010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C14-0FAF-4840-AD75-37202E5C004E}" type="datetimeFigureOut">
              <a:rPr lang="en-US" smtClean="0"/>
              <a:t>9/23/2018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3E8A-CA73-425D-8577-25F5E1A000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235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C14-0FAF-4840-AD75-37202E5C004E}" type="datetimeFigureOut">
              <a:rPr lang="en-US" smtClean="0"/>
              <a:t>9/23/2018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3E8A-CA73-425D-8577-25F5E1A000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67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C14-0FAF-4840-AD75-37202E5C004E}" type="datetimeFigureOut">
              <a:rPr lang="en-US" smtClean="0"/>
              <a:t>9/23/2018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3E8A-CA73-425D-8577-25F5E1A000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146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C14-0FAF-4840-AD75-37202E5C004E}" type="datetimeFigureOut">
              <a:rPr lang="en-US" smtClean="0"/>
              <a:t>9/23/2018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3E8A-CA73-425D-8577-25F5E1A000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088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789C14-0FAF-4840-AD75-37202E5C004E}" type="datetimeFigureOut">
              <a:rPr lang="en-US" smtClean="0"/>
              <a:t>9/23/2018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33E8A-CA73-425D-8577-25F5E1A000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308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1945" y="2334491"/>
            <a:ext cx="7772400" cy="1470025"/>
          </a:xfrm>
        </p:spPr>
        <p:txBody>
          <a:bodyPr>
            <a:noAutofit/>
          </a:bodyPr>
          <a:lstStyle/>
          <a:p>
            <a:r>
              <a:rPr lang="ar-AE" sz="9600" dirty="0" smtClean="0">
                <a:solidFill>
                  <a:srgbClr val="FF0000"/>
                </a:solidFill>
              </a:rPr>
              <a:t>التمييز بين التراكيب والجمل</a:t>
            </a:r>
            <a:endParaRPr lang="en-US" sz="9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6055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399157"/>
            <a:ext cx="9144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ar-AE" sz="3600" dirty="0">
                <a:solidFill>
                  <a:srgbClr val="FF0000"/>
                </a:solidFill>
              </a:rPr>
              <a:t>التمييز بين الجملة والتركيب</a:t>
            </a:r>
            <a:endParaRPr lang="en-US" sz="3600" dirty="0">
              <a:solidFill>
                <a:srgbClr val="FF0000"/>
              </a:solidFill>
            </a:endParaRPr>
          </a:p>
          <a:p>
            <a:pPr algn="ctr">
              <a:lnSpc>
                <a:spcPct val="200000"/>
              </a:lnSpc>
            </a:pPr>
            <a:r>
              <a:rPr lang="ar-AE" sz="2400" dirty="0"/>
              <a:t>- </a:t>
            </a:r>
            <a:r>
              <a:rPr lang="ar-AE" sz="2400" b="1" dirty="0">
                <a:solidFill>
                  <a:schemeClr val="accent3">
                    <a:lumMod val="50000"/>
                  </a:schemeClr>
                </a:solidFill>
              </a:rPr>
              <a:t>المفردة</a:t>
            </a:r>
            <a:r>
              <a:rPr lang="ar-AE" sz="2400" dirty="0"/>
              <a:t>: كلمة واحدة: (اسم أو فعل أو حرف) (فاطمة – البيت – يلعب – على)</a:t>
            </a:r>
            <a:endParaRPr lang="en-US" sz="2400" dirty="0"/>
          </a:p>
          <a:p>
            <a:pPr algn="ctr">
              <a:lnSpc>
                <a:spcPct val="200000"/>
              </a:lnSpc>
            </a:pPr>
            <a:r>
              <a:rPr lang="ar-AE" sz="2400" dirty="0"/>
              <a:t>- </a:t>
            </a:r>
            <a:r>
              <a:rPr lang="ar-AE" sz="2400" b="1" dirty="0">
                <a:solidFill>
                  <a:srgbClr val="0070C0"/>
                </a:solidFill>
              </a:rPr>
              <a:t>التركيب</a:t>
            </a:r>
            <a:r>
              <a:rPr lang="ar-AE" sz="2400" dirty="0"/>
              <a:t>: مجموعة من الكلمات ترتبط ببعضها لا تكون معنى مكتملًا (معنى ناقص)</a:t>
            </a:r>
            <a:endParaRPr lang="en-US" sz="2400" dirty="0"/>
          </a:p>
          <a:p>
            <a:pPr algn="ctr">
              <a:lnSpc>
                <a:spcPct val="200000"/>
              </a:lnSpc>
            </a:pPr>
            <a:r>
              <a:rPr lang="ar-AE" sz="2400" dirty="0"/>
              <a:t>(على الطاولة – كنْ محددًا – هذه الكلمات – أكبرُ من مقدرتي)</a:t>
            </a:r>
            <a:endParaRPr lang="en-US" sz="2400" dirty="0"/>
          </a:p>
          <a:p>
            <a:pPr algn="ctr">
              <a:lnSpc>
                <a:spcPct val="200000"/>
              </a:lnSpc>
            </a:pPr>
            <a:r>
              <a:rPr lang="ar-AE" sz="2400" dirty="0" smtClean="0"/>
              <a:t>- </a:t>
            </a:r>
            <a:r>
              <a:rPr lang="ar-AE" sz="2400" b="1" dirty="0" smtClean="0">
                <a:solidFill>
                  <a:srgbClr val="800080"/>
                </a:solidFill>
              </a:rPr>
              <a:t>الجملة</a:t>
            </a:r>
            <a:r>
              <a:rPr lang="ar-AE" sz="2400" dirty="0"/>
              <a:t>: مجموعة من الكلمات ترتبط ببعضها فتكون معنىً مكتمل (معنى مفيد) </a:t>
            </a:r>
            <a:endParaRPr lang="ar-AE" sz="2400" dirty="0" smtClean="0"/>
          </a:p>
          <a:p>
            <a:pPr algn="ctr">
              <a:lnSpc>
                <a:spcPct val="200000"/>
              </a:lnSpc>
            </a:pPr>
            <a:r>
              <a:rPr lang="ar-AE" sz="2400" dirty="0" smtClean="0"/>
              <a:t>والجملة </a:t>
            </a:r>
            <a:r>
              <a:rPr lang="ar-AE" sz="2400" dirty="0"/>
              <a:t>نوعان: جملة اسمية وجملة فعلية.</a:t>
            </a:r>
            <a:endParaRPr lang="en-US" sz="2400" dirty="0"/>
          </a:p>
          <a:p>
            <a:pPr algn="ctr">
              <a:lnSpc>
                <a:spcPct val="200000"/>
              </a:lnSpc>
            </a:pPr>
            <a:r>
              <a:rPr lang="ar-AE" sz="2400" dirty="0"/>
              <a:t>(الجملة الاسمية تبدأ باسم) صوفي فتاةٌ لديها عالمها الخاص. – هذا الكتابُ ممتعٌ.</a:t>
            </a:r>
            <a:endParaRPr lang="en-US" sz="2400" dirty="0"/>
          </a:p>
          <a:p>
            <a:pPr algn="ctr">
              <a:lnSpc>
                <a:spcPct val="200000"/>
              </a:lnSpc>
            </a:pPr>
            <a:r>
              <a:rPr lang="ar-AE" sz="2400" dirty="0"/>
              <a:t>(الجملة الفعلية تبدأ بفعل) تحبُ صوفي نسج المربعات. – صممَ المهندس منزلًا </a:t>
            </a:r>
            <a:r>
              <a:rPr lang="ar-AE" sz="2400" dirty="0" smtClean="0"/>
              <a:t>رائعًا.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33243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USER\Desktop\mama 2019\2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573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170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mama 2019\3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8547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918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mama 2019\4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7024"/>
            <a:ext cx="9161151" cy="282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526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AE" dirty="0" smtClean="0">
                <a:solidFill>
                  <a:schemeClr val="accent2">
                    <a:lumMod val="75000"/>
                  </a:schemeClr>
                </a:solidFill>
              </a:rPr>
              <a:t> ميزي بين المفرد والتركيب بوضع علامة (     ) في العمود المناسب: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grpSp>
        <p:nvGrpSpPr>
          <p:cNvPr id="8" name="مجموعة 7"/>
          <p:cNvGrpSpPr/>
          <p:nvPr/>
        </p:nvGrpSpPr>
        <p:grpSpPr>
          <a:xfrm>
            <a:off x="1071538" y="214290"/>
            <a:ext cx="285752" cy="571504"/>
            <a:chOff x="1071538" y="214290"/>
            <a:chExt cx="285752" cy="571504"/>
          </a:xfrm>
        </p:grpSpPr>
        <p:cxnSp>
          <p:nvCxnSpPr>
            <p:cNvPr id="5" name="رابط مستقيم 4"/>
            <p:cNvCxnSpPr/>
            <p:nvPr/>
          </p:nvCxnSpPr>
          <p:spPr>
            <a:xfrm rot="16200000" flipH="1">
              <a:off x="1035819" y="607199"/>
              <a:ext cx="214314" cy="142876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" name="رابط مستقيم 6"/>
            <p:cNvCxnSpPr/>
            <p:nvPr/>
          </p:nvCxnSpPr>
          <p:spPr>
            <a:xfrm rot="5400000" flipH="1" flipV="1">
              <a:off x="1000100" y="428604"/>
              <a:ext cx="571504" cy="142876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</p:grpSp>
      <p:graphicFrame>
        <p:nvGraphicFramePr>
          <p:cNvPr id="9" name="جدول 8"/>
          <p:cNvGraphicFramePr>
            <a:graphicFrameLocks noGrp="1"/>
          </p:cNvGraphicFramePr>
          <p:nvPr/>
        </p:nvGraphicFramePr>
        <p:xfrm>
          <a:off x="571472" y="2000240"/>
          <a:ext cx="8143932" cy="3970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8826"/>
                <a:gridCol w="1714512"/>
                <a:gridCol w="4500594"/>
              </a:tblGrid>
              <a:tr h="771530">
                <a:tc>
                  <a:txBody>
                    <a:bodyPr/>
                    <a:lstStyle/>
                    <a:p>
                      <a:pPr algn="ctr"/>
                      <a:r>
                        <a:rPr lang="ar-AE" sz="36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التركيب</a:t>
                      </a:r>
                      <a:endParaRPr lang="en-US" sz="36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6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المفرد</a:t>
                      </a:r>
                      <a:endParaRPr lang="en-US" sz="36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6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العبارة</a:t>
                      </a:r>
                      <a:endParaRPr lang="en-US" sz="3600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77153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AE" sz="3200" u="sng" dirty="0" smtClean="0"/>
                        <a:t>الجو</a:t>
                      </a:r>
                      <a:r>
                        <a:rPr lang="ar-AE" sz="3200" dirty="0" smtClean="0"/>
                        <a:t> حار في فصل</a:t>
                      </a:r>
                      <a:r>
                        <a:rPr lang="ar-AE" sz="3200" baseline="0" dirty="0" smtClean="0"/>
                        <a:t> الصيف.</a:t>
                      </a:r>
                      <a:endParaRPr lang="en-US" sz="3200" dirty="0"/>
                    </a:p>
                  </a:txBody>
                  <a:tcPr/>
                </a:tc>
              </a:tr>
              <a:tr h="77153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3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أنا أنتظر </a:t>
                      </a:r>
                      <a:r>
                        <a:rPr lang="ar-AE" sz="32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بائع البوظة</a:t>
                      </a:r>
                      <a:r>
                        <a:rPr lang="ar-AE" sz="3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3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endParaRPr lang="en-US" sz="2000" dirty="0"/>
                    </a:p>
                  </a:txBody>
                  <a:tcPr/>
                </a:tc>
              </a:tr>
              <a:tr h="77153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AE" sz="3200" u="none" dirty="0" smtClean="0"/>
                        <a:t>يعتز </a:t>
                      </a:r>
                      <a:r>
                        <a:rPr lang="ar-AE" sz="3200" u="sng" dirty="0" smtClean="0"/>
                        <a:t>المسلمون</a:t>
                      </a:r>
                      <a:r>
                        <a:rPr lang="ar-AE" sz="3200" u="none" dirty="0" smtClean="0"/>
                        <a:t> بإسلامهم.</a:t>
                      </a:r>
                      <a:endParaRPr lang="en-US" sz="3200" u="none" dirty="0"/>
                    </a:p>
                  </a:txBody>
                  <a:tcPr/>
                </a:tc>
              </a:tr>
              <a:tr h="77153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ar-AE" sz="3200" dirty="0" smtClean="0"/>
                        <a:t>نقف</a:t>
                      </a:r>
                      <a:r>
                        <a:rPr lang="ar-AE" sz="3200" baseline="0" dirty="0" smtClean="0"/>
                        <a:t> في </a:t>
                      </a:r>
                      <a:r>
                        <a:rPr lang="ar-AE" sz="3200" u="sng" baseline="0" dirty="0" smtClean="0"/>
                        <a:t>طابور الصباح</a:t>
                      </a:r>
                      <a:r>
                        <a:rPr lang="ar-AE" sz="3200" u="none" baseline="0" dirty="0" smtClean="0"/>
                        <a:t> </a:t>
                      </a:r>
                      <a:r>
                        <a:rPr lang="ar-AE" sz="3200" baseline="0" dirty="0" smtClean="0"/>
                        <a:t>بانتظام.</a:t>
                      </a:r>
                      <a:endParaRPr lang="en-US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4219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AE" dirty="0" smtClean="0">
                <a:solidFill>
                  <a:schemeClr val="accent1">
                    <a:lumMod val="75000"/>
                  </a:schemeClr>
                </a:solidFill>
              </a:rPr>
              <a:t>ضعي كل تركيب في جملة من إنشائك: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جدول 3"/>
          <p:cNvGraphicFramePr>
            <a:graphicFrameLocks noGrp="1"/>
          </p:cNvGraphicFramePr>
          <p:nvPr/>
        </p:nvGraphicFramePr>
        <p:xfrm>
          <a:off x="571472" y="1714488"/>
          <a:ext cx="8072494" cy="46752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6247"/>
                <a:gridCol w="4036247"/>
              </a:tblGrid>
              <a:tr h="935041">
                <a:tc>
                  <a:txBody>
                    <a:bodyPr/>
                    <a:lstStyle/>
                    <a:p>
                      <a:pPr algn="ctr"/>
                      <a:r>
                        <a:rPr lang="ar-AE" sz="3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الجملة</a:t>
                      </a:r>
                      <a:endParaRPr lang="en-US" sz="36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</a:rPr>
                        <a:t>التركيب</a:t>
                      </a:r>
                      <a:endParaRPr lang="en-US" sz="3600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93504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 smtClean="0"/>
                        <a:t>في</a:t>
                      </a:r>
                      <a:r>
                        <a:rPr lang="ar-AE" sz="3200" baseline="0" dirty="0" smtClean="0"/>
                        <a:t> فصل الشتاء</a:t>
                      </a:r>
                      <a:endParaRPr lang="en-US" sz="3200" dirty="0"/>
                    </a:p>
                  </a:txBody>
                  <a:tcPr/>
                </a:tc>
              </a:tr>
              <a:tr h="935041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 smtClean="0"/>
                        <a:t>مع والديّ</a:t>
                      </a:r>
                      <a:endParaRPr lang="en-US" sz="3200" dirty="0"/>
                    </a:p>
                  </a:txBody>
                  <a:tcPr/>
                </a:tc>
              </a:tr>
              <a:tr h="935041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 smtClean="0"/>
                        <a:t>قراءة القصص</a:t>
                      </a:r>
                      <a:endParaRPr lang="en-US" sz="3200" dirty="0"/>
                    </a:p>
                  </a:txBody>
                  <a:tcPr/>
                </a:tc>
              </a:tr>
              <a:tr h="93504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 smtClean="0"/>
                        <a:t>هذه</a:t>
                      </a:r>
                      <a:r>
                        <a:rPr lang="ar-AE" sz="3200" baseline="0" dirty="0" smtClean="0"/>
                        <a:t> الورود</a:t>
                      </a:r>
                      <a:endParaRPr lang="en-US" sz="3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9555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mama 2019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141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mama 2019\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" y="13854"/>
            <a:ext cx="9130145" cy="684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4576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mama 2019\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90600"/>
            <a:ext cx="91440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6820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mama 2019\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36" y="-13856"/>
            <a:ext cx="9178636" cy="6871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2883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173</Words>
  <Application>Microsoft Office PowerPoint</Application>
  <PresentationFormat>On-screen Show (4:3)</PresentationFormat>
  <Paragraphs>24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التمييز بين التراكيب والجمل</vt:lpstr>
      <vt:lpstr>PowerPoint Presentation</vt:lpstr>
      <vt:lpstr>PowerPoint Presentation</vt:lpstr>
      <vt:lpstr>PowerPoint Presentation</vt:lpstr>
      <vt:lpstr>PowerPoint Presentation</vt:lpstr>
      <vt:lpstr> ميزي بين المفرد والتركيب بوضع علامة (     ) في العمود المناسب:</vt:lpstr>
      <vt:lpstr>ضعي كل تركيب في جملة من إنشائك: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التمييز بين التراكيب والجمل</dc:title>
  <dc:creator>USER</dc:creator>
  <cp:lastModifiedBy>USER</cp:lastModifiedBy>
  <cp:revision>5</cp:revision>
  <dcterms:created xsi:type="dcterms:W3CDTF">2018-09-23T18:14:37Z</dcterms:created>
  <dcterms:modified xsi:type="dcterms:W3CDTF">2018-09-23T18:55:27Z</dcterms:modified>
</cp:coreProperties>
</file>