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</p:sldMasterIdLst>
  <p:notesMasterIdLst>
    <p:notesMasterId r:id="rId32"/>
  </p:notesMasterIdLst>
  <p:sldIdLst>
    <p:sldId id="1737" r:id="rId2"/>
    <p:sldId id="1097" r:id="rId3"/>
    <p:sldId id="341" r:id="rId4"/>
    <p:sldId id="342" r:id="rId5"/>
    <p:sldId id="336" r:id="rId6"/>
    <p:sldId id="304" r:id="rId7"/>
    <p:sldId id="680" r:id="rId8"/>
    <p:sldId id="681" r:id="rId9"/>
    <p:sldId id="12097" r:id="rId10"/>
    <p:sldId id="12222" r:id="rId11"/>
    <p:sldId id="12218" r:id="rId12"/>
    <p:sldId id="12219" r:id="rId13"/>
    <p:sldId id="12220" r:id="rId14"/>
    <p:sldId id="12221" r:id="rId15"/>
    <p:sldId id="12217" r:id="rId16"/>
    <p:sldId id="311" r:id="rId17"/>
    <p:sldId id="313" r:id="rId18"/>
    <p:sldId id="288" r:id="rId19"/>
    <p:sldId id="12195" r:id="rId20"/>
    <p:sldId id="12200" r:id="rId21"/>
    <p:sldId id="333" r:id="rId22"/>
    <p:sldId id="262" r:id="rId23"/>
    <p:sldId id="12223" r:id="rId24"/>
    <p:sldId id="12094" r:id="rId25"/>
    <p:sldId id="12224" r:id="rId26"/>
    <p:sldId id="12225" r:id="rId27"/>
    <p:sldId id="12226" r:id="rId28"/>
    <p:sldId id="12227" r:id="rId29"/>
    <p:sldId id="260" r:id="rId30"/>
    <p:sldId id="185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FF66FF"/>
    <a:srgbClr val="009900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99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CA4E5D-1147-4D79-93AC-8D11CCFC4A9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9F04000-C19F-4232-84BB-692D1CAAF21C}">
      <dgm:prSet phldrT="[Text]"/>
      <dgm:spPr/>
      <dgm:t>
        <a:bodyPr/>
        <a:lstStyle/>
        <a:p>
          <a:pPr algn="r" rtl="1">
            <a:buNone/>
          </a:pPr>
          <a:r>
            <a:rPr lang="ar-AE" dirty="0"/>
            <a:t>سيدنا نوح عليه السلام كان صادقاً.</a:t>
          </a:r>
          <a:endParaRPr lang="en-US" dirty="0"/>
        </a:p>
      </dgm:t>
    </dgm:pt>
    <dgm:pt modelId="{E3E8F479-DF97-46C0-ADF4-FF3316E561DF}" type="parTrans" cxnId="{F0B939D6-DF7B-4D92-91BC-3C0B29CE7308}">
      <dgm:prSet/>
      <dgm:spPr/>
      <dgm:t>
        <a:bodyPr/>
        <a:lstStyle/>
        <a:p>
          <a:endParaRPr lang="en-US"/>
        </a:p>
      </dgm:t>
    </dgm:pt>
    <dgm:pt modelId="{8A679757-36F5-48F4-AE93-CD3B12128740}" type="sibTrans" cxnId="{F0B939D6-DF7B-4D92-91BC-3C0B29CE7308}">
      <dgm:prSet/>
      <dgm:spPr/>
      <dgm:t>
        <a:bodyPr/>
        <a:lstStyle/>
        <a:p>
          <a:endParaRPr lang="en-US"/>
        </a:p>
      </dgm:t>
    </dgm:pt>
    <dgm:pt modelId="{7FC4EED6-6B7E-447F-97DF-7D6B3CF9EEED}">
      <dgm:prSet phldrT="[Text]"/>
      <dgm:spPr/>
      <dgm:t>
        <a:bodyPr/>
        <a:lstStyle/>
        <a:p>
          <a:pPr algn="r"/>
          <a:r>
            <a:rPr lang="ar-AE" dirty="0"/>
            <a:t>دعا سيدنا نوح قومه عبادة الله وترك عبادة الأصنام .</a:t>
          </a:r>
          <a:endParaRPr lang="en-US" dirty="0"/>
        </a:p>
      </dgm:t>
    </dgm:pt>
    <dgm:pt modelId="{E0EC00F4-A1F6-4FA0-B23F-B3A15AE1400B}" type="parTrans" cxnId="{E137CD6C-FE8E-4191-8555-19EC1F41BCEA}">
      <dgm:prSet/>
      <dgm:spPr/>
      <dgm:t>
        <a:bodyPr/>
        <a:lstStyle/>
        <a:p>
          <a:endParaRPr lang="en-US"/>
        </a:p>
      </dgm:t>
    </dgm:pt>
    <dgm:pt modelId="{4DB8620B-CA54-4D6F-BA54-60B69F40C801}" type="sibTrans" cxnId="{E137CD6C-FE8E-4191-8555-19EC1F41BCEA}">
      <dgm:prSet/>
      <dgm:spPr/>
      <dgm:t>
        <a:bodyPr/>
        <a:lstStyle/>
        <a:p>
          <a:endParaRPr lang="en-US"/>
        </a:p>
      </dgm:t>
    </dgm:pt>
    <dgm:pt modelId="{675BE2AA-6D02-4B0C-B511-256AA2ED2AB8}">
      <dgm:prSet phldrT="[Text]"/>
      <dgm:spPr/>
      <dgm:t>
        <a:bodyPr/>
        <a:lstStyle/>
        <a:p>
          <a:pPr algn="r"/>
          <a:r>
            <a:rPr lang="ar-AE" dirty="0"/>
            <a:t>رفض قوم سيدنا نوح أن يتركوا عبادة الأصنام وكانوا يسخرون منه.</a:t>
          </a:r>
          <a:endParaRPr lang="en-US" dirty="0"/>
        </a:p>
      </dgm:t>
    </dgm:pt>
    <dgm:pt modelId="{5CD63E4A-F89A-4A1B-9C86-B8177F41EF4A}" type="parTrans" cxnId="{D622A813-9228-44EA-8EC0-C1854AF5C197}">
      <dgm:prSet/>
      <dgm:spPr/>
      <dgm:t>
        <a:bodyPr/>
        <a:lstStyle/>
        <a:p>
          <a:endParaRPr lang="en-US"/>
        </a:p>
      </dgm:t>
    </dgm:pt>
    <dgm:pt modelId="{F37CC797-642D-4F04-8B25-7458D54FBF33}" type="sibTrans" cxnId="{D622A813-9228-44EA-8EC0-C1854AF5C197}">
      <dgm:prSet/>
      <dgm:spPr/>
      <dgm:t>
        <a:bodyPr/>
        <a:lstStyle/>
        <a:p>
          <a:endParaRPr lang="en-US"/>
        </a:p>
      </dgm:t>
    </dgm:pt>
    <dgm:pt modelId="{02706F01-9400-4CAF-B0D1-8C0AAAB1CC2F}" type="pres">
      <dgm:prSet presAssocID="{BDCA4E5D-1147-4D79-93AC-8D11CCFC4A98}" presName="Name0" presStyleCnt="0">
        <dgm:presLayoutVars>
          <dgm:chMax val="7"/>
          <dgm:chPref val="7"/>
          <dgm:dir/>
        </dgm:presLayoutVars>
      </dgm:prSet>
      <dgm:spPr/>
    </dgm:pt>
    <dgm:pt modelId="{3552DEE5-A664-4BBA-A144-7B76388B561D}" type="pres">
      <dgm:prSet presAssocID="{BDCA4E5D-1147-4D79-93AC-8D11CCFC4A98}" presName="Name1" presStyleCnt="0"/>
      <dgm:spPr/>
    </dgm:pt>
    <dgm:pt modelId="{591ECC34-5405-4935-8E15-41B449B1354F}" type="pres">
      <dgm:prSet presAssocID="{BDCA4E5D-1147-4D79-93AC-8D11CCFC4A98}" presName="cycle" presStyleCnt="0"/>
      <dgm:spPr/>
    </dgm:pt>
    <dgm:pt modelId="{351CA61C-C2B9-40A5-BFA2-876066C05FE2}" type="pres">
      <dgm:prSet presAssocID="{BDCA4E5D-1147-4D79-93AC-8D11CCFC4A98}" presName="srcNode" presStyleLbl="node1" presStyleIdx="0" presStyleCnt="3"/>
      <dgm:spPr/>
    </dgm:pt>
    <dgm:pt modelId="{6EFCC514-AE3B-43CE-92D4-C19132D094F7}" type="pres">
      <dgm:prSet presAssocID="{BDCA4E5D-1147-4D79-93AC-8D11CCFC4A98}" presName="conn" presStyleLbl="parChTrans1D2" presStyleIdx="0" presStyleCnt="1"/>
      <dgm:spPr/>
    </dgm:pt>
    <dgm:pt modelId="{06CC712A-5186-46F5-AD5C-DB2EC223CF92}" type="pres">
      <dgm:prSet presAssocID="{BDCA4E5D-1147-4D79-93AC-8D11CCFC4A98}" presName="extraNode" presStyleLbl="node1" presStyleIdx="0" presStyleCnt="3"/>
      <dgm:spPr/>
    </dgm:pt>
    <dgm:pt modelId="{121BBC58-A6E9-4BD9-B60F-6D2F2C24B48A}" type="pres">
      <dgm:prSet presAssocID="{BDCA4E5D-1147-4D79-93AC-8D11CCFC4A98}" presName="dstNode" presStyleLbl="node1" presStyleIdx="0" presStyleCnt="3"/>
      <dgm:spPr/>
    </dgm:pt>
    <dgm:pt modelId="{E8E46A72-CCBD-47C9-ADCE-8CA0A8039144}" type="pres">
      <dgm:prSet presAssocID="{E9F04000-C19F-4232-84BB-692D1CAAF21C}" presName="text_1" presStyleLbl="node1" presStyleIdx="0" presStyleCnt="3">
        <dgm:presLayoutVars>
          <dgm:bulletEnabled val="1"/>
        </dgm:presLayoutVars>
      </dgm:prSet>
      <dgm:spPr/>
    </dgm:pt>
    <dgm:pt modelId="{4D08D555-EC26-42F1-A5F1-6CBC00C2877B}" type="pres">
      <dgm:prSet presAssocID="{E9F04000-C19F-4232-84BB-692D1CAAF21C}" presName="accent_1" presStyleCnt="0"/>
      <dgm:spPr/>
    </dgm:pt>
    <dgm:pt modelId="{083C7F23-D098-40CA-83E6-FD89208E72C7}" type="pres">
      <dgm:prSet presAssocID="{E9F04000-C19F-4232-84BB-692D1CAAF21C}" presName="accentRepeatNode" presStyleLbl="solidFgAcc1" presStyleIdx="0" presStyleCnt="3" custScaleX="151201" custScaleY="131554"/>
      <dgm:spPr/>
    </dgm:pt>
    <dgm:pt modelId="{5E074101-0768-4679-AAC8-260E0FD5BF38}" type="pres">
      <dgm:prSet presAssocID="{7FC4EED6-6B7E-447F-97DF-7D6B3CF9EEED}" presName="text_2" presStyleLbl="node1" presStyleIdx="1" presStyleCnt="3">
        <dgm:presLayoutVars>
          <dgm:bulletEnabled val="1"/>
        </dgm:presLayoutVars>
      </dgm:prSet>
      <dgm:spPr/>
    </dgm:pt>
    <dgm:pt modelId="{3A53C66E-C06F-41BF-97A2-08ED33F4BC4B}" type="pres">
      <dgm:prSet presAssocID="{7FC4EED6-6B7E-447F-97DF-7D6B3CF9EEED}" presName="accent_2" presStyleCnt="0"/>
      <dgm:spPr/>
    </dgm:pt>
    <dgm:pt modelId="{C6F7AD34-7026-4D9B-B201-25C45FFD8D2E}" type="pres">
      <dgm:prSet presAssocID="{7FC4EED6-6B7E-447F-97DF-7D6B3CF9EEED}" presName="accentRepeatNode" presStyleLbl="solidFgAcc1" presStyleIdx="1" presStyleCnt="3" custScaleX="138592" custScaleY="139080"/>
      <dgm:spPr/>
    </dgm:pt>
    <dgm:pt modelId="{0D9BB567-294F-4668-A9A4-8C8E405BB081}" type="pres">
      <dgm:prSet presAssocID="{675BE2AA-6D02-4B0C-B511-256AA2ED2AB8}" presName="text_3" presStyleLbl="node1" presStyleIdx="2" presStyleCnt="3">
        <dgm:presLayoutVars>
          <dgm:bulletEnabled val="1"/>
        </dgm:presLayoutVars>
      </dgm:prSet>
      <dgm:spPr/>
    </dgm:pt>
    <dgm:pt modelId="{2BEA7F56-64BD-465B-B76C-B9AF6CA893BB}" type="pres">
      <dgm:prSet presAssocID="{675BE2AA-6D02-4B0C-B511-256AA2ED2AB8}" presName="accent_3" presStyleCnt="0"/>
      <dgm:spPr/>
    </dgm:pt>
    <dgm:pt modelId="{DC221332-CCB4-423C-BC3B-4C5BC3176F86}" type="pres">
      <dgm:prSet presAssocID="{675BE2AA-6D02-4B0C-B511-256AA2ED2AB8}" presName="accentRepeatNode" presStyleLbl="solidFgAcc1" presStyleIdx="2" presStyleCnt="3" custScaleX="138592" custScaleY="139080"/>
      <dgm:spPr/>
    </dgm:pt>
  </dgm:ptLst>
  <dgm:cxnLst>
    <dgm:cxn modelId="{4B09B207-98A7-4B5A-8077-4C228392D2DB}" type="presOf" srcId="{BDCA4E5D-1147-4D79-93AC-8D11CCFC4A98}" destId="{02706F01-9400-4CAF-B0D1-8C0AAAB1CC2F}" srcOrd="0" destOrd="0" presId="urn:microsoft.com/office/officeart/2008/layout/VerticalCurvedList"/>
    <dgm:cxn modelId="{A02B9A0D-E914-4A20-BBCC-A54303C80023}" type="presOf" srcId="{675BE2AA-6D02-4B0C-B511-256AA2ED2AB8}" destId="{0D9BB567-294F-4668-A9A4-8C8E405BB081}" srcOrd="0" destOrd="0" presId="urn:microsoft.com/office/officeart/2008/layout/VerticalCurvedList"/>
    <dgm:cxn modelId="{D622A813-9228-44EA-8EC0-C1854AF5C197}" srcId="{BDCA4E5D-1147-4D79-93AC-8D11CCFC4A98}" destId="{675BE2AA-6D02-4B0C-B511-256AA2ED2AB8}" srcOrd="2" destOrd="0" parTransId="{5CD63E4A-F89A-4A1B-9C86-B8177F41EF4A}" sibTransId="{F37CC797-642D-4F04-8B25-7458D54FBF33}"/>
    <dgm:cxn modelId="{1D91B929-F2CF-4FF1-8D44-EA44F1766576}" type="presOf" srcId="{E9F04000-C19F-4232-84BB-692D1CAAF21C}" destId="{E8E46A72-CCBD-47C9-ADCE-8CA0A8039144}" srcOrd="0" destOrd="0" presId="urn:microsoft.com/office/officeart/2008/layout/VerticalCurvedList"/>
    <dgm:cxn modelId="{E137CD6C-FE8E-4191-8555-19EC1F41BCEA}" srcId="{BDCA4E5D-1147-4D79-93AC-8D11CCFC4A98}" destId="{7FC4EED6-6B7E-447F-97DF-7D6B3CF9EEED}" srcOrd="1" destOrd="0" parTransId="{E0EC00F4-A1F6-4FA0-B23F-B3A15AE1400B}" sibTransId="{4DB8620B-CA54-4D6F-BA54-60B69F40C801}"/>
    <dgm:cxn modelId="{A9AE446F-50D0-4F65-B9A4-CD4F74F1922B}" type="presOf" srcId="{8A679757-36F5-48F4-AE93-CD3B12128740}" destId="{6EFCC514-AE3B-43CE-92D4-C19132D094F7}" srcOrd="0" destOrd="0" presId="urn:microsoft.com/office/officeart/2008/layout/VerticalCurvedList"/>
    <dgm:cxn modelId="{F0B939D6-DF7B-4D92-91BC-3C0B29CE7308}" srcId="{BDCA4E5D-1147-4D79-93AC-8D11CCFC4A98}" destId="{E9F04000-C19F-4232-84BB-692D1CAAF21C}" srcOrd="0" destOrd="0" parTransId="{E3E8F479-DF97-46C0-ADF4-FF3316E561DF}" sibTransId="{8A679757-36F5-48F4-AE93-CD3B12128740}"/>
    <dgm:cxn modelId="{B1F59DF8-E4C1-4218-9369-33EEE076CF30}" type="presOf" srcId="{7FC4EED6-6B7E-447F-97DF-7D6B3CF9EEED}" destId="{5E074101-0768-4679-AAC8-260E0FD5BF38}" srcOrd="0" destOrd="0" presId="urn:microsoft.com/office/officeart/2008/layout/VerticalCurvedList"/>
    <dgm:cxn modelId="{66954ACE-4C29-4F51-9554-870722C68E49}" type="presParOf" srcId="{02706F01-9400-4CAF-B0D1-8C0AAAB1CC2F}" destId="{3552DEE5-A664-4BBA-A144-7B76388B561D}" srcOrd="0" destOrd="0" presId="urn:microsoft.com/office/officeart/2008/layout/VerticalCurvedList"/>
    <dgm:cxn modelId="{6A993297-5022-4C72-A8CC-6C05BB3995AF}" type="presParOf" srcId="{3552DEE5-A664-4BBA-A144-7B76388B561D}" destId="{591ECC34-5405-4935-8E15-41B449B1354F}" srcOrd="0" destOrd="0" presId="urn:microsoft.com/office/officeart/2008/layout/VerticalCurvedList"/>
    <dgm:cxn modelId="{175FA4DC-5E32-4513-9E9C-57090B6C4F6F}" type="presParOf" srcId="{591ECC34-5405-4935-8E15-41B449B1354F}" destId="{351CA61C-C2B9-40A5-BFA2-876066C05FE2}" srcOrd="0" destOrd="0" presId="urn:microsoft.com/office/officeart/2008/layout/VerticalCurvedList"/>
    <dgm:cxn modelId="{9FEB65A4-B984-41C3-9843-43A13898EB65}" type="presParOf" srcId="{591ECC34-5405-4935-8E15-41B449B1354F}" destId="{6EFCC514-AE3B-43CE-92D4-C19132D094F7}" srcOrd="1" destOrd="0" presId="urn:microsoft.com/office/officeart/2008/layout/VerticalCurvedList"/>
    <dgm:cxn modelId="{08F1F416-3F8A-4C8C-B6C0-48EED76CED0C}" type="presParOf" srcId="{591ECC34-5405-4935-8E15-41B449B1354F}" destId="{06CC712A-5186-46F5-AD5C-DB2EC223CF92}" srcOrd="2" destOrd="0" presId="urn:microsoft.com/office/officeart/2008/layout/VerticalCurvedList"/>
    <dgm:cxn modelId="{337BDAE4-F63D-4E28-AA33-1315A90E656D}" type="presParOf" srcId="{591ECC34-5405-4935-8E15-41B449B1354F}" destId="{121BBC58-A6E9-4BD9-B60F-6D2F2C24B48A}" srcOrd="3" destOrd="0" presId="urn:microsoft.com/office/officeart/2008/layout/VerticalCurvedList"/>
    <dgm:cxn modelId="{57C59562-D26C-4D72-82EA-6288270B0AA4}" type="presParOf" srcId="{3552DEE5-A664-4BBA-A144-7B76388B561D}" destId="{E8E46A72-CCBD-47C9-ADCE-8CA0A8039144}" srcOrd="1" destOrd="0" presId="urn:microsoft.com/office/officeart/2008/layout/VerticalCurvedList"/>
    <dgm:cxn modelId="{DB3BD633-DB35-4FA2-9686-CB414ACD86A2}" type="presParOf" srcId="{3552DEE5-A664-4BBA-A144-7B76388B561D}" destId="{4D08D555-EC26-42F1-A5F1-6CBC00C2877B}" srcOrd="2" destOrd="0" presId="urn:microsoft.com/office/officeart/2008/layout/VerticalCurvedList"/>
    <dgm:cxn modelId="{F6EC17B2-2F75-430E-8CD0-FC3966DA8B85}" type="presParOf" srcId="{4D08D555-EC26-42F1-A5F1-6CBC00C2877B}" destId="{083C7F23-D098-40CA-83E6-FD89208E72C7}" srcOrd="0" destOrd="0" presId="urn:microsoft.com/office/officeart/2008/layout/VerticalCurvedList"/>
    <dgm:cxn modelId="{F1B7FAF5-A7DE-47CD-B0CD-4F096A3526C2}" type="presParOf" srcId="{3552DEE5-A664-4BBA-A144-7B76388B561D}" destId="{5E074101-0768-4679-AAC8-260E0FD5BF38}" srcOrd="3" destOrd="0" presId="urn:microsoft.com/office/officeart/2008/layout/VerticalCurvedList"/>
    <dgm:cxn modelId="{CDBE3D3E-F555-4297-A022-B4893F8C7629}" type="presParOf" srcId="{3552DEE5-A664-4BBA-A144-7B76388B561D}" destId="{3A53C66E-C06F-41BF-97A2-08ED33F4BC4B}" srcOrd="4" destOrd="0" presId="urn:microsoft.com/office/officeart/2008/layout/VerticalCurvedList"/>
    <dgm:cxn modelId="{91FA62E1-1D00-4B63-AB19-E891251F75D5}" type="presParOf" srcId="{3A53C66E-C06F-41BF-97A2-08ED33F4BC4B}" destId="{C6F7AD34-7026-4D9B-B201-25C45FFD8D2E}" srcOrd="0" destOrd="0" presId="urn:microsoft.com/office/officeart/2008/layout/VerticalCurvedList"/>
    <dgm:cxn modelId="{D584E8CB-2AC3-48EB-8544-F5ED610EE8F0}" type="presParOf" srcId="{3552DEE5-A664-4BBA-A144-7B76388B561D}" destId="{0D9BB567-294F-4668-A9A4-8C8E405BB081}" srcOrd="5" destOrd="0" presId="urn:microsoft.com/office/officeart/2008/layout/VerticalCurvedList"/>
    <dgm:cxn modelId="{4F170A52-7B9F-4712-83BC-DF1D6FE73A85}" type="presParOf" srcId="{3552DEE5-A664-4BBA-A144-7B76388B561D}" destId="{2BEA7F56-64BD-465B-B76C-B9AF6CA893BB}" srcOrd="6" destOrd="0" presId="urn:microsoft.com/office/officeart/2008/layout/VerticalCurvedList"/>
    <dgm:cxn modelId="{E2902D3F-EBF0-4AC0-A05B-04683252E3B2}" type="presParOf" srcId="{2BEA7F56-64BD-465B-B76C-B9AF6CA893BB}" destId="{DC221332-CCB4-423C-BC3B-4C5BC3176F8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CA4E5D-1147-4D79-93AC-8D11CCFC4A98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9F04000-C19F-4232-84BB-692D1CAAF21C}">
      <dgm:prSet phldrT="[Text]"/>
      <dgm:spPr/>
      <dgm:t>
        <a:bodyPr/>
        <a:lstStyle/>
        <a:p>
          <a:pPr algn="r" rtl="1">
            <a:buNone/>
          </a:pPr>
          <a:r>
            <a:rPr lang="ar-AE" dirty="0"/>
            <a:t>استمر سيدنا نوح عليه السلام يدعوا قومه لعبادة الله</a:t>
          </a:r>
          <a:endParaRPr lang="en-US" dirty="0"/>
        </a:p>
      </dgm:t>
    </dgm:pt>
    <dgm:pt modelId="{E3E8F479-DF97-46C0-ADF4-FF3316E561DF}" type="parTrans" cxnId="{F0B939D6-DF7B-4D92-91BC-3C0B29CE7308}">
      <dgm:prSet/>
      <dgm:spPr/>
      <dgm:t>
        <a:bodyPr/>
        <a:lstStyle/>
        <a:p>
          <a:endParaRPr lang="en-US"/>
        </a:p>
      </dgm:t>
    </dgm:pt>
    <dgm:pt modelId="{8A679757-36F5-48F4-AE93-CD3B12128740}" type="sibTrans" cxnId="{F0B939D6-DF7B-4D92-91BC-3C0B29CE7308}">
      <dgm:prSet/>
      <dgm:spPr/>
      <dgm:t>
        <a:bodyPr/>
        <a:lstStyle/>
        <a:p>
          <a:endParaRPr lang="en-US"/>
        </a:p>
      </dgm:t>
    </dgm:pt>
    <dgm:pt modelId="{7FC4EED6-6B7E-447F-97DF-7D6B3CF9EEED}">
      <dgm:prSet phldrT="[Text]"/>
      <dgm:spPr/>
      <dgm:t>
        <a:bodyPr/>
        <a:lstStyle/>
        <a:p>
          <a:pPr algn="r"/>
          <a:r>
            <a:rPr lang="ar-AE" dirty="0"/>
            <a:t>شكى سيدنا نوح قومه لله وأمره الله تعالى بأن يصنع سفينه</a:t>
          </a:r>
          <a:endParaRPr lang="en-US" dirty="0"/>
        </a:p>
      </dgm:t>
    </dgm:pt>
    <dgm:pt modelId="{E0EC00F4-A1F6-4FA0-B23F-B3A15AE1400B}" type="parTrans" cxnId="{E137CD6C-FE8E-4191-8555-19EC1F41BCEA}">
      <dgm:prSet/>
      <dgm:spPr/>
      <dgm:t>
        <a:bodyPr/>
        <a:lstStyle/>
        <a:p>
          <a:endParaRPr lang="en-US"/>
        </a:p>
      </dgm:t>
    </dgm:pt>
    <dgm:pt modelId="{4DB8620B-CA54-4D6F-BA54-60B69F40C801}" type="sibTrans" cxnId="{E137CD6C-FE8E-4191-8555-19EC1F41BCEA}">
      <dgm:prSet/>
      <dgm:spPr/>
      <dgm:t>
        <a:bodyPr/>
        <a:lstStyle/>
        <a:p>
          <a:endParaRPr lang="en-US"/>
        </a:p>
      </dgm:t>
    </dgm:pt>
    <dgm:pt modelId="{675BE2AA-6D02-4B0C-B511-256AA2ED2AB8}">
      <dgm:prSet phldrT="[Text]"/>
      <dgm:spPr/>
      <dgm:t>
        <a:bodyPr/>
        <a:lstStyle/>
        <a:p>
          <a:pPr algn="r"/>
          <a:r>
            <a:rPr lang="ar-AE" dirty="0"/>
            <a:t>أمر الله تعالى سيدنا نوح بأن يركب السفينة هو والمؤمنين الذين أسلموا وزوجين من كل نوع من الحيوانات. </a:t>
          </a:r>
          <a:endParaRPr lang="en-US" dirty="0"/>
        </a:p>
      </dgm:t>
    </dgm:pt>
    <dgm:pt modelId="{5CD63E4A-F89A-4A1B-9C86-B8177F41EF4A}" type="parTrans" cxnId="{D622A813-9228-44EA-8EC0-C1854AF5C197}">
      <dgm:prSet/>
      <dgm:spPr/>
      <dgm:t>
        <a:bodyPr/>
        <a:lstStyle/>
        <a:p>
          <a:endParaRPr lang="en-US"/>
        </a:p>
      </dgm:t>
    </dgm:pt>
    <dgm:pt modelId="{F37CC797-642D-4F04-8B25-7458D54FBF33}" type="sibTrans" cxnId="{D622A813-9228-44EA-8EC0-C1854AF5C197}">
      <dgm:prSet/>
      <dgm:spPr/>
      <dgm:t>
        <a:bodyPr/>
        <a:lstStyle/>
        <a:p>
          <a:endParaRPr lang="en-US"/>
        </a:p>
      </dgm:t>
    </dgm:pt>
    <dgm:pt modelId="{02706F01-9400-4CAF-B0D1-8C0AAAB1CC2F}" type="pres">
      <dgm:prSet presAssocID="{BDCA4E5D-1147-4D79-93AC-8D11CCFC4A98}" presName="Name0" presStyleCnt="0">
        <dgm:presLayoutVars>
          <dgm:chMax val="7"/>
          <dgm:chPref val="7"/>
          <dgm:dir/>
        </dgm:presLayoutVars>
      </dgm:prSet>
      <dgm:spPr/>
    </dgm:pt>
    <dgm:pt modelId="{3552DEE5-A664-4BBA-A144-7B76388B561D}" type="pres">
      <dgm:prSet presAssocID="{BDCA4E5D-1147-4D79-93AC-8D11CCFC4A98}" presName="Name1" presStyleCnt="0"/>
      <dgm:spPr/>
    </dgm:pt>
    <dgm:pt modelId="{591ECC34-5405-4935-8E15-41B449B1354F}" type="pres">
      <dgm:prSet presAssocID="{BDCA4E5D-1147-4D79-93AC-8D11CCFC4A98}" presName="cycle" presStyleCnt="0"/>
      <dgm:spPr/>
    </dgm:pt>
    <dgm:pt modelId="{351CA61C-C2B9-40A5-BFA2-876066C05FE2}" type="pres">
      <dgm:prSet presAssocID="{BDCA4E5D-1147-4D79-93AC-8D11CCFC4A98}" presName="srcNode" presStyleLbl="node1" presStyleIdx="0" presStyleCnt="3"/>
      <dgm:spPr/>
    </dgm:pt>
    <dgm:pt modelId="{6EFCC514-AE3B-43CE-92D4-C19132D094F7}" type="pres">
      <dgm:prSet presAssocID="{BDCA4E5D-1147-4D79-93AC-8D11CCFC4A98}" presName="conn" presStyleLbl="parChTrans1D2" presStyleIdx="0" presStyleCnt="1"/>
      <dgm:spPr/>
    </dgm:pt>
    <dgm:pt modelId="{06CC712A-5186-46F5-AD5C-DB2EC223CF92}" type="pres">
      <dgm:prSet presAssocID="{BDCA4E5D-1147-4D79-93AC-8D11CCFC4A98}" presName="extraNode" presStyleLbl="node1" presStyleIdx="0" presStyleCnt="3"/>
      <dgm:spPr/>
    </dgm:pt>
    <dgm:pt modelId="{121BBC58-A6E9-4BD9-B60F-6D2F2C24B48A}" type="pres">
      <dgm:prSet presAssocID="{BDCA4E5D-1147-4D79-93AC-8D11CCFC4A98}" presName="dstNode" presStyleLbl="node1" presStyleIdx="0" presStyleCnt="3"/>
      <dgm:spPr/>
    </dgm:pt>
    <dgm:pt modelId="{E8E46A72-CCBD-47C9-ADCE-8CA0A8039144}" type="pres">
      <dgm:prSet presAssocID="{E9F04000-C19F-4232-84BB-692D1CAAF21C}" presName="text_1" presStyleLbl="node1" presStyleIdx="0" presStyleCnt="3">
        <dgm:presLayoutVars>
          <dgm:bulletEnabled val="1"/>
        </dgm:presLayoutVars>
      </dgm:prSet>
      <dgm:spPr/>
    </dgm:pt>
    <dgm:pt modelId="{4D08D555-EC26-42F1-A5F1-6CBC00C2877B}" type="pres">
      <dgm:prSet presAssocID="{E9F04000-C19F-4232-84BB-692D1CAAF21C}" presName="accent_1" presStyleCnt="0"/>
      <dgm:spPr/>
    </dgm:pt>
    <dgm:pt modelId="{083C7F23-D098-40CA-83E6-FD89208E72C7}" type="pres">
      <dgm:prSet presAssocID="{E9F04000-C19F-4232-84BB-692D1CAAF21C}" presName="accentRepeatNode" presStyleLbl="solidFgAcc1" presStyleIdx="0" presStyleCnt="3" custScaleX="151201" custScaleY="131554"/>
      <dgm:spPr/>
    </dgm:pt>
    <dgm:pt modelId="{5E074101-0768-4679-AAC8-260E0FD5BF38}" type="pres">
      <dgm:prSet presAssocID="{7FC4EED6-6B7E-447F-97DF-7D6B3CF9EEED}" presName="text_2" presStyleLbl="node1" presStyleIdx="1" presStyleCnt="3">
        <dgm:presLayoutVars>
          <dgm:bulletEnabled val="1"/>
        </dgm:presLayoutVars>
      </dgm:prSet>
      <dgm:spPr/>
    </dgm:pt>
    <dgm:pt modelId="{3A53C66E-C06F-41BF-97A2-08ED33F4BC4B}" type="pres">
      <dgm:prSet presAssocID="{7FC4EED6-6B7E-447F-97DF-7D6B3CF9EEED}" presName="accent_2" presStyleCnt="0"/>
      <dgm:spPr/>
    </dgm:pt>
    <dgm:pt modelId="{C6F7AD34-7026-4D9B-B201-25C45FFD8D2E}" type="pres">
      <dgm:prSet presAssocID="{7FC4EED6-6B7E-447F-97DF-7D6B3CF9EEED}" presName="accentRepeatNode" presStyleLbl="solidFgAcc1" presStyleIdx="1" presStyleCnt="3" custScaleX="138592" custScaleY="139080"/>
      <dgm:spPr/>
    </dgm:pt>
    <dgm:pt modelId="{0D9BB567-294F-4668-A9A4-8C8E405BB081}" type="pres">
      <dgm:prSet presAssocID="{675BE2AA-6D02-4B0C-B511-256AA2ED2AB8}" presName="text_3" presStyleLbl="node1" presStyleIdx="2" presStyleCnt="3">
        <dgm:presLayoutVars>
          <dgm:bulletEnabled val="1"/>
        </dgm:presLayoutVars>
      </dgm:prSet>
      <dgm:spPr/>
    </dgm:pt>
    <dgm:pt modelId="{2BEA7F56-64BD-465B-B76C-B9AF6CA893BB}" type="pres">
      <dgm:prSet presAssocID="{675BE2AA-6D02-4B0C-B511-256AA2ED2AB8}" presName="accent_3" presStyleCnt="0"/>
      <dgm:spPr/>
    </dgm:pt>
    <dgm:pt modelId="{DC221332-CCB4-423C-BC3B-4C5BC3176F86}" type="pres">
      <dgm:prSet presAssocID="{675BE2AA-6D02-4B0C-B511-256AA2ED2AB8}" presName="accentRepeatNode" presStyleLbl="solidFgAcc1" presStyleIdx="2" presStyleCnt="3" custScaleX="138592" custScaleY="139080"/>
      <dgm:spPr/>
    </dgm:pt>
  </dgm:ptLst>
  <dgm:cxnLst>
    <dgm:cxn modelId="{4B09B207-98A7-4B5A-8077-4C228392D2DB}" type="presOf" srcId="{BDCA4E5D-1147-4D79-93AC-8D11CCFC4A98}" destId="{02706F01-9400-4CAF-B0D1-8C0AAAB1CC2F}" srcOrd="0" destOrd="0" presId="urn:microsoft.com/office/officeart/2008/layout/VerticalCurvedList"/>
    <dgm:cxn modelId="{A02B9A0D-E914-4A20-BBCC-A54303C80023}" type="presOf" srcId="{675BE2AA-6D02-4B0C-B511-256AA2ED2AB8}" destId="{0D9BB567-294F-4668-A9A4-8C8E405BB081}" srcOrd="0" destOrd="0" presId="urn:microsoft.com/office/officeart/2008/layout/VerticalCurvedList"/>
    <dgm:cxn modelId="{D622A813-9228-44EA-8EC0-C1854AF5C197}" srcId="{BDCA4E5D-1147-4D79-93AC-8D11CCFC4A98}" destId="{675BE2AA-6D02-4B0C-B511-256AA2ED2AB8}" srcOrd="2" destOrd="0" parTransId="{5CD63E4A-F89A-4A1B-9C86-B8177F41EF4A}" sibTransId="{F37CC797-642D-4F04-8B25-7458D54FBF33}"/>
    <dgm:cxn modelId="{1D91B929-F2CF-4FF1-8D44-EA44F1766576}" type="presOf" srcId="{E9F04000-C19F-4232-84BB-692D1CAAF21C}" destId="{E8E46A72-CCBD-47C9-ADCE-8CA0A8039144}" srcOrd="0" destOrd="0" presId="urn:microsoft.com/office/officeart/2008/layout/VerticalCurvedList"/>
    <dgm:cxn modelId="{E137CD6C-FE8E-4191-8555-19EC1F41BCEA}" srcId="{BDCA4E5D-1147-4D79-93AC-8D11CCFC4A98}" destId="{7FC4EED6-6B7E-447F-97DF-7D6B3CF9EEED}" srcOrd="1" destOrd="0" parTransId="{E0EC00F4-A1F6-4FA0-B23F-B3A15AE1400B}" sibTransId="{4DB8620B-CA54-4D6F-BA54-60B69F40C801}"/>
    <dgm:cxn modelId="{A9AE446F-50D0-4F65-B9A4-CD4F74F1922B}" type="presOf" srcId="{8A679757-36F5-48F4-AE93-CD3B12128740}" destId="{6EFCC514-AE3B-43CE-92D4-C19132D094F7}" srcOrd="0" destOrd="0" presId="urn:microsoft.com/office/officeart/2008/layout/VerticalCurvedList"/>
    <dgm:cxn modelId="{F0B939D6-DF7B-4D92-91BC-3C0B29CE7308}" srcId="{BDCA4E5D-1147-4D79-93AC-8D11CCFC4A98}" destId="{E9F04000-C19F-4232-84BB-692D1CAAF21C}" srcOrd="0" destOrd="0" parTransId="{E3E8F479-DF97-46C0-ADF4-FF3316E561DF}" sibTransId="{8A679757-36F5-48F4-AE93-CD3B12128740}"/>
    <dgm:cxn modelId="{B1F59DF8-E4C1-4218-9369-33EEE076CF30}" type="presOf" srcId="{7FC4EED6-6B7E-447F-97DF-7D6B3CF9EEED}" destId="{5E074101-0768-4679-AAC8-260E0FD5BF38}" srcOrd="0" destOrd="0" presId="urn:microsoft.com/office/officeart/2008/layout/VerticalCurvedList"/>
    <dgm:cxn modelId="{66954ACE-4C29-4F51-9554-870722C68E49}" type="presParOf" srcId="{02706F01-9400-4CAF-B0D1-8C0AAAB1CC2F}" destId="{3552DEE5-A664-4BBA-A144-7B76388B561D}" srcOrd="0" destOrd="0" presId="urn:microsoft.com/office/officeart/2008/layout/VerticalCurvedList"/>
    <dgm:cxn modelId="{6A993297-5022-4C72-A8CC-6C05BB3995AF}" type="presParOf" srcId="{3552DEE5-A664-4BBA-A144-7B76388B561D}" destId="{591ECC34-5405-4935-8E15-41B449B1354F}" srcOrd="0" destOrd="0" presId="urn:microsoft.com/office/officeart/2008/layout/VerticalCurvedList"/>
    <dgm:cxn modelId="{175FA4DC-5E32-4513-9E9C-57090B6C4F6F}" type="presParOf" srcId="{591ECC34-5405-4935-8E15-41B449B1354F}" destId="{351CA61C-C2B9-40A5-BFA2-876066C05FE2}" srcOrd="0" destOrd="0" presId="urn:microsoft.com/office/officeart/2008/layout/VerticalCurvedList"/>
    <dgm:cxn modelId="{9FEB65A4-B984-41C3-9843-43A13898EB65}" type="presParOf" srcId="{591ECC34-5405-4935-8E15-41B449B1354F}" destId="{6EFCC514-AE3B-43CE-92D4-C19132D094F7}" srcOrd="1" destOrd="0" presId="urn:microsoft.com/office/officeart/2008/layout/VerticalCurvedList"/>
    <dgm:cxn modelId="{08F1F416-3F8A-4C8C-B6C0-48EED76CED0C}" type="presParOf" srcId="{591ECC34-5405-4935-8E15-41B449B1354F}" destId="{06CC712A-5186-46F5-AD5C-DB2EC223CF92}" srcOrd="2" destOrd="0" presId="urn:microsoft.com/office/officeart/2008/layout/VerticalCurvedList"/>
    <dgm:cxn modelId="{337BDAE4-F63D-4E28-AA33-1315A90E656D}" type="presParOf" srcId="{591ECC34-5405-4935-8E15-41B449B1354F}" destId="{121BBC58-A6E9-4BD9-B60F-6D2F2C24B48A}" srcOrd="3" destOrd="0" presId="urn:microsoft.com/office/officeart/2008/layout/VerticalCurvedList"/>
    <dgm:cxn modelId="{57C59562-D26C-4D72-82EA-6288270B0AA4}" type="presParOf" srcId="{3552DEE5-A664-4BBA-A144-7B76388B561D}" destId="{E8E46A72-CCBD-47C9-ADCE-8CA0A8039144}" srcOrd="1" destOrd="0" presId="urn:microsoft.com/office/officeart/2008/layout/VerticalCurvedList"/>
    <dgm:cxn modelId="{DB3BD633-DB35-4FA2-9686-CB414ACD86A2}" type="presParOf" srcId="{3552DEE5-A664-4BBA-A144-7B76388B561D}" destId="{4D08D555-EC26-42F1-A5F1-6CBC00C2877B}" srcOrd="2" destOrd="0" presId="urn:microsoft.com/office/officeart/2008/layout/VerticalCurvedList"/>
    <dgm:cxn modelId="{F6EC17B2-2F75-430E-8CD0-FC3966DA8B85}" type="presParOf" srcId="{4D08D555-EC26-42F1-A5F1-6CBC00C2877B}" destId="{083C7F23-D098-40CA-83E6-FD89208E72C7}" srcOrd="0" destOrd="0" presId="urn:microsoft.com/office/officeart/2008/layout/VerticalCurvedList"/>
    <dgm:cxn modelId="{F1B7FAF5-A7DE-47CD-B0CD-4F096A3526C2}" type="presParOf" srcId="{3552DEE5-A664-4BBA-A144-7B76388B561D}" destId="{5E074101-0768-4679-AAC8-260E0FD5BF38}" srcOrd="3" destOrd="0" presId="urn:microsoft.com/office/officeart/2008/layout/VerticalCurvedList"/>
    <dgm:cxn modelId="{CDBE3D3E-F555-4297-A022-B4893F8C7629}" type="presParOf" srcId="{3552DEE5-A664-4BBA-A144-7B76388B561D}" destId="{3A53C66E-C06F-41BF-97A2-08ED33F4BC4B}" srcOrd="4" destOrd="0" presId="urn:microsoft.com/office/officeart/2008/layout/VerticalCurvedList"/>
    <dgm:cxn modelId="{91FA62E1-1D00-4B63-AB19-E891251F75D5}" type="presParOf" srcId="{3A53C66E-C06F-41BF-97A2-08ED33F4BC4B}" destId="{C6F7AD34-7026-4D9B-B201-25C45FFD8D2E}" srcOrd="0" destOrd="0" presId="urn:microsoft.com/office/officeart/2008/layout/VerticalCurvedList"/>
    <dgm:cxn modelId="{D584E8CB-2AC3-48EB-8544-F5ED610EE8F0}" type="presParOf" srcId="{3552DEE5-A664-4BBA-A144-7B76388B561D}" destId="{0D9BB567-294F-4668-A9A4-8C8E405BB081}" srcOrd="5" destOrd="0" presId="urn:microsoft.com/office/officeart/2008/layout/VerticalCurvedList"/>
    <dgm:cxn modelId="{4F170A52-7B9F-4712-83BC-DF1D6FE73A85}" type="presParOf" srcId="{3552DEE5-A664-4BBA-A144-7B76388B561D}" destId="{2BEA7F56-64BD-465B-B76C-B9AF6CA893BB}" srcOrd="6" destOrd="0" presId="urn:microsoft.com/office/officeart/2008/layout/VerticalCurvedList"/>
    <dgm:cxn modelId="{E2902D3F-EBF0-4AC0-A05B-04683252E3B2}" type="presParOf" srcId="{2BEA7F56-64BD-465B-B76C-B9AF6CA893BB}" destId="{DC221332-CCB4-423C-BC3B-4C5BC3176F8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CC514-AE3B-43CE-92D4-C19132D094F7}">
      <dsp:nvSpPr>
        <dsp:cNvPr id="0" name=""/>
        <dsp:cNvSpPr/>
      </dsp:nvSpPr>
      <dsp:spPr>
        <a:xfrm>
          <a:off x="-6656930" y="-1047933"/>
          <a:ext cx="8157110" cy="8157110"/>
        </a:xfrm>
        <a:prstGeom prst="blockArc">
          <a:avLst>
            <a:gd name="adj1" fmla="val 18900000"/>
            <a:gd name="adj2" fmla="val 2700000"/>
            <a:gd name="adj3" fmla="val 265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46A72-CCBD-47C9-ADCE-8CA0A8039144}">
      <dsp:nvSpPr>
        <dsp:cNvPr id="0" name=""/>
        <dsp:cNvSpPr/>
      </dsp:nvSpPr>
      <dsp:spPr>
        <a:xfrm>
          <a:off x="1035264" y="606124"/>
          <a:ext cx="9590654" cy="12122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2222" tIns="93980" rIns="93980" bIns="93980" numCol="1" spcCol="1270" anchor="ctr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AE" sz="3700" kern="1200" dirty="0"/>
            <a:t>سيدنا نوح عليه السلام كان صادقاً.</a:t>
          </a:r>
          <a:endParaRPr lang="en-US" sz="3700" kern="1200" dirty="0"/>
        </a:p>
      </dsp:txBody>
      <dsp:txXfrm>
        <a:off x="1035264" y="606124"/>
        <a:ext cx="9590654" cy="1212248"/>
      </dsp:txXfrm>
    </dsp:sp>
    <dsp:sp modelId="{083C7F23-D098-40CA-83E6-FD89208E72C7}">
      <dsp:nvSpPr>
        <dsp:cNvPr id="0" name=""/>
        <dsp:cNvSpPr/>
      </dsp:nvSpPr>
      <dsp:spPr>
        <a:xfrm>
          <a:off x="-110318" y="215522"/>
          <a:ext cx="2291165" cy="19934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074101-0768-4679-AAC8-260E0FD5BF38}">
      <dsp:nvSpPr>
        <dsp:cNvPr id="0" name=""/>
        <dsp:cNvSpPr/>
      </dsp:nvSpPr>
      <dsp:spPr>
        <a:xfrm>
          <a:off x="1475916" y="2424497"/>
          <a:ext cx="9150001" cy="121224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2222" tIns="93980" rIns="93980" bIns="93980" numCol="1" spcCol="1270" anchor="ctr" anchorCtr="0">
          <a:noAutofit/>
        </a:bodyPr>
        <a:lstStyle/>
        <a:p>
          <a:pPr marL="0" lvl="0" indent="0" algn="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AE" sz="3700" kern="1200" dirty="0"/>
            <a:t>دعا سيدنا نوح قومه عبادة الله وترك عبادة الأصنام .</a:t>
          </a:r>
          <a:endParaRPr lang="en-US" sz="3700" kern="1200" dirty="0"/>
        </a:p>
      </dsp:txBody>
      <dsp:txXfrm>
        <a:off x="1475916" y="2424497"/>
        <a:ext cx="9150001" cy="1212248"/>
      </dsp:txXfrm>
    </dsp:sp>
    <dsp:sp modelId="{C6F7AD34-7026-4D9B-B201-25C45FFD8D2E}">
      <dsp:nvSpPr>
        <dsp:cNvPr id="0" name=""/>
        <dsp:cNvSpPr/>
      </dsp:nvSpPr>
      <dsp:spPr>
        <a:xfrm>
          <a:off x="425866" y="1976874"/>
          <a:ext cx="2100099" cy="21074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BB567-294F-4668-A9A4-8C8E405BB081}">
      <dsp:nvSpPr>
        <dsp:cNvPr id="0" name=""/>
        <dsp:cNvSpPr/>
      </dsp:nvSpPr>
      <dsp:spPr>
        <a:xfrm>
          <a:off x="1035264" y="4242870"/>
          <a:ext cx="9590654" cy="12122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2222" tIns="93980" rIns="93980" bIns="93980" numCol="1" spcCol="1270" anchor="ctr" anchorCtr="0">
          <a:noAutofit/>
        </a:bodyPr>
        <a:lstStyle/>
        <a:p>
          <a:pPr marL="0" lvl="0" indent="0" algn="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AE" sz="3700" kern="1200" dirty="0"/>
            <a:t>رفض قوم سيدنا نوح أن يتركوا عبادة الأصنام وكانوا يسخرون منه.</a:t>
          </a:r>
          <a:endParaRPr lang="en-US" sz="3700" kern="1200" dirty="0"/>
        </a:p>
      </dsp:txBody>
      <dsp:txXfrm>
        <a:off x="1035264" y="4242870"/>
        <a:ext cx="9590654" cy="1212248"/>
      </dsp:txXfrm>
    </dsp:sp>
    <dsp:sp modelId="{DC221332-CCB4-423C-BC3B-4C5BC3176F86}">
      <dsp:nvSpPr>
        <dsp:cNvPr id="0" name=""/>
        <dsp:cNvSpPr/>
      </dsp:nvSpPr>
      <dsp:spPr>
        <a:xfrm>
          <a:off x="-14785" y="3795247"/>
          <a:ext cx="2100099" cy="21074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CC514-AE3B-43CE-92D4-C19132D094F7}">
      <dsp:nvSpPr>
        <dsp:cNvPr id="0" name=""/>
        <dsp:cNvSpPr/>
      </dsp:nvSpPr>
      <dsp:spPr>
        <a:xfrm>
          <a:off x="-6656930" y="-1047933"/>
          <a:ext cx="8157110" cy="8157110"/>
        </a:xfrm>
        <a:prstGeom prst="blockArc">
          <a:avLst>
            <a:gd name="adj1" fmla="val 18900000"/>
            <a:gd name="adj2" fmla="val 2700000"/>
            <a:gd name="adj3" fmla="val 265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46A72-CCBD-47C9-ADCE-8CA0A8039144}">
      <dsp:nvSpPr>
        <dsp:cNvPr id="0" name=""/>
        <dsp:cNvSpPr/>
      </dsp:nvSpPr>
      <dsp:spPr>
        <a:xfrm>
          <a:off x="1035264" y="606124"/>
          <a:ext cx="9590654" cy="121224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2222" tIns="93980" rIns="93980" bIns="93980" numCol="1" spcCol="1270" anchor="ctr" anchorCtr="0">
          <a:noAutofit/>
        </a:bodyPr>
        <a:lstStyle/>
        <a:p>
          <a:pPr marL="0" lvl="0" indent="0" algn="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AE" sz="3700" kern="1200" dirty="0"/>
            <a:t>استمر سيدنا نوح عليه السلام يدعوا قومه لعبادة الله</a:t>
          </a:r>
          <a:endParaRPr lang="en-US" sz="3700" kern="1200" dirty="0"/>
        </a:p>
      </dsp:txBody>
      <dsp:txXfrm>
        <a:off x="1035264" y="606124"/>
        <a:ext cx="9590654" cy="1212248"/>
      </dsp:txXfrm>
    </dsp:sp>
    <dsp:sp modelId="{083C7F23-D098-40CA-83E6-FD89208E72C7}">
      <dsp:nvSpPr>
        <dsp:cNvPr id="0" name=""/>
        <dsp:cNvSpPr/>
      </dsp:nvSpPr>
      <dsp:spPr>
        <a:xfrm>
          <a:off x="-110318" y="215522"/>
          <a:ext cx="2291165" cy="19934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074101-0768-4679-AAC8-260E0FD5BF38}">
      <dsp:nvSpPr>
        <dsp:cNvPr id="0" name=""/>
        <dsp:cNvSpPr/>
      </dsp:nvSpPr>
      <dsp:spPr>
        <a:xfrm>
          <a:off x="1475916" y="2424497"/>
          <a:ext cx="9150001" cy="121224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2222" tIns="93980" rIns="93980" bIns="93980" numCol="1" spcCol="1270" anchor="ctr" anchorCtr="0">
          <a:noAutofit/>
        </a:bodyPr>
        <a:lstStyle/>
        <a:p>
          <a:pPr marL="0" lvl="0" indent="0" algn="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AE" sz="3700" kern="1200" dirty="0"/>
            <a:t>شكى سيدنا نوح قومه لله وأمره الله تعالى بأن يصنع سفينه</a:t>
          </a:r>
          <a:endParaRPr lang="en-US" sz="3700" kern="1200" dirty="0"/>
        </a:p>
      </dsp:txBody>
      <dsp:txXfrm>
        <a:off x="1475916" y="2424497"/>
        <a:ext cx="9150001" cy="1212248"/>
      </dsp:txXfrm>
    </dsp:sp>
    <dsp:sp modelId="{C6F7AD34-7026-4D9B-B201-25C45FFD8D2E}">
      <dsp:nvSpPr>
        <dsp:cNvPr id="0" name=""/>
        <dsp:cNvSpPr/>
      </dsp:nvSpPr>
      <dsp:spPr>
        <a:xfrm>
          <a:off x="425866" y="1976874"/>
          <a:ext cx="2100099" cy="21074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BB567-294F-4668-A9A4-8C8E405BB081}">
      <dsp:nvSpPr>
        <dsp:cNvPr id="0" name=""/>
        <dsp:cNvSpPr/>
      </dsp:nvSpPr>
      <dsp:spPr>
        <a:xfrm>
          <a:off x="1035264" y="4242870"/>
          <a:ext cx="9590654" cy="121224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2222" tIns="93980" rIns="93980" bIns="93980" numCol="1" spcCol="1270" anchor="ctr" anchorCtr="0">
          <a:noAutofit/>
        </a:bodyPr>
        <a:lstStyle/>
        <a:p>
          <a:pPr marL="0" lvl="0" indent="0" algn="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AE" sz="3700" kern="1200" dirty="0"/>
            <a:t>أمر الله تعالى سيدنا نوح بأن يركب السفينة هو والمؤمنين الذين أسلموا وزوجين من كل نوع من الحيوانات. </a:t>
          </a:r>
          <a:endParaRPr lang="en-US" sz="3700" kern="1200" dirty="0"/>
        </a:p>
      </dsp:txBody>
      <dsp:txXfrm>
        <a:off x="1035264" y="4242870"/>
        <a:ext cx="9590654" cy="1212248"/>
      </dsp:txXfrm>
    </dsp:sp>
    <dsp:sp modelId="{DC221332-CCB4-423C-BC3B-4C5BC3176F86}">
      <dsp:nvSpPr>
        <dsp:cNvPr id="0" name=""/>
        <dsp:cNvSpPr/>
      </dsp:nvSpPr>
      <dsp:spPr>
        <a:xfrm>
          <a:off x="-14785" y="3795247"/>
          <a:ext cx="2100099" cy="21074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D1A95B-9609-4ACE-AE56-E51497E40A61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CE209E-25D2-48D0-B231-FD4ADE5BC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71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ffb24b83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ffb24b83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67058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ffb24b83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ffb24b83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73401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ffb24b83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ffb24b83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0059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ffb24b83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ffb24b83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08889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ffb24b83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ffb24b83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7780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cffb24b83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cffb24b83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907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A0A2E-8B1E-45DE-81C9-92C6288AAE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892E11-127F-4893-9187-58B87B4E5D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B9259-FC0A-40DC-B6F4-AF57AAEFE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3DB6F-769F-4545-9D42-CF7F3247D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69D73-240A-4A85-B96E-3E1E3696E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760818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B1829-2494-4EC5-A3DF-B7498377A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9C973-7850-4A9B-B98A-31F1B80F4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DCA4F-3107-4CDB-BD6F-B763C51A3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F65B0-6D5C-4EDF-8F93-8D78C520B6DD}" type="datetimeFigureOut">
              <a:rPr lang="en-US" smtClean="0"/>
              <a:t>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40B88-8874-4E8D-913F-622D140AC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67004-C807-4929-BD04-BC70E6337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D287D-3AAC-4B33-9D17-7D9DA449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146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A99DA-FA81-4CAB-9458-21996D104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7530D-34B4-4DF0-8FA3-A6C2987BB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31580-F0FB-401B-ACA5-D0D611A3B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23050-CB5D-435D-967D-CD5FE91EE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1F2AC-D97F-4BEA-B64A-EB24DF4B4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495830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311B89-595B-4D7C-9A76-C8616C187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BCB92-A50E-458C-8D52-331374F228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AF816B-B6FC-452C-A919-F69B0329C8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BB232A-F9F0-42A6-A64F-6CD7F13DB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4F2494-A212-49B4-B2AF-99DB26AB2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867E50-C544-4E53-8886-9FB4AC8C3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719776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11049-C2C9-45E0-87AF-68B08CD7E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D9A15B-DCE8-45F3-B737-22E21C7BCF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4102D8-316F-4733-998F-D2393CAF2D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573E9D-00D6-42AB-B774-9DB4219597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889D87-38B4-4FCD-8520-1DBE753156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53ADCB-8B95-467A-803E-7FE2109CA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744F9E-8760-49BE-B615-682BD13E7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B5724D1-8079-4E41-814F-1951ED8B9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1642325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A167E-AC91-45C4-96D1-8DFE5F9F5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048FC3-D341-4384-A43E-7735DA0CC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1CA97-E816-4CBD-9666-13FA5FB03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EC619D-0CD0-4828-ACC5-E23AF8F00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911959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97B97-F0F2-48A4-9646-C2DD892DA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5DB516-4A82-4A16-8C4F-46D44977A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D43C2-C10E-4FEA-89BA-21B572EB7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329361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0A28-74DA-4F82-A85A-5DA667183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BD57F-414F-4A10-AFD0-1F7141361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1B4868-E6F6-4014-A2B1-D9BEA10545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700D2E-D4AF-40E4-8AF7-E37E82BFF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093598-A39C-4388-93E4-658FA2705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DA306-B6C7-48FB-9375-41DF33CBD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62702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C6D1E-13D0-4157-88F3-00DF83131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D85C4B-041C-4682-AE7D-C12D15736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0657A-0364-4FDF-B0BD-8F7A809339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0F0DA0-A967-43F8-9AB7-6AD9B4AC8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D341AD-6889-4A77-809A-6B0502831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44A05-8F05-423E-B8CD-DC0B37F87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951376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64DCC-D44B-4E2F-832E-DC1745B21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1795E2-E3F4-42E6-9130-8CBD9851D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E7A6E-CFD9-4DCF-9D8B-009993D50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AF993-CB99-4B97-8DDC-45E2C3CE3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6E475-7225-43AE-ADF8-83975E234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500119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6A1272-6DCF-4D6C-961A-0EF8B4B094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6235E-0F04-462D-B940-4FF95052DF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A8F1A-A708-4FDB-838E-7598F2383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073A41-B5A3-4F2B-A621-53C95B1E0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43A52-3B70-4512-9A9E-5334FA902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27569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pencil - Light paper">
  <p:cSld name="One pencil - Light paper">
    <p:spTree>
      <p:nvGrpSpPr>
        <p:cNvPr id="1" name="Shape 7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13"/>
          <p:cNvSpPr txBox="1">
            <a:spLocks noGrp="1"/>
          </p:cNvSpPr>
          <p:nvPr>
            <p:ph type="sldNum" idx="12"/>
          </p:nvPr>
        </p:nvSpPr>
        <p:spPr>
          <a:xfrm>
            <a:off x="11553372" y="169705"/>
            <a:ext cx="435600" cy="36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algn="r"/>
            <a:fld id="{00000000-1234-1234-1234-123412341234}" type="slidenum">
              <a:rPr lang="en" smtClean="0"/>
              <a:pPr algn="r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70896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9E45647C-0CF3-4EF6-B462-6F6754E8E0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r-SA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62155527-A41A-4A4B-8E23-3FAE74406FF3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5B0AAD-574A-46F3-AFF0-C0DA393028F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" name="Rectangle 159">
            <a:extLst>
              <a:ext uri="{FF2B5EF4-FFF2-40B4-BE49-F238E27FC236}">
                <a16:creationId xmlns:a16="http://schemas.microsoft.com/office/drawing/2014/main" id="{63B57D69-7B4A-4170-921B-13E5826930C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98390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910770-FB8F-4FE2-B671-30B9AE6C2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B85214-50A4-4409-B4D9-05B7F5D65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B6CF3F-D867-493E-AC0A-D55141CC98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A612F-0057-4DD9-96FF-8772C7B372DD}" type="datetimeFigureOut">
              <a:rPr lang="ar-AE" smtClean="0"/>
              <a:t>21/06/1444</a:t>
            </a:fld>
            <a:endParaRPr lang="ar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5499A-483D-41C3-9F9D-A4BEF268E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34213-C739-418E-8ED6-890429D64D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817DD-BFB8-4C4F-B0FD-FB795474BEC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97579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70" r:id="rId12"/>
    <p:sldLayoutId id="214748397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2.jpeg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4.jpg"/><Relationship Id="rId3" Type="http://schemas.microsoft.com/office/2007/relationships/hdphoto" Target="../media/hdphoto2.wdp"/><Relationship Id="rId7" Type="http://schemas.openxmlformats.org/officeDocument/2006/relationships/image" Target="../media/image21.png"/><Relationship Id="rId12" Type="http://schemas.microsoft.com/office/2007/relationships/hdphoto" Target="../media/hdphoto6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openxmlformats.org/officeDocument/2006/relationships/image" Target="../media/image23.png"/><Relationship Id="rId5" Type="http://schemas.openxmlformats.org/officeDocument/2006/relationships/image" Target="../media/image20.png"/><Relationship Id="rId10" Type="http://schemas.microsoft.com/office/2007/relationships/hdphoto" Target="../media/hdphoto5.wdp"/><Relationship Id="rId4" Type="http://schemas.openxmlformats.org/officeDocument/2006/relationships/image" Target="../media/image19.jpe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1.xml"/><Relationship Id="rId4" Type="http://schemas.microsoft.com/office/2007/relationships/media" Target="../media/media3.m4a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1.xml"/><Relationship Id="rId4" Type="http://schemas.microsoft.com/office/2007/relationships/media" Target="../media/media3.m4a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1.xml"/><Relationship Id="rId4" Type="http://schemas.microsoft.com/office/2007/relationships/media" Target="../media/media3.m4a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1.xml"/><Relationship Id="rId4" Type="http://schemas.microsoft.com/office/2007/relationships/media" Target="../media/media3.m4a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1.xml"/><Relationship Id="rId4" Type="http://schemas.microsoft.com/office/2007/relationships/media" Target="../media/media3.m4a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5" Type="http://schemas.openxmlformats.org/officeDocument/2006/relationships/slideLayout" Target="../slideLayouts/slideLayout1.xml"/><Relationship Id="rId4" Type="http://schemas.microsoft.com/office/2007/relationships/media" Target="../media/media3.m4a"/><Relationship Id="rId9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9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42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54.svg"/><Relationship Id="rId3" Type="http://schemas.openxmlformats.org/officeDocument/2006/relationships/audio" Target="NULL" TargetMode="External"/><Relationship Id="rId7" Type="http://schemas.openxmlformats.org/officeDocument/2006/relationships/image" Target="../media/image33.png"/><Relationship Id="rId12" Type="http://schemas.openxmlformats.org/officeDocument/2006/relationships/image" Target="../media/image5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2.png"/><Relationship Id="rId11" Type="http://schemas.openxmlformats.org/officeDocument/2006/relationships/image" Target="../media/image52.sv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56.svg"/><Relationship Id="rId10" Type="http://schemas.openxmlformats.org/officeDocument/2006/relationships/image" Target="../media/image51.png"/><Relationship Id="rId4" Type="http://schemas.microsoft.com/office/2007/relationships/media" Target="../media/media3.m4a"/><Relationship Id="rId9" Type="http://schemas.openxmlformats.org/officeDocument/2006/relationships/image" Target="../media/image35.png"/><Relationship Id="rId14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8F39C3-B8D3-449F-8452-2585B1BF5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745" r="6432"/>
          <a:stretch/>
        </p:blipFill>
        <p:spPr>
          <a:xfrm>
            <a:off x="2557669" y="522651"/>
            <a:ext cx="7076661" cy="5441637"/>
          </a:xfrm>
          <a:prstGeom prst="rect">
            <a:avLst/>
          </a:prstGeom>
        </p:spPr>
      </p:pic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90B18F20-8911-49A6-AA30-9B15C5BC5A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359962"/>
              </p:ext>
            </p:extLst>
          </p:nvPr>
        </p:nvGraphicFramePr>
        <p:xfrm>
          <a:off x="1" y="5"/>
          <a:ext cx="1230836" cy="6857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0383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Classroom Rules/covid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E- Safety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89156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Subject Routine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321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Warm up/Starter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(Title)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82523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Learning Objectives / Vocabulary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471565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We Do Task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Group &amp; Independent task/Differentiation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(10-20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Real world relation/challenge question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82950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Plenary/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Self assessment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1BC3A3F-81D6-42C9-BA8B-27090945F2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707381"/>
              </p:ext>
            </p:extLst>
          </p:nvPr>
        </p:nvGraphicFramePr>
        <p:xfrm>
          <a:off x="10961162" y="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989967193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503319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184120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042204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824181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3624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24494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799457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639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8182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F6AAE05C-6C52-4F54-B015-6FF567883049}"/>
              </a:ext>
            </a:extLst>
          </p:cNvPr>
          <p:cNvSpPr/>
          <p:nvPr/>
        </p:nvSpPr>
        <p:spPr>
          <a:xfrm>
            <a:off x="2352614" y="3327747"/>
            <a:ext cx="3894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53156" rtl="1">
              <a:lnSpc>
                <a:spcPct val="150000"/>
              </a:lnSpc>
            </a:pPr>
            <a:r>
              <a:rPr lang="ar-BH" sz="4000" dirty="0">
                <a:cs typeface="PT Bold Heading" panose="02010400000000000000" pitchFamily="2" charset="-78"/>
              </a:rPr>
              <a:t>اليوم</a:t>
            </a:r>
            <a:r>
              <a:rPr lang="ar-AE" sz="4000" dirty="0">
                <a:cs typeface="PT Bold Heading" panose="02010400000000000000" pitchFamily="2" charset="-78"/>
              </a:rPr>
              <a:t> / الثلاثاء        </a:t>
            </a:r>
            <a:endParaRPr lang="ar-BH" sz="4000" dirty="0">
              <a:cs typeface="PT Bold Heading" panose="02010400000000000000" pitchFamily="2" charset="-78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A51A367-D0CE-45FC-9E5A-066EE5DB2824}"/>
              </a:ext>
            </a:extLst>
          </p:cNvPr>
          <p:cNvSpPr/>
          <p:nvPr/>
        </p:nvSpPr>
        <p:spPr>
          <a:xfrm>
            <a:off x="2276660" y="4514390"/>
            <a:ext cx="396369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653156" rtl="1">
              <a:lnSpc>
                <a:spcPct val="150000"/>
              </a:lnSpc>
            </a:pPr>
            <a:r>
              <a:rPr lang="ar-AE" sz="4000" dirty="0">
                <a:cs typeface="PT Bold Heading" panose="02010400000000000000" pitchFamily="2" charset="-78"/>
              </a:rPr>
              <a:t>17</a:t>
            </a:r>
            <a:r>
              <a:rPr lang="ar-BH" sz="4000" dirty="0">
                <a:cs typeface="PT Bold Heading" panose="02010400000000000000" pitchFamily="2" charset="-78"/>
              </a:rPr>
              <a:t>/ </a:t>
            </a:r>
            <a:r>
              <a:rPr lang="ar-AE" sz="4000" dirty="0">
                <a:solidFill>
                  <a:srgbClr val="C00000"/>
                </a:solidFill>
                <a:cs typeface="PT Bold Heading" panose="02010400000000000000" pitchFamily="2" charset="-78"/>
              </a:rPr>
              <a:t>1</a:t>
            </a:r>
            <a:r>
              <a:rPr lang="ar-AE" sz="4000" dirty="0">
                <a:cs typeface="PT Bold Heading" panose="02010400000000000000" pitchFamily="2" charset="-78"/>
              </a:rPr>
              <a:t> </a:t>
            </a:r>
            <a:r>
              <a:rPr lang="ar-BH" sz="4000" dirty="0">
                <a:cs typeface="PT Bold Heading" panose="02010400000000000000" pitchFamily="2" charset="-78"/>
              </a:rPr>
              <a:t>/</a:t>
            </a:r>
            <a:r>
              <a:rPr lang="ar-AE" sz="4000" dirty="0">
                <a:cs typeface="PT Bold Heading" panose="02010400000000000000" pitchFamily="2" charset="-78"/>
              </a:rPr>
              <a:t> 2023 م </a:t>
            </a:r>
            <a:endParaRPr lang="ar-BH" sz="4000" dirty="0">
              <a:cs typeface="PT Bold Heading" panose="02010400000000000000" pitchFamily="2" charset="-78"/>
            </a:endParaRPr>
          </a:p>
        </p:txBody>
      </p:sp>
      <p:pic>
        <p:nvPicPr>
          <p:cNvPr id="51" name="Picture 50" descr="Icon&#10;&#10;Description automatically generated">
            <a:extLst>
              <a:ext uri="{FF2B5EF4-FFF2-40B4-BE49-F238E27FC236}">
                <a16:creationId xmlns:a16="http://schemas.microsoft.com/office/drawing/2014/main" id="{2B230C77-D578-4B06-924F-41BA334BB1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36" y="472562"/>
            <a:ext cx="3331029" cy="3462530"/>
          </a:xfrm>
          <a:prstGeom prst="rect">
            <a:avLst/>
          </a:prstGeom>
        </p:spPr>
      </p:pic>
      <p:pic>
        <p:nvPicPr>
          <p:cNvPr id="52" name="Picture 51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70ED3FDE-40D3-4EB0-A8FB-1C227DBBF1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487" y="832436"/>
            <a:ext cx="2102304" cy="1061357"/>
          </a:xfrm>
          <a:prstGeom prst="rect">
            <a:avLst/>
          </a:prstGeom>
        </p:spPr>
      </p:pic>
      <p:pic>
        <p:nvPicPr>
          <p:cNvPr id="53" name="Picture 52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DACC65BA-53D3-4CC7-9EEB-2A7359F0A4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431" y="2022636"/>
            <a:ext cx="2102304" cy="1061357"/>
          </a:xfrm>
          <a:prstGeom prst="rect">
            <a:avLst/>
          </a:prstGeom>
        </p:spPr>
      </p:pic>
      <p:pic>
        <p:nvPicPr>
          <p:cNvPr id="54" name="Picture 53" descr="A picture containing object, clock&#10;&#10;Description automatically generated">
            <a:extLst>
              <a:ext uri="{FF2B5EF4-FFF2-40B4-BE49-F238E27FC236}">
                <a16:creationId xmlns:a16="http://schemas.microsoft.com/office/drawing/2014/main" id="{274880FD-661F-4150-898B-2906F87B3F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353" y="1404891"/>
            <a:ext cx="2102304" cy="1061357"/>
          </a:xfrm>
          <a:prstGeom prst="rect">
            <a:avLst/>
          </a:prstGeom>
        </p:spPr>
      </p:pic>
      <p:graphicFrame>
        <p:nvGraphicFramePr>
          <p:cNvPr id="13" name="Table 5">
            <a:extLst>
              <a:ext uri="{FF2B5EF4-FFF2-40B4-BE49-F238E27FC236}">
                <a16:creationId xmlns:a16="http://schemas.microsoft.com/office/drawing/2014/main" id="{2CBE6D42-D738-4268-B03E-DE6801F805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566079"/>
              </p:ext>
            </p:extLst>
          </p:nvPr>
        </p:nvGraphicFramePr>
        <p:xfrm>
          <a:off x="1" y="5"/>
          <a:ext cx="1230836" cy="6857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0383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Classroom Rules/covid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E- Safety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89156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Subject Routine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321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Warm up/Starter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(Title)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82523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Learning Objectives / Vocabulary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471565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We Do Task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Group &amp; Independent task/Differentiation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(10-20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Real world relation/challenge question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82950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Plenary/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Self assessment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C55518C-0913-4E82-BFA0-DFCA42A2D3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337497"/>
              </p:ext>
            </p:extLst>
          </p:nvPr>
        </p:nvGraphicFramePr>
        <p:xfrm>
          <a:off x="10961162" y="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989967193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7503319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184120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7042204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9824181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3624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24494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799457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639493"/>
                  </a:ext>
                </a:extLst>
              </a:tr>
            </a:tbl>
          </a:graphicData>
        </a:graphic>
      </p:graphicFrame>
      <p:sp>
        <p:nvSpPr>
          <p:cNvPr id="11" name="مستطيل 6">
            <a:extLst>
              <a:ext uri="{FF2B5EF4-FFF2-40B4-BE49-F238E27FC236}">
                <a16:creationId xmlns:a16="http://schemas.microsoft.com/office/drawing/2014/main" id="{0A38638C-C752-43A9-AA4C-91A939C8C044}"/>
              </a:ext>
            </a:extLst>
          </p:cNvPr>
          <p:cNvSpPr/>
          <p:nvPr/>
        </p:nvSpPr>
        <p:spPr>
          <a:xfrm>
            <a:off x="2340699" y="2595091"/>
            <a:ext cx="3450440" cy="659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65314" tIns="32657" rIns="65314" bIns="32657">
            <a:spAutoFit/>
          </a:bodyPr>
          <a:lstStyle/>
          <a:p>
            <a:pPr algn="r"/>
            <a:r>
              <a:rPr lang="ar-BH" sz="3857" dirty="0">
                <a:ln w="0"/>
                <a:solidFill>
                  <a:srgbClr val="FF66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PT Bold Heading" panose="02010400000000000000" pitchFamily="2" charset="-78"/>
              </a:rPr>
              <a:t>* التاريخ واليوم:</a:t>
            </a:r>
            <a:endParaRPr lang="ar-SA" sz="3857" dirty="0">
              <a:ln w="0"/>
              <a:solidFill>
                <a:srgbClr val="FF66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PT Bold Heading" panose="0201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7430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45;p15"/>
          <p:cNvSpPr/>
          <p:nvPr/>
        </p:nvSpPr>
        <p:spPr>
          <a:xfrm flipH="1">
            <a:off x="7041321" y="2651256"/>
            <a:ext cx="3697851" cy="4206745"/>
          </a:xfrm>
          <a:custGeom>
            <a:avLst/>
            <a:gdLst/>
            <a:ahLst/>
            <a:cxnLst/>
            <a:rect l="l" t="t" r="r" b="b"/>
            <a:pathLst>
              <a:path w="234291" h="149213" extrusionOk="0">
                <a:moveTo>
                  <a:pt x="213135" y="149213"/>
                </a:moveTo>
                <a:cubicBezTo>
                  <a:pt x="214229" y="143589"/>
                  <a:pt x="212922" y="137997"/>
                  <a:pt x="211098" y="134501"/>
                </a:cubicBezTo>
                <a:cubicBezTo>
                  <a:pt x="207299" y="127176"/>
                  <a:pt x="205931" y="115625"/>
                  <a:pt x="211098" y="113224"/>
                </a:cubicBezTo>
                <a:cubicBezTo>
                  <a:pt x="216296" y="110853"/>
                  <a:pt x="229944" y="103011"/>
                  <a:pt x="232102" y="85108"/>
                </a:cubicBezTo>
                <a:cubicBezTo>
                  <a:pt x="234290" y="67205"/>
                  <a:pt x="227026" y="40670"/>
                  <a:pt x="194958" y="29302"/>
                </a:cubicBezTo>
                <a:cubicBezTo>
                  <a:pt x="162860" y="17934"/>
                  <a:pt x="160824" y="34013"/>
                  <a:pt x="129364" y="33466"/>
                </a:cubicBezTo>
                <a:cubicBezTo>
                  <a:pt x="97905" y="32919"/>
                  <a:pt x="95564" y="9393"/>
                  <a:pt x="59424" y="4469"/>
                </a:cubicBezTo>
                <a:cubicBezTo>
                  <a:pt x="26596" y="1"/>
                  <a:pt x="14012" y="30062"/>
                  <a:pt x="14012" y="44074"/>
                </a:cubicBezTo>
                <a:cubicBezTo>
                  <a:pt x="14012" y="56172"/>
                  <a:pt x="24712" y="70610"/>
                  <a:pt x="26748" y="78026"/>
                </a:cubicBezTo>
                <a:cubicBezTo>
                  <a:pt x="34043" y="105017"/>
                  <a:pt x="5532" y="89181"/>
                  <a:pt x="1672" y="117267"/>
                </a:cubicBezTo>
                <a:cubicBezTo>
                  <a:pt x="0" y="129212"/>
                  <a:pt x="7751" y="141492"/>
                  <a:pt x="14225" y="149213"/>
                </a:cubicBezTo>
                <a:lnTo>
                  <a:pt x="213135" y="149213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aphicFrame>
        <p:nvGraphicFramePr>
          <p:cNvPr id="64" name="Table 5">
            <a:extLst>
              <a:ext uri="{FF2B5EF4-FFF2-40B4-BE49-F238E27FC236}">
                <a16:creationId xmlns:a16="http://schemas.microsoft.com/office/drawing/2014/main" id="{E0C3B50A-F26B-0828-7305-BB7586A7CE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515914"/>
              </p:ext>
            </p:extLst>
          </p:nvPr>
        </p:nvGraphicFramePr>
        <p:xfrm>
          <a:off x="1" y="5"/>
          <a:ext cx="1230836" cy="6857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0383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Classroom Rules/covid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E- Safety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89156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Subject Routine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321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Warm up/Starter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(Title)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82523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Learning Objectives / Vocabulary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471565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We Do Task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Group &amp; Independent task/Differentiation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(10-20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Real world relation/challenge question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82950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Plenary/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Self assessment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E444D654-1F70-EAFA-A0EE-7048A794DA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648464"/>
              </p:ext>
            </p:extLst>
          </p:nvPr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pic>
        <p:nvPicPr>
          <p:cNvPr id="9" name="Picture 12" descr="بطاقات قوانين التعلم عن بعد للاطفال .. رسومات كرتون ملونة ⋆ بالعربي نتعلم |  School kids activities, Page borders design, Iphone wallpaper quotes love">
            <a:extLst>
              <a:ext uri="{FF2B5EF4-FFF2-40B4-BE49-F238E27FC236}">
                <a16:creationId xmlns:a16="http://schemas.microsoft.com/office/drawing/2014/main" id="{1E0394D7-CD77-4E28-9F77-5E4FB95769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" r="10637" b="10178"/>
          <a:stretch/>
        </p:blipFill>
        <p:spPr bwMode="auto">
          <a:xfrm>
            <a:off x="1881481" y="2460011"/>
            <a:ext cx="3425588" cy="20792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غير ذلك عظم متعصب قواعد الفصل المدرسي - losninoscuentan.org">
            <a:extLst>
              <a:ext uri="{FF2B5EF4-FFF2-40B4-BE49-F238E27FC236}">
                <a16:creationId xmlns:a16="http://schemas.microsoft.com/office/drawing/2014/main" id="{72A84F26-65C4-4789-8B6B-0B64867B5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8405" y="2511421"/>
            <a:ext cx="3425587" cy="20792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غير ذلك عظم متعصب قواعد الفصل المدرسي - losninoscuentan.org">
            <a:extLst>
              <a:ext uri="{FF2B5EF4-FFF2-40B4-BE49-F238E27FC236}">
                <a16:creationId xmlns:a16="http://schemas.microsoft.com/office/drawing/2014/main" id="{56FDF042-251C-4588-A85B-DC06CA1A21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9958" y="197882"/>
            <a:ext cx="3425587" cy="20596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8" descr="قواعد العمل داخل حجره الدراسه للعام الدراسي الجديد">
            <a:extLst>
              <a:ext uri="{FF2B5EF4-FFF2-40B4-BE49-F238E27FC236}">
                <a16:creationId xmlns:a16="http://schemas.microsoft.com/office/drawing/2014/main" id="{CA5EB4A1-29D8-4B9E-BD89-5C441A8C0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680" y="4706539"/>
            <a:ext cx="3405586" cy="20792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2" descr="قواعد العمل داخل حجره الدراسه للعام الدراسي الجديد">
            <a:extLst>
              <a:ext uri="{FF2B5EF4-FFF2-40B4-BE49-F238E27FC236}">
                <a16:creationId xmlns:a16="http://schemas.microsoft.com/office/drawing/2014/main" id="{D146DB0C-0461-476D-9351-66EA745F9F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584" y="188102"/>
            <a:ext cx="3425588" cy="20792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4" descr="قواعد العمل داخل حجره الدراسه للعام الدراسي الجديد">
            <a:extLst>
              <a:ext uri="{FF2B5EF4-FFF2-40B4-BE49-F238E27FC236}">
                <a16:creationId xmlns:a16="http://schemas.microsoft.com/office/drawing/2014/main" id="{F9DEE6D1-6330-4A3A-968F-7A1187A8C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68" y="4741702"/>
            <a:ext cx="3425589" cy="20440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532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E444D654-1F70-EAFA-A0EE-7048A794DA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550896"/>
              </p:ext>
            </p:extLst>
          </p:nvPr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5" name="Rectangle 6">
            <a:extLst>
              <a:ext uri="{FF2B5EF4-FFF2-40B4-BE49-F238E27FC236}">
                <a16:creationId xmlns:a16="http://schemas.microsoft.com/office/drawing/2014/main" id="{65918C1B-874C-4211-836F-461182C34BCF}"/>
              </a:ext>
            </a:extLst>
          </p:cNvPr>
          <p:cNvSpPr/>
          <p:nvPr/>
        </p:nvSpPr>
        <p:spPr>
          <a:xfrm>
            <a:off x="8424813" y="102683"/>
            <a:ext cx="2493453" cy="923330"/>
          </a:xfrm>
          <a:custGeom>
            <a:avLst/>
            <a:gdLst>
              <a:gd name="connsiteX0" fmla="*/ 185463 w 2493453"/>
              <a:gd name="connsiteY0" fmla="*/ 279146 h 923330"/>
              <a:gd name="connsiteX1" fmla="*/ 2493453 w 2493453"/>
              <a:gd name="connsiteY1" fmla="*/ 0 h 923330"/>
              <a:gd name="connsiteX2" fmla="*/ 2493453 w 2493453"/>
              <a:gd name="connsiteY2" fmla="*/ 923330 h 923330"/>
              <a:gd name="connsiteX3" fmla="*/ 0 w 2493453"/>
              <a:gd name="connsiteY3" fmla="*/ 923330 h 923330"/>
              <a:gd name="connsiteX4" fmla="*/ 185463 w 2493453"/>
              <a:gd name="connsiteY4" fmla="*/ 279146 h 92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3453" h="923330" fill="none" extrusionOk="0">
                <a:moveTo>
                  <a:pt x="185463" y="279146"/>
                </a:moveTo>
                <a:cubicBezTo>
                  <a:pt x="486944" y="337757"/>
                  <a:pt x="1392061" y="95945"/>
                  <a:pt x="2493453" y="0"/>
                </a:cubicBezTo>
                <a:cubicBezTo>
                  <a:pt x="2418128" y="359614"/>
                  <a:pt x="2511209" y="722525"/>
                  <a:pt x="2493453" y="923330"/>
                </a:cubicBezTo>
                <a:cubicBezTo>
                  <a:pt x="1990102" y="967157"/>
                  <a:pt x="665338" y="978486"/>
                  <a:pt x="0" y="923330"/>
                </a:cubicBezTo>
                <a:cubicBezTo>
                  <a:pt x="46806" y="766377"/>
                  <a:pt x="144213" y="360649"/>
                  <a:pt x="185463" y="279146"/>
                </a:cubicBezTo>
                <a:close/>
              </a:path>
              <a:path w="2493453" h="923330" stroke="0" extrusionOk="0">
                <a:moveTo>
                  <a:pt x="185463" y="279146"/>
                </a:moveTo>
                <a:cubicBezTo>
                  <a:pt x="655183" y="213337"/>
                  <a:pt x="2149683" y="140812"/>
                  <a:pt x="2493453" y="0"/>
                </a:cubicBezTo>
                <a:cubicBezTo>
                  <a:pt x="2516914" y="352634"/>
                  <a:pt x="2482072" y="813521"/>
                  <a:pt x="2493453" y="923330"/>
                </a:cubicBezTo>
                <a:cubicBezTo>
                  <a:pt x="1418219" y="798468"/>
                  <a:pt x="988609" y="948857"/>
                  <a:pt x="0" y="923330"/>
                </a:cubicBezTo>
                <a:cubicBezTo>
                  <a:pt x="63440" y="774394"/>
                  <a:pt x="112197" y="341249"/>
                  <a:pt x="185463" y="279146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bg2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2558881134">
                  <a:custGeom>
                    <a:avLst/>
                    <a:gdLst>
                      <a:gd name="connsiteX0" fmla="*/ 0 w 3404382"/>
                      <a:gd name="connsiteY0" fmla="*/ 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0 w 3404382"/>
                      <a:gd name="connsiteY4" fmla="*/ 0 h 1209822"/>
                      <a:gd name="connsiteX0" fmla="*/ 253219 w 3404382"/>
                      <a:gd name="connsiteY0" fmla="*/ 36576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253219 w 3404382"/>
                      <a:gd name="connsiteY4" fmla="*/ 365760 h 1209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04382" h="1209822">
                        <a:moveTo>
                          <a:pt x="253219" y="365760"/>
                        </a:moveTo>
                        <a:lnTo>
                          <a:pt x="3404382" y="0"/>
                        </a:lnTo>
                        <a:lnTo>
                          <a:pt x="3404382" y="1209822"/>
                        </a:lnTo>
                        <a:lnTo>
                          <a:pt x="0" y="1209822"/>
                        </a:lnTo>
                        <a:lnTo>
                          <a:pt x="253219" y="365760"/>
                        </a:ln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D5EAA0A-DA8E-4E37-B75B-CD96E121BB10}"/>
              </a:ext>
            </a:extLst>
          </p:cNvPr>
          <p:cNvSpPr/>
          <p:nvPr/>
        </p:nvSpPr>
        <p:spPr>
          <a:xfrm flipH="1">
            <a:off x="6500551" y="478836"/>
            <a:ext cx="419941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الأمن الالكتروني</a:t>
            </a:r>
            <a:endParaRPr lang="ar-AE" sz="36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WhatsApp Video 2021-01-20 at 1.55.03 PM">
            <a:hlinkClick r:id="" action="ppaction://media"/>
            <a:extLst>
              <a:ext uri="{FF2B5EF4-FFF2-40B4-BE49-F238E27FC236}">
                <a16:creationId xmlns:a16="http://schemas.microsoft.com/office/drawing/2014/main" id="{78615582-BB48-44E3-ADA1-0860B4F1A01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871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86814" y="1448452"/>
            <a:ext cx="8227297" cy="4845200"/>
          </a:xfrm>
          <a:prstGeom prst="rect">
            <a:avLst/>
          </a:prstGeom>
          <a:ln>
            <a:noFill/>
          </a:ln>
          <a:effectLst>
            <a:glow rad="228600">
              <a:srgbClr val="FFFFFF">
                <a:alpha val="40000"/>
              </a:srgbClr>
            </a:glow>
          </a:effectLst>
          <a:scene3d>
            <a:camera prst="orthographicFront"/>
            <a:lightRig rig="threePt" dir="t">
              <a:rot lat="0" lon="0" rev="2100000"/>
            </a:lightRig>
          </a:scene3d>
          <a:sp3d>
            <a:bevelT w="152400" h="101600" prst="slope"/>
          </a:sp3d>
        </p:spPr>
      </p:pic>
      <p:pic>
        <p:nvPicPr>
          <p:cNvPr id="12" name="Picture 4" descr="6 توجهات ترسم مشهد الأمن الإلكتروني في 2021">
            <a:extLst>
              <a:ext uri="{FF2B5EF4-FFF2-40B4-BE49-F238E27FC236}">
                <a16:creationId xmlns:a16="http://schemas.microsoft.com/office/drawing/2014/main" id="{A5A79F33-FCCE-41E5-8C4A-6A93679D2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04" y="3871052"/>
            <a:ext cx="3204779" cy="26062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1EC955BB-D09A-49CF-AAB8-9182968C0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104" y="102683"/>
            <a:ext cx="5866896" cy="36283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47846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1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45;p15"/>
          <p:cNvSpPr/>
          <p:nvPr/>
        </p:nvSpPr>
        <p:spPr>
          <a:xfrm flipH="1">
            <a:off x="7041321" y="2651256"/>
            <a:ext cx="3697851" cy="4206745"/>
          </a:xfrm>
          <a:custGeom>
            <a:avLst/>
            <a:gdLst/>
            <a:ahLst/>
            <a:cxnLst/>
            <a:rect l="l" t="t" r="r" b="b"/>
            <a:pathLst>
              <a:path w="234291" h="149213" extrusionOk="0">
                <a:moveTo>
                  <a:pt x="213135" y="149213"/>
                </a:moveTo>
                <a:cubicBezTo>
                  <a:pt x="214229" y="143589"/>
                  <a:pt x="212922" y="137997"/>
                  <a:pt x="211098" y="134501"/>
                </a:cubicBezTo>
                <a:cubicBezTo>
                  <a:pt x="207299" y="127176"/>
                  <a:pt x="205931" y="115625"/>
                  <a:pt x="211098" y="113224"/>
                </a:cubicBezTo>
                <a:cubicBezTo>
                  <a:pt x="216296" y="110853"/>
                  <a:pt x="229944" y="103011"/>
                  <a:pt x="232102" y="85108"/>
                </a:cubicBezTo>
                <a:cubicBezTo>
                  <a:pt x="234290" y="67205"/>
                  <a:pt x="227026" y="40670"/>
                  <a:pt x="194958" y="29302"/>
                </a:cubicBezTo>
                <a:cubicBezTo>
                  <a:pt x="162860" y="17934"/>
                  <a:pt x="160824" y="34013"/>
                  <a:pt x="129364" y="33466"/>
                </a:cubicBezTo>
                <a:cubicBezTo>
                  <a:pt x="97905" y="32919"/>
                  <a:pt x="95564" y="9393"/>
                  <a:pt x="59424" y="4469"/>
                </a:cubicBezTo>
                <a:cubicBezTo>
                  <a:pt x="26596" y="1"/>
                  <a:pt x="14012" y="30062"/>
                  <a:pt x="14012" y="44074"/>
                </a:cubicBezTo>
                <a:cubicBezTo>
                  <a:pt x="14012" y="56172"/>
                  <a:pt x="24712" y="70610"/>
                  <a:pt x="26748" y="78026"/>
                </a:cubicBezTo>
                <a:cubicBezTo>
                  <a:pt x="34043" y="105017"/>
                  <a:pt x="5532" y="89181"/>
                  <a:pt x="1672" y="117267"/>
                </a:cubicBezTo>
                <a:cubicBezTo>
                  <a:pt x="0" y="129212"/>
                  <a:pt x="7751" y="141492"/>
                  <a:pt x="14225" y="149213"/>
                </a:cubicBezTo>
                <a:lnTo>
                  <a:pt x="213135" y="149213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pic>
        <p:nvPicPr>
          <p:cNvPr id="292" name="Picture 2" descr="الإمارات للتعليم المدرسي» تنظم أيام التمدرس خلال رمضان ...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170236"/>
            <a:ext cx="1076656" cy="737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4" name="Table 5">
            <a:extLst>
              <a:ext uri="{FF2B5EF4-FFF2-40B4-BE49-F238E27FC236}">
                <a16:creationId xmlns:a16="http://schemas.microsoft.com/office/drawing/2014/main" id="{E0C3B50A-F26B-0828-7305-BB7586A7CE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7407078"/>
              </p:ext>
            </p:extLst>
          </p:nvPr>
        </p:nvGraphicFramePr>
        <p:xfrm>
          <a:off x="1" y="5"/>
          <a:ext cx="1230836" cy="6857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0383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Classroom Rules/covid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E- Safety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89156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Subject Routine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321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Warm up/Starter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(Title)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82523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Learning Objectives / Vocabulary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471565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We Do Task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Group &amp; Independent task/Differentiation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(10-20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Real world relation/challenge question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82950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Plenary/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Self assessment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E444D654-1F70-EAFA-A0EE-7048A794DA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6392200"/>
              </p:ext>
            </p:extLst>
          </p:nvPr>
        </p:nvGraphicFramePr>
        <p:xfrm>
          <a:off x="10958022" y="13271"/>
          <a:ext cx="1230836" cy="6844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15928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098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895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89567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181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362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8956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2696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8AFBFAE1-E1F6-412F-B2B0-5FCD0AD2A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6222" y="144850"/>
            <a:ext cx="9339559" cy="6568303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2361D7C9-47C9-4235-A148-45DB19AA124D}"/>
              </a:ext>
            </a:extLst>
          </p:cNvPr>
          <p:cNvGrpSpPr/>
          <p:nvPr/>
        </p:nvGrpSpPr>
        <p:grpSpPr>
          <a:xfrm>
            <a:off x="5657082" y="1358361"/>
            <a:ext cx="4078439" cy="4433882"/>
            <a:chOff x="2678874" y="-529615"/>
            <a:chExt cx="9011027" cy="8526860"/>
          </a:xfrm>
        </p:grpSpPr>
        <p:pic>
          <p:nvPicPr>
            <p:cNvPr id="11" name="Picture 2" descr="6. Write For A Specific Audience correct check mark clipboard check em clr em,check list,clipboard,check,clr GIF">
              <a:extLst>
                <a:ext uri="{FF2B5EF4-FFF2-40B4-BE49-F238E27FC236}">
                  <a16:creationId xmlns:a16="http://schemas.microsoft.com/office/drawing/2014/main" id="{9C4BE0EF-10E8-41E1-9477-8DB9B00601C8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6671" y="1161106"/>
              <a:ext cx="6833980" cy="68339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EBA25679-69FC-4F9F-ACB6-77E2F0AE278F}"/>
                </a:ext>
              </a:extLst>
            </p:cNvPr>
            <p:cNvSpPr/>
            <p:nvPr/>
          </p:nvSpPr>
          <p:spPr>
            <a:xfrm>
              <a:off x="2678874" y="-529615"/>
              <a:ext cx="8602621" cy="369934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 rtl="0"/>
              <a:r>
                <a:rPr lang="ar-KW" sz="6600" b="1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Andalus" panose="02020603050405020304" pitchFamily="18" charset="-78"/>
                  <a:cs typeface="Andalus" panose="02020603050405020304" pitchFamily="18" charset="-78"/>
                </a:rPr>
                <a:t>تسجيل الحضور</a:t>
              </a:r>
            </a:p>
            <a:p>
              <a:pPr algn="ctr" rtl="0"/>
              <a:r>
                <a:rPr lang="ar-KW" sz="6600" b="1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latin typeface="Andalus" panose="02020603050405020304" pitchFamily="18" charset="-78"/>
                  <a:cs typeface="Andalus" panose="02020603050405020304" pitchFamily="18" charset="-78"/>
                </a:rPr>
                <a:t> والغياب </a:t>
              </a:r>
              <a:endParaRPr lang="en-US" sz="66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endParaRPr>
            </a:p>
          </p:txBody>
        </p:sp>
        <p:pic>
          <p:nvPicPr>
            <p:cNvPr id="13" name="Picture 2" descr="6. Write For A Specific Audience correct check mark clipboard check em clr em,check list,clipboard,check,clr GIF">
              <a:extLst>
                <a:ext uri="{FF2B5EF4-FFF2-40B4-BE49-F238E27FC236}">
                  <a16:creationId xmlns:a16="http://schemas.microsoft.com/office/drawing/2014/main" id="{4F45BCC4-F22E-4B61-A419-D84B120290C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5921" y="1163265"/>
              <a:ext cx="6833980" cy="68339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4" descr="مكتب التعليم بالنقيع ( بنين ) on Twitter: &quot;انضباطي .. سر نجاحي ..  #معا_لتعزيز_الانضباط_المدرسي #الانضباط_المدرسى #تعليم_بيشة  #انضباط_مدارس_بيشة… &quot;">
            <a:extLst>
              <a:ext uri="{FF2B5EF4-FFF2-40B4-BE49-F238E27FC236}">
                <a16:creationId xmlns:a16="http://schemas.microsoft.com/office/drawing/2014/main" id="{1F7EE065-B782-42FA-AFE2-3BD004511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" t="22029" r="3767" b="11572"/>
          <a:stretch/>
        </p:blipFill>
        <p:spPr bwMode="auto">
          <a:xfrm>
            <a:off x="2453337" y="1358361"/>
            <a:ext cx="3389466" cy="4141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429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43">
            <a:extLst>
              <a:ext uri="{FF2B5EF4-FFF2-40B4-BE49-F238E27FC236}">
                <a16:creationId xmlns:a16="http://schemas.microsoft.com/office/drawing/2014/main" id="{4B506522-0548-4ED2-A3EC-4EC8AB0F94AA}"/>
              </a:ext>
            </a:extLst>
          </p:cNvPr>
          <p:cNvSpPr/>
          <p:nvPr/>
        </p:nvSpPr>
        <p:spPr>
          <a:xfrm>
            <a:off x="7443118" y="3698708"/>
            <a:ext cx="2794498" cy="12224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الاحترام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93DE1B7-1C47-46CD-89CC-68D0C8A571D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en" smtClean="0"/>
              <a:pPr algn="r"/>
              <a:t>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404344-D938-4FC9-980D-9779CA2E358D}"/>
              </a:ext>
            </a:extLst>
          </p:cNvPr>
          <p:cNvSpPr/>
          <p:nvPr/>
        </p:nvSpPr>
        <p:spPr>
          <a:xfrm>
            <a:off x="924546" y="173025"/>
            <a:ext cx="74096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r-AE" sz="5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الكلمات الجدارية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3CE207-51BE-4840-AD7B-76DBDFD55F4E}"/>
              </a:ext>
            </a:extLst>
          </p:cNvPr>
          <p:cNvSpPr txBox="1"/>
          <p:nvPr/>
        </p:nvSpPr>
        <p:spPr>
          <a:xfrm>
            <a:off x="6760403" y="-5711"/>
            <a:ext cx="79583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4800" b="1" dirty="0">
                <a:solidFill>
                  <a:schemeClr val="accent1"/>
                </a:solidFill>
                <a:cs typeface="(AH) Manal Black" pitchFamily="2" charset="-78"/>
              </a:rPr>
              <a:t>ربط باللغة العربية :</a:t>
            </a:r>
            <a:endParaRPr lang="en-US" sz="4800" b="1" dirty="0">
              <a:solidFill>
                <a:schemeClr val="accent1"/>
              </a:solidFill>
              <a:cs typeface="(AH) Manal Black" pitchFamily="2" charset="-78"/>
            </a:endParaRPr>
          </a:p>
        </p:txBody>
      </p:sp>
      <p:sp>
        <p:nvSpPr>
          <p:cNvPr id="17" name="Rounded Rectangle 43">
            <a:extLst>
              <a:ext uri="{FF2B5EF4-FFF2-40B4-BE49-F238E27FC236}">
                <a16:creationId xmlns:a16="http://schemas.microsoft.com/office/drawing/2014/main" id="{AFF5C4BF-98D1-4E29-92DB-6E52824BA52D}"/>
              </a:ext>
            </a:extLst>
          </p:cNvPr>
          <p:cNvSpPr/>
          <p:nvPr/>
        </p:nvSpPr>
        <p:spPr>
          <a:xfrm>
            <a:off x="7508351" y="5436170"/>
            <a:ext cx="2794498" cy="12488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أَنْفَقَتْ</a:t>
            </a:r>
            <a:endParaRPr lang="ar-AE" sz="3600" b="1" dirty="0">
              <a:solidFill>
                <a:srgbClr val="0099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0" name="Table 5">
            <a:extLst>
              <a:ext uri="{FF2B5EF4-FFF2-40B4-BE49-F238E27FC236}">
                <a16:creationId xmlns:a16="http://schemas.microsoft.com/office/drawing/2014/main" id="{D4E8841D-BF73-43D9-9754-47614DBD4ADE}"/>
              </a:ext>
            </a:extLst>
          </p:cNvPr>
          <p:cNvGraphicFramePr>
            <a:graphicFrameLocks noGrp="1"/>
          </p:cNvGraphicFramePr>
          <p:nvPr/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pic>
        <p:nvPicPr>
          <p:cNvPr id="3" name="Picture 2" descr="A picture containing holding, skiing, clock&#10;&#10;Description automatically generated">
            <a:extLst>
              <a:ext uri="{FF2B5EF4-FFF2-40B4-BE49-F238E27FC236}">
                <a16:creationId xmlns:a16="http://schemas.microsoft.com/office/drawing/2014/main" id="{147C001C-6771-4CE1-A39F-6EAF3A1BA5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307" b="91054" l="9744" r="89776">
                        <a14:foregroundMark x1="47444" y1="8466" x2="47444" y2="8466"/>
                        <a14:foregroundMark x1="37220" y1="89617" x2="37220" y2="89617"/>
                        <a14:foregroundMark x1="38019" y1="91054" x2="38019" y2="91054"/>
                        <a14:foregroundMark x1="51917" y1="86741" x2="51917" y2="86741"/>
                        <a14:foregroundMark x1="50479" y1="86741" x2="51917" y2="88179"/>
                      </a14:backgroundRemoval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92" y="-340017"/>
            <a:ext cx="2396808" cy="2356215"/>
          </a:xfrm>
          <a:prstGeom prst="rect">
            <a:avLst/>
          </a:prstGeom>
        </p:spPr>
      </p:pic>
      <p:sp>
        <p:nvSpPr>
          <p:cNvPr id="11" name="Rounded Rectangle 43">
            <a:extLst>
              <a:ext uri="{FF2B5EF4-FFF2-40B4-BE49-F238E27FC236}">
                <a16:creationId xmlns:a16="http://schemas.microsoft.com/office/drawing/2014/main" id="{9CAE4B3F-432E-4018-9B61-7E9C1DCFE720}"/>
              </a:ext>
            </a:extLst>
          </p:cNvPr>
          <p:cNvSpPr/>
          <p:nvPr/>
        </p:nvSpPr>
        <p:spPr>
          <a:xfrm>
            <a:off x="4058680" y="5462544"/>
            <a:ext cx="2794498" cy="12224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فنانٌ </a:t>
            </a:r>
          </a:p>
        </p:txBody>
      </p:sp>
      <p:sp>
        <p:nvSpPr>
          <p:cNvPr id="12" name="Rounded Rectangle 43">
            <a:extLst>
              <a:ext uri="{FF2B5EF4-FFF2-40B4-BE49-F238E27FC236}">
                <a16:creationId xmlns:a16="http://schemas.microsoft.com/office/drawing/2014/main" id="{6E5806DF-AFF9-4636-86B8-5111E36FF813}"/>
              </a:ext>
            </a:extLst>
          </p:cNvPr>
          <p:cNvSpPr/>
          <p:nvPr/>
        </p:nvSpPr>
        <p:spPr>
          <a:xfrm>
            <a:off x="4058680" y="3672334"/>
            <a:ext cx="2794498" cy="12488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قُبْعَةٌ</a:t>
            </a:r>
            <a:endParaRPr lang="ar-AE" sz="3600" b="1" dirty="0">
              <a:solidFill>
                <a:srgbClr val="0099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Rounded Rectangle 43">
            <a:extLst>
              <a:ext uri="{FF2B5EF4-FFF2-40B4-BE49-F238E27FC236}">
                <a16:creationId xmlns:a16="http://schemas.microsoft.com/office/drawing/2014/main" id="{EC86D023-F2D1-4DC4-B79C-B9C1DD3A72A0}"/>
              </a:ext>
            </a:extLst>
          </p:cNvPr>
          <p:cNvSpPr/>
          <p:nvPr/>
        </p:nvSpPr>
        <p:spPr>
          <a:xfrm>
            <a:off x="307614" y="3672334"/>
            <a:ext cx="2794498" cy="12224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نَسَجَتْ </a:t>
            </a:r>
          </a:p>
        </p:txBody>
      </p:sp>
      <p:sp>
        <p:nvSpPr>
          <p:cNvPr id="18" name="Rounded Rectangle 43">
            <a:extLst>
              <a:ext uri="{FF2B5EF4-FFF2-40B4-BE49-F238E27FC236}">
                <a16:creationId xmlns:a16="http://schemas.microsoft.com/office/drawing/2014/main" id="{FE392745-0276-4253-BA69-E0A000699606}"/>
              </a:ext>
            </a:extLst>
          </p:cNvPr>
          <p:cNvSpPr/>
          <p:nvPr/>
        </p:nvSpPr>
        <p:spPr>
          <a:xfrm>
            <a:off x="307614" y="5462544"/>
            <a:ext cx="2794498" cy="12488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مَزْرَعةٍ</a:t>
            </a:r>
            <a:endParaRPr lang="ar-AE" sz="3600" b="1" dirty="0">
              <a:solidFill>
                <a:srgbClr val="0099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ounded Rectangle 43">
            <a:extLst>
              <a:ext uri="{FF2B5EF4-FFF2-40B4-BE49-F238E27FC236}">
                <a16:creationId xmlns:a16="http://schemas.microsoft.com/office/drawing/2014/main" id="{B56E5F76-E533-4B70-B49E-01EC9E60075F}"/>
              </a:ext>
            </a:extLst>
          </p:cNvPr>
          <p:cNvSpPr/>
          <p:nvPr/>
        </p:nvSpPr>
        <p:spPr>
          <a:xfrm>
            <a:off x="307614" y="1959574"/>
            <a:ext cx="2794498" cy="12488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خريرِ الماءِ</a:t>
            </a:r>
            <a:endParaRPr lang="ar-AE" sz="3600" b="1" dirty="0">
              <a:solidFill>
                <a:srgbClr val="0099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ounded Rectangle 43">
            <a:extLst>
              <a:ext uri="{FF2B5EF4-FFF2-40B4-BE49-F238E27FC236}">
                <a16:creationId xmlns:a16="http://schemas.microsoft.com/office/drawing/2014/main" id="{1F20E3BA-70DA-421A-9C9E-E16AE67CE91E}"/>
              </a:ext>
            </a:extLst>
          </p:cNvPr>
          <p:cNvSpPr/>
          <p:nvPr/>
        </p:nvSpPr>
        <p:spPr>
          <a:xfrm>
            <a:off x="7443118" y="1881922"/>
            <a:ext cx="2794498" cy="12488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الحائطُ</a:t>
            </a:r>
            <a:endParaRPr lang="ar-AE" sz="3600" b="1" dirty="0">
              <a:solidFill>
                <a:srgbClr val="0099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ounded Rectangle 43">
            <a:extLst>
              <a:ext uri="{FF2B5EF4-FFF2-40B4-BE49-F238E27FC236}">
                <a16:creationId xmlns:a16="http://schemas.microsoft.com/office/drawing/2014/main" id="{52C06039-5020-4D17-AF5F-72AAD86050C9}"/>
              </a:ext>
            </a:extLst>
          </p:cNvPr>
          <p:cNvSpPr/>
          <p:nvPr/>
        </p:nvSpPr>
        <p:spPr>
          <a:xfrm>
            <a:off x="4038370" y="1913148"/>
            <a:ext cx="2794498" cy="12224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الحَقيبَةِ </a:t>
            </a:r>
          </a:p>
        </p:txBody>
      </p:sp>
    </p:spTree>
    <p:extLst>
      <p:ext uri="{BB962C8B-B14F-4D97-AF65-F5344CB8AC3E}">
        <p14:creationId xmlns:p14="http://schemas.microsoft.com/office/powerpoint/2010/main" val="2829622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7" grpId="0" animBg="1"/>
      <p:bldP spid="17" grpId="1" animBg="1"/>
      <p:bldP spid="11" grpId="0" animBg="1"/>
      <p:bldP spid="11" grpId="1" animBg="1"/>
      <p:bldP spid="12" grpId="0" animBg="1"/>
      <p:bldP spid="12" grpId="1" animBg="1"/>
      <p:bldP spid="14" grpId="0" animBg="1"/>
      <p:bldP spid="14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8">
            <a:extLst>
              <a:ext uri="{FF2B5EF4-FFF2-40B4-BE49-F238E27FC236}">
                <a16:creationId xmlns:a16="http://schemas.microsoft.com/office/drawing/2014/main" id="{190522C0-E21C-4671-AD8F-93A94966C1A1}"/>
              </a:ext>
            </a:extLst>
          </p:cNvPr>
          <p:cNvSpPr txBox="1"/>
          <p:nvPr/>
        </p:nvSpPr>
        <p:spPr>
          <a:xfrm>
            <a:off x="8673871" y="3337461"/>
            <a:ext cx="1165001" cy="38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875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عبدالله</a:t>
            </a:r>
            <a:endParaRPr lang="en-US" sz="1875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90031C32-A57A-4A56-9D1C-E9964C1E7180}"/>
              </a:ext>
            </a:extLst>
          </p:cNvPr>
          <p:cNvSpPr txBox="1"/>
          <p:nvPr/>
        </p:nvSpPr>
        <p:spPr>
          <a:xfrm>
            <a:off x="7190047" y="3236826"/>
            <a:ext cx="1625837" cy="38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875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آمنة بنت وهب</a:t>
            </a:r>
            <a:endParaRPr lang="en-US" sz="1875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8" name="TextBox 15">
            <a:extLst>
              <a:ext uri="{FF2B5EF4-FFF2-40B4-BE49-F238E27FC236}">
                <a16:creationId xmlns:a16="http://schemas.microsoft.com/office/drawing/2014/main" id="{D6EBC875-414B-4141-AABD-3D69CB6DBCA0}"/>
              </a:ext>
            </a:extLst>
          </p:cNvPr>
          <p:cNvSpPr txBox="1"/>
          <p:nvPr/>
        </p:nvSpPr>
        <p:spPr>
          <a:xfrm>
            <a:off x="4951761" y="3208177"/>
            <a:ext cx="1245785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875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عبدالمطلب </a:t>
            </a:r>
            <a:endParaRPr lang="en-US" sz="1875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7FB58161-6625-4D67-9966-1D8762B72565}"/>
              </a:ext>
            </a:extLst>
          </p:cNvPr>
          <p:cNvSpPr txBox="1"/>
          <p:nvPr/>
        </p:nvSpPr>
        <p:spPr>
          <a:xfrm>
            <a:off x="3734867" y="3175299"/>
            <a:ext cx="1266317" cy="38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875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أبو طالب</a:t>
            </a:r>
            <a:endParaRPr lang="en-US" sz="1875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AFA509F-5144-4A7D-94E2-8F47D1266151}"/>
              </a:ext>
            </a:extLst>
          </p:cNvPr>
          <p:cNvSpPr txBox="1"/>
          <p:nvPr/>
        </p:nvSpPr>
        <p:spPr>
          <a:xfrm>
            <a:off x="2019436" y="3154192"/>
            <a:ext cx="1770214" cy="38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875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حليمة السعدية</a:t>
            </a:r>
            <a:endParaRPr lang="en-US" sz="1875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1" name="TextBox 27">
            <a:extLst>
              <a:ext uri="{FF2B5EF4-FFF2-40B4-BE49-F238E27FC236}">
                <a16:creationId xmlns:a16="http://schemas.microsoft.com/office/drawing/2014/main" id="{6CC1A37B-E835-417E-822C-E4F636657927}"/>
              </a:ext>
            </a:extLst>
          </p:cNvPr>
          <p:cNvSpPr txBox="1"/>
          <p:nvPr/>
        </p:nvSpPr>
        <p:spPr>
          <a:xfrm>
            <a:off x="8766454" y="2573968"/>
            <a:ext cx="863455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rgbClr val="C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أبوه</a:t>
            </a:r>
          </a:p>
        </p:txBody>
      </p:sp>
      <p:sp>
        <p:nvSpPr>
          <p:cNvPr id="22" name="TextBox 28">
            <a:extLst>
              <a:ext uri="{FF2B5EF4-FFF2-40B4-BE49-F238E27FC236}">
                <a16:creationId xmlns:a16="http://schemas.microsoft.com/office/drawing/2014/main" id="{13FEC1A8-1535-4357-B95F-4D9659DF4C67}"/>
              </a:ext>
            </a:extLst>
          </p:cNvPr>
          <p:cNvSpPr txBox="1"/>
          <p:nvPr/>
        </p:nvSpPr>
        <p:spPr>
          <a:xfrm>
            <a:off x="7436356" y="2586283"/>
            <a:ext cx="863455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rgbClr val="C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أمه</a:t>
            </a:r>
          </a:p>
        </p:txBody>
      </p:sp>
      <p:sp>
        <p:nvSpPr>
          <p:cNvPr id="23" name="TextBox 29">
            <a:extLst>
              <a:ext uri="{FF2B5EF4-FFF2-40B4-BE49-F238E27FC236}">
                <a16:creationId xmlns:a16="http://schemas.microsoft.com/office/drawing/2014/main" id="{165B6202-0DBF-4814-BA70-059EBC69C12D}"/>
              </a:ext>
            </a:extLst>
          </p:cNvPr>
          <p:cNvSpPr txBox="1"/>
          <p:nvPr/>
        </p:nvSpPr>
        <p:spPr>
          <a:xfrm>
            <a:off x="5134720" y="2487252"/>
            <a:ext cx="863455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rgbClr val="C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جده</a:t>
            </a:r>
          </a:p>
        </p:txBody>
      </p:sp>
      <p:sp>
        <p:nvSpPr>
          <p:cNvPr id="24" name="TextBox 30">
            <a:extLst>
              <a:ext uri="{FF2B5EF4-FFF2-40B4-BE49-F238E27FC236}">
                <a16:creationId xmlns:a16="http://schemas.microsoft.com/office/drawing/2014/main" id="{A2A1C34F-3235-4110-B3F0-11036ECC02E4}"/>
              </a:ext>
            </a:extLst>
          </p:cNvPr>
          <p:cNvSpPr txBox="1"/>
          <p:nvPr/>
        </p:nvSpPr>
        <p:spPr>
          <a:xfrm>
            <a:off x="3972998" y="2487252"/>
            <a:ext cx="863455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rgbClr val="C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عمه</a:t>
            </a:r>
          </a:p>
        </p:txBody>
      </p:sp>
      <p:sp>
        <p:nvSpPr>
          <p:cNvPr id="25" name="TextBox 31">
            <a:extLst>
              <a:ext uri="{FF2B5EF4-FFF2-40B4-BE49-F238E27FC236}">
                <a16:creationId xmlns:a16="http://schemas.microsoft.com/office/drawing/2014/main" id="{EA5DE395-0534-44BB-8710-8F12FE93D2E9}"/>
              </a:ext>
            </a:extLst>
          </p:cNvPr>
          <p:cNvSpPr txBox="1"/>
          <p:nvPr/>
        </p:nvSpPr>
        <p:spPr>
          <a:xfrm>
            <a:off x="2400673" y="2480237"/>
            <a:ext cx="1283909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rgbClr val="C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مرضعته</a:t>
            </a:r>
          </a:p>
        </p:txBody>
      </p:sp>
      <p:sp>
        <p:nvSpPr>
          <p:cNvPr id="26" name="TextBox 35">
            <a:extLst>
              <a:ext uri="{FF2B5EF4-FFF2-40B4-BE49-F238E27FC236}">
                <a16:creationId xmlns:a16="http://schemas.microsoft.com/office/drawing/2014/main" id="{1479867B-27EB-4A02-885E-B169BCECA60F}"/>
              </a:ext>
            </a:extLst>
          </p:cNvPr>
          <p:cNvSpPr txBox="1"/>
          <p:nvPr/>
        </p:nvSpPr>
        <p:spPr>
          <a:xfrm>
            <a:off x="6223168" y="2546693"/>
            <a:ext cx="981985" cy="5078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rgbClr val="C0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قبيلته</a:t>
            </a:r>
          </a:p>
        </p:txBody>
      </p:sp>
      <p:sp>
        <p:nvSpPr>
          <p:cNvPr id="27" name="TextBox 37">
            <a:extLst>
              <a:ext uri="{FF2B5EF4-FFF2-40B4-BE49-F238E27FC236}">
                <a16:creationId xmlns:a16="http://schemas.microsoft.com/office/drawing/2014/main" id="{E5C9029A-EC88-4618-8AD6-77E686C30986}"/>
              </a:ext>
            </a:extLst>
          </p:cNvPr>
          <p:cNvSpPr txBox="1"/>
          <p:nvPr/>
        </p:nvSpPr>
        <p:spPr>
          <a:xfrm>
            <a:off x="6216167" y="3257691"/>
            <a:ext cx="1081389" cy="380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1875" b="1" dirty="0"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قريش</a:t>
            </a:r>
            <a:endParaRPr lang="en-US" sz="1875" b="1" dirty="0"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grpSp>
        <p:nvGrpSpPr>
          <p:cNvPr id="28" name="Group 53">
            <a:extLst>
              <a:ext uri="{FF2B5EF4-FFF2-40B4-BE49-F238E27FC236}">
                <a16:creationId xmlns:a16="http://schemas.microsoft.com/office/drawing/2014/main" id="{42F27B6F-B81D-460A-885C-43AA820A1890}"/>
              </a:ext>
            </a:extLst>
          </p:cNvPr>
          <p:cNvGrpSpPr/>
          <p:nvPr/>
        </p:nvGrpSpPr>
        <p:grpSpPr>
          <a:xfrm>
            <a:off x="2891651" y="2149382"/>
            <a:ext cx="6273084" cy="408366"/>
            <a:chOff x="1765300" y="1817712"/>
            <a:chExt cx="8364110" cy="544488"/>
          </a:xfrm>
        </p:grpSpPr>
        <p:grpSp>
          <p:nvGrpSpPr>
            <p:cNvPr id="29" name="Group 45">
              <a:extLst>
                <a:ext uri="{FF2B5EF4-FFF2-40B4-BE49-F238E27FC236}">
                  <a16:creationId xmlns:a16="http://schemas.microsoft.com/office/drawing/2014/main" id="{37758CB7-B536-47EB-8034-07173EA5428C}"/>
                </a:ext>
              </a:extLst>
            </p:cNvPr>
            <p:cNvGrpSpPr/>
            <p:nvPr/>
          </p:nvGrpSpPr>
          <p:grpSpPr>
            <a:xfrm>
              <a:off x="1765300" y="1817712"/>
              <a:ext cx="8364110" cy="265431"/>
              <a:chOff x="1765300" y="1932012"/>
              <a:chExt cx="8364110" cy="265431"/>
            </a:xfrm>
          </p:grpSpPr>
          <p:cxnSp>
            <p:nvCxnSpPr>
              <p:cNvPr id="36" name="Straight Connector 41">
                <a:extLst>
                  <a:ext uri="{FF2B5EF4-FFF2-40B4-BE49-F238E27FC236}">
                    <a16:creationId xmlns:a16="http://schemas.microsoft.com/office/drawing/2014/main" id="{91D72466-000F-44F2-A3F0-650FB1E10CC9}"/>
                  </a:ext>
                </a:extLst>
              </p:cNvPr>
              <p:cNvCxnSpPr/>
              <p:nvPr/>
            </p:nvCxnSpPr>
            <p:spPr>
              <a:xfrm flipH="1">
                <a:off x="5968496" y="1932012"/>
                <a:ext cx="1" cy="265431"/>
              </a:xfrm>
              <a:prstGeom prst="line">
                <a:avLst/>
              </a:prstGeom>
              <a:noFill/>
              <a:ln w="38100" cap="flat" cmpd="sng" algn="ctr">
                <a:solidFill>
                  <a:srgbClr val="0000FF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7" name="Straight Connector 43">
                <a:extLst>
                  <a:ext uri="{FF2B5EF4-FFF2-40B4-BE49-F238E27FC236}">
                    <a16:creationId xmlns:a16="http://schemas.microsoft.com/office/drawing/2014/main" id="{23C8AB2F-5861-4BFC-A461-84688FA9CD82}"/>
                  </a:ext>
                </a:extLst>
              </p:cNvPr>
              <p:cNvCxnSpPr/>
              <p:nvPr/>
            </p:nvCxnSpPr>
            <p:spPr>
              <a:xfrm flipH="1">
                <a:off x="1765300" y="2043026"/>
                <a:ext cx="4203197" cy="0"/>
              </a:xfrm>
              <a:prstGeom prst="line">
                <a:avLst/>
              </a:prstGeom>
              <a:noFill/>
              <a:ln w="38100" cap="flat" cmpd="sng" algn="ctr">
                <a:solidFill>
                  <a:srgbClr val="0000FF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38" name="Straight Connector 44">
                <a:extLst>
                  <a:ext uri="{FF2B5EF4-FFF2-40B4-BE49-F238E27FC236}">
                    <a16:creationId xmlns:a16="http://schemas.microsoft.com/office/drawing/2014/main" id="{1F04EBC7-C0C3-4187-BF65-8B24F7F028D8}"/>
                  </a:ext>
                </a:extLst>
              </p:cNvPr>
              <p:cNvCxnSpPr/>
              <p:nvPr/>
            </p:nvCxnSpPr>
            <p:spPr>
              <a:xfrm flipH="1">
                <a:off x="5926213" y="2043026"/>
                <a:ext cx="4203197" cy="0"/>
              </a:xfrm>
              <a:prstGeom prst="line">
                <a:avLst/>
              </a:prstGeom>
              <a:noFill/>
              <a:ln w="38100" cap="flat" cmpd="sng" algn="ctr">
                <a:solidFill>
                  <a:srgbClr val="0000FF"/>
                </a:solidFill>
                <a:prstDash val="solid"/>
                <a:miter lim="800000"/>
              </a:ln>
              <a:effectLst/>
            </p:spPr>
          </p:cxnSp>
        </p:grpSp>
        <p:cxnSp>
          <p:nvCxnSpPr>
            <p:cNvPr id="30" name="Straight Arrow Connector 47">
              <a:extLst>
                <a:ext uri="{FF2B5EF4-FFF2-40B4-BE49-F238E27FC236}">
                  <a16:creationId xmlns:a16="http://schemas.microsoft.com/office/drawing/2014/main" id="{835A15B6-696C-4A98-9A9F-2364D2BBD0D0}"/>
                </a:ext>
              </a:extLst>
            </p:cNvPr>
            <p:cNvCxnSpPr/>
            <p:nvPr/>
          </p:nvCxnSpPr>
          <p:spPr>
            <a:xfrm>
              <a:off x="1765300" y="1928726"/>
              <a:ext cx="0" cy="433474"/>
            </a:xfrm>
            <a:prstGeom prst="straightConnector1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1" name="Straight Arrow Connector 48">
              <a:extLst>
                <a:ext uri="{FF2B5EF4-FFF2-40B4-BE49-F238E27FC236}">
                  <a16:creationId xmlns:a16="http://schemas.microsoft.com/office/drawing/2014/main" id="{D17083BE-3B70-4E00-B6EE-C63C2DCD2DE9}"/>
                </a:ext>
              </a:extLst>
            </p:cNvPr>
            <p:cNvCxnSpPr/>
            <p:nvPr/>
          </p:nvCxnSpPr>
          <p:spPr>
            <a:xfrm>
              <a:off x="3733800" y="1928726"/>
              <a:ext cx="0" cy="433474"/>
            </a:xfrm>
            <a:prstGeom prst="straightConnector1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2" name="Straight Arrow Connector 49">
              <a:extLst>
                <a:ext uri="{FF2B5EF4-FFF2-40B4-BE49-F238E27FC236}">
                  <a16:creationId xmlns:a16="http://schemas.microsoft.com/office/drawing/2014/main" id="{A92B1BEC-F546-41EB-B77C-6021CC960E0D}"/>
                </a:ext>
              </a:extLst>
            </p:cNvPr>
            <p:cNvCxnSpPr/>
            <p:nvPr/>
          </p:nvCxnSpPr>
          <p:spPr>
            <a:xfrm>
              <a:off x="5245100" y="1928726"/>
              <a:ext cx="0" cy="433474"/>
            </a:xfrm>
            <a:prstGeom prst="straightConnector1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3" name="Straight Arrow Connector 50">
              <a:extLst>
                <a:ext uri="{FF2B5EF4-FFF2-40B4-BE49-F238E27FC236}">
                  <a16:creationId xmlns:a16="http://schemas.microsoft.com/office/drawing/2014/main" id="{F3E74B90-E280-4D81-A9B8-A4692FA408FD}"/>
                </a:ext>
              </a:extLst>
            </p:cNvPr>
            <p:cNvCxnSpPr/>
            <p:nvPr/>
          </p:nvCxnSpPr>
          <p:spPr>
            <a:xfrm>
              <a:off x="6705600" y="1928726"/>
              <a:ext cx="0" cy="433474"/>
            </a:xfrm>
            <a:prstGeom prst="straightConnector1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4" name="Straight Arrow Connector 51">
              <a:extLst>
                <a:ext uri="{FF2B5EF4-FFF2-40B4-BE49-F238E27FC236}">
                  <a16:creationId xmlns:a16="http://schemas.microsoft.com/office/drawing/2014/main" id="{F7B27569-9B89-4533-8565-1D3C18983AD5}"/>
                </a:ext>
              </a:extLst>
            </p:cNvPr>
            <p:cNvCxnSpPr/>
            <p:nvPr/>
          </p:nvCxnSpPr>
          <p:spPr>
            <a:xfrm>
              <a:off x="8318500" y="1928726"/>
              <a:ext cx="0" cy="433474"/>
            </a:xfrm>
            <a:prstGeom prst="straightConnector1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5" name="Straight Arrow Connector 52">
              <a:extLst>
                <a:ext uri="{FF2B5EF4-FFF2-40B4-BE49-F238E27FC236}">
                  <a16:creationId xmlns:a16="http://schemas.microsoft.com/office/drawing/2014/main" id="{6ADED30F-4EF9-4AF8-B45A-AFA09F883C9D}"/>
                </a:ext>
              </a:extLst>
            </p:cNvPr>
            <p:cNvCxnSpPr/>
            <p:nvPr/>
          </p:nvCxnSpPr>
          <p:spPr>
            <a:xfrm>
              <a:off x="10129410" y="1928726"/>
              <a:ext cx="0" cy="433474"/>
            </a:xfrm>
            <a:prstGeom prst="straightConnector1">
              <a:avLst/>
            </a:prstGeom>
            <a:noFill/>
            <a:ln w="38100" cap="flat" cmpd="sng" algn="ctr">
              <a:solidFill>
                <a:srgbClr val="0000FF"/>
              </a:solidFill>
              <a:prstDash val="solid"/>
              <a:miter lim="800000"/>
              <a:tailEnd type="triangle"/>
            </a:ln>
            <a:effectLst/>
          </p:spPr>
        </p:cxnSp>
      </p:grpSp>
      <p:sp>
        <p:nvSpPr>
          <p:cNvPr id="39" name="Title 1">
            <a:extLst>
              <a:ext uri="{FF2B5EF4-FFF2-40B4-BE49-F238E27FC236}">
                <a16:creationId xmlns:a16="http://schemas.microsoft.com/office/drawing/2014/main" id="{41BE1CC0-EADC-4E91-987C-637133C0A15A}"/>
              </a:ext>
            </a:extLst>
          </p:cNvPr>
          <p:cNvSpPr txBox="1">
            <a:spLocks/>
          </p:cNvSpPr>
          <p:nvPr/>
        </p:nvSpPr>
        <p:spPr>
          <a:xfrm>
            <a:off x="3354794" y="1084818"/>
            <a:ext cx="4974425" cy="484749"/>
          </a:xfrm>
          <a:prstGeom prst="rect">
            <a:avLst/>
          </a:prstGeom>
          <a:solidFill>
            <a:srgbClr val="FFFFFF">
              <a:alpha val="80000"/>
            </a:srgbClr>
          </a:solidFill>
          <a:effectLst>
            <a:softEdge rad="63500"/>
          </a:effectLst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AE" sz="3750" b="1" dirty="0">
                <a:solidFill>
                  <a:srgbClr val="4472C4">
                    <a:lumMod val="75000"/>
                  </a:srgbClr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السيرة النبوية</a:t>
            </a:r>
            <a:endParaRPr lang="en-US" sz="3750" b="1" dirty="0">
              <a:solidFill>
                <a:srgbClr val="4472C4">
                  <a:lumMod val="75000"/>
                </a:srgb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40" name="TextBox 26">
            <a:extLst>
              <a:ext uri="{FF2B5EF4-FFF2-40B4-BE49-F238E27FC236}">
                <a16:creationId xmlns:a16="http://schemas.microsoft.com/office/drawing/2014/main" id="{CD3D206A-51CE-43CE-90B8-037AC6E690F3}"/>
              </a:ext>
            </a:extLst>
          </p:cNvPr>
          <p:cNvSpPr txBox="1"/>
          <p:nvPr/>
        </p:nvSpPr>
        <p:spPr>
          <a:xfrm>
            <a:off x="3234766" y="1605403"/>
            <a:ext cx="5065916" cy="507831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pPr algn="ctr"/>
            <a:r>
              <a:rPr lang="ar-AE" sz="27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نبينا </a:t>
            </a:r>
            <a:r>
              <a:rPr lang="ar-AE" sz="2700" b="1" dirty="0">
                <a:solidFill>
                  <a:schemeClr val="accent6">
                    <a:lumMod val="75000"/>
                  </a:schemeClr>
                </a:solidFill>
                <a:highlight>
                  <a:srgbClr val="FFFF00"/>
                </a:highlight>
                <a:latin typeface="Dubai" panose="020B0503030403030204" pitchFamily="34" charset="-78"/>
                <a:cs typeface="Dubai" panose="020B0503030403030204" pitchFamily="34" charset="-78"/>
              </a:rPr>
              <a:t>محمد</a:t>
            </a:r>
            <a:r>
              <a:rPr lang="ar-AE" sz="2700" b="1" dirty="0">
                <a:solidFill>
                  <a:schemeClr val="accent6">
                    <a:lumMod val="75000"/>
                  </a:schemeClr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صلى الله عليه وسلّم</a:t>
            </a:r>
          </a:p>
        </p:txBody>
      </p:sp>
      <p:sp>
        <p:nvSpPr>
          <p:cNvPr id="41" name="Arrow: Down 40">
            <a:extLst>
              <a:ext uri="{FF2B5EF4-FFF2-40B4-BE49-F238E27FC236}">
                <a16:creationId xmlns:a16="http://schemas.microsoft.com/office/drawing/2014/main" id="{626E02DA-D3F3-4780-80AD-183E1E52C3DB}"/>
              </a:ext>
            </a:extLst>
          </p:cNvPr>
          <p:cNvSpPr/>
          <p:nvPr/>
        </p:nvSpPr>
        <p:spPr>
          <a:xfrm>
            <a:off x="7827763" y="3009491"/>
            <a:ext cx="106351" cy="235233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42" name="Arrow: Down 41">
            <a:extLst>
              <a:ext uri="{FF2B5EF4-FFF2-40B4-BE49-F238E27FC236}">
                <a16:creationId xmlns:a16="http://schemas.microsoft.com/office/drawing/2014/main" id="{8D141877-3ACE-4325-A775-A8E3A5610C77}"/>
              </a:ext>
            </a:extLst>
          </p:cNvPr>
          <p:cNvSpPr/>
          <p:nvPr/>
        </p:nvSpPr>
        <p:spPr>
          <a:xfrm>
            <a:off x="6668239" y="2994979"/>
            <a:ext cx="106351" cy="235233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43" name="Arrow: Down 42">
            <a:extLst>
              <a:ext uri="{FF2B5EF4-FFF2-40B4-BE49-F238E27FC236}">
                <a16:creationId xmlns:a16="http://schemas.microsoft.com/office/drawing/2014/main" id="{31EC5974-8288-4382-B389-20DB211CA266}"/>
              </a:ext>
            </a:extLst>
          </p:cNvPr>
          <p:cNvSpPr/>
          <p:nvPr/>
        </p:nvSpPr>
        <p:spPr>
          <a:xfrm>
            <a:off x="5537056" y="2919184"/>
            <a:ext cx="106351" cy="235233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44" name="Arrow: Down 43">
            <a:extLst>
              <a:ext uri="{FF2B5EF4-FFF2-40B4-BE49-F238E27FC236}">
                <a16:creationId xmlns:a16="http://schemas.microsoft.com/office/drawing/2014/main" id="{455C8833-B9C9-4599-A35F-B8A8F03D902A}"/>
              </a:ext>
            </a:extLst>
          </p:cNvPr>
          <p:cNvSpPr/>
          <p:nvPr/>
        </p:nvSpPr>
        <p:spPr>
          <a:xfrm>
            <a:off x="4329805" y="2901356"/>
            <a:ext cx="106351" cy="235233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45" name="Arrow: Down 44">
            <a:extLst>
              <a:ext uri="{FF2B5EF4-FFF2-40B4-BE49-F238E27FC236}">
                <a16:creationId xmlns:a16="http://schemas.microsoft.com/office/drawing/2014/main" id="{5D0A2E92-4107-4719-B2B7-6A232C704121}"/>
              </a:ext>
            </a:extLst>
          </p:cNvPr>
          <p:cNvSpPr/>
          <p:nvPr/>
        </p:nvSpPr>
        <p:spPr>
          <a:xfrm>
            <a:off x="2858800" y="2885815"/>
            <a:ext cx="106351" cy="235233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B93A512-2300-4180-81BC-9783B091396A}"/>
              </a:ext>
            </a:extLst>
          </p:cNvPr>
          <p:cNvGrpSpPr/>
          <p:nvPr/>
        </p:nvGrpSpPr>
        <p:grpSpPr>
          <a:xfrm>
            <a:off x="8636627" y="3601391"/>
            <a:ext cx="1337781" cy="2153339"/>
            <a:chOff x="6913548" y="1627464"/>
            <a:chExt cx="2170631" cy="3722202"/>
          </a:xfrm>
        </p:grpSpPr>
        <p:pic>
          <p:nvPicPr>
            <p:cNvPr id="47" name="صورة 4" descr="صورة تحتوي على غرفة&#10;&#10;تم إنشاء الوصف تلقائياً">
              <a:extLst>
                <a:ext uri="{FF2B5EF4-FFF2-40B4-BE49-F238E27FC236}">
                  <a16:creationId xmlns:a16="http://schemas.microsoft.com/office/drawing/2014/main" id="{3967922A-59C0-4C11-87A6-990093F1AB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4434" b="75758" l="10000" r="90000">
                          <a14:foregroundMark x1="33125" y1="38889" x2="32708" y2="43611"/>
                          <a14:foregroundMark x1="32708" y1="43611" x2="33750" y2="39722"/>
                          <a14:foregroundMark x1="32917" y1="38611" x2="31458" y2="41389"/>
                          <a14:foregroundMark x1="34396" y1="40451" x2="31667" y2="39167"/>
                          <a14:foregroundMark x1="32645" y1="45688" x2="32500" y2="44722"/>
                          <a14:foregroundMark x1="31667" y1="39167" x2="32359" y2="43779"/>
                          <a14:foregroundMark x1="35191" y1="40355" x2="32917" y2="38333"/>
                          <a14:foregroundMark x1="26250" y1="46944" x2="25833" y2="48333"/>
                          <a14:foregroundMark x1="26042" y1="45556" x2="25000" y2="45278"/>
                          <a14:foregroundMark x1="40208" y1="48333" x2="39792" y2="48333"/>
                          <a14:foregroundMark x1="41250" y1="47500" x2="40833" y2="47222"/>
                          <a14:backgroundMark x1="57500" y1="65556" x2="52917" y2="65000"/>
                          <a14:backgroundMark x1="52917" y1="65000" x2="49167" y2="67222"/>
                          <a14:backgroundMark x1="49167" y1="67222" x2="44167" y2="68611"/>
                          <a14:backgroundMark x1="44167" y1="68611" x2="40833" y2="65833"/>
                          <a14:backgroundMark x1="40833" y1="65833" x2="39375" y2="56111"/>
                          <a14:backgroundMark x1="39375" y1="56111" x2="41458" y2="52222"/>
                          <a14:backgroundMark x1="41458" y1="52222" x2="41667" y2="48333"/>
                          <a14:backgroundMark x1="40000" y1="45000" x2="39583" y2="45833"/>
                          <a14:backgroundMark x1="38542" y1="55556" x2="37917" y2="60556"/>
                          <a14:backgroundMark x1="37917" y1="60556" x2="36458" y2="59167"/>
                          <a14:backgroundMark x1="35833" y1="40278" x2="36042" y2="43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21" t="37160" r="57668" b="28019"/>
            <a:stretch/>
          </p:blipFill>
          <p:spPr>
            <a:xfrm>
              <a:off x="6913548" y="1627464"/>
              <a:ext cx="2170631" cy="3722202"/>
            </a:xfrm>
            <a:prstGeom prst="rect">
              <a:avLst/>
            </a:prstGeom>
          </p:spPr>
        </p:pic>
        <p:pic>
          <p:nvPicPr>
            <p:cNvPr id="48" name="Picture 2" descr="Censorship Pixel Images, Stock Photos &amp; Vectors | Shutterstock">
              <a:extLst>
                <a:ext uri="{FF2B5EF4-FFF2-40B4-BE49-F238E27FC236}">
                  <a16:creationId xmlns:a16="http://schemas.microsoft.com/office/drawing/2014/main" id="{A4632829-9ED1-4EB1-861B-FAC19265B34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066"/>
            <a:stretch/>
          </p:blipFill>
          <p:spPr bwMode="auto">
            <a:xfrm>
              <a:off x="7665986" y="1828799"/>
              <a:ext cx="725884" cy="74348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1CCA0248-203B-4370-A780-51A5737CC6A6}"/>
              </a:ext>
            </a:extLst>
          </p:cNvPr>
          <p:cNvGrpSpPr/>
          <p:nvPr/>
        </p:nvGrpSpPr>
        <p:grpSpPr>
          <a:xfrm>
            <a:off x="7680839" y="3563936"/>
            <a:ext cx="834180" cy="2093039"/>
            <a:chOff x="5825277" y="1922803"/>
            <a:chExt cx="1654098" cy="3520867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FABEB356-B1AC-48B5-B6D5-9691AF1F21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28704" b="82778" l="44167" r="56771">
                          <a14:foregroundMark x1="53281" y1="34444" x2="50729" y2="28796"/>
                          <a14:foregroundMark x1="50729" y1="28796" x2="51250" y2="31759"/>
                          <a14:foregroundMark x1="55104" y1="78611" x2="47760" y2="78148"/>
                          <a14:foregroundMark x1="52708" y1="80741" x2="53333" y2="82870"/>
                          <a14:foregroundMark x1="56563" y1="51759" x2="56667" y2="57315"/>
                          <a14:foregroundMark x1="45938" y1="55093" x2="44167" y2="59722"/>
                        </a14:backgroundRemoval>
                      </a14:imgEffect>
                    </a14:imgLayer>
                  </a14:imgProps>
                </a:ext>
              </a:extLst>
            </a:blip>
            <a:srcRect l="43539" t="28183" r="41741" b="16116"/>
            <a:stretch/>
          </p:blipFill>
          <p:spPr>
            <a:xfrm>
              <a:off x="5825277" y="1922803"/>
              <a:ext cx="1654098" cy="3520867"/>
            </a:xfrm>
            <a:prstGeom prst="rect">
              <a:avLst/>
            </a:prstGeom>
          </p:spPr>
        </p:pic>
        <p:pic>
          <p:nvPicPr>
            <p:cNvPr id="51" name="Picture 2" descr="Censorship Pixel Images, Stock Photos &amp; Vectors | Shutterstock">
              <a:extLst>
                <a:ext uri="{FF2B5EF4-FFF2-40B4-BE49-F238E27FC236}">
                  <a16:creationId xmlns:a16="http://schemas.microsoft.com/office/drawing/2014/main" id="{EFDA0081-4489-4761-B5D5-E77729EB2E2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alphaModFix amt="8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066"/>
            <a:stretch/>
          </p:blipFill>
          <p:spPr bwMode="auto">
            <a:xfrm>
              <a:off x="6337289" y="1922803"/>
              <a:ext cx="750475" cy="74348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2" name="Picture 2" descr="قصة ولادة الرسول - المدرسة الابتدائية عبلين &quot;ج&quot;">
            <a:extLst>
              <a:ext uri="{FF2B5EF4-FFF2-40B4-BE49-F238E27FC236}">
                <a16:creationId xmlns:a16="http://schemas.microsoft.com/office/drawing/2014/main" id="{7E6C4F0B-2741-44F4-8FB5-BEC9429523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320" b="71058" l="53750" r="85000">
                        <a14:foregroundMark x1="73958" y1="7991" x2="64792" y2="7343"/>
                        <a14:foregroundMark x1="73958" y1="6911" x2="63542" y2="7991"/>
                        <a14:foregroundMark x1="63542" y1="7991" x2="59375" y2="29806"/>
                        <a14:foregroundMark x1="59375" y1="29806" x2="57500" y2="63283"/>
                        <a14:foregroundMark x1="57500" y1="63283" x2="67500" y2="70410"/>
                        <a14:foregroundMark x1="67500" y1="70410" x2="78750" y2="71058"/>
                        <a14:foregroundMark x1="78750" y1="71058" x2="81042" y2="37365"/>
                        <a14:foregroundMark x1="81042" y1="37365" x2="79167" y2="26566"/>
                        <a14:foregroundMark x1="79167" y1="26566" x2="72083" y2="18359"/>
                        <a14:foregroundMark x1="72083" y1="18359" x2="64792" y2="26134"/>
                        <a14:foregroundMark x1="64792" y1="26134" x2="60000" y2="64579"/>
                        <a14:foregroundMark x1="60000" y1="64579" x2="55625" y2="53996"/>
                        <a14:foregroundMark x1="55625" y1="53996" x2="58542" y2="18790"/>
                        <a14:foregroundMark x1="58542" y1="18790" x2="61875" y2="16415"/>
                        <a14:foregroundMark x1="53333" y1="51836" x2="53542" y2="63715"/>
                        <a14:foregroundMark x1="53542" y1="63715" x2="60625" y2="71922"/>
                        <a14:foregroundMark x1="60625" y1="71922" x2="71667" y2="71490"/>
                        <a14:foregroundMark x1="71667" y1="71490" x2="82917" y2="71490"/>
                        <a14:foregroundMark x1="82917" y1="71490" x2="71667" y2="65659"/>
                        <a14:foregroundMark x1="71667" y1="65659" x2="61250" y2="64363"/>
                        <a14:foregroundMark x1="61250" y1="64363" x2="56458" y2="54644"/>
                        <a14:foregroundMark x1="56458" y1="54644" x2="55208" y2="68467"/>
                        <a14:foregroundMark x1="68542" y1="56803" x2="65833" y2="45788"/>
                        <a14:foregroundMark x1="65833" y1="45788" x2="67708" y2="35205"/>
                        <a14:foregroundMark x1="67708" y1="35205" x2="67917" y2="59179"/>
                        <a14:foregroundMark x1="67917" y1="59179" x2="67083" y2="46436"/>
                        <a14:foregroundMark x1="67083" y1="46436" x2="63333" y2="58315"/>
                        <a14:foregroundMark x1="63333" y1="58315" x2="65833" y2="36717"/>
                        <a14:foregroundMark x1="55625" y1="22894" x2="53750" y2="69114"/>
                        <a14:foregroundMark x1="53750" y1="69114" x2="84583" y2="71274"/>
                        <a14:foregroundMark x1="72708" y1="49244" x2="72292" y2="61123"/>
                        <a14:foregroundMark x1="72292" y1="61123" x2="70000" y2="24622"/>
                        <a14:foregroundMark x1="70000" y1="24622" x2="82292" y2="24622"/>
                        <a14:foregroundMark x1="82292" y1="24622" x2="83333" y2="34773"/>
                        <a14:foregroundMark x1="82083" y1="25054" x2="75625" y2="33693"/>
                        <a14:foregroundMark x1="75625" y1="33693" x2="73542" y2="11447"/>
                        <a14:foregroundMark x1="73542" y1="11447" x2="66667" y2="4320"/>
                        <a14:foregroundMark x1="79375" y1="20950" x2="73750" y2="88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41" r="11079" b="27612"/>
          <a:stretch/>
        </p:blipFill>
        <p:spPr bwMode="auto">
          <a:xfrm flipH="1">
            <a:off x="5207836" y="3485321"/>
            <a:ext cx="753842" cy="1952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قصة ولادة الرسول - المدرسة الابتدائية عبلين &quot;ج&quot;">
            <a:extLst>
              <a:ext uri="{FF2B5EF4-FFF2-40B4-BE49-F238E27FC236}">
                <a16:creationId xmlns:a16="http://schemas.microsoft.com/office/drawing/2014/main" id="{B365D46F-68A9-4B77-8712-11463A24C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695" b="72665" l="10000" r="90000">
                        <a14:foregroundMark x1="57083" y1="29385" x2="52917" y2="17768"/>
                        <a14:foregroundMark x1="52917" y1="17768" x2="40625" y2="7517"/>
                        <a14:foregroundMark x1="39167" y1="10251" x2="41042" y2="5695"/>
                        <a14:foregroundMark x1="41042" y1="5695" x2="37500" y2="8200"/>
                        <a14:foregroundMark x1="37500" y1="8200" x2="35208" y2="12528"/>
                        <a14:foregroundMark x1="35208" y1="12528" x2="33125" y2="14351"/>
                        <a14:foregroundMark x1="24167" y1="48747" x2="17500" y2="62870"/>
                        <a14:foregroundMark x1="17500" y1="62870" x2="17500" y2="71982"/>
                        <a14:foregroundMark x1="28958" y1="67882" x2="32500" y2="71754"/>
                        <a14:foregroundMark x1="32500" y1="71754" x2="29167" y2="75399"/>
                        <a14:foregroundMark x1="29167" y1="75399" x2="33958" y2="75171"/>
                        <a14:foregroundMark x1="33958" y1="75171" x2="39583" y2="75171"/>
                        <a14:foregroundMark x1="39583" y1="75171" x2="43750" y2="74943"/>
                        <a14:foregroundMark x1="43750" y1="74943" x2="66667" y2="75171"/>
                        <a14:foregroundMark x1="66667" y1="75171" x2="70833" y2="75171"/>
                        <a14:foregroundMark x1="70833" y1="75171" x2="65625" y2="73804"/>
                        <a14:foregroundMark x1="65625" y1="73804" x2="62500" y2="69932"/>
                        <a14:foregroundMark x1="62500" y1="69932" x2="51250" y2="72665"/>
                        <a14:foregroundMark x1="51250" y1="72665" x2="45417" y2="71982"/>
                        <a14:foregroundMark x1="45417" y1="71982" x2="41875" y2="69248"/>
                        <a14:foregroundMark x1="41875" y1="69248" x2="40417" y2="63781"/>
                        <a14:foregroundMark x1="40417" y1="63781" x2="43750" y2="25285"/>
                        <a14:foregroundMark x1="43750" y1="25285" x2="35833" y2="53303"/>
                        <a14:foregroundMark x1="35833" y1="53303" x2="38750" y2="21185"/>
                        <a14:foregroundMark x1="38750" y1="21185" x2="33750" y2="25968"/>
                        <a14:foregroundMark x1="33750" y1="25968" x2="31458" y2="32118"/>
                        <a14:foregroundMark x1="31458" y1="32118" x2="42083" y2="14123"/>
                        <a14:foregroundMark x1="42083" y1="14123" x2="38750" y2="24829"/>
                        <a14:foregroundMark x1="38750" y1="24829" x2="40000" y2="29841"/>
                        <a14:foregroundMark x1="40000" y1="29841" x2="40417" y2="28246"/>
                        <a14:backgroundMark x1="87083" y1="41230" x2="68333" y2="39636"/>
                        <a14:backgroundMark x1="68333" y1="39636" x2="64375" y2="35535"/>
                        <a14:backgroundMark x1="64375" y1="35535" x2="62292" y2="30752"/>
                        <a14:backgroundMark x1="62292" y1="30752" x2="65625" y2="26196"/>
                        <a14:backgroundMark x1="65625" y1="26196" x2="75208" y2="22779"/>
                        <a14:backgroundMark x1="75208" y1="22779" x2="78333" y2="19134"/>
                        <a14:backgroundMark x1="78333" y1="19134" x2="74792" y2="16629"/>
                        <a14:backgroundMark x1="74792" y1="16629" x2="71458" y2="20957"/>
                        <a14:backgroundMark x1="71458" y1="20957" x2="71667" y2="26879"/>
                        <a14:backgroundMark x1="71667" y1="26879" x2="75625" y2="35763"/>
                        <a14:backgroundMark x1="75625" y1="35763" x2="81042" y2="41002"/>
                        <a14:backgroundMark x1="81042" y1="41002" x2="85625" y2="41686"/>
                        <a14:backgroundMark x1="85625" y1="41686" x2="82292" y2="44875"/>
                        <a14:backgroundMark x1="82292" y1="44875" x2="78333" y2="46925"/>
                        <a14:backgroundMark x1="78333" y1="46925" x2="74375" y2="46241"/>
                        <a14:backgroundMark x1="74375" y1="46241" x2="77500" y2="471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58" t="3535" r="24808" b="23025"/>
          <a:stretch/>
        </p:blipFill>
        <p:spPr bwMode="auto">
          <a:xfrm>
            <a:off x="3927531" y="3506432"/>
            <a:ext cx="1098749" cy="15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صورة 2" descr="صورة تحتوي على طعام&#10;&#10;تم إنشاء الوصف تلقائياً">
            <a:extLst>
              <a:ext uri="{FF2B5EF4-FFF2-40B4-BE49-F238E27FC236}">
                <a16:creationId xmlns:a16="http://schemas.microsoft.com/office/drawing/2014/main" id="{99F9E02F-2200-4F1E-9066-CFDC97D76DF9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32105" b="92456" l="20013" r="80119">
                        <a14:foregroundMark x1="68359" y1="54167" x2="67578" y2="58194"/>
                        <a14:foregroundMark x1="67422" y1="83472" x2="66719" y2="84028"/>
                        <a14:foregroundMark x1="69375" y1="54028" x2="67578" y2="55139"/>
                        <a14:backgroundMark x1="72500" y1="58889" x2="74531" y2="52222"/>
                        <a14:backgroundMark x1="74531" y1="52222" x2="69453" y2="48889"/>
                        <a14:backgroundMark x1="69453" y1="48889" x2="59062" y2="47083"/>
                        <a14:backgroundMark x1="59062" y1="47083" x2="55156" y2="42222"/>
                        <a14:backgroundMark x1="55156" y1="42222" x2="50469" y2="40694"/>
                        <a14:backgroundMark x1="50469" y1="40694" x2="41875" y2="53750"/>
                        <a14:backgroundMark x1="41875" y1="53750" x2="39297" y2="67500"/>
                        <a14:backgroundMark x1="39297" y1="67500" x2="40469" y2="74306"/>
                        <a14:backgroundMark x1="40469" y1="74306" x2="47188" y2="73056"/>
                        <a14:backgroundMark x1="47188" y1="73056" x2="51563" y2="69167"/>
                        <a14:backgroundMark x1="51563" y1="69167" x2="57656" y2="69306"/>
                        <a14:backgroundMark x1="57656" y1="69306" x2="62187" y2="66250"/>
                        <a14:backgroundMark x1="62187" y1="66250" x2="61250" y2="58472"/>
                        <a14:backgroundMark x1="61250" y1="58472" x2="57422" y2="54028"/>
                        <a14:backgroundMark x1="57422" y1="54028" x2="57422" y2="54028"/>
                        <a14:backgroundMark x1="63906" y1="54583" x2="62266" y2="61944"/>
                        <a14:backgroundMark x1="62266" y1="61944" x2="58906" y2="66944"/>
                        <a14:backgroundMark x1="58906" y1="66944" x2="62031" y2="50694"/>
                        <a14:backgroundMark x1="62031" y1="50694" x2="57891" y2="46250"/>
                        <a14:backgroundMark x1="57891" y1="46250" x2="50469" y2="53889"/>
                        <a14:backgroundMark x1="50469" y1="53889" x2="50469" y2="42917"/>
                        <a14:backgroundMark x1="50469" y1="42917" x2="43359" y2="53750"/>
                        <a14:backgroundMark x1="43359" y1="53750" x2="39609" y2="70139"/>
                        <a14:backgroundMark x1="39609" y1="70139" x2="45000" y2="63472"/>
                        <a14:backgroundMark x1="45000" y1="63472" x2="44297" y2="72083"/>
                        <a14:backgroundMark x1="44297" y1="72083" x2="49688" y2="67778"/>
                        <a14:backgroundMark x1="49688" y1="67778" x2="52656" y2="60139"/>
                        <a14:backgroundMark x1="52656" y1="60139" x2="46797" y2="64861"/>
                        <a14:backgroundMark x1="46797" y1="64861" x2="52109" y2="58611"/>
                        <a14:backgroundMark x1="52109" y1="58611" x2="54219" y2="50833"/>
                        <a14:backgroundMark x1="54219" y1="50833" x2="48438" y2="55000"/>
                        <a14:backgroundMark x1="48438" y1="55000" x2="46719" y2="61806"/>
                        <a14:backgroundMark x1="46719" y1="61806" x2="53984" y2="60139"/>
                        <a14:backgroundMark x1="53984" y1="60139" x2="56953" y2="50556"/>
                        <a14:backgroundMark x1="56953" y1="50556" x2="50781" y2="50417"/>
                        <a14:backgroundMark x1="50781" y1="50417" x2="48516" y2="57083"/>
                        <a14:backgroundMark x1="48516" y1="57083" x2="52734" y2="52500"/>
                        <a14:backgroundMark x1="52734" y1="52500" x2="52734" y2="52500"/>
                        <a14:backgroundMark x1="71797" y1="70278" x2="72266" y2="74306"/>
                        <a14:backgroundMark x1="71406" y1="80556" x2="70703" y2="819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791" t="51828" r="27044" b="14583"/>
          <a:stretch/>
        </p:blipFill>
        <p:spPr>
          <a:xfrm>
            <a:off x="2663505" y="3429000"/>
            <a:ext cx="886310" cy="2069064"/>
          </a:xfrm>
          <a:prstGeom prst="rect">
            <a:avLst/>
          </a:prstGeom>
        </p:spPr>
      </p:pic>
      <p:pic>
        <p:nvPicPr>
          <p:cNvPr id="55" name="صورة 4" descr="صورة تحتوي على أشخاص, ثابت&#10;&#10;تم إنشاء الوصف تلقائياً">
            <a:extLst>
              <a:ext uri="{FF2B5EF4-FFF2-40B4-BE49-F238E27FC236}">
                <a16:creationId xmlns:a16="http://schemas.microsoft.com/office/drawing/2014/main" id="{908FF2BB-B419-43CF-A248-9074C38D2E87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22" b="3992"/>
          <a:stretch/>
        </p:blipFill>
        <p:spPr>
          <a:xfrm>
            <a:off x="6223170" y="3615483"/>
            <a:ext cx="1245785" cy="1412676"/>
          </a:xfrm>
          <a:prstGeom prst="rect">
            <a:avLst/>
          </a:prstGeom>
        </p:spPr>
      </p:pic>
      <p:sp>
        <p:nvSpPr>
          <p:cNvPr id="56" name="Arrow: Down 55">
            <a:extLst>
              <a:ext uri="{FF2B5EF4-FFF2-40B4-BE49-F238E27FC236}">
                <a16:creationId xmlns:a16="http://schemas.microsoft.com/office/drawing/2014/main" id="{BE0E3110-DA42-4B9D-8D09-136C5A9DB980}"/>
              </a:ext>
            </a:extLst>
          </p:cNvPr>
          <p:cNvSpPr/>
          <p:nvPr/>
        </p:nvSpPr>
        <p:spPr>
          <a:xfrm>
            <a:off x="9121157" y="3043775"/>
            <a:ext cx="106351" cy="235233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graphicFrame>
        <p:nvGraphicFramePr>
          <p:cNvPr id="57" name="Table 5">
            <a:extLst>
              <a:ext uri="{FF2B5EF4-FFF2-40B4-BE49-F238E27FC236}">
                <a16:creationId xmlns:a16="http://schemas.microsoft.com/office/drawing/2014/main" id="{B8C21EBE-3F42-48B0-83F3-3EB71FA562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522680"/>
              </p:ext>
            </p:extLst>
          </p:nvPr>
        </p:nvGraphicFramePr>
        <p:xfrm>
          <a:off x="10928046" y="32802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58" name="Rectangle 6">
            <a:extLst>
              <a:ext uri="{FF2B5EF4-FFF2-40B4-BE49-F238E27FC236}">
                <a16:creationId xmlns:a16="http://schemas.microsoft.com/office/drawing/2014/main" id="{014060D3-1E6A-431F-9E37-DA76D2A80AA3}"/>
              </a:ext>
            </a:extLst>
          </p:cNvPr>
          <p:cNvSpPr/>
          <p:nvPr/>
        </p:nvSpPr>
        <p:spPr>
          <a:xfrm>
            <a:off x="9227508" y="90156"/>
            <a:ext cx="1603582" cy="1173144"/>
          </a:xfrm>
          <a:custGeom>
            <a:avLst/>
            <a:gdLst>
              <a:gd name="connsiteX0" fmla="*/ 119274 w 1603582"/>
              <a:gd name="connsiteY0" fmla="*/ 354671 h 1173144"/>
              <a:gd name="connsiteX1" fmla="*/ 1603582 w 1603582"/>
              <a:gd name="connsiteY1" fmla="*/ 0 h 1173144"/>
              <a:gd name="connsiteX2" fmla="*/ 1603582 w 1603582"/>
              <a:gd name="connsiteY2" fmla="*/ 1173144 h 1173144"/>
              <a:gd name="connsiteX3" fmla="*/ 0 w 1603582"/>
              <a:gd name="connsiteY3" fmla="*/ 1173144 h 1173144"/>
              <a:gd name="connsiteX4" fmla="*/ 119274 w 1603582"/>
              <a:gd name="connsiteY4" fmla="*/ 354671 h 1173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3582" h="1173144" fill="none" extrusionOk="0">
                <a:moveTo>
                  <a:pt x="119274" y="354671"/>
                </a:moveTo>
                <a:cubicBezTo>
                  <a:pt x="358694" y="432087"/>
                  <a:pt x="931425" y="124140"/>
                  <a:pt x="1603582" y="0"/>
                </a:cubicBezTo>
                <a:cubicBezTo>
                  <a:pt x="1625986" y="238868"/>
                  <a:pt x="1591824" y="780079"/>
                  <a:pt x="1603582" y="1173144"/>
                </a:cubicBezTo>
                <a:cubicBezTo>
                  <a:pt x="1018823" y="1243230"/>
                  <a:pt x="536508" y="1199960"/>
                  <a:pt x="0" y="1173144"/>
                </a:cubicBezTo>
                <a:cubicBezTo>
                  <a:pt x="932" y="994064"/>
                  <a:pt x="76657" y="625000"/>
                  <a:pt x="119274" y="354671"/>
                </a:cubicBezTo>
                <a:close/>
              </a:path>
              <a:path w="1603582" h="1173144" stroke="0" extrusionOk="0">
                <a:moveTo>
                  <a:pt x="119274" y="354671"/>
                </a:moveTo>
                <a:cubicBezTo>
                  <a:pt x="687787" y="353565"/>
                  <a:pt x="1245037" y="16247"/>
                  <a:pt x="1603582" y="0"/>
                </a:cubicBezTo>
                <a:cubicBezTo>
                  <a:pt x="1546475" y="331592"/>
                  <a:pt x="1569913" y="744608"/>
                  <a:pt x="1603582" y="1173144"/>
                </a:cubicBezTo>
                <a:cubicBezTo>
                  <a:pt x="1357772" y="1214532"/>
                  <a:pt x="413121" y="1036864"/>
                  <a:pt x="0" y="1173144"/>
                </a:cubicBezTo>
                <a:cubicBezTo>
                  <a:pt x="47424" y="929977"/>
                  <a:pt x="165512" y="488581"/>
                  <a:pt x="119274" y="354671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795425"/>
            </a:solidFill>
            <a:extLst>
              <a:ext uri="{C807C97D-BFC1-408E-A445-0C87EB9F89A2}">
                <ask:lineSketchStyleProps xmlns:ask="http://schemas.microsoft.com/office/drawing/2018/sketchyshapes" sd="2558881134">
                  <a:custGeom>
                    <a:avLst/>
                    <a:gdLst>
                      <a:gd name="connsiteX0" fmla="*/ 0 w 3404382"/>
                      <a:gd name="connsiteY0" fmla="*/ 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0 w 3404382"/>
                      <a:gd name="connsiteY4" fmla="*/ 0 h 1209822"/>
                      <a:gd name="connsiteX0" fmla="*/ 253219 w 3404382"/>
                      <a:gd name="connsiteY0" fmla="*/ 36576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253219 w 3404382"/>
                      <a:gd name="connsiteY4" fmla="*/ 365760 h 1209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04382" h="1209822">
                        <a:moveTo>
                          <a:pt x="253219" y="365760"/>
                        </a:moveTo>
                        <a:lnTo>
                          <a:pt x="3404382" y="0"/>
                        </a:lnTo>
                        <a:lnTo>
                          <a:pt x="3404382" y="1209822"/>
                        </a:lnTo>
                        <a:lnTo>
                          <a:pt x="0" y="1209822"/>
                        </a:lnTo>
                        <a:lnTo>
                          <a:pt x="253219" y="365760"/>
                        </a:ln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en-US" sz="1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07007C3-7DE9-4BAB-AD61-1A4809BDAA04}"/>
              </a:ext>
            </a:extLst>
          </p:cNvPr>
          <p:cNvSpPr/>
          <p:nvPr/>
        </p:nvSpPr>
        <p:spPr>
          <a:xfrm flipH="1">
            <a:off x="9265554" y="432303"/>
            <a:ext cx="174875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ar-AE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روتين التربية الإسلامية 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296EF3D-8554-4864-80A9-C28B47B2E1B1}"/>
              </a:ext>
            </a:extLst>
          </p:cNvPr>
          <p:cNvSpPr/>
          <p:nvPr/>
        </p:nvSpPr>
        <p:spPr>
          <a:xfrm>
            <a:off x="374579" y="227278"/>
            <a:ext cx="1804106" cy="237757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ar-AE" sz="3000" b="1" dirty="0">
                <a:ln>
                  <a:solidFill>
                    <a:schemeClr val="bg1"/>
                  </a:solidFill>
                </a:ln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cs typeface="(AH) Manal Black" pitchFamily="2" charset="-78"/>
              </a:rPr>
              <a:t>سيرة مختصرة  للنبي صلى الله عليه وسلم </a:t>
            </a:r>
            <a:endParaRPr lang="en-US" sz="3000" b="1" dirty="0">
              <a:ln>
                <a:solidFill>
                  <a:schemeClr val="bg1"/>
                </a:solidFill>
              </a:ln>
              <a:solidFill>
                <a:srgbClr val="66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cs typeface="(AH) Manal Blac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976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39" grpId="0" animBg="1"/>
      <p:bldP spid="40" grpId="0"/>
      <p:bldP spid="41" grpId="0" animBg="1"/>
      <p:bldP spid="42" grpId="0" animBg="1"/>
      <p:bldP spid="43" grpId="0" animBg="1"/>
      <p:bldP spid="44" grpId="0" animBg="1"/>
      <p:bldP spid="45" grpId="0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 descr="علامة النصر باليد">
            <a:extLst>
              <a:ext uri="{FF2B5EF4-FFF2-40B4-BE49-F238E27FC236}">
                <a16:creationId xmlns:a16="http://schemas.microsoft.com/office/drawing/2014/main" id="{38145E42-A640-4DBA-A09E-BA3F5D42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572" y="2684130"/>
            <a:ext cx="1966067" cy="176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قصة عام الفيل كامله ومبسطه - موسوعة">
            <a:extLst>
              <a:ext uri="{FF2B5EF4-FFF2-40B4-BE49-F238E27FC236}">
                <a16:creationId xmlns:a16="http://schemas.microsoft.com/office/drawing/2014/main" id="{99F9902E-BDC8-4250-999C-A1F3410BC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245" y="2822600"/>
            <a:ext cx="1410374" cy="16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58" descr="تعرف على سبب تسمية ربيع الأول بهذا الاسم | نور الله">
            <a:extLst>
              <a:ext uri="{FF2B5EF4-FFF2-40B4-BE49-F238E27FC236}">
                <a16:creationId xmlns:a16="http://schemas.microsoft.com/office/drawing/2014/main" id="{01A78165-CABF-4089-93E9-C920CF47B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494" y="2834540"/>
            <a:ext cx="1437417" cy="161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11">
            <a:extLst>
              <a:ext uri="{FF2B5EF4-FFF2-40B4-BE49-F238E27FC236}">
                <a16:creationId xmlns:a16="http://schemas.microsoft.com/office/drawing/2014/main" id="{C192DE4B-FD5B-42A5-B806-6785248BA79E}"/>
              </a:ext>
            </a:extLst>
          </p:cNvPr>
          <p:cNvSpPr txBox="1"/>
          <p:nvPr/>
        </p:nvSpPr>
        <p:spPr>
          <a:xfrm>
            <a:off x="7004821" y="1493817"/>
            <a:ext cx="143741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95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يوم</a:t>
            </a:r>
            <a:endParaRPr lang="en-US" sz="105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61" name="TextBox 12">
            <a:extLst>
              <a:ext uri="{FF2B5EF4-FFF2-40B4-BE49-F238E27FC236}">
                <a16:creationId xmlns:a16="http://schemas.microsoft.com/office/drawing/2014/main" id="{E50697EE-C6C8-40F6-A0A0-1BAB9374DDAB}"/>
              </a:ext>
            </a:extLst>
          </p:cNvPr>
          <p:cNvSpPr txBox="1"/>
          <p:nvPr/>
        </p:nvSpPr>
        <p:spPr>
          <a:xfrm>
            <a:off x="5479054" y="1535517"/>
            <a:ext cx="143741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95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شهر</a:t>
            </a:r>
            <a:endParaRPr lang="en-US" sz="105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62" name="TextBox 15">
            <a:extLst>
              <a:ext uri="{FF2B5EF4-FFF2-40B4-BE49-F238E27FC236}">
                <a16:creationId xmlns:a16="http://schemas.microsoft.com/office/drawing/2014/main" id="{74A2AF33-D6CE-4ACD-AD51-EF35709EE9C1}"/>
              </a:ext>
            </a:extLst>
          </p:cNvPr>
          <p:cNvSpPr txBox="1"/>
          <p:nvPr/>
        </p:nvSpPr>
        <p:spPr>
          <a:xfrm>
            <a:off x="4031122" y="1547658"/>
            <a:ext cx="143741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95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عام</a:t>
            </a:r>
            <a:endParaRPr lang="en-US" sz="105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63" name="Picture 6" descr="صور مكة المكرمة pour Android - Téléchargez l'APK">
            <a:extLst>
              <a:ext uri="{FF2B5EF4-FFF2-40B4-BE49-F238E27FC236}">
                <a16:creationId xmlns:a16="http://schemas.microsoft.com/office/drawing/2014/main" id="{2CF5E995-A3AD-4B17-8F7D-7418D1055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67"/>
          <a:stretch/>
        </p:blipFill>
        <p:spPr bwMode="auto">
          <a:xfrm>
            <a:off x="8630768" y="2830299"/>
            <a:ext cx="1871216" cy="1637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" name="TextBox 17">
            <a:extLst>
              <a:ext uri="{FF2B5EF4-FFF2-40B4-BE49-F238E27FC236}">
                <a16:creationId xmlns:a16="http://schemas.microsoft.com/office/drawing/2014/main" id="{23BE761F-2E48-427C-A5B0-C1AE0DE263E7}"/>
              </a:ext>
            </a:extLst>
          </p:cNvPr>
          <p:cNvSpPr txBox="1"/>
          <p:nvPr/>
        </p:nvSpPr>
        <p:spPr>
          <a:xfrm>
            <a:off x="8618940" y="1547658"/>
            <a:ext cx="187121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95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ولد في</a:t>
            </a:r>
            <a:endParaRPr lang="en-US" sz="105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65" name="Arrow: Down 64">
            <a:extLst>
              <a:ext uri="{FF2B5EF4-FFF2-40B4-BE49-F238E27FC236}">
                <a16:creationId xmlns:a16="http://schemas.microsoft.com/office/drawing/2014/main" id="{A1A629E6-F277-4640-A0B7-B125D9643F1B}"/>
              </a:ext>
            </a:extLst>
          </p:cNvPr>
          <p:cNvSpPr/>
          <p:nvPr/>
        </p:nvSpPr>
        <p:spPr>
          <a:xfrm>
            <a:off x="9410707" y="2320174"/>
            <a:ext cx="287679" cy="448497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6" name="Arrow: Down 65">
            <a:extLst>
              <a:ext uri="{FF2B5EF4-FFF2-40B4-BE49-F238E27FC236}">
                <a16:creationId xmlns:a16="http://schemas.microsoft.com/office/drawing/2014/main" id="{1CA03271-E272-4581-AA2E-A036BEA0D88E}"/>
              </a:ext>
            </a:extLst>
          </p:cNvPr>
          <p:cNvSpPr/>
          <p:nvPr/>
        </p:nvSpPr>
        <p:spPr>
          <a:xfrm>
            <a:off x="4572330" y="2320174"/>
            <a:ext cx="287679" cy="448497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7" name="Arrow: Down 66">
            <a:extLst>
              <a:ext uri="{FF2B5EF4-FFF2-40B4-BE49-F238E27FC236}">
                <a16:creationId xmlns:a16="http://schemas.microsoft.com/office/drawing/2014/main" id="{F689C95A-5440-4AF7-9293-FC2563356635}"/>
              </a:ext>
            </a:extLst>
          </p:cNvPr>
          <p:cNvSpPr/>
          <p:nvPr/>
        </p:nvSpPr>
        <p:spPr>
          <a:xfrm>
            <a:off x="7579689" y="2320174"/>
            <a:ext cx="287679" cy="448497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8" name="Arrow: Down 67">
            <a:extLst>
              <a:ext uri="{FF2B5EF4-FFF2-40B4-BE49-F238E27FC236}">
                <a16:creationId xmlns:a16="http://schemas.microsoft.com/office/drawing/2014/main" id="{5D37D45F-41DF-4271-9521-C3229C02E4FA}"/>
              </a:ext>
            </a:extLst>
          </p:cNvPr>
          <p:cNvSpPr/>
          <p:nvPr/>
        </p:nvSpPr>
        <p:spPr>
          <a:xfrm>
            <a:off x="6053921" y="2324813"/>
            <a:ext cx="287679" cy="448497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9" name="TextBox 17">
            <a:extLst>
              <a:ext uri="{FF2B5EF4-FFF2-40B4-BE49-F238E27FC236}">
                <a16:creationId xmlns:a16="http://schemas.microsoft.com/office/drawing/2014/main" id="{16DFC5D0-B623-4E86-8772-713BF48FF29B}"/>
              </a:ext>
            </a:extLst>
          </p:cNvPr>
          <p:cNvSpPr txBox="1"/>
          <p:nvPr/>
        </p:nvSpPr>
        <p:spPr>
          <a:xfrm>
            <a:off x="1983203" y="1547658"/>
            <a:ext cx="187121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95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مات في</a:t>
            </a:r>
            <a:endParaRPr lang="en-US" sz="105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70" name="Arrow: Down 69">
            <a:extLst>
              <a:ext uri="{FF2B5EF4-FFF2-40B4-BE49-F238E27FC236}">
                <a16:creationId xmlns:a16="http://schemas.microsoft.com/office/drawing/2014/main" id="{E73063E1-65D9-484B-9057-674CF3FEF412}"/>
              </a:ext>
            </a:extLst>
          </p:cNvPr>
          <p:cNvSpPr/>
          <p:nvPr/>
        </p:nvSpPr>
        <p:spPr>
          <a:xfrm>
            <a:off x="2682147" y="2318252"/>
            <a:ext cx="287679" cy="448497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pic>
        <p:nvPicPr>
          <p:cNvPr id="11" name="Picture 10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7A93E3EA-23F2-42E6-8F58-52A95B01C5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058" y="2820279"/>
            <a:ext cx="1871216" cy="1701129"/>
          </a:xfrm>
          <a:prstGeom prst="rect">
            <a:avLst/>
          </a:prstGeom>
        </p:spPr>
      </p:pic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CC8972AE-71D2-41E1-A8C9-8B0F3CD083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592462"/>
              </p:ext>
            </p:extLst>
          </p:nvPr>
        </p:nvGraphicFramePr>
        <p:xfrm>
          <a:off x="10959831" y="-56083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CDC01B29-3F6C-4713-A8EC-BAE34BA17CF7}"/>
              </a:ext>
            </a:extLst>
          </p:cNvPr>
          <p:cNvSpPr/>
          <p:nvPr/>
        </p:nvSpPr>
        <p:spPr>
          <a:xfrm>
            <a:off x="226548" y="93414"/>
            <a:ext cx="1804106" cy="237757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ar-AE" sz="3000" b="1" dirty="0">
                <a:ln>
                  <a:solidFill>
                    <a:schemeClr val="bg1"/>
                  </a:solidFill>
                </a:ln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cs typeface="(AH) Manal Black" pitchFamily="2" charset="-78"/>
              </a:rPr>
              <a:t>سيرة مختصرة للنبي صلى الله عليه وسلم </a:t>
            </a:r>
            <a:endParaRPr lang="en-US" sz="3000" b="1" dirty="0">
              <a:ln>
                <a:solidFill>
                  <a:schemeClr val="bg1"/>
                </a:solidFill>
              </a:ln>
              <a:solidFill>
                <a:srgbClr val="66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cs typeface="(AH) Manal Black" pitchFamily="2" charset="-78"/>
            </a:endParaRP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C5978B4A-811D-4D9F-9C1A-00537211B0A6}"/>
              </a:ext>
            </a:extLst>
          </p:cNvPr>
          <p:cNvSpPr/>
          <p:nvPr/>
        </p:nvSpPr>
        <p:spPr>
          <a:xfrm>
            <a:off x="9227508" y="90156"/>
            <a:ext cx="1603582" cy="1173144"/>
          </a:xfrm>
          <a:custGeom>
            <a:avLst/>
            <a:gdLst>
              <a:gd name="connsiteX0" fmla="*/ 119274 w 1603582"/>
              <a:gd name="connsiteY0" fmla="*/ 354671 h 1173144"/>
              <a:gd name="connsiteX1" fmla="*/ 1603582 w 1603582"/>
              <a:gd name="connsiteY1" fmla="*/ 0 h 1173144"/>
              <a:gd name="connsiteX2" fmla="*/ 1603582 w 1603582"/>
              <a:gd name="connsiteY2" fmla="*/ 1173144 h 1173144"/>
              <a:gd name="connsiteX3" fmla="*/ 0 w 1603582"/>
              <a:gd name="connsiteY3" fmla="*/ 1173144 h 1173144"/>
              <a:gd name="connsiteX4" fmla="*/ 119274 w 1603582"/>
              <a:gd name="connsiteY4" fmla="*/ 354671 h 1173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3582" h="1173144" fill="none" extrusionOk="0">
                <a:moveTo>
                  <a:pt x="119274" y="354671"/>
                </a:moveTo>
                <a:cubicBezTo>
                  <a:pt x="358694" y="432087"/>
                  <a:pt x="931425" y="124140"/>
                  <a:pt x="1603582" y="0"/>
                </a:cubicBezTo>
                <a:cubicBezTo>
                  <a:pt x="1625986" y="238868"/>
                  <a:pt x="1591824" y="780079"/>
                  <a:pt x="1603582" y="1173144"/>
                </a:cubicBezTo>
                <a:cubicBezTo>
                  <a:pt x="1018823" y="1243230"/>
                  <a:pt x="536508" y="1199960"/>
                  <a:pt x="0" y="1173144"/>
                </a:cubicBezTo>
                <a:cubicBezTo>
                  <a:pt x="932" y="994064"/>
                  <a:pt x="76657" y="625000"/>
                  <a:pt x="119274" y="354671"/>
                </a:cubicBezTo>
                <a:close/>
              </a:path>
              <a:path w="1603582" h="1173144" stroke="0" extrusionOk="0">
                <a:moveTo>
                  <a:pt x="119274" y="354671"/>
                </a:moveTo>
                <a:cubicBezTo>
                  <a:pt x="687787" y="353565"/>
                  <a:pt x="1245037" y="16247"/>
                  <a:pt x="1603582" y="0"/>
                </a:cubicBezTo>
                <a:cubicBezTo>
                  <a:pt x="1546475" y="331592"/>
                  <a:pt x="1569913" y="744608"/>
                  <a:pt x="1603582" y="1173144"/>
                </a:cubicBezTo>
                <a:cubicBezTo>
                  <a:pt x="1357772" y="1214532"/>
                  <a:pt x="413121" y="1036864"/>
                  <a:pt x="0" y="1173144"/>
                </a:cubicBezTo>
                <a:cubicBezTo>
                  <a:pt x="47424" y="929977"/>
                  <a:pt x="165512" y="488581"/>
                  <a:pt x="119274" y="354671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795425"/>
            </a:solidFill>
            <a:extLst>
              <a:ext uri="{C807C97D-BFC1-408E-A445-0C87EB9F89A2}">
                <ask:lineSketchStyleProps xmlns:ask="http://schemas.microsoft.com/office/drawing/2018/sketchyshapes" sd="2558881134">
                  <a:custGeom>
                    <a:avLst/>
                    <a:gdLst>
                      <a:gd name="connsiteX0" fmla="*/ 0 w 3404382"/>
                      <a:gd name="connsiteY0" fmla="*/ 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0 w 3404382"/>
                      <a:gd name="connsiteY4" fmla="*/ 0 h 1209822"/>
                      <a:gd name="connsiteX0" fmla="*/ 253219 w 3404382"/>
                      <a:gd name="connsiteY0" fmla="*/ 36576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253219 w 3404382"/>
                      <a:gd name="connsiteY4" fmla="*/ 365760 h 1209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04382" h="1209822">
                        <a:moveTo>
                          <a:pt x="253219" y="365760"/>
                        </a:moveTo>
                        <a:lnTo>
                          <a:pt x="3404382" y="0"/>
                        </a:lnTo>
                        <a:lnTo>
                          <a:pt x="3404382" y="1209822"/>
                        </a:lnTo>
                        <a:lnTo>
                          <a:pt x="0" y="1209822"/>
                        </a:lnTo>
                        <a:lnTo>
                          <a:pt x="253219" y="365760"/>
                        </a:ln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endParaRPr lang="en-US" sz="14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FD5A11A-4642-43E8-B86F-1112DC03CFFF}"/>
              </a:ext>
            </a:extLst>
          </p:cNvPr>
          <p:cNvSpPr/>
          <p:nvPr/>
        </p:nvSpPr>
        <p:spPr>
          <a:xfrm flipH="1">
            <a:off x="9265554" y="432303"/>
            <a:ext cx="174875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ar-AE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روتين التربية الإسلامية </a:t>
            </a:r>
          </a:p>
        </p:txBody>
      </p:sp>
    </p:spTree>
    <p:extLst>
      <p:ext uri="{BB962C8B-B14F-4D97-AF65-F5344CB8AC3E}">
        <p14:creationId xmlns:p14="http://schemas.microsoft.com/office/powerpoint/2010/main" val="652898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4" grpId="0"/>
      <p:bldP spid="65" grpId="0" animBg="1"/>
      <p:bldP spid="66" grpId="0" animBg="1"/>
      <p:bldP spid="67" grpId="0" animBg="1"/>
      <p:bldP spid="68" grpId="0" animBg="1"/>
      <p:bldP spid="69" grpId="0"/>
      <p:bldP spid="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>
            <a:extLst>
              <a:ext uri="{FF2B5EF4-FFF2-40B4-BE49-F238E27FC236}">
                <a16:creationId xmlns:a16="http://schemas.microsoft.com/office/drawing/2014/main" id="{57325B49-F7F5-450D-B2AA-61061BBF94CE}"/>
              </a:ext>
            </a:extLst>
          </p:cNvPr>
          <p:cNvSpPr/>
          <p:nvPr/>
        </p:nvSpPr>
        <p:spPr>
          <a:xfrm>
            <a:off x="9503113" y="3166506"/>
            <a:ext cx="2029520" cy="134706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216EE6B-71AA-4504-A1F6-3C680F30958C}"/>
              </a:ext>
            </a:extLst>
          </p:cNvPr>
          <p:cNvSpPr/>
          <p:nvPr/>
        </p:nvSpPr>
        <p:spPr>
          <a:xfrm>
            <a:off x="7001962" y="4225546"/>
            <a:ext cx="2277147" cy="1347063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0AB30B-EF00-4B41-8585-97219D61DB38}"/>
              </a:ext>
            </a:extLst>
          </p:cNvPr>
          <p:cNvSpPr/>
          <p:nvPr/>
        </p:nvSpPr>
        <p:spPr>
          <a:xfrm>
            <a:off x="3821944" y="3373647"/>
            <a:ext cx="2670045" cy="134706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7" name="Table 5">
            <a:extLst>
              <a:ext uri="{FF2B5EF4-FFF2-40B4-BE49-F238E27FC236}">
                <a16:creationId xmlns:a16="http://schemas.microsoft.com/office/drawing/2014/main" id="{6DC28CE7-AB2B-44B3-9105-C0D01F185F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136953"/>
              </p:ext>
            </p:extLst>
          </p:nvPr>
        </p:nvGraphicFramePr>
        <p:xfrm>
          <a:off x="10917215" y="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580F608A-64FA-4EC7-99B8-A72902FB684C}"/>
              </a:ext>
            </a:extLst>
          </p:cNvPr>
          <p:cNvSpPr txBox="1"/>
          <p:nvPr/>
        </p:nvSpPr>
        <p:spPr>
          <a:xfrm>
            <a:off x="8597332" y="184049"/>
            <a:ext cx="2124222" cy="598122"/>
          </a:xfrm>
          <a:custGeom>
            <a:avLst/>
            <a:gdLst>
              <a:gd name="connsiteX0" fmla="*/ 0 w 2124222"/>
              <a:gd name="connsiteY0" fmla="*/ 0 h 598122"/>
              <a:gd name="connsiteX1" fmla="*/ 573540 w 2124222"/>
              <a:gd name="connsiteY1" fmla="*/ 0 h 598122"/>
              <a:gd name="connsiteX2" fmla="*/ 1083353 w 2124222"/>
              <a:gd name="connsiteY2" fmla="*/ 0 h 598122"/>
              <a:gd name="connsiteX3" fmla="*/ 1550682 w 2124222"/>
              <a:gd name="connsiteY3" fmla="*/ 0 h 598122"/>
              <a:gd name="connsiteX4" fmla="*/ 2124222 w 2124222"/>
              <a:gd name="connsiteY4" fmla="*/ 0 h 598122"/>
              <a:gd name="connsiteX5" fmla="*/ 2124222 w 2124222"/>
              <a:gd name="connsiteY5" fmla="*/ 598122 h 598122"/>
              <a:gd name="connsiteX6" fmla="*/ 1656893 w 2124222"/>
              <a:gd name="connsiteY6" fmla="*/ 598122 h 598122"/>
              <a:gd name="connsiteX7" fmla="*/ 1104595 w 2124222"/>
              <a:gd name="connsiteY7" fmla="*/ 598122 h 598122"/>
              <a:gd name="connsiteX8" fmla="*/ 594782 w 2124222"/>
              <a:gd name="connsiteY8" fmla="*/ 598122 h 598122"/>
              <a:gd name="connsiteX9" fmla="*/ 0 w 2124222"/>
              <a:gd name="connsiteY9" fmla="*/ 598122 h 598122"/>
              <a:gd name="connsiteX10" fmla="*/ 0 w 2124222"/>
              <a:gd name="connsiteY10" fmla="*/ 0 h 598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24222" h="598122" fill="none" extrusionOk="0">
                <a:moveTo>
                  <a:pt x="0" y="0"/>
                </a:moveTo>
                <a:cubicBezTo>
                  <a:pt x="139945" y="-36494"/>
                  <a:pt x="417754" y="43305"/>
                  <a:pt x="573540" y="0"/>
                </a:cubicBezTo>
                <a:cubicBezTo>
                  <a:pt x="729326" y="-43305"/>
                  <a:pt x="942857" y="21331"/>
                  <a:pt x="1083353" y="0"/>
                </a:cubicBezTo>
                <a:cubicBezTo>
                  <a:pt x="1223849" y="-21331"/>
                  <a:pt x="1432081" y="30634"/>
                  <a:pt x="1550682" y="0"/>
                </a:cubicBezTo>
                <a:cubicBezTo>
                  <a:pt x="1669283" y="-30634"/>
                  <a:pt x="1883630" y="7006"/>
                  <a:pt x="2124222" y="0"/>
                </a:cubicBezTo>
                <a:cubicBezTo>
                  <a:pt x="2189085" y="298869"/>
                  <a:pt x="2096213" y="444828"/>
                  <a:pt x="2124222" y="598122"/>
                </a:cubicBezTo>
                <a:cubicBezTo>
                  <a:pt x="2001583" y="642172"/>
                  <a:pt x="1769186" y="553924"/>
                  <a:pt x="1656893" y="598122"/>
                </a:cubicBezTo>
                <a:cubicBezTo>
                  <a:pt x="1544600" y="642320"/>
                  <a:pt x="1277929" y="539677"/>
                  <a:pt x="1104595" y="598122"/>
                </a:cubicBezTo>
                <a:cubicBezTo>
                  <a:pt x="931261" y="656567"/>
                  <a:pt x="744860" y="594135"/>
                  <a:pt x="594782" y="598122"/>
                </a:cubicBezTo>
                <a:cubicBezTo>
                  <a:pt x="444704" y="602109"/>
                  <a:pt x="239575" y="535698"/>
                  <a:pt x="0" y="598122"/>
                </a:cubicBezTo>
                <a:cubicBezTo>
                  <a:pt x="-3655" y="383344"/>
                  <a:pt x="70314" y="231103"/>
                  <a:pt x="0" y="0"/>
                </a:cubicBezTo>
                <a:close/>
              </a:path>
              <a:path w="2124222" h="598122" stroke="0" extrusionOk="0">
                <a:moveTo>
                  <a:pt x="0" y="0"/>
                </a:moveTo>
                <a:cubicBezTo>
                  <a:pt x="109495" y="-18556"/>
                  <a:pt x="377627" y="39200"/>
                  <a:pt x="531056" y="0"/>
                </a:cubicBezTo>
                <a:cubicBezTo>
                  <a:pt x="684485" y="-39200"/>
                  <a:pt x="777394" y="29358"/>
                  <a:pt x="998384" y="0"/>
                </a:cubicBezTo>
                <a:cubicBezTo>
                  <a:pt x="1219374" y="-29358"/>
                  <a:pt x="1283098" y="8315"/>
                  <a:pt x="1508198" y="0"/>
                </a:cubicBezTo>
                <a:cubicBezTo>
                  <a:pt x="1733298" y="-8315"/>
                  <a:pt x="1842441" y="24023"/>
                  <a:pt x="2124222" y="0"/>
                </a:cubicBezTo>
                <a:cubicBezTo>
                  <a:pt x="2182220" y="141358"/>
                  <a:pt x="2111820" y="449081"/>
                  <a:pt x="2124222" y="598122"/>
                </a:cubicBezTo>
                <a:cubicBezTo>
                  <a:pt x="1975193" y="616804"/>
                  <a:pt x="1760674" y="559574"/>
                  <a:pt x="1550682" y="598122"/>
                </a:cubicBezTo>
                <a:cubicBezTo>
                  <a:pt x="1340690" y="636670"/>
                  <a:pt x="1224035" y="535234"/>
                  <a:pt x="998384" y="598122"/>
                </a:cubicBezTo>
                <a:cubicBezTo>
                  <a:pt x="772733" y="661010"/>
                  <a:pt x="625574" y="565028"/>
                  <a:pt x="509813" y="598122"/>
                </a:cubicBezTo>
                <a:cubicBezTo>
                  <a:pt x="394052" y="631216"/>
                  <a:pt x="220231" y="557759"/>
                  <a:pt x="0" y="598122"/>
                </a:cubicBezTo>
                <a:cubicBezTo>
                  <a:pt x="-47737" y="414875"/>
                  <a:pt x="18063" y="139791"/>
                  <a:pt x="0" y="0"/>
                </a:cubicBezTo>
                <a:close/>
              </a:path>
            </a:pathLst>
          </a:custGeom>
          <a:solidFill>
            <a:srgbClr val="FFFFFF">
              <a:alpha val="41176"/>
            </a:srgbClr>
          </a:solidFill>
          <a:ln w="38100">
            <a:solidFill>
              <a:srgbClr val="88DAE3"/>
            </a:solidFill>
            <a:extLst>
              <a:ext uri="{C807C97D-BFC1-408E-A445-0C87EB9F89A2}">
                <ask:lineSketchStyleProps xmlns:ask="http://schemas.microsoft.com/office/drawing/2018/sketchyshapes" sd="2322588149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>
            <a:defPPr>
              <a:defRPr lang="en-US"/>
            </a:defPPr>
            <a:lvl1pPr marR="0" lvl="0" indent="0" algn="r" defTabSz="457200" rtl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600" b="1" i="0" u="none" strike="noStrike" cap="none" spc="0" normalizeH="0" baseline="0">
                <a:ln w="0"/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ar-AE" sz="2800" dirty="0"/>
              <a:t>التهيئة الحافزة </a:t>
            </a:r>
            <a:endParaRPr lang="en-US" sz="2800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F399E5D-153D-4FA6-A9CC-DD15271A7B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54" t="63782" r="5413"/>
          <a:stretch/>
        </p:blipFill>
        <p:spPr>
          <a:xfrm>
            <a:off x="43949" y="1792166"/>
            <a:ext cx="10677605" cy="4238734"/>
          </a:xfrm>
          <a:prstGeom prst="rect">
            <a:avLst/>
          </a:prstGeom>
        </p:spPr>
      </p:pic>
      <p:sp>
        <p:nvSpPr>
          <p:cNvPr id="34" name="Rounded Rectangle 43">
            <a:extLst>
              <a:ext uri="{FF2B5EF4-FFF2-40B4-BE49-F238E27FC236}">
                <a16:creationId xmlns:a16="http://schemas.microsoft.com/office/drawing/2014/main" id="{8032EFCB-15E3-4D96-8570-22A7EEDF3947}"/>
              </a:ext>
            </a:extLst>
          </p:cNvPr>
          <p:cNvSpPr/>
          <p:nvPr/>
        </p:nvSpPr>
        <p:spPr>
          <a:xfrm>
            <a:off x="3807116" y="226461"/>
            <a:ext cx="2794498" cy="12224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اتحدث </a:t>
            </a:r>
          </a:p>
        </p:txBody>
      </p:sp>
      <p:pic>
        <p:nvPicPr>
          <p:cNvPr id="1026" name="Picture 2" descr="كيف تكون محدثاً ناجحاً؟">
            <a:extLst>
              <a:ext uri="{FF2B5EF4-FFF2-40B4-BE49-F238E27FC236}">
                <a16:creationId xmlns:a16="http://schemas.microsoft.com/office/drawing/2014/main" id="{E74F2CB0-9F78-4C98-B657-CDF544BB3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16" y="4899077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35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BB49E17-8020-4D5E-B4D2-8D0B08C113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1960563" y="1812505"/>
            <a:ext cx="8720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b="1" dirty="0"/>
              <a:t>الإيمان بالرسل هو الركن:</a:t>
            </a:r>
            <a:endParaRPr lang="en-AE" sz="60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7689680" y="4729643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الرابع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270" y="3380881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5040806" y="4729643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الأول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68" y="3355690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2374564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السادس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326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BAB56667-5164-433E-A4EC-C240336B7B8D}"/>
              </a:ext>
            </a:extLst>
          </p:cNvPr>
          <p:cNvSpPr/>
          <p:nvPr/>
        </p:nvSpPr>
        <p:spPr>
          <a:xfrm>
            <a:off x="272181" y="3151172"/>
            <a:ext cx="2101134" cy="131633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C00000"/>
                </a:solidFill>
              </a:rPr>
              <a:t>التقييم القبلي</a:t>
            </a:r>
            <a:endParaRPr lang="en-US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162058DF-E787-44A4-982E-586A1E345A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240"/>
              </p:ext>
            </p:extLst>
          </p:nvPr>
        </p:nvGraphicFramePr>
        <p:xfrm>
          <a:off x="10969278" y="-94588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585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1.11111E-6 L 2.08333E-6 -0.2 C 2.08333E-6 -0.28935 -0.06498 -0.39954 -0.11719 -0.39954 L -0.23438 -0.39954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19" y="-199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2.96296E-6 L 2.08333E-7 -0.18981 C 2.08333E-7 -0.2743 -0.05885 -0.37824 -0.10612 -0.37824 L -0.21146 -0.37824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73" y="-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146 -0.37824 L -0.50208 -0.4488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31" y="-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755E6A-D812-492C-94F6-2E06ED35E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1735888" y="1023108"/>
            <a:ext cx="8720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b="1" dirty="0"/>
              <a:t>لماذا أرسل الله الرسل ؟</a:t>
            </a:r>
            <a:endParaRPr lang="en-AE" sz="60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5040096" y="4712301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ليدعونا لعبادة الله وحده لا شريك له 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686" y="3363539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7666531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ليعمروا الأرض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293" y="3342563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2374564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ليتعاونوا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326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68064A1D-5FA0-4E6B-9D9D-840053C99CEA}"/>
              </a:ext>
            </a:extLst>
          </p:cNvPr>
          <p:cNvSpPr/>
          <p:nvPr/>
        </p:nvSpPr>
        <p:spPr>
          <a:xfrm>
            <a:off x="272181" y="3151172"/>
            <a:ext cx="2101134" cy="131633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C00000"/>
                </a:solidFill>
              </a:rPr>
              <a:t>التقييم القبلي</a:t>
            </a:r>
            <a:endParaRPr lang="en-US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7FABB619-A6F2-4239-A942-8A31AC67F0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240"/>
              </p:ext>
            </p:extLst>
          </p:nvPr>
        </p:nvGraphicFramePr>
        <p:xfrm>
          <a:off x="10969278" y="-94588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2846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L -2.08333E-7 -0.19814 C -2.08333E-7 -0.2868 -0.00612 -0.39583 -0.01094 -0.39583 L -0.02174 -0.39583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1979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0023 L -2.08333E-6 -0.18681 C -2.08333E-6 -0.26968 -0.00299 -0.37176 -0.00534 -0.37176 L -0.01041 -0.37176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-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41 -0.37176 L -0.28073 -0.446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16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755E6A-D812-492C-94F6-2E06ED35E6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1735888" y="1023108"/>
            <a:ext cx="8720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b="1" dirty="0"/>
              <a:t>من أهم صفات الأنبياء ؟</a:t>
            </a:r>
            <a:endParaRPr lang="en-AE" sz="60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5040096" y="4712301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الصدق والأمانة والصبر .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686" y="3363539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7666531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القوة.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293" y="3342563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2374564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التعاون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326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FFF472A9-0B39-4009-9F5B-574079864511}"/>
              </a:ext>
            </a:extLst>
          </p:cNvPr>
          <p:cNvSpPr/>
          <p:nvPr/>
        </p:nvSpPr>
        <p:spPr>
          <a:xfrm>
            <a:off x="272181" y="3151172"/>
            <a:ext cx="2101134" cy="131633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C00000"/>
                </a:solidFill>
              </a:rPr>
              <a:t>التقييم القبلي</a:t>
            </a:r>
            <a:endParaRPr lang="en-US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E7D717E5-01B5-4170-B6CE-C3061F9FC9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240"/>
              </p:ext>
            </p:extLst>
          </p:nvPr>
        </p:nvGraphicFramePr>
        <p:xfrm>
          <a:off x="10969278" y="-94588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08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4.07407E-6 L -2.08333E-7 -0.19814 C -2.08333E-7 -0.2868 -0.00612 -0.39583 -0.01094 -0.39583 L -0.02174 -0.39583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19792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0023 L -2.08333E-6 -0.18681 C -2.08333E-6 -0.26968 -0.00299 -0.37176 -0.00534 -0.37176 L -0.01041 -0.37176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-1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41 -0.37176 L -0.28073 -0.4460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16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C1AD365-D159-4297-9963-A728A1240F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1808163" y="1397803"/>
            <a:ext cx="87202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800" b="1" dirty="0"/>
              <a:t>ماذا كان يعبد قوم </a:t>
            </a:r>
          </a:p>
          <a:p>
            <a:pPr algn="ctr"/>
            <a:r>
              <a:rPr lang="ar-AE" sz="4800" b="1" dirty="0"/>
              <a:t>إبراهيم عليه السلام ؟</a:t>
            </a:r>
            <a:endParaRPr lang="en-AE" sz="48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2681172" y="4691325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الأصنام و النجوم والكواكب .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62" y="3342563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7666531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الكواكب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293" y="3342563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5172589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القمر 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351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B0FB6E6A-A52E-496A-B145-99863F2CF181}"/>
              </a:ext>
            </a:extLst>
          </p:cNvPr>
          <p:cNvSpPr/>
          <p:nvPr/>
        </p:nvSpPr>
        <p:spPr>
          <a:xfrm>
            <a:off x="272181" y="3151172"/>
            <a:ext cx="2101134" cy="131633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C00000"/>
                </a:solidFill>
              </a:rPr>
              <a:t>التقييم القبلي</a:t>
            </a:r>
            <a:endParaRPr lang="en-US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60302BFE-6013-451F-ACBC-6B5BCCDAE2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240"/>
              </p:ext>
            </p:extLst>
          </p:nvPr>
        </p:nvGraphicFramePr>
        <p:xfrm>
          <a:off x="10969278" y="-94588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532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-6.25E-7 -0.20023 C -6.25E-7 -0.28958 0.04831 -0.39953 0.08633 -0.39953 L 0.17175 -0.39953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1" y="-199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3 L -2.5E-6 -0.20116 C -2.5E-6 -0.29005 0.04688 -0.39977 0.08373 -0.39977 L 0.16341 -0.39977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4" y="-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41 -0.39977 L -0.09375 -0.4321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65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C1AD365-D159-4297-9963-A728A1240F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1808163" y="1481074"/>
            <a:ext cx="87202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800" b="1" dirty="0"/>
              <a:t>ماذا فعل إبراهيم </a:t>
            </a:r>
          </a:p>
          <a:p>
            <a:pPr algn="ctr"/>
            <a:r>
              <a:rPr lang="ar-AE" sz="4800" b="1" dirty="0"/>
              <a:t>– عليه السلام – بالأصنام ؟</a:t>
            </a:r>
            <a:endParaRPr lang="en-AE" sz="48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2681172" y="4691325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حطمها إلا كبيرهم.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62" y="3342563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7666531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أبقاها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293" y="3342563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5172589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حطمها كلها .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351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0ED80817-29F0-4185-A3A4-1F2C3E23AEC6}"/>
              </a:ext>
            </a:extLst>
          </p:cNvPr>
          <p:cNvSpPr/>
          <p:nvPr/>
        </p:nvSpPr>
        <p:spPr>
          <a:xfrm>
            <a:off x="272181" y="3151172"/>
            <a:ext cx="2101134" cy="131633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C00000"/>
                </a:solidFill>
              </a:rPr>
              <a:t>التقييم القبلي</a:t>
            </a:r>
            <a:endParaRPr lang="en-US" sz="4400" b="1" dirty="0">
              <a:solidFill>
                <a:srgbClr val="C00000"/>
              </a:solidFill>
            </a:endParaRPr>
          </a:p>
        </p:txBody>
      </p:sp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26460C7D-DBFC-4A2C-BF6F-ED0A46E44D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240"/>
              </p:ext>
            </p:extLst>
          </p:nvPr>
        </p:nvGraphicFramePr>
        <p:xfrm>
          <a:off x="10969278" y="-94588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449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-6.25E-7 -0.20023 C -6.25E-7 -0.28958 0.04831 -0.39953 0.08633 -0.39953 L 0.17175 -0.39953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1" y="-199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3 L -2.5E-6 -0.20116 C -2.5E-6 -0.29005 0.04688 -0.39977 0.08373 -0.39977 L 0.16341 -0.39977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4" y="-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41 -0.39977 L -0.09375 -0.4321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65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C1AD365-D159-4297-9963-A728A1240F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2420302" y="1016760"/>
            <a:ext cx="8720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b="1" dirty="0"/>
              <a:t>هل آمن قوم إبراهيم به؟</a:t>
            </a:r>
            <a:endParaRPr lang="en-AE" sz="60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2681172" y="4691325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لا لم يؤمنوا به</a:t>
            </a:r>
          </a:p>
          <a:p>
            <a:pPr algn="ctr"/>
            <a:r>
              <a:rPr lang="ar-AE" b="1" dirty="0">
                <a:solidFill>
                  <a:schemeClr val="tx1"/>
                </a:solidFill>
              </a:rPr>
              <a:t> بل رموه في النار 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62" y="3342563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7666531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آمن القليل منهم .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293" y="3342563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5172589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b="1" dirty="0">
                <a:solidFill>
                  <a:schemeClr val="tx1"/>
                </a:solidFill>
              </a:rPr>
              <a:t>آمنوا به</a:t>
            </a:r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351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graphicFrame>
        <p:nvGraphicFramePr>
          <p:cNvPr id="15" name="Table 5">
            <a:extLst>
              <a:ext uri="{FF2B5EF4-FFF2-40B4-BE49-F238E27FC236}">
                <a16:creationId xmlns:a16="http://schemas.microsoft.com/office/drawing/2014/main" id="{032DAC50-4A2D-4EBC-BF17-07AE82BDD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763240"/>
              </p:ext>
            </p:extLst>
          </p:nvPr>
        </p:nvGraphicFramePr>
        <p:xfrm>
          <a:off x="10969278" y="-94588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17" name="Oval 16">
            <a:extLst>
              <a:ext uri="{FF2B5EF4-FFF2-40B4-BE49-F238E27FC236}">
                <a16:creationId xmlns:a16="http://schemas.microsoft.com/office/drawing/2014/main" id="{F81DBABF-6F49-4751-8BC5-A3F128F07BFC}"/>
              </a:ext>
            </a:extLst>
          </p:cNvPr>
          <p:cNvSpPr/>
          <p:nvPr/>
        </p:nvSpPr>
        <p:spPr>
          <a:xfrm>
            <a:off x="272181" y="3151172"/>
            <a:ext cx="2101134" cy="1316332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>
                <a:solidFill>
                  <a:srgbClr val="C00000"/>
                </a:solidFill>
              </a:rPr>
              <a:t>التقييم القبلي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128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-6.25E-7 -0.20023 C -6.25E-7 -0.28958 0.04831 -0.39953 0.08633 -0.39953 L 0.17175 -0.39953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1" y="-199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3 L -2.5E-6 -0.20116 C -2.5E-6 -0.29005 0.04688 -0.39977 0.08373 -0.39977 L 0.16341 -0.39977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4" y="-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41 -0.39977 L -0.09375 -0.4321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65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45;p15"/>
          <p:cNvSpPr/>
          <p:nvPr/>
        </p:nvSpPr>
        <p:spPr>
          <a:xfrm flipH="1">
            <a:off x="7041321" y="2651256"/>
            <a:ext cx="3697851" cy="4206745"/>
          </a:xfrm>
          <a:custGeom>
            <a:avLst/>
            <a:gdLst/>
            <a:ahLst/>
            <a:cxnLst/>
            <a:rect l="l" t="t" r="r" b="b"/>
            <a:pathLst>
              <a:path w="234291" h="149213" extrusionOk="0">
                <a:moveTo>
                  <a:pt x="213135" y="149213"/>
                </a:moveTo>
                <a:cubicBezTo>
                  <a:pt x="214229" y="143589"/>
                  <a:pt x="212922" y="137997"/>
                  <a:pt x="211098" y="134501"/>
                </a:cubicBezTo>
                <a:cubicBezTo>
                  <a:pt x="207299" y="127176"/>
                  <a:pt x="205931" y="115625"/>
                  <a:pt x="211098" y="113224"/>
                </a:cubicBezTo>
                <a:cubicBezTo>
                  <a:pt x="216296" y="110853"/>
                  <a:pt x="229944" y="103011"/>
                  <a:pt x="232102" y="85108"/>
                </a:cubicBezTo>
                <a:cubicBezTo>
                  <a:pt x="234290" y="67205"/>
                  <a:pt x="227026" y="40670"/>
                  <a:pt x="194958" y="29302"/>
                </a:cubicBezTo>
                <a:cubicBezTo>
                  <a:pt x="162860" y="17934"/>
                  <a:pt x="160824" y="34013"/>
                  <a:pt x="129364" y="33466"/>
                </a:cubicBezTo>
                <a:cubicBezTo>
                  <a:pt x="97905" y="32919"/>
                  <a:pt x="95564" y="9393"/>
                  <a:pt x="59424" y="4469"/>
                </a:cubicBezTo>
                <a:cubicBezTo>
                  <a:pt x="26596" y="1"/>
                  <a:pt x="14012" y="30062"/>
                  <a:pt x="14012" y="44074"/>
                </a:cubicBezTo>
                <a:cubicBezTo>
                  <a:pt x="14012" y="56172"/>
                  <a:pt x="24712" y="70610"/>
                  <a:pt x="26748" y="78026"/>
                </a:cubicBezTo>
                <a:cubicBezTo>
                  <a:pt x="34043" y="105017"/>
                  <a:pt x="5532" y="89181"/>
                  <a:pt x="1672" y="117267"/>
                </a:cubicBezTo>
                <a:cubicBezTo>
                  <a:pt x="0" y="129212"/>
                  <a:pt x="7751" y="141492"/>
                  <a:pt x="14225" y="149213"/>
                </a:cubicBezTo>
                <a:lnTo>
                  <a:pt x="213135" y="149213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aphicFrame>
        <p:nvGraphicFramePr>
          <p:cNvPr id="64" name="Table 5">
            <a:extLst>
              <a:ext uri="{FF2B5EF4-FFF2-40B4-BE49-F238E27FC236}">
                <a16:creationId xmlns:a16="http://schemas.microsoft.com/office/drawing/2014/main" id="{E0C3B50A-F26B-0828-7305-BB7586A7CE79}"/>
              </a:ext>
            </a:extLst>
          </p:cNvPr>
          <p:cNvGraphicFramePr>
            <a:graphicFrameLocks noGrp="1"/>
          </p:cNvGraphicFramePr>
          <p:nvPr/>
        </p:nvGraphicFramePr>
        <p:xfrm>
          <a:off x="1" y="5"/>
          <a:ext cx="1230836" cy="6857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03832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Classroom Rules/covid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E- Safety</a:t>
                      </a:r>
                    </a:p>
                    <a:p>
                      <a:pPr algn="ctr"/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89156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Subject Routine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321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Warm up/Starter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(Title)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82523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Learning Objectives / Vocabulary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471565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We Do Task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Group &amp; Independent task/Differentiation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(10-20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10020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Real world relation/challenge question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829509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Plenary/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Self assessment</a:t>
                      </a: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E444D654-1F70-EAFA-A0EE-7048A794DA63}"/>
              </a:ext>
            </a:extLst>
          </p:cNvPr>
          <p:cNvGraphicFramePr>
            <a:graphicFrameLocks noGrp="1"/>
          </p:cNvGraphicFramePr>
          <p:nvPr/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5" name="Rectangle 6">
            <a:extLst>
              <a:ext uri="{FF2B5EF4-FFF2-40B4-BE49-F238E27FC236}">
                <a16:creationId xmlns:a16="http://schemas.microsoft.com/office/drawing/2014/main" id="{306EFAB1-1C3E-4CE8-BA2D-E9398D853376}"/>
              </a:ext>
            </a:extLst>
          </p:cNvPr>
          <p:cNvSpPr/>
          <p:nvPr/>
        </p:nvSpPr>
        <p:spPr>
          <a:xfrm>
            <a:off x="6082854" y="1119186"/>
            <a:ext cx="3804745" cy="1008993"/>
          </a:xfrm>
          <a:custGeom>
            <a:avLst/>
            <a:gdLst>
              <a:gd name="connsiteX0" fmla="*/ 282998 w 3804745"/>
              <a:gd name="connsiteY0" fmla="*/ 305044 h 1008993"/>
              <a:gd name="connsiteX1" fmla="*/ 3804745 w 3804745"/>
              <a:gd name="connsiteY1" fmla="*/ 0 h 1008993"/>
              <a:gd name="connsiteX2" fmla="*/ 3804745 w 3804745"/>
              <a:gd name="connsiteY2" fmla="*/ 1008993 h 1008993"/>
              <a:gd name="connsiteX3" fmla="*/ 0 w 3804745"/>
              <a:gd name="connsiteY3" fmla="*/ 1008993 h 1008993"/>
              <a:gd name="connsiteX4" fmla="*/ 282998 w 3804745"/>
              <a:gd name="connsiteY4" fmla="*/ 305044 h 1008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4745" h="1008993" fill="none" extrusionOk="0">
                <a:moveTo>
                  <a:pt x="282998" y="305044"/>
                </a:moveTo>
                <a:cubicBezTo>
                  <a:pt x="1903208" y="259446"/>
                  <a:pt x="2314272" y="91966"/>
                  <a:pt x="3804745" y="0"/>
                </a:cubicBezTo>
                <a:cubicBezTo>
                  <a:pt x="3722738" y="312238"/>
                  <a:pt x="3854669" y="899837"/>
                  <a:pt x="3804745" y="1008993"/>
                </a:cubicBezTo>
                <a:cubicBezTo>
                  <a:pt x="1926230" y="1052820"/>
                  <a:pt x="1104909" y="1064149"/>
                  <a:pt x="0" y="1008993"/>
                </a:cubicBezTo>
                <a:cubicBezTo>
                  <a:pt x="55586" y="857834"/>
                  <a:pt x="179631" y="609166"/>
                  <a:pt x="282998" y="305044"/>
                </a:cubicBezTo>
                <a:close/>
              </a:path>
              <a:path w="3804745" h="1008993" stroke="0" extrusionOk="0">
                <a:moveTo>
                  <a:pt x="282998" y="305044"/>
                </a:moveTo>
                <a:cubicBezTo>
                  <a:pt x="1803311" y="164393"/>
                  <a:pt x="2735143" y="191531"/>
                  <a:pt x="3804745" y="0"/>
                </a:cubicBezTo>
                <a:cubicBezTo>
                  <a:pt x="3790684" y="340083"/>
                  <a:pt x="3758069" y="781537"/>
                  <a:pt x="3804745" y="1008993"/>
                </a:cubicBezTo>
                <a:cubicBezTo>
                  <a:pt x="3239273" y="884131"/>
                  <a:pt x="1613678" y="1034520"/>
                  <a:pt x="0" y="1008993"/>
                </a:cubicBezTo>
                <a:cubicBezTo>
                  <a:pt x="111091" y="875044"/>
                  <a:pt x="218919" y="475918"/>
                  <a:pt x="282998" y="305044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bg2">
                <a:lumMod val="40000"/>
                <a:lumOff val="60000"/>
              </a:schemeClr>
            </a:solidFill>
            <a:extLst>
              <a:ext uri="{C807C97D-BFC1-408E-A445-0C87EB9F89A2}">
                <ask:lineSketchStyleProps xmlns:ask="http://schemas.microsoft.com/office/drawing/2018/sketchyshapes" sd="2558881134">
                  <a:custGeom>
                    <a:avLst/>
                    <a:gdLst>
                      <a:gd name="connsiteX0" fmla="*/ 0 w 3404382"/>
                      <a:gd name="connsiteY0" fmla="*/ 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0 w 3404382"/>
                      <a:gd name="connsiteY4" fmla="*/ 0 h 1209822"/>
                      <a:gd name="connsiteX0" fmla="*/ 253219 w 3404382"/>
                      <a:gd name="connsiteY0" fmla="*/ 36576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253219 w 3404382"/>
                      <a:gd name="connsiteY4" fmla="*/ 365760 h 1209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04382" h="1209822">
                        <a:moveTo>
                          <a:pt x="253219" y="365760"/>
                        </a:moveTo>
                        <a:lnTo>
                          <a:pt x="3404382" y="0"/>
                        </a:lnTo>
                        <a:lnTo>
                          <a:pt x="3404382" y="1209822"/>
                        </a:lnTo>
                        <a:lnTo>
                          <a:pt x="0" y="1209822"/>
                        </a:lnTo>
                        <a:lnTo>
                          <a:pt x="253219" y="365760"/>
                        </a:ln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6B999B-9D89-40C1-AA37-201916EFE646}"/>
              </a:ext>
            </a:extLst>
          </p:cNvPr>
          <p:cNvSpPr/>
          <p:nvPr/>
        </p:nvSpPr>
        <p:spPr>
          <a:xfrm flipH="1">
            <a:off x="3485321" y="1266333"/>
            <a:ext cx="761684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عنوان الدرس: </a:t>
            </a:r>
          </a:p>
          <a:p>
            <a:pPr algn="ctr"/>
            <a:endParaRPr lang="ar-AE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13484B-1615-4303-80E7-06FDDBC5EE7D}"/>
              </a:ext>
            </a:extLst>
          </p:cNvPr>
          <p:cNvSpPr txBox="1"/>
          <p:nvPr/>
        </p:nvSpPr>
        <p:spPr>
          <a:xfrm>
            <a:off x="1861962" y="359241"/>
            <a:ext cx="6123265" cy="721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4000" b="1">
                <a:ln w="0"/>
                <a:solidFill>
                  <a:srgbClr val="A7196D"/>
                </a:solidFill>
                <a:latin typeface="Calibri" panose="020F0502020204030204"/>
                <a:cs typeface="Arial" panose="020B0604020202020204" pitchFamily="34" charset="0"/>
              </a:rPr>
              <a:t>أفكارك تغير العالم.</a:t>
            </a:r>
            <a:endParaRPr lang="ar-AE" sz="4000" b="1" dirty="0">
              <a:ln w="0"/>
              <a:solidFill>
                <a:srgbClr val="A7196D"/>
              </a:solidFill>
              <a:latin typeface="Calibri" panose="020F0502020204030204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633AE8-E7E6-4237-93A2-8E7948104402}"/>
              </a:ext>
            </a:extLst>
          </p:cNvPr>
          <p:cNvSpPr/>
          <p:nvPr/>
        </p:nvSpPr>
        <p:spPr>
          <a:xfrm>
            <a:off x="8182610" y="-82401"/>
            <a:ext cx="2690160" cy="102842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lvl="0" algn="ctr" rtl="1">
              <a:lnSpc>
                <a:spcPct val="200000"/>
              </a:lnSpc>
            </a:pPr>
            <a:r>
              <a:rPr lang="ar-BH" sz="3600" u="sng" dirty="0">
                <a:cs typeface="(AH) Manal Black" pitchFamily="2" charset="-78"/>
              </a:rPr>
              <a:t>*</a:t>
            </a:r>
            <a:r>
              <a:rPr lang="ar-AE" sz="3600" u="sng" dirty="0">
                <a:cs typeface="(AH) Manal Black" pitchFamily="2" charset="-78"/>
              </a:rPr>
              <a:t>عنوان الوحدة </a:t>
            </a:r>
            <a:r>
              <a:rPr lang="ar-BH" sz="3600" u="sng" dirty="0">
                <a:cs typeface="(AH) Manal Black" pitchFamily="2" charset="-78"/>
              </a:rPr>
              <a:t>: </a:t>
            </a:r>
            <a:endParaRPr lang="en-US" sz="3600" u="sng" dirty="0">
              <a:cs typeface="(AH) Manal Black" pitchFamily="2" charset="-78"/>
            </a:endParaRPr>
          </a:p>
        </p:txBody>
      </p:sp>
      <p:sp>
        <p:nvSpPr>
          <p:cNvPr id="12" name="مستطيل: زوايا مستديرة 3">
            <a:extLst>
              <a:ext uri="{FF2B5EF4-FFF2-40B4-BE49-F238E27FC236}">
                <a16:creationId xmlns:a16="http://schemas.microsoft.com/office/drawing/2014/main" id="{C3417FB6-645B-41BF-8F5A-64DB7BB3BA31}"/>
              </a:ext>
            </a:extLst>
          </p:cNvPr>
          <p:cNvSpPr/>
          <p:nvPr/>
        </p:nvSpPr>
        <p:spPr>
          <a:xfrm>
            <a:off x="2903960" y="2166388"/>
            <a:ext cx="6384079" cy="2765056"/>
          </a:xfrm>
          <a:custGeom>
            <a:avLst/>
            <a:gdLst>
              <a:gd name="connsiteX0" fmla="*/ 0 w 6384079"/>
              <a:gd name="connsiteY0" fmla="*/ 365236 h 2765056"/>
              <a:gd name="connsiteX1" fmla="*/ 365236 w 6384079"/>
              <a:gd name="connsiteY1" fmla="*/ 0 h 2765056"/>
              <a:gd name="connsiteX2" fmla="*/ 930597 w 6384079"/>
              <a:gd name="connsiteY2" fmla="*/ 0 h 2765056"/>
              <a:gd name="connsiteX3" fmla="*/ 1552493 w 6384079"/>
              <a:gd name="connsiteY3" fmla="*/ 0 h 2765056"/>
              <a:gd name="connsiteX4" fmla="*/ 2117854 w 6384079"/>
              <a:gd name="connsiteY4" fmla="*/ 0 h 2765056"/>
              <a:gd name="connsiteX5" fmla="*/ 2739751 w 6384079"/>
              <a:gd name="connsiteY5" fmla="*/ 0 h 2765056"/>
              <a:gd name="connsiteX6" fmla="*/ 3248576 w 6384079"/>
              <a:gd name="connsiteY6" fmla="*/ 0 h 2765056"/>
              <a:gd name="connsiteX7" fmla="*/ 3644328 w 6384079"/>
              <a:gd name="connsiteY7" fmla="*/ 0 h 2765056"/>
              <a:gd name="connsiteX8" fmla="*/ 4040081 w 6384079"/>
              <a:gd name="connsiteY8" fmla="*/ 0 h 2765056"/>
              <a:gd name="connsiteX9" fmla="*/ 4605441 w 6384079"/>
              <a:gd name="connsiteY9" fmla="*/ 0 h 2765056"/>
              <a:gd name="connsiteX10" fmla="*/ 5114266 w 6384079"/>
              <a:gd name="connsiteY10" fmla="*/ 0 h 2765056"/>
              <a:gd name="connsiteX11" fmla="*/ 6018843 w 6384079"/>
              <a:gd name="connsiteY11" fmla="*/ 0 h 2765056"/>
              <a:gd name="connsiteX12" fmla="*/ 6384079 w 6384079"/>
              <a:gd name="connsiteY12" fmla="*/ 365236 h 2765056"/>
              <a:gd name="connsiteX13" fmla="*/ 6384079 w 6384079"/>
              <a:gd name="connsiteY13" fmla="*/ 894228 h 2765056"/>
              <a:gd name="connsiteX14" fmla="*/ 6384079 w 6384079"/>
              <a:gd name="connsiteY14" fmla="*/ 1402874 h 2765056"/>
              <a:gd name="connsiteX15" fmla="*/ 6384079 w 6384079"/>
              <a:gd name="connsiteY15" fmla="*/ 1911520 h 2765056"/>
              <a:gd name="connsiteX16" fmla="*/ 6384079 w 6384079"/>
              <a:gd name="connsiteY16" fmla="*/ 2399820 h 2765056"/>
              <a:gd name="connsiteX17" fmla="*/ 6018843 w 6384079"/>
              <a:gd name="connsiteY17" fmla="*/ 2765056 h 2765056"/>
              <a:gd name="connsiteX18" fmla="*/ 5510018 w 6384079"/>
              <a:gd name="connsiteY18" fmla="*/ 2765056 h 2765056"/>
              <a:gd name="connsiteX19" fmla="*/ 4888122 w 6384079"/>
              <a:gd name="connsiteY19" fmla="*/ 2765056 h 2765056"/>
              <a:gd name="connsiteX20" fmla="*/ 4492369 w 6384079"/>
              <a:gd name="connsiteY20" fmla="*/ 2765056 h 2765056"/>
              <a:gd name="connsiteX21" fmla="*/ 3813936 w 6384079"/>
              <a:gd name="connsiteY21" fmla="*/ 2765056 h 2765056"/>
              <a:gd name="connsiteX22" fmla="*/ 3248576 w 6384079"/>
              <a:gd name="connsiteY22" fmla="*/ 2765056 h 2765056"/>
              <a:gd name="connsiteX23" fmla="*/ 2683215 w 6384079"/>
              <a:gd name="connsiteY23" fmla="*/ 2765056 h 2765056"/>
              <a:gd name="connsiteX24" fmla="*/ 2061318 w 6384079"/>
              <a:gd name="connsiteY24" fmla="*/ 2765056 h 2765056"/>
              <a:gd name="connsiteX25" fmla="*/ 1665566 w 6384079"/>
              <a:gd name="connsiteY25" fmla="*/ 2765056 h 2765056"/>
              <a:gd name="connsiteX26" fmla="*/ 1100205 w 6384079"/>
              <a:gd name="connsiteY26" fmla="*/ 2765056 h 2765056"/>
              <a:gd name="connsiteX27" fmla="*/ 365236 w 6384079"/>
              <a:gd name="connsiteY27" fmla="*/ 2765056 h 2765056"/>
              <a:gd name="connsiteX28" fmla="*/ 0 w 6384079"/>
              <a:gd name="connsiteY28" fmla="*/ 2399820 h 2765056"/>
              <a:gd name="connsiteX29" fmla="*/ 0 w 6384079"/>
              <a:gd name="connsiteY29" fmla="*/ 1850482 h 2765056"/>
              <a:gd name="connsiteX30" fmla="*/ 0 w 6384079"/>
              <a:gd name="connsiteY30" fmla="*/ 1362182 h 2765056"/>
              <a:gd name="connsiteX31" fmla="*/ 0 w 6384079"/>
              <a:gd name="connsiteY31" fmla="*/ 914574 h 2765056"/>
              <a:gd name="connsiteX32" fmla="*/ 0 w 6384079"/>
              <a:gd name="connsiteY32" fmla="*/ 365236 h 2765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384079" h="2765056" fill="none" extrusionOk="0">
                <a:moveTo>
                  <a:pt x="0" y="365236"/>
                </a:moveTo>
                <a:cubicBezTo>
                  <a:pt x="18264" y="215477"/>
                  <a:pt x="131018" y="16454"/>
                  <a:pt x="365236" y="0"/>
                </a:cubicBezTo>
                <a:cubicBezTo>
                  <a:pt x="511823" y="-25625"/>
                  <a:pt x="676881" y="23479"/>
                  <a:pt x="930597" y="0"/>
                </a:cubicBezTo>
                <a:cubicBezTo>
                  <a:pt x="1184313" y="-23479"/>
                  <a:pt x="1406659" y="48687"/>
                  <a:pt x="1552493" y="0"/>
                </a:cubicBezTo>
                <a:cubicBezTo>
                  <a:pt x="1698327" y="-48687"/>
                  <a:pt x="1999475" y="18105"/>
                  <a:pt x="2117854" y="0"/>
                </a:cubicBezTo>
                <a:cubicBezTo>
                  <a:pt x="2236233" y="-18105"/>
                  <a:pt x="2436949" y="58411"/>
                  <a:pt x="2739751" y="0"/>
                </a:cubicBezTo>
                <a:cubicBezTo>
                  <a:pt x="3042553" y="-58411"/>
                  <a:pt x="2996456" y="59150"/>
                  <a:pt x="3248576" y="0"/>
                </a:cubicBezTo>
                <a:cubicBezTo>
                  <a:pt x="3500696" y="-59150"/>
                  <a:pt x="3466893" y="25797"/>
                  <a:pt x="3644328" y="0"/>
                </a:cubicBezTo>
                <a:cubicBezTo>
                  <a:pt x="3821763" y="-25797"/>
                  <a:pt x="3957977" y="1264"/>
                  <a:pt x="4040081" y="0"/>
                </a:cubicBezTo>
                <a:cubicBezTo>
                  <a:pt x="4122185" y="-1264"/>
                  <a:pt x="4482119" y="32445"/>
                  <a:pt x="4605441" y="0"/>
                </a:cubicBezTo>
                <a:cubicBezTo>
                  <a:pt x="4728763" y="-32445"/>
                  <a:pt x="4941171" y="25171"/>
                  <a:pt x="5114266" y="0"/>
                </a:cubicBezTo>
                <a:cubicBezTo>
                  <a:pt x="5287362" y="-25171"/>
                  <a:pt x="5689197" y="23616"/>
                  <a:pt x="6018843" y="0"/>
                </a:cubicBezTo>
                <a:cubicBezTo>
                  <a:pt x="6204126" y="-13704"/>
                  <a:pt x="6329880" y="188720"/>
                  <a:pt x="6384079" y="365236"/>
                </a:cubicBezTo>
                <a:cubicBezTo>
                  <a:pt x="6434414" y="523607"/>
                  <a:pt x="6335554" y="685286"/>
                  <a:pt x="6384079" y="894228"/>
                </a:cubicBezTo>
                <a:cubicBezTo>
                  <a:pt x="6432604" y="1103170"/>
                  <a:pt x="6324912" y="1281382"/>
                  <a:pt x="6384079" y="1402874"/>
                </a:cubicBezTo>
                <a:cubicBezTo>
                  <a:pt x="6443246" y="1524366"/>
                  <a:pt x="6380838" y="1699734"/>
                  <a:pt x="6384079" y="1911520"/>
                </a:cubicBezTo>
                <a:cubicBezTo>
                  <a:pt x="6387320" y="2123306"/>
                  <a:pt x="6374090" y="2159597"/>
                  <a:pt x="6384079" y="2399820"/>
                </a:cubicBezTo>
                <a:cubicBezTo>
                  <a:pt x="6379626" y="2551457"/>
                  <a:pt x="6264131" y="2763870"/>
                  <a:pt x="6018843" y="2765056"/>
                </a:cubicBezTo>
                <a:cubicBezTo>
                  <a:pt x="5854347" y="2775951"/>
                  <a:pt x="5720327" y="2709930"/>
                  <a:pt x="5510018" y="2765056"/>
                </a:cubicBezTo>
                <a:cubicBezTo>
                  <a:pt x="5299709" y="2820182"/>
                  <a:pt x="5184165" y="2713932"/>
                  <a:pt x="4888122" y="2765056"/>
                </a:cubicBezTo>
                <a:cubicBezTo>
                  <a:pt x="4592079" y="2816180"/>
                  <a:pt x="4632467" y="2730133"/>
                  <a:pt x="4492369" y="2765056"/>
                </a:cubicBezTo>
                <a:cubicBezTo>
                  <a:pt x="4352271" y="2799979"/>
                  <a:pt x="4064505" y="2746668"/>
                  <a:pt x="3813936" y="2765056"/>
                </a:cubicBezTo>
                <a:cubicBezTo>
                  <a:pt x="3563367" y="2783444"/>
                  <a:pt x="3466288" y="2700087"/>
                  <a:pt x="3248576" y="2765056"/>
                </a:cubicBezTo>
                <a:cubicBezTo>
                  <a:pt x="3030864" y="2830025"/>
                  <a:pt x="2956823" y="2735577"/>
                  <a:pt x="2683215" y="2765056"/>
                </a:cubicBezTo>
                <a:cubicBezTo>
                  <a:pt x="2409607" y="2794535"/>
                  <a:pt x="2193937" y="2713583"/>
                  <a:pt x="2061318" y="2765056"/>
                </a:cubicBezTo>
                <a:cubicBezTo>
                  <a:pt x="1928699" y="2816529"/>
                  <a:pt x="1799856" y="2749747"/>
                  <a:pt x="1665566" y="2765056"/>
                </a:cubicBezTo>
                <a:cubicBezTo>
                  <a:pt x="1531276" y="2780365"/>
                  <a:pt x="1286245" y="2712470"/>
                  <a:pt x="1100205" y="2765056"/>
                </a:cubicBezTo>
                <a:cubicBezTo>
                  <a:pt x="914165" y="2817642"/>
                  <a:pt x="618144" y="2722752"/>
                  <a:pt x="365236" y="2765056"/>
                </a:cubicBezTo>
                <a:cubicBezTo>
                  <a:pt x="174898" y="2763663"/>
                  <a:pt x="50183" y="2626093"/>
                  <a:pt x="0" y="2399820"/>
                </a:cubicBezTo>
                <a:cubicBezTo>
                  <a:pt x="-27596" y="2152031"/>
                  <a:pt x="36989" y="2028526"/>
                  <a:pt x="0" y="1850482"/>
                </a:cubicBezTo>
                <a:cubicBezTo>
                  <a:pt x="-36989" y="1672438"/>
                  <a:pt x="56505" y="1539397"/>
                  <a:pt x="0" y="1362182"/>
                </a:cubicBezTo>
                <a:cubicBezTo>
                  <a:pt x="-56505" y="1184967"/>
                  <a:pt x="13730" y="1095632"/>
                  <a:pt x="0" y="914574"/>
                </a:cubicBezTo>
                <a:cubicBezTo>
                  <a:pt x="-13730" y="733516"/>
                  <a:pt x="26195" y="479649"/>
                  <a:pt x="0" y="365236"/>
                </a:cubicBezTo>
                <a:close/>
              </a:path>
              <a:path w="6384079" h="2765056" stroke="0" extrusionOk="0">
                <a:moveTo>
                  <a:pt x="0" y="365236"/>
                </a:moveTo>
                <a:cubicBezTo>
                  <a:pt x="-15157" y="150604"/>
                  <a:pt x="160155" y="3205"/>
                  <a:pt x="365236" y="0"/>
                </a:cubicBezTo>
                <a:cubicBezTo>
                  <a:pt x="515690" y="-32277"/>
                  <a:pt x="630759" y="7541"/>
                  <a:pt x="817525" y="0"/>
                </a:cubicBezTo>
                <a:cubicBezTo>
                  <a:pt x="1004291" y="-7541"/>
                  <a:pt x="1080736" y="37917"/>
                  <a:pt x="1269813" y="0"/>
                </a:cubicBezTo>
                <a:cubicBezTo>
                  <a:pt x="1458890" y="-37917"/>
                  <a:pt x="1624847" y="10073"/>
                  <a:pt x="1835174" y="0"/>
                </a:cubicBezTo>
                <a:cubicBezTo>
                  <a:pt x="2045501" y="-10073"/>
                  <a:pt x="2358314" y="8337"/>
                  <a:pt x="2513607" y="0"/>
                </a:cubicBezTo>
                <a:cubicBezTo>
                  <a:pt x="2668900" y="-8337"/>
                  <a:pt x="2768643" y="23423"/>
                  <a:pt x="3022431" y="0"/>
                </a:cubicBezTo>
                <a:cubicBezTo>
                  <a:pt x="3276219" y="-23423"/>
                  <a:pt x="3359758" y="52931"/>
                  <a:pt x="3644328" y="0"/>
                </a:cubicBezTo>
                <a:cubicBezTo>
                  <a:pt x="3928898" y="-52931"/>
                  <a:pt x="4000295" y="59095"/>
                  <a:pt x="4153153" y="0"/>
                </a:cubicBezTo>
                <a:cubicBezTo>
                  <a:pt x="4306012" y="-59095"/>
                  <a:pt x="4455530" y="40134"/>
                  <a:pt x="4605441" y="0"/>
                </a:cubicBezTo>
                <a:cubicBezTo>
                  <a:pt x="4755352" y="-40134"/>
                  <a:pt x="4878692" y="42796"/>
                  <a:pt x="5057730" y="0"/>
                </a:cubicBezTo>
                <a:cubicBezTo>
                  <a:pt x="5236768" y="-42796"/>
                  <a:pt x="5327076" y="20243"/>
                  <a:pt x="5453482" y="0"/>
                </a:cubicBezTo>
                <a:cubicBezTo>
                  <a:pt x="5579888" y="-20243"/>
                  <a:pt x="5742828" y="23801"/>
                  <a:pt x="6018843" y="0"/>
                </a:cubicBezTo>
                <a:cubicBezTo>
                  <a:pt x="6209321" y="35737"/>
                  <a:pt x="6392383" y="179807"/>
                  <a:pt x="6384079" y="365236"/>
                </a:cubicBezTo>
                <a:cubicBezTo>
                  <a:pt x="6432783" y="485227"/>
                  <a:pt x="6364566" y="758330"/>
                  <a:pt x="6384079" y="894228"/>
                </a:cubicBezTo>
                <a:cubicBezTo>
                  <a:pt x="6403592" y="1030126"/>
                  <a:pt x="6357890" y="1309166"/>
                  <a:pt x="6384079" y="1443566"/>
                </a:cubicBezTo>
                <a:cubicBezTo>
                  <a:pt x="6410268" y="1577966"/>
                  <a:pt x="6311569" y="1972033"/>
                  <a:pt x="6384079" y="2399820"/>
                </a:cubicBezTo>
                <a:cubicBezTo>
                  <a:pt x="6391626" y="2620433"/>
                  <a:pt x="6207865" y="2771598"/>
                  <a:pt x="6018843" y="2765056"/>
                </a:cubicBezTo>
                <a:cubicBezTo>
                  <a:pt x="5811733" y="2794650"/>
                  <a:pt x="5564786" y="2718105"/>
                  <a:pt x="5396946" y="2765056"/>
                </a:cubicBezTo>
                <a:cubicBezTo>
                  <a:pt x="5229106" y="2812007"/>
                  <a:pt x="4900379" y="2757095"/>
                  <a:pt x="4775049" y="2765056"/>
                </a:cubicBezTo>
                <a:cubicBezTo>
                  <a:pt x="4649719" y="2773017"/>
                  <a:pt x="4382955" y="2745584"/>
                  <a:pt x="4153153" y="2765056"/>
                </a:cubicBezTo>
                <a:cubicBezTo>
                  <a:pt x="3923351" y="2784528"/>
                  <a:pt x="3697677" y="2724450"/>
                  <a:pt x="3531256" y="2765056"/>
                </a:cubicBezTo>
                <a:cubicBezTo>
                  <a:pt x="3364835" y="2805662"/>
                  <a:pt x="3196782" y="2709812"/>
                  <a:pt x="2909359" y="2765056"/>
                </a:cubicBezTo>
                <a:cubicBezTo>
                  <a:pt x="2621936" y="2820300"/>
                  <a:pt x="2646328" y="2763960"/>
                  <a:pt x="2457071" y="2765056"/>
                </a:cubicBezTo>
                <a:cubicBezTo>
                  <a:pt x="2267814" y="2766152"/>
                  <a:pt x="2002202" y="2725136"/>
                  <a:pt x="1835174" y="2765056"/>
                </a:cubicBezTo>
                <a:cubicBezTo>
                  <a:pt x="1668146" y="2804976"/>
                  <a:pt x="1448651" y="2715989"/>
                  <a:pt x="1326349" y="2765056"/>
                </a:cubicBezTo>
                <a:cubicBezTo>
                  <a:pt x="1204047" y="2814123"/>
                  <a:pt x="739665" y="2652863"/>
                  <a:pt x="365236" y="2765056"/>
                </a:cubicBezTo>
                <a:cubicBezTo>
                  <a:pt x="175971" y="2715462"/>
                  <a:pt x="-17545" y="2618701"/>
                  <a:pt x="0" y="2399820"/>
                </a:cubicBezTo>
                <a:cubicBezTo>
                  <a:pt x="-20066" y="2196652"/>
                  <a:pt x="52401" y="2147677"/>
                  <a:pt x="0" y="1911520"/>
                </a:cubicBezTo>
                <a:cubicBezTo>
                  <a:pt x="-52401" y="1675363"/>
                  <a:pt x="9449" y="1655167"/>
                  <a:pt x="0" y="1463911"/>
                </a:cubicBezTo>
                <a:cubicBezTo>
                  <a:pt x="-9449" y="1272655"/>
                  <a:pt x="34884" y="1076949"/>
                  <a:pt x="0" y="955265"/>
                </a:cubicBezTo>
                <a:cubicBezTo>
                  <a:pt x="-34884" y="833581"/>
                  <a:pt x="3366" y="602455"/>
                  <a:pt x="0" y="365236"/>
                </a:cubicBezTo>
                <a:close/>
              </a:path>
            </a:pathLst>
          </a:custGeom>
          <a:solidFill>
            <a:srgbClr val="FFFFFF">
              <a:alpha val="41176"/>
            </a:srgbClr>
          </a:solidFill>
          <a:ln w="38100">
            <a:solidFill>
              <a:srgbClr val="88DAE3"/>
            </a:solidFill>
            <a:extLst>
              <a:ext uri="{C807C97D-BFC1-408E-A445-0C87EB9F89A2}">
                <ask:lineSketchStyleProps xmlns:ask="http://schemas.microsoft.com/office/drawing/2018/sketchyshapes" sd="447235656">
                  <a:prstGeom prst="roundRect">
                    <a:avLst>
                      <a:gd name="adj" fmla="val 13209"/>
                    </a:avLst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4400" b="1" dirty="0">
                <a:ln w="0"/>
                <a:solidFill>
                  <a:srgbClr val="E68B07"/>
                </a:solidFill>
                <a:latin typeface="Calibri" panose="020F0502020204030204"/>
                <a:cs typeface="Arial" panose="020B0604020202020204" pitchFamily="34" charset="0"/>
              </a:rPr>
              <a:t>        الايمان بالرسل </a:t>
            </a:r>
          </a:p>
          <a:p>
            <a:pPr marL="0" marR="0" lvl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4400" b="1" dirty="0">
                <a:ln w="0"/>
                <a:solidFill>
                  <a:srgbClr val="E68B07"/>
                </a:solidFill>
                <a:latin typeface="Calibri" panose="020F0502020204030204"/>
                <a:cs typeface="Arial" panose="020B0604020202020204" pitchFamily="34" charset="0"/>
              </a:rPr>
              <a:t>( إبراهيم ونوح عليهما السلام ) </a:t>
            </a:r>
            <a:endParaRPr kumimoji="0" lang="ar-AE" sz="4400" b="1" i="0" u="none" strike="noStrike" kern="1200" cap="none" spc="0" normalizeH="0" baseline="0" noProof="0" dirty="0">
              <a:ln w="0"/>
              <a:solidFill>
                <a:srgbClr val="E68B07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75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45;p15"/>
          <p:cNvSpPr/>
          <p:nvPr/>
        </p:nvSpPr>
        <p:spPr>
          <a:xfrm flipH="1">
            <a:off x="7041321" y="2651256"/>
            <a:ext cx="3697851" cy="4206745"/>
          </a:xfrm>
          <a:custGeom>
            <a:avLst/>
            <a:gdLst/>
            <a:ahLst/>
            <a:cxnLst/>
            <a:rect l="l" t="t" r="r" b="b"/>
            <a:pathLst>
              <a:path w="234291" h="149213" extrusionOk="0">
                <a:moveTo>
                  <a:pt x="213135" y="149213"/>
                </a:moveTo>
                <a:cubicBezTo>
                  <a:pt x="214229" y="143589"/>
                  <a:pt x="212922" y="137997"/>
                  <a:pt x="211098" y="134501"/>
                </a:cubicBezTo>
                <a:cubicBezTo>
                  <a:pt x="207299" y="127176"/>
                  <a:pt x="205931" y="115625"/>
                  <a:pt x="211098" y="113224"/>
                </a:cubicBezTo>
                <a:cubicBezTo>
                  <a:pt x="216296" y="110853"/>
                  <a:pt x="229944" y="103011"/>
                  <a:pt x="232102" y="85108"/>
                </a:cubicBezTo>
                <a:cubicBezTo>
                  <a:pt x="234290" y="67205"/>
                  <a:pt x="227026" y="40670"/>
                  <a:pt x="194958" y="29302"/>
                </a:cubicBezTo>
                <a:cubicBezTo>
                  <a:pt x="162860" y="17934"/>
                  <a:pt x="160824" y="34013"/>
                  <a:pt x="129364" y="33466"/>
                </a:cubicBezTo>
                <a:cubicBezTo>
                  <a:pt x="97905" y="32919"/>
                  <a:pt x="95564" y="9393"/>
                  <a:pt x="59424" y="4469"/>
                </a:cubicBezTo>
                <a:cubicBezTo>
                  <a:pt x="26596" y="1"/>
                  <a:pt x="14012" y="30062"/>
                  <a:pt x="14012" y="44074"/>
                </a:cubicBezTo>
                <a:cubicBezTo>
                  <a:pt x="14012" y="56172"/>
                  <a:pt x="24712" y="70610"/>
                  <a:pt x="26748" y="78026"/>
                </a:cubicBezTo>
                <a:cubicBezTo>
                  <a:pt x="34043" y="105017"/>
                  <a:pt x="5532" y="89181"/>
                  <a:pt x="1672" y="117267"/>
                </a:cubicBezTo>
                <a:cubicBezTo>
                  <a:pt x="0" y="129212"/>
                  <a:pt x="7751" y="141492"/>
                  <a:pt x="14225" y="149213"/>
                </a:cubicBezTo>
                <a:lnTo>
                  <a:pt x="213135" y="149213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89"/>
          </a:p>
        </p:txBody>
      </p:sp>
      <p:graphicFrame>
        <p:nvGraphicFramePr>
          <p:cNvPr id="65" name="Table 5">
            <a:extLst>
              <a:ext uri="{FF2B5EF4-FFF2-40B4-BE49-F238E27FC236}">
                <a16:creationId xmlns:a16="http://schemas.microsoft.com/office/drawing/2014/main" id="{E444D654-1F70-EAFA-A0EE-7048A794DA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422598"/>
              </p:ext>
            </p:extLst>
          </p:nvPr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5" name="Rectangle 6">
            <a:extLst>
              <a:ext uri="{FF2B5EF4-FFF2-40B4-BE49-F238E27FC236}">
                <a16:creationId xmlns:a16="http://schemas.microsoft.com/office/drawing/2014/main" id="{DFA7C908-A5AA-41ED-8173-00CC331038B0}"/>
              </a:ext>
            </a:extLst>
          </p:cNvPr>
          <p:cNvSpPr/>
          <p:nvPr/>
        </p:nvSpPr>
        <p:spPr>
          <a:xfrm>
            <a:off x="7153277" y="13270"/>
            <a:ext cx="3804745" cy="1008993"/>
          </a:xfrm>
          <a:custGeom>
            <a:avLst/>
            <a:gdLst>
              <a:gd name="connsiteX0" fmla="*/ 282998 w 3804745"/>
              <a:gd name="connsiteY0" fmla="*/ 305044 h 1008993"/>
              <a:gd name="connsiteX1" fmla="*/ 3804745 w 3804745"/>
              <a:gd name="connsiteY1" fmla="*/ 0 h 1008993"/>
              <a:gd name="connsiteX2" fmla="*/ 3804745 w 3804745"/>
              <a:gd name="connsiteY2" fmla="*/ 1008993 h 1008993"/>
              <a:gd name="connsiteX3" fmla="*/ 0 w 3804745"/>
              <a:gd name="connsiteY3" fmla="*/ 1008993 h 1008993"/>
              <a:gd name="connsiteX4" fmla="*/ 282998 w 3804745"/>
              <a:gd name="connsiteY4" fmla="*/ 305044 h 1008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4745" h="1008993" fill="none" extrusionOk="0">
                <a:moveTo>
                  <a:pt x="282998" y="305044"/>
                </a:moveTo>
                <a:cubicBezTo>
                  <a:pt x="1903208" y="259446"/>
                  <a:pt x="2314272" y="91966"/>
                  <a:pt x="3804745" y="0"/>
                </a:cubicBezTo>
                <a:cubicBezTo>
                  <a:pt x="3722738" y="312238"/>
                  <a:pt x="3854669" y="899837"/>
                  <a:pt x="3804745" y="1008993"/>
                </a:cubicBezTo>
                <a:cubicBezTo>
                  <a:pt x="1926230" y="1052820"/>
                  <a:pt x="1104909" y="1064149"/>
                  <a:pt x="0" y="1008993"/>
                </a:cubicBezTo>
                <a:cubicBezTo>
                  <a:pt x="55586" y="857834"/>
                  <a:pt x="179631" y="609166"/>
                  <a:pt x="282998" y="305044"/>
                </a:cubicBezTo>
                <a:close/>
              </a:path>
              <a:path w="3804745" h="1008993" stroke="0" extrusionOk="0">
                <a:moveTo>
                  <a:pt x="282998" y="305044"/>
                </a:moveTo>
                <a:cubicBezTo>
                  <a:pt x="1803311" y="164393"/>
                  <a:pt x="2735143" y="191531"/>
                  <a:pt x="3804745" y="0"/>
                </a:cubicBezTo>
                <a:cubicBezTo>
                  <a:pt x="3790684" y="340083"/>
                  <a:pt x="3758069" y="781537"/>
                  <a:pt x="3804745" y="1008993"/>
                </a:cubicBezTo>
                <a:cubicBezTo>
                  <a:pt x="3239273" y="884131"/>
                  <a:pt x="1613678" y="1034520"/>
                  <a:pt x="0" y="1008993"/>
                </a:cubicBezTo>
                <a:cubicBezTo>
                  <a:pt x="111091" y="875044"/>
                  <a:pt x="218919" y="475918"/>
                  <a:pt x="282998" y="305044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795425"/>
            </a:solidFill>
            <a:extLst>
              <a:ext uri="{C807C97D-BFC1-408E-A445-0C87EB9F89A2}">
                <ask:lineSketchStyleProps xmlns:ask="http://schemas.microsoft.com/office/drawing/2018/sketchyshapes" sd="2558881134">
                  <a:custGeom>
                    <a:avLst/>
                    <a:gdLst>
                      <a:gd name="connsiteX0" fmla="*/ 0 w 3404382"/>
                      <a:gd name="connsiteY0" fmla="*/ 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0 w 3404382"/>
                      <a:gd name="connsiteY4" fmla="*/ 0 h 1209822"/>
                      <a:gd name="connsiteX0" fmla="*/ 253219 w 3404382"/>
                      <a:gd name="connsiteY0" fmla="*/ 365760 h 1209822"/>
                      <a:gd name="connsiteX1" fmla="*/ 3404382 w 3404382"/>
                      <a:gd name="connsiteY1" fmla="*/ 0 h 1209822"/>
                      <a:gd name="connsiteX2" fmla="*/ 3404382 w 3404382"/>
                      <a:gd name="connsiteY2" fmla="*/ 1209822 h 1209822"/>
                      <a:gd name="connsiteX3" fmla="*/ 0 w 3404382"/>
                      <a:gd name="connsiteY3" fmla="*/ 1209822 h 1209822"/>
                      <a:gd name="connsiteX4" fmla="*/ 253219 w 3404382"/>
                      <a:gd name="connsiteY4" fmla="*/ 365760 h 1209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3404382" h="1209822">
                        <a:moveTo>
                          <a:pt x="253219" y="365760"/>
                        </a:moveTo>
                        <a:lnTo>
                          <a:pt x="3404382" y="0"/>
                        </a:lnTo>
                        <a:lnTo>
                          <a:pt x="3404382" y="1209822"/>
                        </a:lnTo>
                        <a:lnTo>
                          <a:pt x="0" y="1209822"/>
                        </a:lnTo>
                        <a:lnTo>
                          <a:pt x="253219" y="365760"/>
                        </a:ln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79B61E-A08C-4802-A0C1-43FE0FB0D6AC}"/>
              </a:ext>
            </a:extLst>
          </p:cNvPr>
          <p:cNvSpPr/>
          <p:nvPr/>
        </p:nvSpPr>
        <p:spPr>
          <a:xfrm flipH="1">
            <a:off x="7982986" y="218968"/>
            <a:ext cx="262929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نواتج التعلم:</a:t>
            </a:r>
            <a:endParaRPr lang="ar-AE" sz="40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FAFCE5-1AB3-4964-BF8E-B59B8FE3F621}"/>
              </a:ext>
            </a:extLst>
          </p:cNvPr>
          <p:cNvSpPr txBox="1"/>
          <p:nvPr/>
        </p:nvSpPr>
        <p:spPr>
          <a:xfrm rot="17549963">
            <a:off x="6089527" y="4162822"/>
            <a:ext cx="6988956" cy="120032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 rtl="1"/>
            <a:r>
              <a:rPr lang="ar-BH" sz="3600" dirty="0">
                <a:solidFill>
                  <a:srgbClr val="FF0000"/>
                </a:solidFill>
                <a:cs typeface="PT Bold Heading" panose="02010400000000000000" pitchFamily="2" charset="-78"/>
              </a:rPr>
              <a:t>*</a:t>
            </a:r>
            <a:r>
              <a:rPr lang="ar-BH" sz="3600" dirty="0">
                <a:ln w="0"/>
                <a:solidFill>
                  <a:srgbClr val="FF0000"/>
                </a:solidFill>
                <a:cs typeface="PT Bold Heading" panose="02010400000000000000" pitchFamily="2" charset="-78"/>
              </a:rPr>
              <a:t>ماذا سنتعلم اليوم</a:t>
            </a:r>
            <a:endParaRPr lang="ar-AE" sz="3600" dirty="0">
              <a:ln w="0"/>
              <a:solidFill>
                <a:srgbClr val="FF0000"/>
              </a:solidFill>
              <a:cs typeface="PT Bold Heading" panose="02010400000000000000" pitchFamily="2" charset="-78"/>
            </a:endParaRPr>
          </a:p>
          <a:p>
            <a:pPr algn="ctr" rtl="1"/>
            <a:r>
              <a:rPr lang="ar-BH" sz="3600" dirty="0">
                <a:ln w="0"/>
                <a:solidFill>
                  <a:srgbClr val="FF0000"/>
                </a:solidFill>
                <a:cs typeface="PT Bold Heading" panose="02010400000000000000" pitchFamily="2" charset="-78"/>
              </a:rPr>
              <a:t> يا أبطال</a:t>
            </a:r>
            <a:r>
              <a:rPr lang="ar-AE" sz="3600" dirty="0">
                <a:ln w="0"/>
                <a:solidFill>
                  <a:srgbClr val="FF0000"/>
                </a:solidFill>
                <a:cs typeface="PT Bold Heading" panose="02010400000000000000" pitchFamily="2" charset="-78"/>
              </a:rPr>
              <a:t>ي المبدعون</a:t>
            </a:r>
            <a:r>
              <a:rPr lang="ar-BH" sz="3600" dirty="0">
                <a:ln w="0"/>
                <a:solidFill>
                  <a:srgbClr val="FF0000"/>
                </a:solidFill>
                <a:cs typeface="PT Bold Heading" panose="02010400000000000000" pitchFamily="2" charset="-78"/>
              </a:rPr>
              <a:t> ؟</a:t>
            </a:r>
            <a:endParaRPr lang="en-US" sz="3600" dirty="0">
              <a:ln w="0"/>
              <a:solidFill>
                <a:srgbClr val="FF0000"/>
              </a:solidFill>
              <a:cs typeface="PT Bold Heading" panose="020104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81E092-AF37-4884-839C-9A42A956D70B}"/>
              </a:ext>
            </a:extLst>
          </p:cNvPr>
          <p:cNvSpPr/>
          <p:nvPr/>
        </p:nvSpPr>
        <p:spPr>
          <a:xfrm>
            <a:off x="99202" y="1304828"/>
            <a:ext cx="10639970" cy="536055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3">
            <a:extLst>
              <a:ext uri="{FF2B5EF4-FFF2-40B4-BE49-F238E27FC236}">
                <a16:creationId xmlns:a16="http://schemas.microsoft.com/office/drawing/2014/main" id="{32C1C1C7-FA21-4CD5-8853-17C60B32FD8A}"/>
              </a:ext>
            </a:extLst>
          </p:cNvPr>
          <p:cNvSpPr/>
          <p:nvPr/>
        </p:nvSpPr>
        <p:spPr>
          <a:xfrm>
            <a:off x="412583" y="1898758"/>
            <a:ext cx="10085812" cy="12224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endParaRPr lang="ar-AE" sz="3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يستنتج الحكمة من إرسال الرسل </a:t>
            </a:r>
          </a:p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9" name="Rounded Rectangle 43">
            <a:extLst>
              <a:ext uri="{FF2B5EF4-FFF2-40B4-BE49-F238E27FC236}">
                <a16:creationId xmlns:a16="http://schemas.microsoft.com/office/drawing/2014/main" id="{04043AEE-1F2A-42AC-8D4D-839AEF7142B8}"/>
              </a:ext>
            </a:extLst>
          </p:cNvPr>
          <p:cNvSpPr/>
          <p:nvPr/>
        </p:nvSpPr>
        <p:spPr>
          <a:xfrm>
            <a:off x="365543" y="3459556"/>
            <a:ext cx="10085812" cy="124880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endParaRPr lang="ar-AE" sz="36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ar-AE" sz="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يُبين صفات الرسل والانبياء عليهم السلام </a:t>
            </a:r>
          </a:p>
          <a:p>
            <a:pPr algn="ctr" rtl="1"/>
            <a:endParaRPr lang="ar-AE" sz="3600" b="1" dirty="0">
              <a:solidFill>
                <a:srgbClr val="0099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" name="Rounded Rectangle 43">
            <a:extLst>
              <a:ext uri="{FF2B5EF4-FFF2-40B4-BE49-F238E27FC236}">
                <a16:creationId xmlns:a16="http://schemas.microsoft.com/office/drawing/2014/main" id="{45DD3A3D-BFD4-48A9-8BCD-BAA0AA9476EB}"/>
              </a:ext>
            </a:extLst>
          </p:cNvPr>
          <p:cNvSpPr/>
          <p:nvPr/>
        </p:nvSpPr>
        <p:spPr>
          <a:xfrm>
            <a:off x="412583" y="5047192"/>
            <a:ext cx="10085812" cy="1248805"/>
          </a:xfrm>
          <a:prstGeom prst="roundRect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يتعرف على قصة إبراهيم ونوح عليهما السلام</a:t>
            </a:r>
          </a:p>
        </p:txBody>
      </p:sp>
    </p:spTree>
    <p:extLst>
      <p:ext uri="{BB962C8B-B14F-4D97-AF65-F5344CB8AC3E}">
        <p14:creationId xmlns:p14="http://schemas.microsoft.com/office/powerpoint/2010/main" val="51671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49" grpId="1" animBg="1"/>
      <p:bldP spid="51" grpId="0" animBg="1"/>
      <p:bldP spid="5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25">
            <a:extLst>
              <a:ext uri="{FF2B5EF4-FFF2-40B4-BE49-F238E27FC236}">
                <a16:creationId xmlns:a16="http://schemas.microsoft.com/office/drawing/2014/main" id="{3E06B9EA-C20A-4A08-BB0F-E22CA5FB7330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8" name="Table 5">
            <a:extLst>
              <a:ext uri="{FF2B5EF4-FFF2-40B4-BE49-F238E27FC236}">
                <a16:creationId xmlns:a16="http://schemas.microsoft.com/office/drawing/2014/main" id="{292438D4-6F42-4196-99A2-FF7D100721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96540"/>
              </p:ext>
            </p:extLst>
          </p:nvPr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pic>
        <p:nvPicPr>
          <p:cNvPr id="17" name="Picture 16">
            <a:extLst>
              <a:ext uri="{FF2B5EF4-FFF2-40B4-BE49-F238E27FC236}">
                <a16:creationId xmlns:a16="http://schemas.microsoft.com/office/drawing/2014/main" id="{2E145BAE-EBB0-4369-B9BB-286EEE6282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166" b="16266"/>
          <a:stretch/>
        </p:blipFill>
        <p:spPr>
          <a:xfrm>
            <a:off x="1" y="-3024"/>
            <a:ext cx="10954880" cy="6856718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3B44C18-98B1-4E3E-8B12-D94002A5F2D7}"/>
              </a:ext>
            </a:extLst>
          </p:cNvPr>
          <p:cNvSpPr/>
          <p:nvPr/>
        </p:nvSpPr>
        <p:spPr>
          <a:xfrm>
            <a:off x="1793710" y="5163504"/>
            <a:ext cx="7761106" cy="114595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6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قصة نوح عليه السلام </a:t>
            </a:r>
            <a:endParaRPr lang="en-US" sz="6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3798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6F72631E-4A2C-487B-B7F1-F6F61646368B}"/>
              </a:ext>
            </a:extLst>
          </p:cNvPr>
          <p:cNvGraphicFramePr>
            <a:graphicFrameLocks noGrp="1"/>
          </p:cNvGraphicFramePr>
          <p:nvPr/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77C722A-0D64-4A90-BA00-A4363C7C638A}"/>
              </a:ext>
            </a:extLst>
          </p:cNvPr>
          <p:cNvSpPr txBox="1"/>
          <p:nvPr/>
        </p:nvSpPr>
        <p:spPr>
          <a:xfrm>
            <a:off x="-437323" y="53008"/>
            <a:ext cx="20017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Arial" panose="020B0604020202020204" pitchFamily="34" charset="0"/>
                <a:ea typeface="GE SS Text Bold" panose="020A0503020102020204" pitchFamily="18" charset="-78"/>
                <a:cs typeface="Arial" panose="020B0604020202020204" pitchFamily="34" charset="0"/>
              </a:rPr>
              <a:t>103</a:t>
            </a:r>
            <a:endParaRPr 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GE SS Text Bold" panose="020A0503020102020204" pitchFamily="18" charset="-78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BE8D799-9F4B-4502-8BB8-0292AD3CD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40" t="18839" r="14557" b="60098"/>
          <a:stretch/>
        </p:blipFill>
        <p:spPr>
          <a:xfrm>
            <a:off x="158297" y="294749"/>
            <a:ext cx="10799723" cy="3306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F59C998-BD34-4A57-8F7B-77F3E78DF6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95" t="44251" r="14138" b="43382"/>
          <a:stretch/>
        </p:blipFill>
        <p:spPr>
          <a:xfrm>
            <a:off x="158297" y="3601408"/>
            <a:ext cx="10799723" cy="1886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11712043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6F72631E-4A2C-487B-B7F1-F6F61646368B}"/>
              </a:ext>
            </a:extLst>
          </p:cNvPr>
          <p:cNvGraphicFramePr>
            <a:graphicFrameLocks noGrp="1"/>
          </p:cNvGraphicFramePr>
          <p:nvPr/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77C722A-0D64-4A90-BA00-A4363C7C638A}"/>
              </a:ext>
            </a:extLst>
          </p:cNvPr>
          <p:cNvSpPr txBox="1"/>
          <p:nvPr/>
        </p:nvSpPr>
        <p:spPr>
          <a:xfrm>
            <a:off x="-437323" y="53008"/>
            <a:ext cx="20017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Arial" panose="020B0604020202020204" pitchFamily="34" charset="0"/>
                <a:ea typeface="GE SS Text Bold" panose="020A0503020102020204" pitchFamily="18" charset="-78"/>
                <a:cs typeface="Arial" panose="020B0604020202020204" pitchFamily="34" charset="0"/>
              </a:rPr>
              <a:t>103</a:t>
            </a:r>
            <a:endParaRPr 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GE SS Text Bold" panose="020A0503020102020204" pitchFamily="18" charset="-78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2B1C06-21F7-4B4E-B87C-28D81E27C0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04" t="57585" r="15810" b="4154"/>
          <a:stretch/>
        </p:blipFill>
        <p:spPr>
          <a:xfrm>
            <a:off x="35417" y="576228"/>
            <a:ext cx="10922605" cy="610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90287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F80AFC-C60B-4CE2-9984-EDCA94FC588C}"/>
              </a:ext>
            </a:extLst>
          </p:cNvPr>
          <p:cNvSpPr/>
          <p:nvPr/>
        </p:nvSpPr>
        <p:spPr>
          <a:xfrm>
            <a:off x="0" y="0"/>
            <a:ext cx="12192000" cy="6853694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0A035AC-4A2B-4368-964A-9849C5F48FA5}"/>
              </a:ext>
            </a:extLst>
          </p:cNvPr>
          <p:cNvSpPr/>
          <p:nvPr/>
        </p:nvSpPr>
        <p:spPr>
          <a:xfrm>
            <a:off x="3121925" y="96270"/>
            <a:ext cx="5562600" cy="4277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يتعرف على قصة نوح  عليه السلام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مربع نص 26">
            <a:extLst>
              <a:ext uri="{FF2B5EF4-FFF2-40B4-BE49-F238E27FC236}">
                <a16:creationId xmlns:a16="http://schemas.microsoft.com/office/drawing/2014/main" id="{21A6A975-7DFF-49AC-A6CD-7B62103A3808}"/>
              </a:ext>
            </a:extLst>
          </p:cNvPr>
          <p:cNvSpPr txBox="1"/>
          <p:nvPr/>
        </p:nvSpPr>
        <p:spPr>
          <a:xfrm>
            <a:off x="-3657599" y="6488668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b="1" dirty="0"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latin typeface="Calibri" panose="020F0502020204030204" pitchFamily="34" charset="0"/>
                <a:cs typeface="Arial" panose="020B0604020202020204" pitchFamily="34" charset="0"/>
              </a:rPr>
              <a:t>الايمان بالرسل ( إبراهيم ونوح عليهما السلام)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مستطيل 25">
            <a:extLst>
              <a:ext uri="{FF2B5EF4-FFF2-40B4-BE49-F238E27FC236}">
                <a16:creationId xmlns:a16="http://schemas.microsoft.com/office/drawing/2014/main" id="{72A7BA91-6915-44FD-81C3-742DFEE46CCA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4" name="Table 5">
            <a:extLst>
              <a:ext uri="{FF2B5EF4-FFF2-40B4-BE49-F238E27FC236}">
                <a16:creationId xmlns:a16="http://schemas.microsoft.com/office/drawing/2014/main" id="{1874C81E-9A44-4915-B755-EF06989E39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615169"/>
              </p:ext>
            </p:extLst>
          </p:nvPr>
        </p:nvGraphicFramePr>
        <p:xfrm>
          <a:off x="10961164" y="4306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pic>
        <p:nvPicPr>
          <p:cNvPr id="5" name="قصة سيدنا نوح عليه السلام للأطفال">
            <a:hlinkClick r:id="" action="ppaction://media"/>
            <a:extLst>
              <a:ext uri="{FF2B5EF4-FFF2-40B4-BE49-F238E27FC236}">
                <a16:creationId xmlns:a16="http://schemas.microsoft.com/office/drawing/2014/main" id="{E2781AC5-D0AF-420D-886C-A8FF500C978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" y="523999"/>
            <a:ext cx="10961164" cy="578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50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556E-17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21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D6901171-B8EF-4ECB-A877-4E67937B496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-12136"/>
          <a:ext cx="10515600" cy="6061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456080DF-E3B3-4834-99AC-90DF5E81EEA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68" b="31902"/>
          <a:stretch/>
        </p:blipFill>
        <p:spPr>
          <a:xfrm>
            <a:off x="1027052" y="337993"/>
            <a:ext cx="1603716" cy="1597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F9305EE3-D4EA-422A-B2CD-8815193B80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34" y="2282380"/>
            <a:ext cx="1497037" cy="1597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764F2C78-0CE1-4E20-8A81-B627BE8E22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661" y="4123345"/>
            <a:ext cx="1012654" cy="159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85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7">
            <a:extLst>
              <a:ext uri="{FF2B5EF4-FFF2-40B4-BE49-F238E27FC236}">
                <a16:creationId xmlns:a16="http://schemas.microsoft.com/office/drawing/2014/main" id="{AA6B282E-6AE6-40D9-BF0B-1D6C6EDC525C}"/>
              </a:ext>
            </a:extLst>
          </p:cNvPr>
          <p:cNvGraphicFramePr>
            <a:graphicFrameLocks/>
          </p:cNvGraphicFramePr>
          <p:nvPr/>
        </p:nvGraphicFramePr>
        <p:xfrm>
          <a:off x="838200" y="-12136"/>
          <a:ext cx="10515600" cy="6061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50BA77A-D55C-4526-A7F1-94187DE80D5B}"/>
              </a:ext>
            </a:extLst>
          </p:cNvPr>
          <p:cNvSpPr txBox="1"/>
          <p:nvPr/>
        </p:nvSpPr>
        <p:spPr>
          <a:xfrm>
            <a:off x="1069145" y="673962"/>
            <a:ext cx="16459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4400" dirty="0">
                <a:solidFill>
                  <a:srgbClr val="00B050"/>
                </a:solidFill>
                <a:latin typeface="+mj-lt"/>
              </a:rPr>
              <a:t>950 سنه</a:t>
            </a:r>
            <a:endParaRPr lang="en-US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6EA477D-771F-40CC-9D15-456E61CCFD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266" y="2329422"/>
            <a:ext cx="1928733" cy="1446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A picture containing box&#10;&#10;Description automatically generated">
            <a:extLst>
              <a:ext uri="{FF2B5EF4-FFF2-40B4-BE49-F238E27FC236}">
                <a16:creationId xmlns:a16="http://schemas.microsoft.com/office/drawing/2014/main" id="{338C7451-0A3E-4F2F-A2B2-5D6BDB8590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03" y="3984882"/>
            <a:ext cx="1758462" cy="16184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10034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5">
            <a:extLst>
              <a:ext uri="{FF2B5EF4-FFF2-40B4-BE49-F238E27FC236}">
                <a16:creationId xmlns:a16="http://schemas.microsoft.com/office/drawing/2014/main" id="{9E679677-9B17-455E-B64D-C19686E850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705475"/>
              </p:ext>
            </p:extLst>
          </p:nvPr>
        </p:nvGraphicFramePr>
        <p:xfrm>
          <a:off x="10958022" y="1327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6" name="Rounded Rectangle 43">
            <a:extLst>
              <a:ext uri="{FF2B5EF4-FFF2-40B4-BE49-F238E27FC236}">
                <a16:creationId xmlns:a16="http://schemas.microsoft.com/office/drawing/2014/main" id="{E9DDFF6E-7720-43D1-8D6E-BCE06F39C88E}"/>
              </a:ext>
            </a:extLst>
          </p:cNvPr>
          <p:cNvSpPr/>
          <p:nvPr/>
        </p:nvSpPr>
        <p:spPr>
          <a:xfrm>
            <a:off x="425834" y="277065"/>
            <a:ext cx="10085812" cy="12224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endParaRPr lang="ar-AE" sz="3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من  هم الرسل من أولي العزم  ؟</a:t>
            </a:r>
          </a:p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0D5C9BE-1A8E-4B80-874A-860CC11CA5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65" t="7112" r="29130" b="16493"/>
          <a:stretch/>
        </p:blipFill>
        <p:spPr bwMode="auto">
          <a:xfrm>
            <a:off x="4770784" y="4970974"/>
            <a:ext cx="1954721" cy="1767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43">
            <a:extLst>
              <a:ext uri="{FF2B5EF4-FFF2-40B4-BE49-F238E27FC236}">
                <a16:creationId xmlns:a16="http://schemas.microsoft.com/office/drawing/2014/main" id="{0D51B6B3-FB2D-49D7-A7F6-DDD9FD39CB02}"/>
              </a:ext>
            </a:extLst>
          </p:cNvPr>
          <p:cNvSpPr/>
          <p:nvPr/>
        </p:nvSpPr>
        <p:spPr>
          <a:xfrm>
            <a:off x="425834" y="1972867"/>
            <a:ext cx="10228915" cy="264400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ar-AE" sz="36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نوح – إبراهيم- موسى – عيسى  عليهم السلام </a:t>
            </a:r>
          </a:p>
          <a:p>
            <a:pPr algn="ctr" rtl="1"/>
            <a:r>
              <a:rPr lang="ar-AE" sz="3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 rtl="1"/>
            <a:r>
              <a:rPr lang="ar-AE" sz="36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محمد </a:t>
            </a:r>
            <a:r>
              <a:rPr lang="ar-AE" sz="4400" b="1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ﷺ</a:t>
            </a:r>
            <a:endParaRPr lang="ar-AE" sz="36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055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5">
            <a:extLst>
              <a:ext uri="{FF2B5EF4-FFF2-40B4-BE49-F238E27FC236}">
                <a16:creationId xmlns:a16="http://schemas.microsoft.com/office/drawing/2014/main" id="{191FA617-44E3-4856-9182-9976FA3E1CDD}"/>
              </a:ext>
            </a:extLst>
          </p:cNvPr>
          <p:cNvGraphicFramePr>
            <a:graphicFrameLocks noGrp="1"/>
          </p:cNvGraphicFramePr>
          <p:nvPr/>
        </p:nvGraphicFramePr>
        <p:xfrm>
          <a:off x="10891608" y="-53175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785BBB6-8D80-4651-B344-3CD7724F5856}"/>
              </a:ext>
            </a:extLst>
          </p:cNvPr>
          <p:cNvSpPr txBox="1"/>
          <p:nvPr/>
        </p:nvSpPr>
        <p:spPr>
          <a:xfrm>
            <a:off x="-437323" y="53008"/>
            <a:ext cx="20017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Arial" panose="020B0604020202020204" pitchFamily="34" charset="0"/>
                <a:ea typeface="GE SS Text Bold" panose="020A0503020102020204" pitchFamily="18" charset="-78"/>
                <a:cs typeface="Arial" panose="020B0604020202020204" pitchFamily="34" charset="0"/>
              </a:rPr>
              <a:t>104</a:t>
            </a:r>
            <a:endParaRPr 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GE SS Text Bold" panose="020A0503020102020204" pitchFamily="18" charset="-78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CDD0E2-4324-418C-BE78-53143D220C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881" t="26855" r="26567" b="47660"/>
          <a:stretch/>
        </p:blipFill>
        <p:spPr>
          <a:xfrm>
            <a:off x="2575285" y="53008"/>
            <a:ext cx="8148408" cy="39507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EED3BD-A21D-4776-9163-591643C64E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940" t="53335" r="22201" b="22972"/>
          <a:stretch/>
        </p:blipFill>
        <p:spPr>
          <a:xfrm>
            <a:off x="2010863" y="3894567"/>
            <a:ext cx="8434317" cy="2749818"/>
          </a:xfrm>
          <a:prstGeom prst="rect">
            <a:avLst/>
          </a:prstGeom>
        </p:spPr>
      </p:pic>
      <p:pic>
        <p:nvPicPr>
          <p:cNvPr id="6" name="Picture 8" descr="Square Blue Sticker - Square Blue Frame Stickers">
            <a:extLst>
              <a:ext uri="{FF2B5EF4-FFF2-40B4-BE49-F238E27FC236}">
                <a16:creationId xmlns:a16="http://schemas.microsoft.com/office/drawing/2014/main" id="{D1BD9E91-5FD6-44BA-B708-445FB396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1972" y="1622394"/>
            <a:ext cx="828540" cy="811970"/>
          </a:xfrm>
          <a:prstGeom prst="rect">
            <a:avLst/>
          </a:prstGeom>
          <a:solidFill>
            <a:srgbClr val="D2F8CF">
              <a:alpha val="34118"/>
            </a:srgbClr>
          </a:solidFill>
        </p:spPr>
      </p:pic>
      <p:pic>
        <p:nvPicPr>
          <p:cNvPr id="15" name="Picture 8" descr="Square Blue Sticker - Square Blue Frame Stickers">
            <a:extLst>
              <a:ext uri="{FF2B5EF4-FFF2-40B4-BE49-F238E27FC236}">
                <a16:creationId xmlns:a16="http://schemas.microsoft.com/office/drawing/2014/main" id="{948D05A6-EE74-4BEE-86E8-D25F40F3F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668" y="4512097"/>
            <a:ext cx="828540" cy="811970"/>
          </a:xfrm>
          <a:prstGeom prst="rect">
            <a:avLst/>
          </a:prstGeom>
          <a:solidFill>
            <a:srgbClr val="D2F8CF">
              <a:alpha val="34118"/>
            </a:srgbClr>
          </a:solidFill>
        </p:spPr>
      </p:pic>
    </p:spTree>
    <p:extLst>
      <p:ext uri="{BB962C8B-B14F-4D97-AF65-F5344CB8AC3E}">
        <p14:creationId xmlns:p14="http://schemas.microsoft.com/office/powerpoint/2010/main" val="231594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04F422-0350-421D-92B9-529A297A56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20" t="28695" r="22313" b="18852"/>
          <a:stretch/>
        </p:blipFill>
        <p:spPr>
          <a:xfrm>
            <a:off x="369805" y="576228"/>
            <a:ext cx="10348392" cy="5634839"/>
          </a:xfrm>
          <a:prstGeom prst="rect">
            <a:avLst/>
          </a:prstGeom>
        </p:spPr>
      </p:pic>
      <p:graphicFrame>
        <p:nvGraphicFramePr>
          <p:cNvPr id="11" name="Table 5">
            <a:extLst>
              <a:ext uri="{FF2B5EF4-FFF2-40B4-BE49-F238E27FC236}">
                <a16:creationId xmlns:a16="http://schemas.microsoft.com/office/drawing/2014/main" id="{191FA617-44E3-4856-9182-9976FA3E1CDD}"/>
              </a:ext>
            </a:extLst>
          </p:cNvPr>
          <p:cNvGraphicFramePr>
            <a:graphicFrameLocks noGrp="1"/>
          </p:cNvGraphicFramePr>
          <p:nvPr/>
        </p:nvGraphicFramePr>
        <p:xfrm>
          <a:off x="10891608" y="-53175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785BBB6-8D80-4651-B344-3CD7724F5856}"/>
              </a:ext>
            </a:extLst>
          </p:cNvPr>
          <p:cNvSpPr txBox="1"/>
          <p:nvPr/>
        </p:nvSpPr>
        <p:spPr>
          <a:xfrm>
            <a:off x="-437323" y="53008"/>
            <a:ext cx="20017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Arial" panose="020B0604020202020204" pitchFamily="34" charset="0"/>
                <a:ea typeface="GE SS Text Bold" panose="020A0503020102020204" pitchFamily="18" charset="-78"/>
                <a:cs typeface="Arial" panose="020B0604020202020204" pitchFamily="34" charset="0"/>
              </a:rPr>
              <a:t>104</a:t>
            </a:r>
            <a:endParaRPr 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GE SS Text Bold" panose="020A0503020102020204" pitchFamily="18" charset="-78"/>
              <a:cs typeface="Arial" panose="020B0604020202020204" pitchFamily="34" charset="0"/>
            </a:endParaRPr>
          </a:p>
        </p:txBody>
      </p:sp>
      <p:pic>
        <p:nvPicPr>
          <p:cNvPr id="6" name="Picture 8" descr="Square Blue Sticker - Square Blue Frame Stickers">
            <a:extLst>
              <a:ext uri="{FF2B5EF4-FFF2-40B4-BE49-F238E27FC236}">
                <a16:creationId xmlns:a16="http://schemas.microsoft.com/office/drawing/2014/main" id="{D1BD9E91-5FD6-44BA-B708-445FB396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938" y="1145478"/>
            <a:ext cx="828540" cy="811970"/>
          </a:xfrm>
          <a:prstGeom prst="rect">
            <a:avLst/>
          </a:prstGeom>
          <a:solidFill>
            <a:srgbClr val="D2F8CF">
              <a:alpha val="34118"/>
            </a:srgbClr>
          </a:solidFill>
        </p:spPr>
      </p:pic>
      <p:pic>
        <p:nvPicPr>
          <p:cNvPr id="15" name="Picture 8" descr="Square Blue Sticker - Square Blue Frame Stickers">
            <a:extLst>
              <a:ext uri="{FF2B5EF4-FFF2-40B4-BE49-F238E27FC236}">
                <a16:creationId xmlns:a16="http://schemas.microsoft.com/office/drawing/2014/main" id="{948D05A6-EE74-4BEE-86E8-D25F40F3F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6049" y="4088583"/>
            <a:ext cx="828540" cy="811970"/>
          </a:xfrm>
          <a:prstGeom prst="rect">
            <a:avLst/>
          </a:prstGeom>
          <a:solidFill>
            <a:srgbClr val="D2F8CF">
              <a:alpha val="34118"/>
            </a:srgbClr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B8273A7-907B-4404-BFDE-350142F903B5}"/>
              </a:ext>
            </a:extLst>
          </p:cNvPr>
          <p:cNvSpPr/>
          <p:nvPr/>
        </p:nvSpPr>
        <p:spPr>
          <a:xfrm>
            <a:off x="10094410" y="3429000"/>
            <a:ext cx="623787" cy="80180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000" b="1" dirty="0"/>
              <a:t>04.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9416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35CB53-52AA-49FE-BF98-2A0AAEED46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172" t="26655" r="20871" b="21578"/>
          <a:stretch/>
        </p:blipFill>
        <p:spPr>
          <a:xfrm>
            <a:off x="1236059" y="0"/>
            <a:ext cx="9432040" cy="6702472"/>
          </a:xfrm>
          <a:prstGeom prst="rect">
            <a:avLst/>
          </a:prstGeom>
        </p:spPr>
      </p:pic>
      <p:graphicFrame>
        <p:nvGraphicFramePr>
          <p:cNvPr id="11" name="Table 5">
            <a:extLst>
              <a:ext uri="{FF2B5EF4-FFF2-40B4-BE49-F238E27FC236}">
                <a16:creationId xmlns:a16="http://schemas.microsoft.com/office/drawing/2014/main" id="{191FA617-44E3-4856-9182-9976FA3E1CDD}"/>
              </a:ext>
            </a:extLst>
          </p:cNvPr>
          <p:cNvGraphicFramePr>
            <a:graphicFrameLocks noGrp="1"/>
          </p:cNvGraphicFramePr>
          <p:nvPr/>
        </p:nvGraphicFramePr>
        <p:xfrm>
          <a:off x="10891608" y="-53175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785BBB6-8D80-4651-B344-3CD7724F5856}"/>
              </a:ext>
            </a:extLst>
          </p:cNvPr>
          <p:cNvSpPr txBox="1"/>
          <p:nvPr/>
        </p:nvSpPr>
        <p:spPr>
          <a:xfrm>
            <a:off x="-437323" y="53008"/>
            <a:ext cx="20017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Arial" panose="020B0604020202020204" pitchFamily="34" charset="0"/>
                <a:ea typeface="GE SS Text Bold" panose="020A0503020102020204" pitchFamily="18" charset="-78"/>
                <a:cs typeface="Arial" panose="020B0604020202020204" pitchFamily="34" charset="0"/>
              </a:rPr>
              <a:t>105</a:t>
            </a:r>
            <a:endParaRPr 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GE SS Text Bold" panose="020A0503020102020204" pitchFamily="18" charset="-78"/>
              <a:cs typeface="Arial" panose="020B0604020202020204" pitchFamily="34" charset="0"/>
            </a:endParaRPr>
          </a:p>
        </p:txBody>
      </p:sp>
      <p:pic>
        <p:nvPicPr>
          <p:cNvPr id="6" name="Picture 8" descr="Square Blue Sticker - Square Blue Frame Stickers">
            <a:extLst>
              <a:ext uri="{FF2B5EF4-FFF2-40B4-BE49-F238E27FC236}">
                <a16:creationId xmlns:a16="http://schemas.microsoft.com/office/drawing/2014/main" id="{D1BD9E91-5FD6-44BA-B708-445FB396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1222" y="940762"/>
            <a:ext cx="828540" cy="811970"/>
          </a:xfrm>
          <a:prstGeom prst="rect">
            <a:avLst/>
          </a:prstGeom>
          <a:solidFill>
            <a:srgbClr val="D2F8CF">
              <a:alpha val="34118"/>
            </a:srgbClr>
          </a:solidFill>
        </p:spPr>
      </p:pic>
      <p:pic>
        <p:nvPicPr>
          <p:cNvPr id="15" name="Picture 8" descr="Square Blue Sticker - Square Blue Frame Stickers">
            <a:extLst>
              <a:ext uri="{FF2B5EF4-FFF2-40B4-BE49-F238E27FC236}">
                <a16:creationId xmlns:a16="http://schemas.microsoft.com/office/drawing/2014/main" id="{948D05A6-EE74-4BEE-86E8-D25F40F3F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1380" y="4429777"/>
            <a:ext cx="828540" cy="811970"/>
          </a:xfrm>
          <a:prstGeom prst="rect">
            <a:avLst/>
          </a:prstGeom>
          <a:solidFill>
            <a:srgbClr val="D2F8CF">
              <a:alpha val="34118"/>
            </a:srgbClr>
          </a:solidFill>
        </p:spPr>
      </p:pic>
    </p:spTree>
    <p:extLst>
      <p:ext uri="{BB962C8B-B14F-4D97-AF65-F5344CB8AC3E}">
        <p14:creationId xmlns:p14="http://schemas.microsoft.com/office/powerpoint/2010/main" val="52833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5">
            <a:extLst>
              <a:ext uri="{FF2B5EF4-FFF2-40B4-BE49-F238E27FC236}">
                <a16:creationId xmlns:a16="http://schemas.microsoft.com/office/drawing/2014/main" id="{191FA617-44E3-4856-9182-9976FA3E1CDD}"/>
              </a:ext>
            </a:extLst>
          </p:cNvPr>
          <p:cNvGraphicFramePr>
            <a:graphicFrameLocks noGrp="1"/>
          </p:cNvGraphicFramePr>
          <p:nvPr/>
        </p:nvGraphicFramePr>
        <p:xfrm>
          <a:off x="10891608" y="-53175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785BBB6-8D80-4651-B344-3CD7724F5856}"/>
              </a:ext>
            </a:extLst>
          </p:cNvPr>
          <p:cNvSpPr txBox="1"/>
          <p:nvPr/>
        </p:nvSpPr>
        <p:spPr>
          <a:xfrm>
            <a:off x="-437323" y="53008"/>
            <a:ext cx="20017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2800" b="1" dirty="0">
                <a:solidFill>
                  <a:srgbClr val="FF0000"/>
                </a:solidFill>
                <a:latin typeface="Arial" panose="020B0604020202020204" pitchFamily="34" charset="0"/>
                <a:ea typeface="GE SS Text Bold" panose="020A0503020102020204" pitchFamily="18" charset="-78"/>
                <a:cs typeface="Arial" panose="020B0604020202020204" pitchFamily="34" charset="0"/>
              </a:rPr>
              <a:t>105</a:t>
            </a:r>
            <a:endParaRPr lang="en-US" sz="2800" b="1" dirty="0">
              <a:solidFill>
                <a:srgbClr val="FF0000"/>
              </a:solidFill>
              <a:effectLst/>
              <a:latin typeface="Arial" panose="020B0604020202020204" pitchFamily="34" charset="0"/>
              <a:ea typeface="GE SS Text Bold" panose="020A0503020102020204" pitchFamily="18" charset="-78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24A644-180D-452E-8696-CB6BEBA6F0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3" t="20843" r="20109" b="25200"/>
          <a:stretch/>
        </p:blipFill>
        <p:spPr>
          <a:xfrm>
            <a:off x="69556" y="576228"/>
            <a:ext cx="10758679" cy="54667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627EDF-2172-4C54-B940-F71974ECF69C}"/>
              </a:ext>
            </a:extLst>
          </p:cNvPr>
          <p:cNvSpPr txBox="1"/>
          <p:nvPr/>
        </p:nvSpPr>
        <p:spPr>
          <a:xfrm>
            <a:off x="5448895" y="2535822"/>
            <a:ext cx="4823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GE SS Text Bold" panose="020A0503020102020204" pitchFamily="18" charset="-78"/>
                <a:cs typeface="Calibri" panose="020F0502020204030204" pitchFamily="34" charset="0"/>
              </a:rPr>
              <a:t>الصدق والأمانة 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GE SS Text Bold" panose="020A0503020102020204" pitchFamily="18" charset="-78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17621E-ABF8-4590-9164-898E1A4DC81E}"/>
              </a:ext>
            </a:extLst>
          </p:cNvPr>
          <p:cNvSpPr txBox="1"/>
          <p:nvPr/>
        </p:nvSpPr>
        <p:spPr>
          <a:xfrm>
            <a:off x="347330" y="2437104"/>
            <a:ext cx="4823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GE SS Text Bold" panose="020A0503020102020204" pitchFamily="18" charset="-78"/>
                <a:cs typeface="Calibri" panose="020F0502020204030204" pitchFamily="34" charset="0"/>
              </a:rPr>
              <a:t>الصبر وتحمل الأذى 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GE SS Text Bold" panose="020A0503020102020204" pitchFamily="18" charset="-78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E2EAFD-7FFA-4BD5-B200-0DA0D0D0A7C2}"/>
              </a:ext>
            </a:extLst>
          </p:cNvPr>
          <p:cNvSpPr txBox="1"/>
          <p:nvPr/>
        </p:nvSpPr>
        <p:spPr>
          <a:xfrm>
            <a:off x="5448894" y="4787803"/>
            <a:ext cx="4823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GE SS Text Bold" panose="020A0503020102020204" pitchFamily="18" charset="-78"/>
                <a:cs typeface="Calibri" panose="020F0502020204030204" pitchFamily="34" charset="0"/>
              </a:rPr>
              <a:t>سعوا لهدايتنا 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GE SS Text Bold" panose="020A0503020102020204" pitchFamily="18" charset="-78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D5470D-8DE2-4D4B-8C28-25C371800491}"/>
              </a:ext>
            </a:extLst>
          </p:cNvPr>
          <p:cNvSpPr txBox="1"/>
          <p:nvPr/>
        </p:nvSpPr>
        <p:spPr>
          <a:xfrm>
            <a:off x="347329" y="4787803"/>
            <a:ext cx="4823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3200" b="1" dirty="0">
                <a:solidFill>
                  <a:srgbClr val="FF0000"/>
                </a:solidFill>
                <a:latin typeface="Calibri" panose="020F0502020204030204" pitchFamily="34" charset="0"/>
                <a:ea typeface="GE SS Text Bold" panose="020A0503020102020204" pitchFamily="18" charset="-78"/>
                <a:cs typeface="Calibri" panose="020F0502020204030204" pitchFamily="34" charset="0"/>
              </a:rPr>
              <a:t>نقلوا لنا تعاليم الله تعالى </a:t>
            </a:r>
            <a:endParaRPr lang="en-US" sz="3200" b="1" dirty="0">
              <a:solidFill>
                <a:srgbClr val="FF0000"/>
              </a:solidFill>
              <a:latin typeface="Calibri" panose="020F0502020204030204" pitchFamily="34" charset="0"/>
              <a:ea typeface="GE SS Text Bold" panose="020A0503020102020204" pitchFamily="18" charset="-78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89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C1AD365-D159-4297-9963-A728A1240F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744BF0D-378E-4A9B-898D-8B026BF3C46E}"/>
              </a:ext>
            </a:extLst>
          </p:cNvPr>
          <p:cNvSpPr/>
          <p:nvPr/>
        </p:nvSpPr>
        <p:spPr>
          <a:xfrm>
            <a:off x="2235180" y="602330"/>
            <a:ext cx="7721640" cy="274023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AEA83A-88CB-485D-98B0-F4F7B5375F50}"/>
              </a:ext>
            </a:extLst>
          </p:cNvPr>
          <p:cNvSpPr txBox="1"/>
          <p:nvPr/>
        </p:nvSpPr>
        <p:spPr>
          <a:xfrm>
            <a:off x="1735888" y="1023108"/>
            <a:ext cx="8720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6000" b="1" dirty="0"/>
              <a:t>ما رأيكم في الحصة ؟</a:t>
            </a:r>
            <a:endParaRPr lang="en-AE" sz="6000" b="1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617D1684-6BF8-4B71-A0FD-CE81FED437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292" y="0"/>
            <a:ext cx="1900256" cy="207868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8A88A81-792A-44B7-AF28-ED7DE0AA35AE}"/>
              </a:ext>
            </a:extLst>
          </p:cNvPr>
          <p:cNvSpPr/>
          <p:nvPr/>
        </p:nvSpPr>
        <p:spPr>
          <a:xfrm>
            <a:off x="2681172" y="4691325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41875A9-FCA6-4363-B75A-4E96643C817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62" y="3342563"/>
            <a:ext cx="1359416" cy="173302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1FC62D7-F189-493F-9235-E51EAA6EDEE0}"/>
              </a:ext>
            </a:extLst>
          </p:cNvPr>
          <p:cNvSpPr/>
          <p:nvPr/>
        </p:nvSpPr>
        <p:spPr>
          <a:xfrm>
            <a:off x="7666531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A8570BE-B7C4-4651-940C-22A9A352C6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293" y="3342563"/>
            <a:ext cx="1359416" cy="1733020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40A99ACE-C406-46E0-987B-9448A149465C}"/>
              </a:ext>
            </a:extLst>
          </p:cNvPr>
          <p:cNvSpPr/>
          <p:nvPr/>
        </p:nvSpPr>
        <p:spPr>
          <a:xfrm>
            <a:off x="5172589" y="4716516"/>
            <a:ext cx="2267139" cy="119251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 b="1" dirty="0">
              <a:solidFill>
                <a:schemeClr val="tx1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896D647-ADD7-4841-9145-F397472018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351" y="3342563"/>
            <a:ext cx="1359416" cy="1733020"/>
          </a:xfrm>
          <a:prstGeom prst="rect">
            <a:avLst/>
          </a:prstGeom>
        </p:spPr>
      </p:pic>
      <p:pic>
        <p:nvPicPr>
          <p:cNvPr id="2" name="إجابة صحيحة (mp3)">
            <a:hlinkClick r:id="" action="ppaction://media"/>
            <a:extLst>
              <a:ext uri="{FF2B5EF4-FFF2-40B4-BE49-F238E27FC236}">
                <a16:creationId xmlns:a16="http://schemas.microsoft.com/office/drawing/2014/main" id="{2949E884-7195-4EF0-8F0C-109D98B80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274204" y="7663891"/>
            <a:ext cx="609600" cy="609600"/>
          </a:xfrm>
          <a:prstGeom prst="rect">
            <a:avLst/>
          </a:prstGeom>
        </p:spPr>
      </p:pic>
      <p:pic>
        <p:nvPicPr>
          <p:cNvPr id="3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2F385C6B-25F8-4455-9BFC-A9377E122E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350963" y="8081963"/>
            <a:ext cx="609600" cy="609600"/>
          </a:xfrm>
          <a:prstGeom prst="rect">
            <a:avLst/>
          </a:prstGeom>
        </p:spPr>
      </p:pic>
      <p:pic>
        <p:nvPicPr>
          <p:cNvPr id="22" name="The Animal Sounds Bee's Buzz  Sound Effect  Animation (معدل) (معدل)">
            <a:hlinkClick r:id="" action="ppaction://media"/>
            <a:extLst>
              <a:ext uri="{FF2B5EF4-FFF2-40B4-BE49-F238E27FC236}">
                <a16:creationId xmlns:a16="http://schemas.microsoft.com/office/drawing/2014/main" id="{A5C4093B-BAAE-4E0F-B1E9-E0777BEC3EF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1818.8435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503363" y="8234363"/>
            <a:ext cx="609600" cy="609600"/>
          </a:xfrm>
          <a:prstGeom prst="rect">
            <a:avLst/>
          </a:prstGeom>
        </p:spPr>
      </p:pic>
      <p:pic>
        <p:nvPicPr>
          <p:cNvPr id="8" name="Graphic 7" descr="Smiling face outline with solid fill">
            <a:extLst>
              <a:ext uri="{FF2B5EF4-FFF2-40B4-BE49-F238E27FC236}">
                <a16:creationId xmlns:a16="http://schemas.microsoft.com/office/drawing/2014/main" id="{BF3C887D-9E61-4942-A990-2E49477183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357541" y="4905867"/>
            <a:ext cx="914400" cy="914400"/>
          </a:xfrm>
          <a:prstGeom prst="rect">
            <a:avLst/>
          </a:prstGeom>
        </p:spPr>
      </p:pic>
      <p:pic>
        <p:nvPicPr>
          <p:cNvPr id="14" name="Graphic 13" descr="Grining and sweating face outline with solid fill">
            <a:extLst>
              <a:ext uri="{FF2B5EF4-FFF2-40B4-BE49-F238E27FC236}">
                <a16:creationId xmlns:a16="http://schemas.microsoft.com/office/drawing/2014/main" id="{DCF00D9D-B5B0-40A5-A554-B18F5EFB990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779443" y="4905867"/>
            <a:ext cx="914400" cy="914400"/>
          </a:xfrm>
          <a:prstGeom prst="rect">
            <a:avLst/>
          </a:prstGeom>
        </p:spPr>
      </p:pic>
      <p:pic>
        <p:nvPicPr>
          <p:cNvPr id="17" name="Graphic 16" descr="Expressionless face outline with solid fill">
            <a:extLst>
              <a:ext uri="{FF2B5EF4-FFF2-40B4-BE49-F238E27FC236}">
                <a16:creationId xmlns:a16="http://schemas.microsoft.com/office/drawing/2014/main" id="{7AAE7BA7-0DEF-41E7-9BC6-EBDBD6E75F7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446673" y="486403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90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3.33333E-6 L -6.25E-7 -0.20023 C -6.25E-7 -0.28958 0.04831 -0.39953 0.08633 -0.39953 L 0.17175 -0.39953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81" y="-1997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3 L -2.5E-6 -0.20116 C -2.5E-6 -0.29005 0.04688 -0.39977 0.08373 -0.39977 L 0.16341 -0.39977 " pathEditMode="relative" rAng="0" ptsTypes="AAA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4" y="-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6341 -0.39977 L -0.09375 -0.4321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65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1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11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 animBg="1"/>
      <p:bldP spid="19" grpId="0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0B72AF-BAD7-43AA-98BA-DF96165C4E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49970" y="662750"/>
            <a:ext cx="1543692" cy="156510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D3A9982A-19FB-4694-9AE0-BAF9EA45253D}"/>
              </a:ext>
            </a:extLst>
          </p:cNvPr>
          <p:cNvGrpSpPr/>
          <p:nvPr/>
        </p:nvGrpSpPr>
        <p:grpSpPr>
          <a:xfrm>
            <a:off x="2881678" y="0"/>
            <a:ext cx="4821903" cy="6311640"/>
            <a:chOff x="2518608" y="546360"/>
            <a:chExt cx="4821903" cy="6311640"/>
          </a:xfrm>
        </p:grpSpPr>
        <p:pic>
          <p:nvPicPr>
            <p:cNvPr id="1026" name="Picture 2" descr="لمبة متحركه | مستقل">
              <a:extLst>
                <a:ext uri="{FF2B5EF4-FFF2-40B4-BE49-F238E27FC236}">
                  <a16:creationId xmlns:a16="http://schemas.microsoft.com/office/drawing/2014/main" id="{90E5F6FB-6A22-40EF-8F6B-9936C4A098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8608" y="546360"/>
              <a:ext cx="4460517" cy="6311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FF20E06-22F2-4754-B8E1-CB2383C4A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17988" y="777043"/>
              <a:ext cx="3822523" cy="4541914"/>
            </a:xfrm>
            <a:prstGeom prst="rect">
              <a:avLst/>
            </a:prstGeom>
          </p:spPr>
        </p:pic>
      </p:grpSp>
      <p:graphicFrame>
        <p:nvGraphicFramePr>
          <p:cNvPr id="8" name="Table 5">
            <a:extLst>
              <a:ext uri="{FF2B5EF4-FFF2-40B4-BE49-F238E27FC236}">
                <a16:creationId xmlns:a16="http://schemas.microsoft.com/office/drawing/2014/main" id="{DF7E81F2-1FDD-4BEE-A56D-8CF10642EB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529048"/>
              </p:ext>
            </p:extLst>
          </p:nvPr>
        </p:nvGraphicFramePr>
        <p:xfrm>
          <a:off x="28903" y="0"/>
          <a:ext cx="1230836" cy="6897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36">
                  <a:extLst>
                    <a:ext uri="{9D8B030D-6E8A-4147-A177-3AD203B41FA5}">
                      <a16:colId xmlns:a16="http://schemas.microsoft.com/office/drawing/2014/main" val="2859545291"/>
                    </a:ext>
                  </a:extLst>
                </a:gridCol>
              </a:tblGrid>
              <a:tr h="923043">
                <a:tc>
                  <a:txBody>
                    <a:bodyPr/>
                    <a:lstStyle/>
                    <a:p>
                      <a:pPr algn="ctr"/>
                      <a:r>
                        <a:rPr lang="ar-AE" sz="1100" dirty="0">
                          <a:solidFill>
                            <a:schemeClr val="bg1"/>
                          </a:solidFill>
                        </a:rPr>
                        <a:t>قواعد الصفية / قواعد الأمن والسلامة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881500"/>
                  </a:ext>
                </a:extLst>
              </a:tr>
              <a:tr h="988600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الروتين اليومي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(4-6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9672023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تهيئة حافزة / سؤال تحدي(العنوان)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(2-3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485328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مخرجات التعلم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(1-2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875639"/>
                  </a:ext>
                </a:extLst>
              </a:tr>
              <a:tr h="515791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مع المعلم 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(8-10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8147718"/>
                  </a:ext>
                </a:extLst>
              </a:tr>
              <a:tr h="84277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مهام ( مجموعات / فردي)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(10-20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496531"/>
                  </a:ext>
                </a:extLst>
              </a:tr>
              <a:tr h="90263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AE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ربط بالحياة /سؤال التحدي</a:t>
                      </a:r>
                      <a:endParaRPr kumimoji="0" lang="en-US" sz="11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(2-3 mins)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9738913"/>
                  </a:ext>
                </a:extLst>
              </a:tr>
              <a:tr h="919787">
                <a:tc>
                  <a:txBody>
                    <a:bodyPr/>
                    <a:lstStyle/>
                    <a:p>
                      <a:pPr algn="ctr"/>
                      <a:r>
                        <a:rPr lang="ar-AE" sz="1100" b="1" dirty="0">
                          <a:solidFill>
                            <a:schemeClr val="bg1"/>
                          </a:solidFill>
                        </a:rPr>
                        <a:t>الخاتمة (التغذية الراجعة)</a:t>
                      </a:r>
                      <a:endParaRPr lang="en-US" sz="1100" b="1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n-US" sz="1100" b="1" dirty="0">
                          <a:solidFill>
                            <a:schemeClr val="bg1"/>
                          </a:solidFill>
                        </a:rPr>
                        <a:t>(3-5 mins)</a:t>
                      </a:r>
                    </a:p>
                  </a:txBody>
                  <a:tcPr marL="121920" marR="121920" marT="60960" marB="609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6145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480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6348</TotalTime>
  <Words>2587</Words>
  <Application>Microsoft Office PowerPoint</Application>
  <PresentationFormat>Widescreen</PresentationFormat>
  <Paragraphs>645</Paragraphs>
  <Slides>30</Slides>
  <Notes>6</Notes>
  <HiddenSlides>0</HiddenSlides>
  <MMClips>23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Andalus</vt:lpstr>
      <vt:lpstr>Arial</vt:lpstr>
      <vt:lpstr>Calibri</vt:lpstr>
      <vt:lpstr>Calibri Light</vt:lpstr>
      <vt:lpstr>Dubai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Safeya    Almheiri</dc:creator>
  <cp:lastModifiedBy>Aseela Taleb Khalaf Nasser Alghafri</cp:lastModifiedBy>
  <cp:revision>405</cp:revision>
  <dcterms:created xsi:type="dcterms:W3CDTF">2022-09-03T04:02:05Z</dcterms:created>
  <dcterms:modified xsi:type="dcterms:W3CDTF">2023-01-13T20:09:54Z</dcterms:modified>
</cp:coreProperties>
</file>