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
  </p:notesMasterIdLst>
  <p:sldIdLst>
    <p:sldId id="256" r:id="rId2"/>
    <p:sldId id="257" r:id="rId3"/>
    <p:sldId id="258" r:id="rId4"/>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4738"/>
    <a:srgbClr val="FFFFFF"/>
    <a:srgbClr val="07907C"/>
    <a:srgbClr val="F18F15"/>
    <a:srgbClr val="8489B3"/>
    <a:srgbClr val="EB6877"/>
    <a:srgbClr val="15BDCF"/>
    <a:srgbClr val="C78039"/>
    <a:srgbClr val="B07130"/>
    <a:srgbClr val="DE93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218" autoAdjust="0"/>
    <p:restoredTop sz="94660"/>
  </p:normalViewPr>
  <p:slideViewPr>
    <p:cSldViewPr snapToGrid="0">
      <p:cViewPr>
        <p:scale>
          <a:sx n="100" d="100"/>
          <a:sy n="100" d="100"/>
        </p:scale>
        <p:origin x="-1776" y="2323"/>
      </p:cViewPr>
      <p:guideLst>
        <p:guide orient="horz" pos="3120"/>
        <p:guide pos="2160"/>
      </p:guideLst>
    </p:cSldViewPr>
  </p:slideViewPr>
  <p:notesTextViewPr>
    <p:cViewPr>
      <p:scale>
        <a:sx n="1" d="1"/>
        <a:sy n="1" d="1"/>
      </p:scale>
      <p:origin x="0" y="0"/>
    </p:cViewPr>
  </p:notesTextViewPr>
  <p:notesViewPr>
    <p:cSldViewPr snapToGrid="0">
      <p:cViewPr varScale="1">
        <p:scale>
          <a:sx n="86" d="100"/>
          <a:sy n="86" d="100"/>
        </p:scale>
        <p:origin x="3864"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DB621E23-902E-46F1-BFFB-2BEC8AA07B94}" type="datetimeFigureOut">
              <a:rPr lang="ar-SA" smtClean="0"/>
              <a:t>13/02/44</a:t>
            </a:fld>
            <a:endParaRPr lang="ar-SA"/>
          </a:p>
        </p:txBody>
      </p:sp>
      <p:sp>
        <p:nvSpPr>
          <p:cNvPr id="4" name="عنصر نائب لصورة الشريحة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40DCD3A4-93A4-4077-AFF3-3101ACD7223C}" type="slidenum">
              <a:rPr lang="ar-SA" smtClean="0"/>
              <a:t>‹#›</a:t>
            </a:fld>
            <a:endParaRPr lang="ar-SA"/>
          </a:p>
        </p:txBody>
      </p:sp>
    </p:spTree>
    <p:extLst>
      <p:ext uri="{BB962C8B-B14F-4D97-AF65-F5344CB8AC3E}">
        <p14:creationId xmlns:p14="http://schemas.microsoft.com/office/powerpoint/2010/main" val="42182498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A5D6AC8-6D8B-487D-BF08-859A8C865F7A}" type="datetimeFigureOut">
              <a:rPr lang="ar-SA" smtClean="0"/>
              <a:t>13/02/44</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C3E84267-A436-4FBD-AF8D-074887CC3E57}" type="slidenum">
              <a:rPr lang="ar-SA" smtClean="0"/>
              <a:t>‹#›</a:t>
            </a:fld>
            <a:endParaRPr lang="ar-SA"/>
          </a:p>
        </p:txBody>
      </p:sp>
    </p:spTree>
    <p:extLst>
      <p:ext uri="{BB962C8B-B14F-4D97-AF65-F5344CB8AC3E}">
        <p14:creationId xmlns:p14="http://schemas.microsoft.com/office/powerpoint/2010/main" val="3879368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5D6AC8-6D8B-487D-BF08-859A8C865F7A}" type="datetimeFigureOut">
              <a:rPr lang="ar-SA" smtClean="0"/>
              <a:t>13/02/44</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C3E84267-A436-4FBD-AF8D-074887CC3E57}" type="slidenum">
              <a:rPr lang="ar-SA" smtClean="0"/>
              <a:t>‹#›</a:t>
            </a:fld>
            <a:endParaRPr lang="ar-SA"/>
          </a:p>
        </p:txBody>
      </p:sp>
    </p:spTree>
    <p:extLst>
      <p:ext uri="{BB962C8B-B14F-4D97-AF65-F5344CB8AC3E}">
        <p14:creationId xmlns:p14="http://schemas.microsoft.com/office/powerpoint/2010/main" val="3784774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A5D6AC8-6D8B-487D-BF08-859A8C865F7A}" type="datetimeFigureOut">
              <a:rPr lang="ar-SA" smtClean="0"/>
              <a:t>13/02/44</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C3E84267-A436-4FBD-AF8D-074887CC3E57}" type="slidenum">
              <a:rPr lang="ar-SA" smtClean="0"/>
              <a:t>‹#›</a:t>
            </a:fld>
            <a:endParaRPr lang="ar-SA"/>
          </a:p>
        </p:txBody>
      </p:sp>
    </p:spTree>
    <p:extLst>
      <p:ext uri="{BB962C8B-B14F-4D97-AF65-F5344CB8AC3E}">
        <p14:creationId xmlns:p14="http://schemas.microsoft.com/office/powerpoint/2010/main" val="20146233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5D6AC8-6D8B-487D-BF08-859A8C865F7A}" type="datetimeFigureOut">
              <a:rPr lang="ar-SA" smtClean="0"/>
              <a:t>13/02/44</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C3E84267-A436-4FBD-AF8D-074887CC3E57}" type="slidenum">
              <a:rPr lang="ar-SA" smtClean="0"/>
              <a:t>‹#›</a:t>
            </a:fld>
            <a:endParaRPr lang="ar-SA"/>
          </a:p>
        </p:txBody>
      </p:sp>
    </p:spTree>
    <p:extLst>
      <p:ext uri="{BB962C8B-B14F-4D97-AF65-F5344CB8AC3E}">
        <p14:creationId xmlns:p14="http://schemas.microsoft.com/office/powerpoint/2010/main" val="1501746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A5D6AC8-6D8B-487D-BF08-859A8C865F7A}" type="datetimeFigureOut">
              <a:rPr lang="ar-SA" smtClean="0"/>
              <a:t>13/02/44</a:t>
            </a:fld>
            <a:endParaRPr lang="ar-SA"/>
          </a:p>
        </p:txBody>
      </p:sp>
      <p:sp>
        <p:nvSpPr>
          <p:cNvPr id="8" name="Footer Placeholder 7"/>
          <p:cNvSpPr>
            <a:spLocks noGrp="1"/>
          </p:cNvSpPr>
          <p:nvPr>
            <p:ph type="ftr" sz="quarter" idx="11"/>
          </p:nvPr>
        </p:nvSpPr>
        <p:spPr/>
        <p:txBody>
          <a:bodyPr/>
          <a:lstStyle/>
          <a:p>
            <a:endParaRPr lang="ar-SA"/>
          </a:p>
        </p:txBody>
      </p:sp>
      <p:sp>
        <p:nvSpPr>
          <p:cNvPr id="9" name="Slide Number Placeholder 8"/>
          <p:cNvSpPr>
            <a:spLocks noGrp="1"/>
          </p:cNvSpPr>
          <p:nvPr>
            <p:ph type="sldNum" sz="quarter" idx="12"/>
          </p:nvPr>
        </p:nvSpPr>
        <p:spPr/>
        <p:txBody>
          <a:bodyPr/>
          <a:lstStyle/>
          <a:p>
            <a:fld id="{C3E84267-A436-4FBD-AF8D-074887CC3E57}" type="slidenum">
              <a:rPr lang="ar-SA" smtClean="0"/>
              <a:t>‹#›</a:t>
            </a:fld>
            <a:endParaRPr lang="ar-SA"/>
          </a:p>
        </p:txBody>
      </p:sp>
    </p:spTree>
    <p:extLst>
      <p:ext uri="{BB962C8B-B14F-4D97-AF65-F5344CB8AC3E}">
        <p14:creationId xmlns:p14="http://schemas.microsoft.com/office/powerpoint/2010/main" val="25701540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A5D6AC8-6D8B-487D-BF08-859A8C865F7A}" type="datetimeFigureOut">
              <a:rPr lang="ar-SA" smtClean="0"/>
              <a:t>13/02/44</a:t>
            </a:fld>
            <a:endParaRPr lang="ar-SA"/>
          </a:p>
        </p:txBody>
      </p:sp>
      <p:sp>
        <p:nvSpPr>
          <p:cNvPr id="4" name="Footer Placeholder 3"/>
          <p:cNvSpPr>
            <a:spLocks noGrp="1"/>
          </p:cNvSpPr>
          <p:nvPr>
            <p:ph type="ftr" sz="quarter" idx="11"/>
          </p:nvPr>
        </p:nvSpPr>
        <p:spPr/>
        <p:txBody>
          <a:bodyPr/>
          <a:lstStyle/>
          <a:p>
            <a:endParaRPr lang="ar-SA"/>
          </a:p>
        </p:txBody>
      </p:sp>
      <p:sp>
        <p:nvSpPr>
          <p:cNvPr id="5" name="Slide Number Placeholder 4"/>
          <p:cNvSpPr>
            <a:spLocks noGrp="1"/>
          </p:cNvSpPr>
          <p:nvPr>
            <p:ph type="sldNum" sz="quarter" idx="12"/>
          </p:nvPr>
        </p:nvSpPr>
        <p:spPr/>
        <p:txBody>
          <a:bodyPr/>
          <a:lstStyle/>
          <a:p>
            <a:fld id="{C3E84267-A436-4FBD-AF8D-074887CC3E57}" type="slidenum">
              <a:rPr lang="ar-SA" smtClean="0"/>
              <a:t>‹#›</a:t>
            </a:fld>
            <a:endParaRPr lang="ar-SA"/>
          </a:p>
        </p:txBody>
      </p:sp>
    </p:spTree>
    <p:extLst>
      <p:ext uri="{BB962C8B-B14F-4D97-AF65-F5344CB8AC3E}">
        <p14:creationId xmlns:p14="http://schemas.microsoft.com/office/powerpoint/2010/main" val="3312671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5D6AC8-6D8B-487D-BF08-859A8C865F7A}" type="datetimeFigureOut">
              <a:rPr lang="ar-SA" smtClean="0"/>
              <a:t>13/02/44</a:t>
            </a:fld>
            <a:endParaRPr lang="ar-SA"/>
          </a:p>
        </p:txBody>
      </p:sp>
      <p:sp>
        <p:nvSpPr>
          <p:cNvPr id="3" name="Footer Placeholder 2"/>
          <p:cNvSpPr>
            <a:spLocks noGrp="1"/>
          </p:cNvSpPr>
          <p:nvPr>
            <p:ph type="ftr" sz="quarter" idx="11"/>
          </p:nvPr>
        </p:nvSpPr>
        <p:spPr/>
        <p:txBody>
          <a:bodyPr/>
          <a:lstStyle/>
          <a:p>
            <a:endParaRPr lang="ar-SA"/>
          </a:p>
        </p:txBody>
      </p:sp>
      <p:sp>
        <p:nvSpPr>
          <p:cNvPr id="4" name="Slide Number Placeholder 3"/>
          <p:cNvSpPr>
            <a:spLocks noGrp="1"/>
          </p:cNvSpPr>
          <p:nvPr>
            <p:ph type="sldNum" sz="quarter" idx="12"/>
          </p:nvPr>
        </p:nvSpPr>
        <p:spPr/>
        <p:txBody>
          <a:bodyPr/>
          <a:lstStyle/>
          <a:p>
            <a:fld id="{C3E84267-A436-4FBD-AF8D-074887CC3E57}" type="slidenum">
              <a:rPr lang="ar-SA" smtClean="0"/>
              <a:t>‹#›</a:t>
            </a:fld>
            <a:endParaRPr lang="ar-SA"/>
          </a:p>
        </p:txBody>
      </p:sp>
    </p:spTree>
    <p:extLst>
      <p:ext uri="{BB962C8B-B14F-4D97-AF65-F5344CB8AC3E}">
        <p14:creationId xmlns:p14="http://schemas.microsoft.com/office/powerpoint/2010/main" val="17086023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CA5D6AC8-6D8B-487D-BF08-859A8C865F7A}" type="datetimeFigureOut">
              <a:rPr lang="ar-SA" smtClean="0"/>
              <a:t>13/02/44</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C3E84267-A436-4FBD-AF8D-074887CC3E57}" type="slidenum">
              <a:rPr lang="ar-SA" smtClean="0"/>
              <a:t>‹#›</a:t>
            </a:fld>
            <a:endParaRPr lang="ar-SA"/>
          </a:p>
        </p:txBody>
      </p:sp>
    </p:spTree>
    <p:extLst>
      <p:ext uri="{BB962C8B-B14F-4D97-AF65-F5344CB8AC3E}">
        <p14:creationId xmlns:p14="http://schemas.microsoft.com/office/powerpoint/2010/main" val="10723246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CA5D6AC8-6D8B-487D-BF08-859A8C865F7A}" type="datetimeFigureOut">
              <a:rPr lang="ar-SA" smtClean="0"/>
              <a:t>13/02/44</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C3E84267-A436-4FBD-AF8D-074887CC3E57}" type="slidenum">
              <a:rPr lang="ar-SA" smtClean="0"/>
              <a:t>‹#›</a:t>
            </a:fld>
            <a:endParaRPr lang="ar-SA"/>
          </a:p>
        </p:txBody>
      </p:sp>
    </p:spTree>
    <p:extLst>
      <p:ext uri="{BB962C8B-B14F-4D97-AF65-F5344CB8AC3E}">
        <p14:creationId xmlns:p14="http://schemas.microsoft.com/office/powerpoint/2010/main" val="167017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5D6AC8-6D8B-487D-BF08-859A8C865F7A}" type="datetimeFigureOut">
              <a:rPr lang="ar-SA" smtClean="0"/>
              <a:t>13/02/44</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C3E84267-A436-4FBD-AF8D-074887CC3E57}" type="slidenum">
              <a:rPr lang="ar-SA" smtClean="0"/>
              <a:t>‹#›</a:t>
            </a:fld>
            <a:endParaRPr lang="ar-SA"/>
          </a:p>
        </p:txBody>
      </p:sp>
    </p:spTree>
    <p:extLst>
      <p:ext uri="{BB962C8B-B14F-4D97-AF65-F5344CB8AC3E}">
        <p14:creationId xmlns:p14="http://schemas.microsoft.com/office/powerpoint/2010/main" val="15275030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5D6AC8-6D8B-487D-BF08-859A8C865F7A}" type="datetimeFigureOut">
              <a:rPr lang="ar-SA" smtClean="0"/>
              <a:t>13/02/44</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C3E84267-A436-4FBD-AF8D-074887CC3E57}" type="slidenum">
              <a:rPr lang="ar-SA" smtClean="0"/>
              <a:t>‹#›</a:t>
            </a:fld>
            <a:endParaRPr lang="ar-SA"/>
          </a:p>
        </p:txBody>
      </p:sp>
    </p:spTree>
    <p:extLst>
      <p:ext uri="{BB962C8B-B14F-4D97-AF65-F5344CB8AC3E}">
        <p14:creationId xmlns:p14="http://schemas.microsoft.com/office/powerpoint/2010/main" val="35591000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CA5D6AC8-6D8B-487D-BF08-859A8C865F7A}" type="datetimeFigureOut">
              <a:rPr lang="ar-SA" smtClean="0"/>
              <a:t>13/02/44</a:t>
            </a:fld>
            <a:endParaRPr lang="ar-SA"/>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ar-SA"/>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C3E84267-A436-4FBD-AF8D-074887CC3E57}" type="slidenum">
              <a:rPr lang="ar-SA" smtClean="0"/>
              <a:t>‹#›</a:t>
            </a:fld>
            <a:endParaRPr lang="ar-SA"/>
          </a:p>
        </p:txBody>
      </p:sp>
    </p:spTree>
    <p:extLst>
      <p:ext uri="{BB962C8B-B14F-4D97-AF65-F5344CB8AC3E}">
        <p14:creationId xmlns:p14="http://schemas.microsoft.com/office/powerpoint/2010/main" val="319640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1"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r" defTabSz="685800" rtl="1"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r" defTabSz="685800" rtl="1"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r" defTabSz="685800" rtl="1"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مستطيل: زوايا مستديرة 11">
            <a:extLst>
              <a:ext uri="{FF2B5EF4-FFF2-40B4-BE49-F238E27FC236}">
                <a16:creationId xmlns="" xmlns:a16="http://schemas.microsoft.com/office/drawing/2014/main" id="{D9C33BD8-54A8-4130-97AB-CE3426A5D543}"/>
              </a:ext>
            </a:extLst>
          </p:cNvPr>
          <p:cNvSpPr/>
          <p:nvPr/>
        </p:nvSpPr>
        <p:spPr>
          <a:xfrm>
            <a:off x="477860" y="4637895"/>
            <a:ext cx="5901295" cy="714177"/>
          </a:xfrm>
          <a:prstGeom prst="roundRect">
            <a:avLst>
              <a:gd name="adj" fmla="val 0"/>
            </a:avLst>
          </a:prstGeom>
          <a:solidFill>
            <a:srgbClr val="07907C"/>
          </a:solidFill>
          <a:effectLst>
            <a:outerShdw blurRad="57150" dist="19050" dir="5400000" algn="ctr" rotWithShape="0">
              <a:srgbClr val="000000">
                <a:alpha val="63000"/>
              </a:srgbClr>
            </a:outerShdw>
            <a:reflection blurRad="6350" stA="50000" endA="300" endPos="55500" dist="50800" dir="5400000" sy="-100000" algn="bl" rotWithShape="0"/>
          </a:effectLst>
          <a:scene3d>
            <a:camera prst="orthographicFront"/>
            <a:lightRig rig="threePt" dir="t"/>
          </a:scene3d>
          <a:sp3d>
            <a:bevelT/>
          </a:sp3d>
        </p:spPr>
        <p:style>
          <a:lnRef idx="0">
            <a:schemeClr val="accent4"/>
          </a:lnRef>
          <a:fillRef idx="3">
            <a:schemeClr val="accent4"/>
          </a:fillRef>
          <a:effectRef idx="3">
            <a:schemeClr val="accent4"/>
          </a:effectRef>
          <a:fontRef idx="minor">
            <a:schemeClr val="lt1"/>
          </a:fontRef>
        </p:style>
        <p:txBody>
          <a:bodyPr rtlCol="1" anchor="ctr"/>
          <a:lstStyle/>
          <a:p>
            <a:pPr algn="ctr"/>
            <a:r>
              <a:rPr lang="ar-SA" sz="4000" dirty="0">
                <a:solidFill>
                  <a:schemeClr val="bg1"/>
                </a:solidFill>
                <a:latin typeface="GE SS Two Light" panose="020A0503020102020204" pitchFamily="18" charset="-78"/>
                <a:ea typeface="GE SS Two Light" panose="020A0503020102020204" pitchFamily="18" charset="-78"/>
                <a:cs typeface="GE SS Two Light" panose="020A0503020102020204" pitchFamily="18" charset="-78"/>
              </a:rPr>
              <a:t>اليوم الوطني السعودي 92</a:t>
            </a:r>
          </a:p>
        </p:txBody>
      </p:sp>
      <p:pic>
        <p:nvPicPr>
          <p:cNvPr id="17" name="Picture 2">
            <a:extLst>
              <a:ext uri="{FF2B5EF4-FFF2-40B4-BE49-F238E27FC236}">
                <a16:creationId xmlns="" xmlns:a16="http://schemas.microsoft.com/office/drawing/2014/main" id="{69DDFE9B-C42E-4EFD-8E02-2AD5748C7413}"/>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rcRect/>
          <a:stretch>
            <a:fillRect/>
          </a:stretch>
        </p:blipFill>
        <p:spPr>
          <a:xfrm>
            <a:off x="652353" y="2152797"/>
            <a:ext cx="5211355" cy="2123627"/>
          </a:xfrm>
          <a:prstGeom prst="rect">
            <a:avLst/>
          </a:prstGeom>
        </p:spPr>
      </p:pic>
      <p:sp>
        <p:nvSpPr>
          <p:cNvPr id="18" name="مربع نص 17">
            <a:extLst>
              <a:ext uri="{FF2B5EF4-FFF2-40B4-BE49-F238E27FC236}">
                <a16:creationId xmlns="" xmlns:a16="http://schemas.microsoft.com/office/drawing/2014/main" id="{2E5896AE-4EA3-4EDE-8840-D1E04DD62C86}"/>
              </a:ext>
            </a:extLst>
          </p:cNvPr>
          <p:cNvSpPr txBox="1"/>
          <p:nvPr/>
        </p:nvSpPr>
        <p:spPr>
          <a:xfrm>
            <a:off x="1483782" y="2799111"/>
            <a:ext cx="3952372" cy="830997"/>
          </a:xfrm>
          <a:prstGeom prst="rect">
            <a:avLst/>
          </a:prstGeom>
          <a:noFill/>
        </p:spPr>
        <p:txBody>
          <a:bodyPr wrap="square">
            <a:spAutoFit/>
          </a:bodyPr>
          <a:lstStyle/>
          <a:p>
            <a:pPr algn="ctr"/>
            <a:r>
              <a:rPr lang="ar-SA" sz="4800" dirty="0">
                <a:solidFill>
                  <a:schemeClr val="bg1"/>
                </a:solidFill>
                <a:latin typeface="GE SS Two Light" panose="020A0503020102020204" pitchFamily="18" charset="-78"/>
                <a:ea typeface="GE SS Two Light" panose="020A0503020102020204" pitchFamily="18" charset="-78"/>
                <a:cs typeface="GE SS Two Light" panose="020A0503020102020204" pitchFamily="18" charset="-78"/>
              </a:rPr>
              <a:t>إذاعة مدرسية</a:t>
            </a:r>
          </a:p>
        </p:txBody>
      </p:sp>
      <p:pic>
        <p:nvPicPr>
          <p:cNvPr id="107" name="Picture 46">
            <a:extLst>
              <a:ext uri="{FF2B5EF4-FFF2-40B4-BE49-F238E27FC236}">
                <a16:creationId xmlns="" xmlns:a16="http://schemas.microsoft.com/office/drawing/2014/main" id="{294EEC05-2F76-212B-2BDB-0251836F2218}"/>
              </a:ext>
            </a:extLst>
          </p:cNvPr>
          <p:cNvPicPr>
            <a:picLocks noChangeAspect="1"/>
          </p:cNvPicPr>
          <p:nvPr/>
        </p:nvPicPr>
        <p:blipFill>
          <a:blip r:embed="rId4"/>
          <a:stretch>
            <a:fillRect/>
          </a:stretch>
        </p:blipFill>
        <p:spPr>
          <a:xfrm>
            <a:off x="5569515" y="85012"/>
            <a:ext cx="1029661" cy="540000"/>
          </a:xfrm>
          <a:prstGeom prst="rect">
            <a:avLst/>
          </a:prstGeom>
        </p:spPr>
      </p:pic>
      <p:pic>
        <p:nvPicPr>
          <p:cNvPr id="108" name="صورة 107">
            <a:extLst>
              <a:ext uri="{FF2B5EF4-FFF2-40B4-BE49-F238E27FC236}">
                <a16:creationId xmlns="" xmlns:a16="http://schemas.microsoft.com/office/drawing/2014/main" id="{02F2D10D-CA12-33BB-5882-7B2758BB180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8698" y="5927047"/>
            <a:ext cx="5220603" cy="2399584"/>
          </a:xfrm>
          <a:prstGeom prst="rect">
            <a:avLst/>
          </a:prstGeom>
        </p:spPr>
      </p:pic>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3" y="0"/>
            <a:ext cx="6858000"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صورة 15">
            <a:extLst>
              <a:ext uri="{FF2B5EF4-FFF2-40B4-BE49-F238E27FC236}">
                <a16:creationId xmlns="" xmlns:a16="http://schemas.microsoft.com/office/drawing/2014/main" id="{457CB3D8-0575-4538-9B12-D6F939EDCA7C}"/>
              </a:ext>
            </a:extLst>
          </p:cNvPr>
          <p:cNvPicPr>
            <a:picLocks noChangeAspect="1"/>
          </p:cNvPicPr>
          <p:nvPr/>
        </p:nvPicPr>
        <p:blipFill rotWithShape="1">
          <a:blip r:embed="rId7">
            <a:extLst>
              <a:ext uri="{28A0092B-C50C-407E-A947-70E740481C1C}">
                <a14:useLocalDpi xmlns:a14="http://schemas.microsoft.com/office/drawing/2010/main" val="0"/>
              </a:ext>
            </a:extLst>
          </a:blip>
          <a:srcRect l="55329" t="8737" r="17642" b="89572"/>
          <a:stretch/>
        </p:blipFill>
        <p:spPr>
          <a:xfrm>
            <a:off x="2393" y="9485864"/>
            <a:ext cx="6858000" cy="469900"/>
          </a:xfrm>
          <a:prstGeom prst="rect">
            <a:avLst/>
          </a:prstGeom>
        </p:spPr>
      </p:pic>
    </p:spTree>
    <p:extLst>
      <p:ext uri="{BB962C8B-B14F-4D97-AF65-F5344CB8AC3E}">
        <p14:creationId xmlns:p14="http://schemas.microsoft.com/office/powerpoint/2010/main" val="17780508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مستطيل: زوايا مستديرة 12">
            <a:extLst>
              <a:ext uri="{FF2B5EF4-FFF2-40B4-BE49-F238E27FC236}">
                <a16:creationId xmlns="" xmlns:a16="http://schemas.microsoft.com/office/drawing/2014/main" id="{B1108984-329A-46E7-9DCD-F411DFA7F52C}"/>
              </a:ext>
            </a:extLst>
          </p:cNvPr>
          <p:cNvSpPr/>
          <p:nvPr/>
        </p:nvSpPr>
        <p:spPr>
          <a:xfrm>
            <a:off x="165100" y="644301"/>
            <a:ext cx="6540500" cy="2432780"/>
          </a:xfrm>
          <a:prstGeom prst="roundRect">
            <a:avLst/>
          </a:prstGeom>
          <a:solidFill>
            <a:schemeClr val="bg1"/>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spcAft>
                <a:spcPts val="800"/>
              </a:spcAft>
            </a:pPr>
            <a:r>
              <a:rPr lang="ar-SA" sz="1200" b="1" dirty="0">
                <a:solidFill>
                  <a:srgbClr val="FF0000"/>
                </a:solidFill>
                <a:effectLst/>
                <a:latin typeface="GE SS Two Light" panose="020A0503020102020204" pitchFamily="18" charset="-78"/>
                <a:ea typeface="GE SS Two Light" panose="020A0503020102020204" pitchFamily="18" charset="-78"/>
                <a:cs typeface="+mj-cs"/>
              </a:rPr>
              <a:t>مقدمة</a:t>
            </a:r>
          </a:p>
          <a:p>
            <a:pPr algn="ctr" rtl="1">
              <a:spcAft>
                <a:spcPts val="800"/>
              </a:spcAft>
            </a:pPr>
            <a:r>
              <a:rPr lang="ar-SA" sz="1200" b="1" dirty="0">
                <a:solidFill>
                  <a:schemeClr val="tx1"/>
                </a:solidFill>
                <a:latin typeface="GE SS Two Light" panose="020A0503020102020204" pitchFamily="18" charset="-78"/>
                <a:ea typeface="GE SS Two Light" panose="020A0503020102020204" pitchFamily="18" charset="-78"/>
                <a:cs typeface="+mj-cs"/>
              </a:rPr>
              <a:t>بسم الله الرحمن الرحيم</a:t>
            </a:r>
            <a:endParaRPr lang="ar-SA" sz="1200" b="1" dirty="0">
              <a:solidFill>
                <a:schemeClr val="tx1"/>
              </a:solidFill>
              <a:effectLst/>
              <a:latin typeface="GE SS Two Light" panose="020A0503020102020204" pitchFamily="18" charset="-78"/>
              <a:ea typeface="GE SS Two Light" panose="020A0503020102020204" pitchFamily="18" charset="-78"/>
              <a:cs typeface="+mj-cs"/>
            </a:endParaRPr>
          </a:p>
          <a:p>
            <a:pPr algn="ctr" rtl="1">
              <a:spcAft>
                <a:spcPts val="800"/>
              </a:spcAft>
            </a:pPr>
            <a:r>
              <a:rPr lang="ar-SA" sz="1200" b="1" dirty="0">
                <a:solidFill>
                  <a:schemeClr val="tx1">
                    <a:lumMod val="95000"/>
                    <a:lumOff val="5000"/>
                  </a:schemeClr>
                </a:solidFill>
                <a:effectLst/>
                <a:latin typeface="GE SS Two Light" panose="020A0503020102020204" pitchFamily="18" charset="-78"/>
                <a:ea typeface="GE SS Two Light" panose="020A0503020102020204" pitchFamily="18" charset="-78"/>
                <a:cs typeface="+mj-cs"/>
              </a:rPr>
              <a:t>اليوم الوطني هو أحد أهم المناسبات التي تحتفل فيها الدول المختلفة حول العالم، تعبيرًا عن ضرورة الحفاظ على كافة مفاهيم الوحدة، والود، والسلام، والتآخي بين مختلف الفئات من أبناء المجتمع، ويصادف هذا اليوم في معظم البلاد تاريخ استقلالها، واليوم الوطني للمملكة العربية السعودية هو مناسبة مميزة محفورة في الذاكرة والوجدان، هذا اليوم الذي تحقق فيه التكامل والوحدة، وأزيلت الفرقة والتفكك، هو اليوم الذي يشهد له التاريخ بمدى التطور والازدهار الذي حصل، ففي هذا اليوم تحتفل المملكة العربية السعودية باليوم الوطني لتوحيد المملكة في 23 سبتمبر من كل عام، وهذا التاريخ يعود إلى المرسوم الملكي الذي أصدره الملك المؤسس عبد العزيز برقم 2716، وتاريخ 17 جمادى الأولى عام 1351هـ، الذي قضى بتحويل اسم الدولة من مملكة الحجاز ونجد وملحقاتها إلى المملكة العربية السعودية،</a:t>
            </a:r>
          </a:p>
        </p:txBody>
      </p:sp>
      <p:sp>
        <p:nvSpPr>
          <p:cNvPr id="26" name="مستطيل: زوايا مستديرة 25">
            <a:extLst>
              <a:ext uri="{FF2B5EF4-FFF2-40B4-BE49-F238E27FC236}">
                <a16:creationId xmlns="" xmlns:a16="http://schemas.microsoft.com/office/drawing/2014/main" id="{8E9F5814-078E-486B-9B79-72D75CB1DD9D}"/>
              </a:ext>
            </a:extLst>
          </p:cNvPr>
          <p:cNvSpPr/>
          <p:nvPr/>
        </p:nvSpPr>
        <p:spPr>
          <a:xfrm>
            <a:off x="222250" y="5955948"/>
            <a:ext cx="6540500" cy="1419295"/>
          </a:xfrm>
          <a:prstGeom prst="roundRect">
            <a:avLst/>
          </a:prstGeom>
          <a:solidFill>
            <a:schemeClr val="bg1"/>
          </a:solidFill>
          <a:ln>
            <a:solidFill>
              <a:srgbClr val="FFC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spcAft>
                <a:spcPts val="800"/>
              </a:spcAft>
            </a:pPr>
            <a:r>
              <a:rPr lang="ar-SA" sz="1200" b="1" dirty="0">
                <a:solidFill>
                  <a:srgbClr val="C00000"/>
                </a:solidFill>
                <a:effectLst/>
                <a:latin typeface="GE SS Two Light" panose="020A0503020102020204" pitchFamily="18" charset="-78"/>
                <a:ea typeface="GE SS Two Light" panose="020A0503020102020204" pitchFamily="18" charset="-78"/>
                <a:cs typeface="+mj-cs"/>
              </a:rPr>
              <a:t>الحديث الشريف</a:t>
            </a:r>
          </a:p>
          <a:p>
            <a:pPr algn="ctr">
              <a:spcAft>
                <a:spcPts val="1875"/>
              </a:spcAft>
            </a:pPr>
            <a:r>
              <a:rPr lang="ar-SA" sz="1200" b="1" i="0" dirty="0">
                <a:solidFill>
                  <a:schemeClr val="tx1">
                    <a:lumMod val="95000"/>
                    <a:lumOff val="5000"/>
                  </a:schemeClr>
                </a:solidFill>
                <a:effectLst/>
                <a:latin typeface="GE SS Two Light" panose="020A0503020102020204" pitchFamily="18" charset="-78"/>
                <a:ea typeface="GE SS Two Light" panose="020A0503020102020204" pitchFamily="18" charset="-78"/>
                <a:cs typeface="+mj-cs"/>
              </a:rPr>
              <a:t> يقول المصطفى صلى الله عليه وسلم “تركت فيكم ما إن تمسكتم -اعتصمتم- به لن تضلوا بعدي أبدا، كتاب الله وسنتي والآن مع الحديث الشريف </a:t>
            </a:r>
            <a:r>
              <a:rPr lang="ar-SA" sz="1200" b="1" i="0" dirty="0" smtClean="0">
                <a:solidFill>
                  <a:schemeClr val="tx1">
                    <a:lumMod val="95000"/>
                    <a:lumOff val="5000"/>
                  </a:schemeClr>
                </a:solidFill>
                <a:effectLst/>
                <a:latin typeface="GE SS Two Light" panose="020A0503020102020204" pitchFamily="18" charset="-78"/>
                <a:ea typeface="GE SS Two Light" panose="020A0503020102020204" pitchFamily="18" charset="-78"/>
                <a:cs typeface="+mj-cs"/>
              </a:rPr>
              <a:t>والطالب </a:t>
            </a:r>
            <a:r>
              <a:rPr lang="ar-SA" sz="1200" b="1" i="0" dirty="0">
                <a:solidFill>
                  <a:schemeClr val="tx1">
                    <a:lumMod val="95000"/>
                    <a:lumOff val="5000"/>
                  </a:schemeClr>
                </a:solidFill>
                <a:effectLst/>
                <a:latin typeface="GE SS Two Light" panose="020A0503020102020204" pitchFamily="18" charset="-78"/>
                <a:ea typeface="GE SS Two Light" panose="020A0503020102020204" pitchFamily="18" charset="-78"/>
                <a:cs typeface="+mj-cs"/>
              </a:rPr>
              <a:t>/ ــــــــــ .</a:t>
            </a:r>
          </a:p>
          <a:p>
            <a:pPr algn="ctr">
              <a:spcAft>
                <a:spcPts val="1875"/>
              </a:spcAft>
            </a:pPr>
            <a:r>
              <a:rPr lang="ar-SA" sz="1200" b="1" i="0" dirty="0">
                <a:solidFill>
                  <a:schemeClr val="tx1">
                    <a:lumMod val="95000"/>
                    <a:lumOff val="5000"/>
                  </a:schemeClr>
                </a:solidFill>
                <a:effectLst/>
                <a:latin typeface="GE SS Two Light" panose="020A0503020102020204" pitchFamily="18" charset="-78"/>
                <a:ea typeface="GE SS Two Light" panose="020A0503020102020204" pitchFamily="18" charset="-78"/>
                <a:cs typeface="+mj-cs"/>
              </a:rPr>
              <a:t>عن عبد الله بن عدي بن الحمراء رضي الله عنه قال: “رأيتُ رسولَ اللَّهِ صلَّى اللَّهُ عليهِ وسلَّمَ واقفًا على الحزوَرةِ فقالَ: واللَّهِ إنَّكِ لخيرُ أرضِ اللَّهِ، وأحبُّ أرضِ اللَّهِ إلى اللَّهِ، ولولا أنِّي أُ</a:t>
            </a:r>
            <a:endParaRPr lang="ar-SA" sz="1200" b="1" dirty="0">
              <a:solidFill>
                <a:schemeClr val="tx1">
                  <a:lumMod val="95000"/>
                  <a:lumOff val="5000"/>
                </a:schemeClr>
              </a:solidFill>
              <a:effectLst/>
              <a:latin typeface="GE SS Two Light" panose="020A0503020102020204" pitchFamily="18" charset="-78"/>
              <a:ea typeface="GE SS Two Light" panose="020A0503020102020204" pitchFamily="18" charset="-78"/>
              <a:cs typeface="+mj-cs"/>
            </a:endParaRPr>
          </a:p>
        </p:txBody>
      </p:sp>
      <p:sp>
        <p:nvSpPr>
          <p:cNvPr id="8" name="مستطيل: زوايا مستديرة 7">
            <a:extLst>
              <a:ext uri="{FF2B5EF4-FFF2-40B4-BE49-F238E27FC236}">
                <a16:creationId xmlns="" xmlns:a16="http://schemas.microsoft.com/office/drawing/2014/main" id="{18F1349D-1778-4F72-91F5-1EC88F875A44}"/>
              </a:ext>
            </a:extLst>
          </p:cNvPr>
          <p:cNvSpPr/>
          <p:nvPr/>
        </p:nvSpPr>
        <p:spPr>
          <a:xfrm>
            <a:off x="165100" y="3175282"/>
            <a:ext cx="6540500" cy="2718152"/>
          </a:xfrm>
          <a:prstGeom prst="roundRect">
            <a:avLst/>
          </a:prstGeom>
          <a:solidFill>
            <a:schemeClr val="bg1"/>
          </a:solidFill>
          <a:ln>
            <a:solidFill>
              <a:srgbClr val="15BDC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spcAft>
                <a:spcPts val="800"/>
              </a:spcAft>
            </a:pPr>
            <a:r>
              <a:rPr lang="ar-SA" sz="1200" b="1" dirty="0">
                <a:solidFill>
                  <a:srgbClr val="C00000"/>
                </a:solidFill>
                <a:latin typeface="GE SS Two Light" panose="020A0503020102020204" pitchFamily="18" charset="-78"/>
                <a:ea typeface="GE SS Two Light" panose="020A0503020102020204" pitchFamily="18" charset="-78"/>
                <a:cs typeface="+mj-cs"/>
              </a:rPr>
              <a:t>والآن دعونا نبدأ إذاعتنا المدرسية مع خير بداية يمكن أن نبدأ بها مع القرآن الكريم، </a:t>
            </a:r>
            <a:r>
              <a:rPr lang="ar-SA" sz="1200" b="1" dirty="0" smtClean="0">
                <a:solidFill>
                  <a:srgbClr val="C00000"/>
                </a:solidFill>
                <a:latin typeface="GE SS Two Light" panose="020A0503020102020204" pitchFamily="18" charset="-78"/>
                <a:ea typeface="GE SS Two Light" panose="020A0503020102020204" pitchFamily="18" charset="-78"/>
                <a:cs typeface="+mj-cs"/>
              </a:rPr>
              <a:t>يقدمها الطالب  </a:t>
            </a:r>
            <a:r>
              <a:rPr lang="ar-SA" sz="1200" b="1" dirty="0">
                <a:solidFill>
                  <a:srgbClr val="C00000"/>
                </a:solidFill>
                <a:latin typeface="GE SS Two Light" panose="020A0503020102020204" pitchFamily="18" charset="-78"/>
                <a:ea typeface="GE SS Two Light" panose="020A0503020102020204" pitchFamily="18" charset="-78"/>
                <a:cs typeface="+mj-cs"/>
              </a:rPr>
              <a:t>(                           )               فاستمعوا وانصتوا لعلكم ترحمون.</a:t>
            </a:r>
          </a:p>
          <a:p>
            <a:pPr algn="ctr">
              <a:spcAft>
                <a:spcPts val="1875"/>
              </a:spcAft>
            </a:pPr>
            <a:r>
              <a:rPr lang="ar-SA" sz="1200" b="1" i="0" dirty="0">
                <a:solidFill>
                  <a:schemeClr val="tx1">
                    <a:lumMod val="95000"/>
                    <a:lumOff val="5000"/>
                  </a:schemeClr>
                </a:solidFill>
                <a:effectLst/>
                <a:latin typeface="GE SS Two Light" panose="020A0503020102020204" pitchFamily="18" charset="-78"/>
                <a:ea typeface="GE SS Two Light" panose="020A0503020102020204" pitchFamily="18" charset="-78"/>
                <a:cs typeface="+mj-cs"/>
              </a:rPr>
              <a:t>بسم الله الرحمن الرحيم</a:t>
            </a:r>
          </a:p>
          <a:p>
            <a:pPr algn="ctr">
              <a:spcAft>
                <a:spcPts val="1875"/>
              </a:spcAft>
            </a:pPr>
            <a:r>
              <a:rPr lang="ar-SA" sz="1200" b="1" i="0" dirty="0">
                <a:solidFill>
                  <a:schemeClr val="tx1">
                    <a:lumMod val="95000"/>
                    <a:lumOff val="5000"/>
                  </a:schemeClr>
                </a:solidFill>
                <a:effectLst/>
                <a:latin typeface="GE SS Two Light" panose="020A0503020102020204" pitchFamily="18" charset="-78"/>
                <a:ea typeface="GE SS Two Light" panose="020A0503020102020204" pitchFamily="18" charset="-78"/>
                <a:cs typeface="+mj-cs"/>
              </a:rPr>
              <a:t>” وَإِذْ بَوَّأْنَا لِإِبْرَاهِيمَ مَكَانَ الْبَيْتِ أَن لَّا تُشْرِكْ بِي شَيْئًا وَطَهِّرْ بَيْتِيَ لِلطَّائِفِينَ وَالْقَائِمِينَ وَالرُّكَّعِ السُّجُودِ (26) وَأَذِّن فِي النَّاسِ بِالْحَجِّ يَأْتُوكَ رِجَالًا </a:t>
            </a:r>
            <a:r>
              <a:rPr lang="ar-SA" sz="1200" b="1" i="0" dirty="0" err="1">
                <a:solidFill>
                  <a:schemeClr val="tx1">
                    <a:lumMod val="95000"/>
                    <a:lumOff val="5000"/>
                  </a:schemeClr>
                </a:solidFill>
                <a:effectLst/>
                <a:latin typeface="GE SS Two Light" panose="020A0503020102020204" pitchFamily="18" charset="-78"/>
                <a:ea typeface="GE SS Two Light" panose="020A0503020102020204" pitchFamily="18" charset="-78"/>
                <a:cs typeface="+mj-cs"/>
              </a:rPr>
              <a:t>وَعَلَىٰ</a:t>
            </a:r>
            <a:r>
              <a:rPr lang="ar-SA" sz="1200" b="1" i="0" dirty="0">
                <a:solidFill>
                  <a:schemeClr val="tx1">
                    <a:lumMod val="95000"/>
                    <a:lumOff val="5000"/>
                  </a:schemeClr>
                </a:solidFill>
                <a:effectLst/>
                <a:latin typeface="GE SS Two Light" panose="020A0503020102020204" pitchFamily="18" charset="-78"/>
                <a:ea typeface="GE SS Two Light" panose="020A0503020102020204" pitchFamily="18" charset="-78"/>
                <a:cs typeface="+mj-cs"/>
              </a:rPr>
              <a:t> كُلِّ ضَامِرٍ يَأْتِينَ مِن كُلِّ فَجٍّ عَمِيقٍ (27) لِّيَشْهَدُوا مَنَافِعَ لَهُمْ وَيَذْكُرُوا اسْمَ اللَّهِ فِي أَيَّامٍ مَّعْلُومَاتٍ </a:t>
            </a:r>
            <a:r>
              <a:rPr lang="ar-SA" sz="1200" b="1" i="0" dirty="0" err="1">
                <a:solidFill>
                  <a:schemeClr val="tx1">
                    <a:lumMod val="95000"/>
                    <a:lumOff val="5000"/>
                  </a:schemeClr>
                </a:solidFill>
                <a:effectLst/>
                <a:latin typeface="GE SS Two Light" panose="020A0503020102020204" pitchFamily="18" charset="-78"/>
                <a:ea typeface="GE SS Two Light" panose="020A0503020102020204" pitchFamily="18" charset="-78"/>
                <a:cs typeface="+mj-cs"/>
              </a:rPr>
              <a:t>عَلَىٰ</a:t>
            </a:r>
            <a:r>
              <a:rPr lang="ar-SA" sz="1200" b="1" i="0" dirty="0">
                <a:solidFill>
                  <a:schemeClr val="tx1">
                    <a:lumMod val="95000"/>
                    <a:lumOff val="5000"/>
                  </a:schemeClr>
                </a:solidFill>
                <a:effectLst/>
                <a:latin typeface="GE SS Two Light" panose="020A0503020102020204" pitchFamily="18" charset="-78"/>
                <a:ea typeface="GE SS Two Light" panose="020A0503020102020204" pitchFamily="18" charset="-78"/>
                <a:cs typeface="+mj-cs"/>
              </a:rPr>
              <a:t> مَا رَزَقَهُم مِّن بَهِيمَةِ الْأَنْعَامِ ۖ فَكُلُوا مِنْهَا وَأَطْعِمُوا الْبَائِسَ الْفَقِيرَ (28) ثُمَّ لْيَقْضُوا تَفَثَهُمْ وَلْيُوفُوا نُذُورَهُمْ وَلْيَطَّوَّفُوا بِالْبَيْتِ الْعَتِيقِ (29) </a:t>
            </a:r>
            <a:r>
              <a:rPr lang="ar-SA" sz="1200" b="1" i="0" dirty="0" err="1">
                <a:solidFill>
                  <a:schemeClr val="tx1">
                    <a:lumMod val="95000"/>
                    <a:lumOff val="5000"/>
                  </a:schemeClr>
                </a:solidFill>
                <a:effectLst/>
                <a:latin typeface="GE SS Two Light" panose="020A0503020102020204" pitchFamily="18" charset="-78"/>
                <a:ea typeface="GE SS Two Light" panose="020A0503020102020204" pitchFamily="18" charset="-78"/>
                <a:cs typeface="+mj-cs"/>
              </a:rPr>
              <a:t>ذَٰلِكَ</a:t>
            </a:r>
            <a:r>
              <a:rPr lang="ar-SA" sz="1200" b="1" i="0" dirty="0">
                <a:solidFill>
                  <a:schemeClr val="tx1">
                    <a:lumMod val="95000"/>
                    <a:lumOff val="5000"/>
                  </a:schemeClr>
                </a:solidFill>
                <a:effectLst/>
                <a:latin typeface="GE SS Two Light" panose="020A0503020102020204" pitchFamily="18" charset="-78"/>
                <a:ea typeface="GE SS Two Light" panose="020A0503020102020204" pitchFamily="18" charset="-78"/>
                <a:cs typeface="+mj-cs"/>
              </a:rPr>
              <a:t> وَمَن يُعَظِّمْ حُرُمَاتِ اللَّهِ فَهُوَ خَيْرٌ لَّهُ عِندَ رَبِّهِ ۗ وَأُحِلَّتْ لَكُمُ الْأَنْعَامُ إِلَّا مَا </a:t>
            </a:r>
            <a:r>
              <a:rPr lang="ar-SA" sz="1200" b="1" i="0" dirty="0" err="1">
                <a:solidFill>
                  <a:schemeClr val="tx1">
                    <a:lumMod val="95000"/>
                    <a:lumOff val="5000"/>
                  </a:schemeClr>
                </a:solidFill>
                <a:effectLst/>
                <a:latin typeface="GE SS Two Light" panose="020A0503020102020204" pitchFamily="18" charset="-78"/>
                <a:ea typeface="GE SS Two Light" panose="020A0503020102020204" pitchFamily="18" charset="-78"/>
                <a:cs typeface="+mj-cs"/>
              </a:rPr>
              <a:t>يُتْلَىٰ</a:t>
            </a:r>
            <a:r>
              <a:rPr lang="ar-SA" sz="1200" b="1" i="0" dirty="0">
                <a:solidFill>
                  <a:schemeClr val="tx1">
                    <a:lumMod val="95000"/>
                    <a:lumOff val="5000"/>
                  </a:schemeClr>
                </a:solidFill>
                <a:effectLst/>
                <a:latin typeface="GE SS Two Light" panose="020A0503020102020204" pitchFamily="18" charset="-78"/>
                <a:ea typeface="GE SS Two Light" panose="020A0503020102020204" pitchFamily="18" charset="-78"/>
                <a:cs typeface="+mj-cs"/>
              </a:rPr>
              <a:t> عَلَيْكُمْ ۖ فَاجْتَنِبُوا الرِّجْسَ مِنَ الْأَوْثَانِ وَاجْتَنِبُوا قَوْلَ الزُّورِ (30)</a:t>
            </a:r>
            <a:endParaRPr lang="ar-SA" sz="1200" b="1" dirty="0">
              <a:solidFill>
                <a:schemeClr val="tx1">
                  <a:lumMod val="95000"/>
                  <a:lumOff val="5000"/>
                </a:schemeClr>
              </a:solidFill>
              <a:effectLst/>
              <a:latin typeface="GE SS Two Light" panose="020A0503020102020204" pitchFamily="18" charset="-78"/>
              <a:ea typeface="GE SS Two Light" panose="020A0503020102020204" pitchFamily="18" charset="-78"/>
              <a:cs typeface="+mj-cs"/>
            </a:endParaRPr>
          </a:p>
        </p:txBody>
      </p:sp>
      <p:sp>
        <p:nvSpPr>
          <p:cNvPr id="7" name="مستطيل: زوايا مستديرة 6">
            <a:extLst>
              <a:ext uri="{FF2B5EF4-FFF2-40B4-BE49-F238E27FC236}">
                <a16:creationId xmlns="" xmlns:a16="http://schemas.microsoft.com/office/drawing/2014/main" id="{18952FD4-232D-46E0-AF79-6F31D9C64F78}"/>
              </a:ext>
            </a:extLst>
          </p:cNvPr>
          <p:cNvSpPr/>
          <p:nvPr/>
        </p:nvSpPr>
        <p:spPr>
          <a:xfrm>
            <a:off x="158750" y="7425058"/>
            <a:ext cx="6540500" cy="1989041"/>
          </a:xfrm>
          <a:prstGeom prst="roundRect">
            <a:avLst/>
          </a:prstGeom>
          <a:solidFill>
            <a:schemeClr val="bg1"/>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1200" b="1" dirty="0">
                <a:solidFill>
                  <a:srgbClr val="C00000"/>
                </a:solidFill>
                <a:effectLst/>
                <a:latin typeface="GE SS Two Light" panose="020A0503020102020204" pitchFamily="18" charset="-78"/>
                <a:ea typeface="GE SS Two Light" panose="020A0503020102020204" pitchFamily="18" charset="-78"/>
                <a:cs typeface="+mj-cs"/>
              </a:rPr>
              <a:t>والان مع هذي الكلمة الصباحية مع </a:t>
            </a:r>
            <a:r>
              <a:rPr lang="ar-SA" sz="1200" b="1" dirty="0" smtClean="0">
                <a:solidFill>
                  <a:srgbClr val="C00000"/>
                </a:solidFill>
                <a:effectLst/>
                <a:latin typeface="GE SS Two Light" panose="020A0503020102020204" pitchFamily="18" charset="-78"/>
                <a:ea typeface="GE SS Two Light" panose="020A0503020102020204" pitchFamily="18" charset="-78"/>
                <a:cs typeface="+mj-cs"/>
              </a:rPr>
              <a:t>الطالب </a:t>
            </a:r>
            <a:r>
              <a:rPr lang="ar-SA" sz="1200" b="1" dirty="0">
                <a:solidFill>
                  <a:srgbClr val="C00000"/>
                </a:solidFill>
                <a:effectLst/>
                <a:latin typeface="GE SS Two Light" panose="020A0503020102020204" pitchFamily="18" charset="-78"/>
                <a:ea typeface="GE SS Two Light" panose="020A0503020102020204" pitchFamily="18" charset="-78"/>
                <a:cs typeface="+mj-cs"/>
              </a:rPr>
              <a:t>.....................</a:t>
            </a:r>
          </a:p>
          <a:p>
            <a:pPr algn="ctr" rtl="1"/>
            <a:r>
              <a:rPr lang="ar-SA" sz="1200" b="1" dirty="0">
                <a:solidFill>
                  <a:schemeClr val="tx1"/>
                </a:solidFill>
                <a:effectLst/>
                <a:latin typeface="GE SS Two Light" panose="020A0503020102020204" pitchFamily="18" charset="-78"/>
                <a:ea typeface="GE SS Two Light" panose="020A0503020102020204" pitchFamily="18" charset="-78"/>
                <a:cs typeface="+mj-cs"/>
              </a:rPr>
              <a:t>لقد كانت مملكتنا أشتاتًا متفرقة يقع كل جزء منها تحت إمرة حاكم لا يرغب سوى في المُلك والجاه، دون أن يراعي حقوق هذا الشعب الكريم، حتى جاء الملك عبد العزيز آل سعود رحمه الله، ورأى أن تتوحد كلمة المملكة على شخص واحد، يبايع حتى يحمي شعبها وأرضها، ويكتشف ثرواتها، وينتقل بها إلى العزة والكرامة، إلى أن تصبح دولة لها شأن بين الدول، وليصبح أبنائها حاملين لواء العزة والكرامة، لقد مر أعوام طويلة على التوحيد، انتقلت خلالها المملكة من عصور الجهل والظلام إلى عصور العلم والتقدم والازدهار، استطاع خلالها الأبناء البررة لآل سعود السير على خطا والدهم، ووضع رخاء الشعب السعودي نصب أعينهم، فأقيمت المدارس والجامعات والمستشفيات والطرق والمصانع والمزارع، ولا زال العمل على قدم وساق لتصبح المملكة أكبر دولة في المنطقة وفق الله الملك وولي عهده الكريم لما فيه الصلاح والفلاح.</a:t>
            </a:r>
            <a:endParaRPr lang="en-US" sz="1200" b="1" dirty="0">
              <a:solidFill>
                <a:schemeClr val="tx1"/>
              </a:solidFill>
              <a:effectLst/>
              <a:latin typeface="GE SS Two Light" panose="020A0503020102020204" pitchFamily="18" charset="-78"/>
              <a:ea typeface="GE SS Two Light" panose="020A0503020102020204" pitchFamily="18" charset="-78"/>
              <a:cs typeface="+mj-cs"/>
            </a:endParaRPr>
          </a:p>
        </p:txBody>
      </p:sp>
    </p:spTree>
    <p:extLst>
      <p:ext uri="{BB962C8B-B14F-4D97-AF65-F5344CB8AC3E}">
        <p14:creationId xmlns:p14="http://schemas.microsoft.com/office/powerpoint/2010/main" val="24187359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صورة 23">
            <a:extLst>
              <a:ext uri="{FF2B5EF4-FFF2-40B4-BE49-F238E27FC236}">
                <a16:creationId xmlns="" xmlns:a16="http://schemas.microsoft.com/office/drawing/2014/main" id="{457CB3D8-0575-4538-9B12-D6F939EDCA7C}"/>
              </a:ext>
            </a:extLst>
          </p:cNvPr>
          <p:cNvPicPr>
            <a:picLocks noChangeAspect="1"/>
          </p:cNvPicPr>
          <p:nvPr/>
        </p:nvPicPr>
        <p:blipFill rotWithShape="1">
          <a:blip r:embed="rId2">
            <a:extLst>
              <a:ext uri="{28A0092B-C50C-407E-A947-70E740481C1C}">
                <a14:useLocalDpi xmlns:a14="http://schemas.microsoft.com/office/drawing/2010/main" val="0"/>
              </a:ext>
            </a:extLst>
          </a:blip>
          <a:srcRect l="55329" t="8737" r="17642" b="89572"/>
          <a:stretch/>
        </p:blipFill>
        <p:spPr>
          <a:xfrm>
            <a:off x="0" y="0"/>
            <a:ext cx="6858000" cy="469900"/>
          </a:xfrm>
          <a:prstGeom prst="rect">
            <a:avLst/>
          </a:prstGeom>
        </p:spPr>
      </p:pic>
      <p:sp>
        <p:nvSpPr>
          <p:cNvPr id="13" name="مستطيل: زوايا مستديرة 12">
            <a:extLst>
              <a:ext uri="{FF2B5EF4-FFF2-40B4-BE49-F238E27FC236}">
                <a16:creationId xmlns="" xmlns:a16="http://schemas.microsoft.com/office/drawing/2014/main" id="{B1108984-329A-46E7-9DCD-F411DFA7F52C}"/>
              </a:ext>
            </a:extLst>
          </p:cNvPr>
          <p:cNvSpPr/>
          <p:nvPr/>
        </p:nvSpPr>
        <p:spPr>
          <a:xfrm>
            <a:off x="165100" y="644301"/>
            <a:ext cx="6540500" cy="2467199"/>
          </a:xfrm>
          <a:prstGeom prst="roundRect">
            <a:avLst/>
          </a:prstGeom>
          <a:solidFill>
            <a:schemeClr val="bg1"/>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pPr>
            <a:r>
              <a:rPr lang="ar-SA" sz="1600" b="1" dirty="0">
                <a:solidFill>
                  <a:srgbClr val="C00000"/>
                </a:solidFill>
                <a:effectLst/>
                <a:latin typeface="GE SS Two Light" panose="020A0503020102020204" pitchFamily="18" charset="-78"/>
                <a:ea typeface="GE SS Two Light" panose="020A0503020102020204" pitchFamily="18" charset="-78"/>
                <a:cs typeface="+mj-cs"/>
              </a:rPr>
              <a:t>والآن مع  فقرة </a:t>
            </a:r>
            <a:r>
              <a:rPr lang="ar-SA" sz="1600" b="1" dirty="0">
                <a:solidFill>
                  <a:srgbClr val="C00000"/>
                </a:solidFill>
                <a:latin typeface="GE SS Two Light" panose="020A0503020102020204" pitchFamily="18" charset="-78"/>
                <a:ea typeface="GE SS Two Light" panose="020A0503020102020204" pitchFamily="18" charset="-78"/>
                <a:cs typeface="+mj-cs"/>
              </a:rPr>
              <a:t>هل تعلمي </a:t>
            </a:r>
            <a:r>
              <a:rPr lang="ar-SA" sz="1600" b="1" dirty="0">
                <a:solidFill>
                  <a:srgbClr val="C00000"/>
                </a:solidFill>
                <a:effectLst/>
                <a:latin typeface="GE SS Two Light" panose="020A0503020102020204" pitchFamily="18" charset="-78"/>
                <a:ea typeface="GE SS Two Light" panose="020A0503020102020204" pitchFamily="18" charset="-78"/>
                <a:cs typeface="+mj-cs"/>
              </a:rPr>
              <a:t>تقرأها عليكم الطالبة: ........................................</a:t>
            </a:r>
          </a:p>
          <a:p>
            <a:pPr algn="ctr" rtl="1"/>
            <a:endParaRPr lang="en-US" sz="1200" b="1" dirty="0">
              <a:solidFill>
                <a:srgbClr val="C00000"/>
              </a:solidFill>
              <a:effectLst/>
              <a:latin typeface="GE SS Two Light" panose="020A0503020102020204" pitchFamily="18" charset="-78"/>
              <a:ea typeface="GE SS Two Light" panose="020A0503020102020204" pitchFamily="18" charset="-78"/>
              <a:cs typeface="+mj-cs"/>
            </a:endParaRPr>
          </a:p>
          <a:p>
            <a:pPr algn="ctr" rtl="1"/>
            <a:r>
              <a:rPr lang="ar-SA" sz="1200" b="1" dirty="0">
                <a:solidFill>
                  <a:schemeClr val="tx1"/>
                </a:solidFill>
                <a:effectLst/>
                <a:latin typeface="GE SS Two Light" panose="020A0503020102020204" pitchFamily="18" charset="-78"/>
                <a:ea typeface="GE SS Two Light" panose="020A0503020102020204" pitchFamily="18" charset="-78"/>
                <a:cs typeface="+mj-cs"/>
              </a:rPr>
              <a:t>هل تعلمي أن المملكة العربية السعودية تحتفل في اليوم الوطني في اليوم الموافق من 23 سبتمبر من كل عام</a:t>
            </a:r>
          </a:p>
          <a:p>
            <a:pPr algn="ctr" rtl="1"/>
            <a:r>
              <a:rPr lang="ar-SA" sz="1200" b="1" dirty="0">
                <a:solidFill>
                  <a:schemeClr val="tx1"/>
                </a:solidFill>
                <a:effectLst/>
                <a:latin typeface="GE SS Two Light" panose="020A0503020102020204" pitchFamily="18" charset="-78"/>
                <a:ea typeface="GE SS Two Light" panose="020A0503020102020204" pitchFamily="18" charset="-78"/>
                <a:cs typeface="+mj-cs"/>
              </a:rPr>
              <a:t>هل تعلمي أن التوحيد جاء نتيجة لجهد 30 عامًا من التضحية والكفاح المسلح، بقيادة الملك عبدالعزيز آل سعود ذلك بعد سيطرته على الرياض عام 1902، والذي بدأ منها هذا الإنجاز الكبير.</a:t>
            </a:r>
          </a:p>
          <a:p>
            <a:pPr algn="ctr" rtl="1"/>
            <a:r>
              <a:rPr lang="ar-SA" sz="1200" b="1" dirty="0">
                <a:solidFill>
                  <a:schemeClr val="tx1"/>
                </a:solidFill>
                <a:effectLst/>
                <a:latin typeface="GE SS Two Light" panose="020A0503020102020204" pitchFamily="18" charset="-78"/>
                <a:ea typeface="GE SS Two Light" panose="020A0503020102020204" pitchFamily="18" charset="-78"/>
                <a:cs typeface="+mj-cs"/>
              </a:rPr>
              <a:t>هل تعلمي أن هل تعلم أن الملك  الحالي الملك سلمان بن عبدالعزيز حفظه الله  هو الملك السابع الذي يحيي ذكرى اليوم الوطني في المملكة السعودية.</a:t>
            </a:r>
          </a:p>
          <a:p>
            <a:pPr algn="ctr" rtl="1"/>
            <a:r>
              <a:rPr lang="ar-SA" sz="1200" b="1" dirty="0">
                <a:solidFill>
                  <a:schemeClr val="tx1"/>
                </a:solidFill>
                <a:effectLst/>
                <a:latin typeface="GE SS Two Light" panose="020A0503020102020204" pitchFamily="18" charset="-78"/>
                <a:ea typeface="GE SS Two Light" panose="020A0503020102020204" pitchFamily="18" charset="-78"/>
                <a:cs typeface="+mj-cs"/>
              </a:rPr>
              <a:t>هل تعلمي أن رؤية 2030 تعتمد على أتسخير  المملكة موقعها الاستراتيجي لتعزيز مكانتها كمحرك رئيس للتجارة الدولية ولربط القارات الثلاث: أفريقيا وآسيا وأوروبا</a:t>
            </a:r>
          </a:p>
          <a:p>
            <a:pPr algn="ctr" rtl="1"/>
            <a:r>
              <a:rPr lang="ar-SA" sz="1200" b="1" dirty="0">
                <a:solidFill>
                  <a:schemeClr val="tx1"/>
                </a:solidFill>
                <a:effectLst/>
                <a:latin typeface="GE SS Two Light" panose="020A0503020102020204" pitchFamily="18" charset="-78"/>
                <a:ea typeface="GE SS Two Light" panose="020A0503020102020204" pitchFamily="18" charset="-78"/>
                <a:cs typeface="+mj-cs"/>
              </a:rPr>
              <a:t>هل تعلمي أن مشروع </a:t>
            </a:r>
            <a:r>
              <a:rPr lang="ar-SA" sz="1200" b="1" dirty="0" err="1">
                <a:solidFill>
                  <a:schemeClr val="tx1"/>
                </a:solidFill>
                <a:effectLst/>
                <a:latin typeface="GE SS Two Light" panose="020A0503020102020204" pitchFamily="18" charset="-78"/>
                <a:ea typeface="GE SS Two Light" panose="020A0503020102020204" pitchFamily="18" charset="-78"/>
                <a:cs typeface="+mj-cs"/>
              </a:rPr>
              <a:t>نيوم</a:t>
            </a:r>
            <a:r>
              <a:rPr lang="ar-SA" sz="1200" b="1" dirty="0">
                <a:solidFill>
                  <a:schemeClr val="tx1"/>
                </a:solidFill>
                <a:effectLst/>
                <a:latin typeface="GE SS Two Light" panose="020A0503020102020204" pitchFamily="18" charset="-78"/>
                <a:ea typeface="GE SS Two Light" panose="020A0503020102020204" pitchFamily="18" charset="-78"/>
                <a:cs typeface="+mj-cs"/>
              </a:rPr>
              <a:t> ستكون وجهة ومكاناً للمعيشة والعمل لأكثر من مليون شخص من جميع أنحاء العالم </a:t>
            </a:r>
          </a:p>
        </p:txBody>
      </p:sp>
      <p:sp>
        <p:nvSpPr>
          <p:cNvPr id="26" name="مستطيل: زوايا مستديرة 25">
            <a:extLst>
              <a:ext uri="{FF2B5EF4-FFF2-40B4-BE49-F238E27FC236}">
                <a16:creationId xmlns="" xmlns:a16="http://schemas.microsoft.com/office/drawing/2014/main" id="{8E9F5814-078E-486B-9B79-72D75CB1DD9D}"/>
              </a:ext>
            </a:extLst>
          </p:cNvPr>
          <p:cNvSpPr/>
          <p:nvPr/>
        </p:nvSpPr>
        <p:spPr>
          <a:xfrm>
            <a:off x="165100" y="3285901"/>
            <a:ext cx="6540500" cy="2591024"/>
          </a:xfrm>
          <a:prstGeom prst="roundRect">
            <a:avLst/>
          </a:prstGeom>
          <a:solidFill>
            <a:schemeClr val="bg1"/>
          </a:solidFill>
          <a:ln>
            <a:solidFill>
              <a:srgbClr val="FFC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1400" b="1" dirty="0">
                <a:solidFill>
                  <a:srgbClr val="C00000"/>
                </a:solidFill>
                <a:effectLst/>
                <a:latin typeface="Times New Roman" panose="02020603050405020304" pitchFamily="18" charset="0"/>
                <a:ea typeface="Tajawal"/>
                <a:cs typeface="+mj-cs"/>
              </a:rPr>
              <a:t>والآن نترككم مع فقرة  حب الوطن من الإيمان مع </a:t>
            </a:r>
            <a:r>
              <a:rPr lang="ar-SA" sz="1400" b="1" dirty="0" smtClean="0">
                <a:solidFill>
                  <a:srgbClr val="C00000"/>
                </a:solidFill>
                <a:effectLst/>
                <a:latin typeface="Times New Roman" panose="02020603050405020304" pitchFamily="18" charset="0"/>
                <a:ea typeface="Tajawal"/>
                <a:cs typeface="+mj-cs"/>
              </a:rPr>
              <a:t>الطالب: </a:t>
            </a:r>
            <a:r>
              <a:rPr lang="ar-SA" sz="1400" b="1" dirty="0">
                <a:solidFill>
                  <a:srgbClr val="C00000"/>
                </a:solidFill>
                <a:effectLst/>
                <a:latin typeface="Times New Roman" panose="02020603050405020304" pitchFamily="18" charset="0"/>
                <a:ea typeface="Tajawal"/>
                <a:cs typeface="+mj-cs"/>
              </a:rPr>
              <a:t>....................</a:t>
            </a:r>
            <a:endParaRPr lang="en-US" sz="1400" b="1" dirty="0">
              <a:solidFill>
                <a:srgbClr val="C00000"/>
              </a:solidFill>
              <a:effectLst/>
              <a:latin typeface="Tajawal"/>
              <a:ea typeface="Tajawal"/>
              <a:cs typeface="+mj-cs"/>
            </a:endParaRPr>
          </a:p>
          <a:p>
            <a:pPr algn="ctr" rtl="1"/>
            <a:endParaRPr lang="ar-SA" sz="1400" b="1" dirty="0">
              <a:solidFill>
                <a:schemeClr val="tx1"/>
              </a:solidFill>
              <a:effectLst/>
              <a:latin typeface="Times New Roman" panose="02020603050405020304" pitchFamily="18" charset="0"/>
              <a:ea typeface="Tajawal"/>
              <a:cs typeface="+mj-cs"/>
            </a:endParaRPr>
          </a:p>
          <a:p>
            <a:pPr algn="ctr" rtl="1"/>
            <a:r>
              <a:rPr lang="ar-SA" sz="1400" b="1" dirty="0">
                <a:solidFill>
                  <a:schemeClr val="tx1"/>
                </a:solidFill>
                <a:effectLst/>
                <a:latin typeface="Times New Roman" panose="02020603050405020304" pitchFamily="18" charset="0"/>
                <a:ea typeface="Tajawal"/>
                <a:cs typeface="+mj-cs"/>
              </a:rPr>
              <a:t>قال رسول الله صلى الله عليه وسلم "حب الوطن من الإيمان". هناك ارتباط بين الوطن وسكانها ، فلهذا هناك حقوق للوطن على سكانها. من تلك الحقوق المحافظة عليه والدفاع عنه لو أعتدي عليه، والسعي فيما يكون سبباً في تقدمه وازدهاره. والجميع مسؤول اتجاه الوطن من رجل وامرأة، صغير أو كبير، حاكم أو محكوم فالأمان فيه والدفاع عنه والسعي في تقدمه واجب الكل. وينتج عن هذا حب ساكنيه وقد قال علي بن أبي طالب كرم الله </a:t>
            </a:r>
            <a:r>
              <a:rPr lang="ar-SA" sz="1400" b="1" dirty="0" err="1">
                <a:solidFill>
                  <a:schemeClr val="tx1"/>
                </a:solidFill>
                <a:effectLst/>
                <a:latin typeface="Times New Roman" panose="02020603050405020304" pitchFamily="18" charset="0"/>
                <a:ea typeface="Tajawal"/>
                <a:cs typeface="+mj-cs"/>
              </a:rPr>
              <a:t>وجهه:"من</a:t>
            </a:r>
            <a:r>
              <a:rPr lang="ar-SA" sz="1400" b="1" dirty="0">
                <a:solidFill>
                  <a:schemeClr val="tx1"/>
                </a:solidFill>
                <a:effectLst/>
                <a:latin typeface="Times New Roman" panose="02020603050405020304" pitchFamily="18" charset="0"/>
                <a:ea typeface="Tajawal"/>
                <a:cs typeface="+mj-cs"/>
              </a:rPr>
              <a:t> إيمان الرجل حب قومه". ونتاج الرابطة بين الإنسان ووطنه تجده يحن إليه حينما يسافر عنه ويطيل الغيبة، وهذا يُعد من كرم الإنسان، قال علي بن أبي طالب كرم الله وجهه: "من كرم المرء بكاؤه على ما مضى من زمانه، وحنينه إلى أوطانه، وحفظ قديم إخوانه</a:t>
            </a:r>
          </a:p>
        </p:txBody>
      </p:sp>
      <p:sp>
        <p:nvSpPr>
          <p:cNvPr id="28" name="مستطيل: زوايا مستديرة 27">
            <a:extLst>
              <a:ext uri="{FF2B5EF4-FFF2-40B4-BE49-F238E27FC236}">
                <a16:creationId xmlns="" xmlns:a16="http://schemas.microsoft.com/office/drawing/2014/main" id="{D463080C-DC66-44D3-853B-7BAB97DB9E1B}"/>
              </a:ext>
            </a:extLst>
          </p:cNvPr>
          <p:cNvSpPr/>
          <p:nvPr/>
        </p:nvSpPr>
        <p:spPr>
          <a:xfrm>
            <a:off x="165100" y="6051326"/>
            <a:ext cx="6540500" cy="1936974"/>
          </a:xfrm>
          <a:prstGeom prst="roundRect">
            <a:avLst/>
          </a:prstGeom>
          <a:solidFill>
            <a:schemeClr val="bg1"/>
          </a:solid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b="1" dirty="0">
                <a:solidFill>
                  <a:srgbClr val="C00000"/>
                </a:solidFill>
                <a:effectLst/>
                <a:latin typeface="GE SS Two Light" panose="020A0503020102020204" pitchFamily="18" charset="-78"/>
                <a:ea typeface="GE SS Two Light" panose="020A0503020102020204" pitchFamily="18" charset="-78"/>
                <a:cs typeface="+mj-cs"/>
              </a:rPr>
              <a:t>أهمية الانتماء للوطن مع </a:t>
            </a:r>
            <a:r>
              <a:rPr lang="ar-SA" b="1" dirty="0" smtClean="0">
                <a:solidFill>
                  <a:srgbClr val="C00000"/>
                </a:solidFill>
                <a:effectLst/>
                <a:latin typeface="GE SS Two Light" panose="020A0503020102020204" pitchFamily="18" charset="-78"/>
                <a:ea typeface="GE SS Two Light" panose="020A0503020102020204" pitchFamily="18" charset="-78"/>
                <a:cs typeface="+mj-cs"/>
              </a:rPr>
              <a:t>الطالب </a:t>
            </a:r>
            <a:r>
              <a:rPr lang="ar-SA" b="1" dirty="0">
                <a:solidFill>
                  <a:srgbClr val="C00000"/>
                </a:solidFill>
                <a:effectLst/>
                <a:latin typeface="GE SS Two Light" panose="020A0503020102020204" pitchFamily="18" charset="-78"/>
                <a:ea typeface="GE SS Two Light" panose="020A0503020102020204" pitchFamily="18" charset="-78"/>
                <a:cs typeface="+mj-cs"/>
              </a:rPr>
              <a:t>: </a:t>
            </a:r>
            <a:endParaRPr lang="ar-SA" sz="1200" b="1" dirty="0">
              <a:solidFill>
                <a:schemeClr val="tx1"/>
              </a:solidFill>
              <a:effectLst/>
              <a:latin typeface="GE SS Two Light" panose="020A0503020102020204" pitchFamily="18" charset="-78"/>
              <a:ea typeface="GE SS Two Light" panose="020A0503020102020204" pitchFamily="18" charset="-78"/>
              <a:cs typeface="+mj-cs"/>
            </a:endParaRPr>
          </a:p>
          <a:p>
            <a:pPr algn="ctr" rtl="1"/>
            <a:r>
              <a:rPr lang="ar-SA" sz="1400" b="1" dirty="0">
                <a:solidFill>
                  <a:schemeClr val="tx1"/>
                </a:solidFill>
                <a:effectLst/>
                <a:latin typeface="GE SS Two Light" panose="020A0503020102020204" pitchFamily="18" charset="-78"/>
                <a:ea typeface="GE SS Two Light" panose="020A0503020102020204" pitchFamily="18" charset="-78"/>
                <a:cs typeface="+mj-cs"/>
              </a:rPr>
              <a:t>ويعد الانتماء حاجة من الحاجات الهامة التي تشعر الفرد بالروابط المشتركة بينه وبين افراد مجتمعه، وتقوية شعوره بالانتماء للوطن وتوجيهه توجيهاً يجعله يفتخر بالانتماء ويتفانى في حب وطنه ويضحي من أجله، كما ان مشاركة الانسان في بناء وطنه تشعره بجمال الحياة وبقيمة الفرد في مجتمعه وينمي لدى الفرد مفهوم الحقوق والواجبات وانه لا حق بلا واجب وتقديم الواجبات قبل الحصول على الحق.. ومن مضامين الانتماء قيمة الاعتزاز والفخر بالانتساب لهذا الوطن ولجميع مؤسساته المدنية والأمنية والعمل الجاد من اجل تحقيق المصلحة العامة</a:t>
            </a:r>
          </a:p>
        </p:txBody>
      </p:sp>
      <p:sp>
        <p:nvSpPr>
          <p:cNvPr id="2" name="مستطيل: زوايا مستديرة 1">
            <a:extLst>
              <a:ext uri="{FF2B5EF4-FFF2-40B4-BE49-F238E27FC236}">
                <a16:creationId xmlns="" xmlns:a16="http://schemas.microsoft.com/office/drawing/2014/main" id="{4FAB2DDA-400E-A460-A637-5A9A95C5AA02}"/>
              </a:ext>
            </a:extLst>
          </p:cNvPr>
          <p:cNvSpPr/>
          <p:nvPr/>
        </p:nvSpPr>
        <p:spPr>
          <a:xfrm>
            <a:off x="190500" y="8086501"/>
            <a:ext cx="6540500" cy="1349599"/>
          </a:xfrm>
          <a:prstGeom prst="roundRect">
            <a:avLst/>
          </a:prstGeom>
          <a:solidFill>
            <a:schemeClr val="bg1"/>
          </a:solid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b="1" dirty="0">
                <a:solidFill>
                  <a:srgbClr val="C00000"/>
                </a:solidFill>
                <a:effectLst/>
                <a:latin typeface="GE SS Two Light" panose="020A0503020102020204" pitchFamily="18" charset="-78"/>
                <a:ea typeface="GE SS Two Light" panose="020A0503020102020204" pitchFamily="18" charset="-78"/>
                <a:cs typeface="+mj-cs"/>
              </a:rPr>
              <a:t>خاتمة</a:t>
            </a:r>
            <a:endParaRPr lang="ar-SA" sz="1200" b="1" dirty="0">
              <a:solidFill>
                <a:schemeClr val="tx1"/>
              </a:solidFill>
              <a:effectLst/>
              <a:latin typeface="GE SS Two Light" panose="020A0503020102020204" pitchFamily="18" charset="-78"/>
              <a:ea typeface="GE SS Two Light" panose="020A0503020102020204" pitchFamily="18" charset="-78"/>
              <a:cs typeface="+mj-cs"/>
            </a:endParaRPr>
          </a:p>
          <a:p>
            <a:pPr algn="ctr" rtl="1"/>
            <a:r>
              <a:rPr lang="ar-SA" sz="1400" b="1" dirty="0">
                <a:solidFill>
                  <a:schemeClr val="tx1"/>
                </a:solidFill>
                <a:effectLst/>
                <a:latin typeface="GE SS Two Light" panose="020A0503020102020204" pitchFamily="18" charset="-78"/>
                <a:ea typeface="GE SS Two Light" panose="020A0503020102020204" pitchFamily="18" charset="-78"/>
                <a:cs typeface="+mj-cs"/>
              </a:rPr>
              <a:t>انتهت إذاعتنا المدرسية لهذا اليوم فقد قدمنا لكم اذاعة مدرسية عن اليوم الوطني السعودي كاملة، لكن لنا لقاء جديد كل يوم، ونأمل أن يكون موضوع اليوم عن اليوم الوطني السعودي قد نال إعجابكم، وعلى وعد لكم بأن نكون دائمًا عند حسن ظنكم، وغدًا لقاء آخر مع موضوع آخر إن شاء الله، والسلام عليكم ورحمة الله وبركاته.</a:t>
            </a:r>
          </a:p>
        </p:txBody>
      </p:sp>
    </p:spTree>
    <p:extLst>
      <p:ext uri="{BB962C8B-B14F-4D97-AF65-F5344CB8AC3E}">
        <p14:creationId xmlns:p14="http://schemas.microsoft.com/office/powerpoint/2010/main" val="351244916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Slipstream</Template>
  <TotalTime>2499</TotalTime>
  <Words>868</Words>
  <Application>Microsoft Office PowerPoint</Application>
  <PresentationFormat>A4 Paper (210x297 mm)</PresentationFormat>
  <Paragraphs>27</Paragraphs>
  <Slides>3</Slides>
  <Notes>0</Notes>
  <HiddenSlides>0</HiddenSlides>
  <MMClips>0</MMClips>
  <ScaleCrop>false</ScaleCrop>
  <HeadingPairs>
    <vt:vector size="4" baseType="variant">
      <vt:variant>
        <vt:lpstr>نسق</vt:lpstr>
      </vt:variant>
      <vt:variant>
        <vt:i4>1</vt:i4>
      </vt:variant>
      <vt:variant>
        <vt:lpstr>عناوين الشرائح</vt:lpstr>
      </vt:variant>
      <vt:variant>
        <vt:i4>3</vt:i4>
      </vt:variant>
    </vt:vector>
  </HeadingPairs>
  <TitlesOfParts>
    <vt:vector size="4" baseType="lpstr">
      <vt:lpstr>Office Theme</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DELL</cp:lastModifiedBy>
  <cp:revision>204</cp:revision>
  <dcterms:created xsi:type="dcterms:W3CDTF">2022-02-07T13:19:34Z</dcterms:created>
  <dcterms:modified xsi:type="dcterms:W3CDTF">2022-09-08T23:40:45Z</dcterms:modified>
</cp:coreProperties>
</file>