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327" r:id="rId2"/>
    <p:sldId id="328" r:id="rId3"/>
    <p:sldId id="32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31" r:id="rId69"/>
    <p:sldId id="332" r:id="rId70"/>
    <p:sldId id="333" r:id="rId71"/>
    <p:sldId id="334" r:id="rId72"/>
    <p:sldId id="335" r:id="rId73"/>
    <p:sldId id="330" r:id="rId7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1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ستطيل 9">
            <a:extLst>
              <a:ext uri="{FF2B5EF4-FFF2-40B4-BE49-F238E27FC236}">
                <a16:creationId xmlns:a16="http://schemas.microsoft.com/office/drawing/2014/main" id="{54763F7F-7E5F-8E02-B9C5-9973D3ADA7CA}"/>
              </a:ext>
            </a:extLst>
          </p:cNvPr>
          <p:cNvSpPr/>
          <p:nvPr/>
        </p:nvSpPr>
        <p:spPr>
          <a:xfrm>
            <a:off x="1045029" y="1619795"/>
            <a:ext cx="9692640" cy="28738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6600" dirty="0"/>
              <a:t>السلام عليكم ورحمة الله وبركاته </a:t>
            </a:r>
          </a:p>
          <a:p>
            <a:pPr algn="ctr"/>
            <a:r>
              <a:rPr lang="ar-SA" sz="5400" dirty="0">
                <a:solidFill>
                  <a:srgbClr val="0070C0"/>
                </a:solidFill>
              </a:rPr>
              <a:t>أهلا وسهلا بكم طالباتي العزيزات</a:t>
            </a:r>
            <a:r>
              <a:rPr lang="en-US" sz="5400" dirty="0">
                <a:solidFill>
                  <a:srgbClr val="0070C0"/>
                </a:solidFill>
              </a:rPr>
              <a:t>  </a:t>
            </a:r>
          </a:p>
          <a:p>
            <a:pPr algn="ctr"/>
            <a:r>
              <a:rPr lang="ar-SA" sz="5400" dirty="0">
                <a:solidFill>
                  <a:srgbClr val="0070C0"/>
                </a:solidFill>
              </a:rPr>
              <a:t>الأستاذة : خلود العتيبي </a:t>
            </a:r>
            <a:endParaRPr lang="en-US" sz="5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857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قوانين صفيه ممغنطة تصميم بسيط">
            <a:extLst>
              <a:ext uri="{FF2B5EF4-FFF2-40B4-BE49-F238E27FC236}">
                <a16:creationId xmlns:a16="http://schemas.microsoft.com/office/drawing/2014/main" id="{6D2CEE45-312E-275F-6E88-2FD783393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14" y="0"/>
            <a:ext cx="10450286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682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Rectangle 1037">
            <a:extLst>
              <a:ext uri="{FF2B5EF4-FFF2-40B4-BE49-F238E27FC236}">
                <a16:creationId xmlns:a16="http://schemas.microsoft.com/office/drawing/2014/main" id="{CEAD0FD2-AF9A-4626-A717-49B022352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609295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مستطيل 2">
            <a:extLst>
              <a:ext uri="{FF2B5EF4-FFF2-40B4-BE49-F238E27FC236}">
                <a16:creationId xmlns:a16="http://schemas.microsoft.com/office/drawing/2014/main" id="{FEB2AC7C-9148-C0DC-3A51-82FDC1507947}"/>
              </a:ext>
            </a:extLst>
          </p:cNvPr>
          <p:cNvSpPr/>
          <p:nvPr/>
        </p:nvSpPr>
        <p:spPr>
          <a:xfrm>
            <a:off x="804672" y="2386744"/>
            <a:ext cx="4486656" cy="16459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74320" tIns="182880" rIns="274320" bIns="182880" rtlCol="0" anchor="ctr" anchorCtr="1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 spc="20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موضوع الدرس :  مراجعة   </a:t>
            </a:r>
          </a:p>
        </p:txBody>
      </p:sp>
      <p:sp useBgFill="1">
        <p:nvSpPr>
          <p:cNvPr id="1040" name="Rectangle 1039">
            <a:extLst>
              <a:ext uri="{FF2B5EF4-FFF2-40B4-BE49-F238E27FC236}">
                <a16:creationId xmlns:a16="http://schemas.microsoft.com/office/drawing/2014/main" id="{639AF048-01BF-4742-B8D3-428C27C158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203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>
            <a:extLst>
              <a:ext uri="{FF2B5EF4-FFF2-40B4-BE49-F238E27FC236}">
                <a16:creationId xmlns:a16="http://schemas.microsoft.com/office/drawing/2014/main" id="{E5FE4CA1-9B19-1AAE-4BF1-A9E339D05A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9166" y="702155"/>
            <a:ext cx="9324702" cy="2459055"/>
          </a:xfrm>
        </p:spPr>
        <p:txBody>
          <a:bodyPr>
            <a:normAutofit/>
          </a:bodyPr>
          <a:lstStyle/>
          <a:p>
            <a:r>
              <a:rPr lang="ar-SA" sz="6600" dirty="0"/>
              <a:t>من خلال إستراتيجية إصابة الهدف صوبي الإجابة الصحيــحة ؟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7557B37B-121C-48DB-43DE-A8D8BDE3D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714" y="2122720"/>
            <a:ext cx="1626325" cy="162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33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5657" y="382744"/>
            <a:ext cx="9615841" cy="1380741"/>
          </a:xfrm>
        </p:spPr>
        <p:txBody>
          <a:bodyPr>
            <a:normAutofit/>
          </a:bodyPr>
          <a:lstStyle/>
          <a:p>
            <a:r>
              <a:rPr lang="ar-SA" sz="3600" dirty="0"/>
              <a:t>عدد مراتب الدين  . .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788919" y="255007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ثلاثة 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788919" y="385732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أربعة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2788919" y="522665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خمسة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5BA7BD18-773F-3C12-5715-3F77CD6A9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9249" y="2581435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0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5639" y="370332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dirty="0"/>
              <a:t>عدد أركان الإيمان  .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62151" y="222308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خمسة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62151" y="346840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ستة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62151" y="4746402"/>
            <a:ext cx="6276704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سبعة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A2F18F-89CA-CD22-CA24-B82B8A3D2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4082" y="359500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10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5921" y="379828"/>
            <a:ext cx="8314944" cy="1772529"/>
          </a:xfrm>
        </p:spPr>
        <p:txBody>
          <a:bodyPr>
            <a:normAutofit/>
          </a:bodyPr>
          <a:lstStyle/>
          <a:p>
            <a:r>
              <a:rPr lang="ar-SA" sz="4800" dirty="0"/>
              <a:t>من أركان الإيمان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72111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الصوم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87737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الحج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5263718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الإيمان باليوم الآخر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7684C0B-6B05-40A0-EF33-7172CD6EE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580" y="5355054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156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14061"/>
            <a:ext cx="7729728" cy="1188720"/>
          </a:xfrm>
        </p:spPr>
        <p:txBody>
          <a:bodyPr>
            <a:normAutofit/>
          </a:bodyPr>
          <a:lstStyle/>
          <a:p>
            <a:r>
              <a:rPr lang="ar-SA" sz="5400" dirty="0"/>
              <a:t>من أسماء الملائكة . 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76302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ميكائيل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76302" y="360311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عبدالله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76302" y="4802112"/>
            <a:ext cx="6276704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محمد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CBB4D28-73A3-75D1-D9CF-F9ED64448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6131" y="246741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8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071" y="382744"/>
            <a:ext cx="8323793" cy="1519797"/>
          </a:xfrm>
        </p:spPr>
        <p:txBody>
          <a:bodyPr>
            <a:normAutofit fontScale="90000"/>
          </a:bodyPr>
          <a:lstStyle/>
          <a:p>
            <a:r>
              <a:rPr lang="ar-SA" sz="5400" b="1" dirty="0">
                <a:solidFill>
                  <a:schemeClr val="tx1"/>
                </a:solidFill>
                <a:latin typeface="hafs"/>
              </a:rPr>
              <a:t>من أعمال الملائكة النزول بالوحي الموكل به هو </a:t>
            </a:r>
            <a:r>
              <a:rPr lang="ar-SA" sz="4000" b="1" i="0" dirty="0">
                <a:solidFill>
                  <a:schemeClr val="tx1"/>
                </a:solidFill>
                <a:effectLst/>
                <a:latin typeface="hafs"/>
              </a:rPr>
              <a:t> .</a:t>
            </a:r>
            <a:r>
              <a:rPr lang="ar-SA" sz="5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02428" y="250626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</a:t>
            </a:r>
            <a:r>
              <a:rPr kumimoji="0" lang="ar-SA" sz="2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ميكائ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يل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02428" y="364727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جبريل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71552" y="4820764"/>
            <a:ext cx="6207580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إسرافيل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B06E300-BA06-4273-2594-29E940CFA7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6825" y="3734678"/>
            <a:ext cx="533071" cy="53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28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9311" y="225083"/>
            <a:ext cx="8739045" cy="1885377"/>
          </a:xfrm>
        </p:spPr>
        <p:txBody>
          <a:bodyPr>
            <a:normAutofit/>
          </a:bodyPr>
          <a:lstStyle/>
          <a:p>
            <a:r>
              <a:rPr lang="ar-SA" sz="4800" dirty="0"/>
              <a:t>الإيمان أن كل شي في هذا الكون من خير أو شر فهو بقضاء الله وقدره هو تعريف . 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86015" y="289756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الإيمان بالقضاء والقدر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55139" y="411140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الإيمان باليوم الآخر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24264" y="532523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الإيمان بالكتب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B2DECE-FF8F-382D-BAE1-87814B0D1B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1843" y="2897569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76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82745"/>
            <a:ext cx="7729728" cy="1188720"/>
          </a:xfrm>
        </p:spPr>
        <p:txBody>
          <a:bodyPr>
            <a:normAutofit/>
          </a:bodyPr>
          <a:lstStyle/>
          <a:p>
            <a:r>
              <a:rPr lang="ar-SA" sz="4800" dirty="0"/>
              <a:t>عدد أركان الإسلام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50177" y="229297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ستة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0177" y="344594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خمسة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50177" y="477665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سبعة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F056AB6-8101-E2B7-8413-293A9A8FF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579" y="350924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99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1" y="419855"/>
            <a:ext cx="9588137" cy="1564006"/>
          </a:xfrm>
        </p:spPr>
        <p:txBody>
          <a:bodyPr>
            <a:norm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ترتيب مراتب الدين  </a:t>
            </a:r>
            <a:r>
              <a:rPr lang="ar-SA" sz="4000" b="1" i="0" dirty="0">
                <a:solidFill>
                  <a:schemeClr val="tx1"/>
                </a:solidFill>
                <a:effectLst/>
                <a:latin typeface="hafs"/>
              </a:rPr>
              <a:t> .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674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الإسلام ثم الإيمان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ثم الإحسان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71254" y="353224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الإيمان ثم الإحسان ثم الإسلام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09503" y="483965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الإحسان ثم الإسلام ثم الإيمان 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562E681-C0EF-5810-70A4-53D0D5B6BF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7383" y="2539829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47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5561" y="355583"/>
            <a:ext cx="8339806" cy="1520123"/>
          </a:xfrm>
        </p:spPr>
        <p:txBody>
          <a:bodyPr>
            <a:normAutofit fontScale="90000"/>
          </a:bodyPr>
          <a:lstStyle/>
          <a:p>
            <a:r>
              <a:rPr lang="ar-SA" sz="5400" b="1" i="0" dirty="0">
                <a:solidFill>
                  <a:schemeClr val="tx1"/>
                </a:solidFill>
                <a:effectLst/>
                <a:latin typeface="hafs"/>
              </a:rPr>
              <a:t>أن تعبد الله كأنك تراه فإن لم تكن تراه فإنه يراك  .</a:t>
            </a:r>
            <a:endParaRPr lang="ar-SA" sz="5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62151" y="223361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الإيمان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62151" y="329940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الإحسان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00400" y="442146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الإيمان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7C5B9E1-2417-1419-435E-3D1449ED81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4082" y="3426002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300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8628" y="314061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dirty="0">
                <a:solidFill>
                  <a:schemeClr val="tx1"/>
                </a:solidFill>
              </a:rPr>
              <a:t>من صفات النبي صلى الله عليه وسلم قبل البعثة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514995" y="236322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 الشجاع الأمين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514995" y="357202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الصادق القوي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514995" y="4844117"/>
            <a:ext cx="6276704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الصادق الأمين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5473EDA-9350-4872-43E2-5C5F3FD19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7713" y="4935454"/>
            <a:ext cx="581285" cy="58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06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362" y="256446"/>
            <a:ext cx="9900775" cy="1302363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تزوج النبي صلى الله عليه وسلم خديجة وعمره .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21845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25سنة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36720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26سنة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451594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27سنة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CBF9187-4CA4-435D-061D-79E69917F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4025" y="2218459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37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7444" y="382745"/>
            <a:ext cx="7729728" cy="1188720"/>
          </a:xfrm>
        </p:spPr>
        <p:txBody>
          <a:bodyPr>
            <a:no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عدد أولاد النبي صلى الله عليه وسلم  .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12782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خمسة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67048" y="339206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أربعة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05297" y="471257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سبعة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CECF20B-7489-AA31-321D-A516EB60C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3716" y="4759078"/>
            <a:ext cx="363456" cy="67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77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598" y="370332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بعث الله محمد صلى الله عليه وسلم بالنبوة وعمره .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71254" y="2260285"/>
            <a:ext cx="6263098" cy="1065469"/>
          </a:xfrm>
          <a:prstGeom prst="roundRect">
            <a:avLst>
              <a:gd name="adj" fmla="val 0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أربعين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71254" y="3532244"/>
            <a:ext cx="6276704" cy="1065469"/>
          </a:xfrm>
          <a:prstGeom prst="roundRect">
            <a:avLst>
              <a:gd name="adj" fmla="val 16667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ثلاثين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7161" y="5298946"/>
            <a:ext cx="6137191" cy="954370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عشرين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5EE7748-5C53-4C7C-9709-626DDC003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6683" y="2502376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598" y="425095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أول </a:t>
            </a:r>
            <a:r>
              <a:rPr lang="ar-SA" sz="4400" b="1" dirty="0" err="1">
                <a:solidFill>
                  <a:schemeClr val="tx1"/>
                </a:solidFill>
                <a:latin typeface="hafs"/>
              </a:rPr>
              <a:t>مانزل</a:t>
            </a:r>
            <a:r>
              <a:rPr lang="ar-SA" sz="4400" b="1" dirty="0">
                <a:solidFill>
                  <a:schemeClr val="tx1"/>
                </a:solidFill>
                <a:latin typeface="hafs"/>
              </a:rPr>
              <a:t> على النبي صلى الله عليه وسلم إيذانا بنبوته سورة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88553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العلق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3985" y="364727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المدثر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92234" y="489043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القلم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98B738-6700-A0EA-D995-400BE232AB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352" y="2493313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19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8972" y="506437"/>
            <a:ext cx="8273603" cy="1444282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مكث النبي صلى الله عليه وسلم في مكة يدعو إلى الله تعالى   . 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1839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14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876319" y="373171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15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65838" y="4907281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13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D60A9FA-0BDF-D97E-79D2-F6390022D1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932" y="499861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7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518545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من الفرائض التي فرضت ليلة الإسراء والمعراج وفرضت في السماء كانت   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15491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الحج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15491" y="353224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الزكاة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53740" y="4660380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الصلاة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ACEBC7E-35D2-6987-5CED-AB0F8D84AB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4333" y="466038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651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533618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أول عمل قام به النبي صلى الله عليه وسلم في المدينة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6545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b="1" i="0" dirty="0">
                <a:effectLst/>
                <a:latin typeface="hafs"/>
              </a:rPr>
              <a:t> 1/     </a:t>
            </a:r>
            <a:r>
              <a:rPr lang="ar-SA" sz="2800" b="1" dirty="0">
                <a:latin typeface="hafs"/>
              </a:rPr>
              <a:t>بناء مسجده الشريف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41407" y="4588994"/>
            <a:ext cx="6092945" cy="999934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b="1" i="0" dirty="0">
                <a:effectLst/>
                <a:latin typeface="hafs"/>
              </a:rPr>
              <a:t> 3/ </a:t>
            </a:r>
            <a:r>
              <a:rPr lang="ar-SA" sz="2800" b="1" i="0" dirty="0">
                <a:solidFill>
                  <a:srgbClr val="33CC33"/>
                </a:solidFill>
                <a:effectLst/>
                <a:latin typeface="hafs"/>
              </a:rPr>
              <a:t> </a:t>
            </a:r>
            <a:r>
              <a:rPr lang="ar-SA" sz="2800" b="1" i="0" dirty="0">
                <a:effectLst/>
                <a:latin typeface="hafs"/>
              </a:rPr>
              <a:t>بناء بيته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42A7C75-4CCA-1C1B-3A45-2D68B0EBD0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932" y="2465451"/>
            <a:ext cx="581285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4B273E63-31B6-F4C0-2977-D0845BD002B5}"/>
              </a:ext>
            </a:extLst>
          </p:cNvPr>
          <p:cNvSpPr/>
          <p:nvPr/>
        </p:nvSpPr>
        <p:spPr>
          <a:xfrm>
            <a:off x="2957648" y="3495573"/>
            <a:ext cx="6276704" cy="707885"/>
          </a:xfrm>
          <a:prstGeom prst="roundRect">
            <a:avLst>
              <a:gd name="adj" fmla="val 18750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b="1" i="0" dirty="0">
                <a:effectLst/>
                <a:latin typeface="hafs"/>
              </a:rPr>
              <a:t>2/   </a:t>
            </a:r>
            <a:r>
              <a:rPr lang="ar-SA" sz="2800" b="1" dirty="0">
                <a:latin typeface="hafs"/>
              </a:rPr>
              <a:t>بناء مزرعته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7496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370332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رفيق النبي صلى الله عليه وسلم في الهجرة هو الصحابي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13208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أبو بكر الصديق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45652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عمر بن الخطاب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3ABA239-2D47-BAB5-93BC-0BA205327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932" y="2258685"/>
            <a:ext cx="581285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C15F21F4-FC84-86F2-EFD2-9F22B4E67343}"/>
              </a:ext>
            </a:extLst>
          </p:cNvPr>
          <p:cNvSpPr/>
          <p:nvPr/>
        </p:nvSpPr>
        <p:spPr>
          <a:xfrm>
            <a:off x="2957648" y="478095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3/  عثمان بن عفان  </a:t>
            </a:r>
          </a:p>
        </p:txBody>
      </p:sp>
    </p:spTree>
    <p:extLst>
      <p:ext uri="{BB962C8B-B14F-4D97-AF65-F5344CB8AC3E}">
        <p14:creationId xmlns:p14="http://schemas.microsoft.com/office/powerpoint/2010/main" val="196730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597" y="168812"/>
            <a:ext cx="7738397" cy="1801867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حج النبي صلى الله عليه وسلم حجة الوداع في السنة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73363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التاسعة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71131" y="392213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العاشرة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09380" y="5392971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الثامنة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6B5349A-3399-4D5F-72E8-125626417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272" y="398543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022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444137"/>
            <a:ext cx="7729728" cy="1500269"/>
          </a:xfrm>
        </p:spPr>
        <p:txBody>
          <a:bodyPr>
            <a:no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عدد السنوات التي قضاها النبي صلى الله عليه وسلم في الدعوة إلى الله تعالى 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64252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24سنة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8069" y="369457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25سنة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13883" y="4913595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23 سنة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724DC08-07CF-CB8E-A516-A723B6897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2273" y="5004931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61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909" y="464284"/>
            <a:ext cx="7729728" cy="1188720"/>
          </a:xfrm>
        </p:spPr>
        <p:txBody>
          <a:bodyPr>
            <a:noAutofit/>
          </a:bodyPr>
          <a:lstStyle/>
          <a:p>
            <a:r>
              <a:rPr lang="ar-SA" sz="4400" dirty="0">
                <a:solidFill>
                  <a:schemeClr val="tx1"/>
                </a:solidFill>
              </a:rPr>
              <a:t>توفي النبي صلى الله عليه وسلم في المدينة وكان عمره 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828107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62سنة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53224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65سنة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4815841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63 سنة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AA97C2A-38C6-24F9-0DBC-9D73BDD5F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352" y="4843877"/>
            <a:ext cx="581285" cy="70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4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6259" y="196948"/>
            <a:ext cx="8006316" cy="1983543"/>
          </a:xfrm>
        </p:spPr>
        <p:txBody>
          <a:bodyPr>
            <a:noAutofit/>
          </a:bodyPr>
          <a:lstStyle/>
          <a:p>
            <a:r>
              <a:rPr lang="ar-SA" sz="4400" dirty="0">
                <a:solidFill>
                  <a:schemeClr val="tx1"/>
                </a:solidFill>
              </a:rPr>
              <a:t>موقف النبي صلى الله عليه وسلم من الطعام عندما يقدم له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50177" y="302447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إن اشتهاه أكله وإلا تركه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19301" y="414811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يعيبه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88426" y="5504887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ينفر منه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8CFC975-5A7D-D980-65E4-186E57C81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6005" y="3087777"/>
            <a:ext cx="675460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65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1679" y="382744"/>
            <a:ext cx="7710895" cy="1667157"/>
          </a:xfrm>
        </p:spPr>
        <p:txBody>
          <a:bodyPr>
            <a:noAutofit/>
          </a:bodyPr>
          <a:lstStyle/>
          <a:p>
            <a:r>
              <a:rPr lang="ar-SA" sz="3600" b="1" dirty="0">
                <a:solidFill>
                  <a:schemeClr val="tx1"/>
                </a:solidFill>
                <a:latin typeface="hafs"/>
              </a:rPr>
              <a:t>خصت خلق النبي صلى الله عليه وسلم بكلمة جامعة وهي القرآن هي </a:t>
            </a:r>
            <a:endParaRPr lang="ar-SA" sz="36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980277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عائشة بنت أبي بكر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4373823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خديجة بنت خويلد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62D4ED4-3249-CCEA-B91C-A8D5CF68B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931" y="3028828"/>
            <a:ext cx="581285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2971B71F-3F43-1725-B4A2-9BBBDDDBBB8A}"/>
              </a:ext>
            </a:extLst>
          </p:cNvPr>
          <p:cNvSpPr/>
          <p:nvPr/>
        </p:nvSpPr>
        <p:spPr>
          <a:xfrm>
            <a:off x="3155227" y="5767370"/>
            <a:ext cx="6276704" cy="707886"/>
          </a:xfrm>
          <a:prstGeom prst="roundRect">
            <a:avLst>
              <a:gd name="adj" fmla="val 0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3/  حفصة بنت عمر </a:t>
            </a:r>
          </a:p>
        </p:txBody>
      </p:sp>
    </p:spTree>
    <p:extLst>
      <p:ext uri="{BB962C8B-B14F-4D97-AF65-F5344CB8AC3E}">
        <p14:creationId xmlns:p14="http://schemas.microsoft.com/office/powerpoint/2010/main" val="223720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999" y="352697"/>
            <a:ext cx="7729728" cy="1866093"/>
          </a:xfrm>
        </p:spPr>
        <p:txBody>
          <a:bodyPr>
            <a:noAutofit/>
          </a:bodyPr>
          <a:lstStyle/>
          <a:p>
            <a:r>
              <a:rPr lang="ar-SA" sz="3600" dirty="0">
                <a:solidFill>
                  <a:schemeClr val="tx1"/>
                </a:solidFill>
              </a:rPr>
              <a:t>من صفات النبي صلى الله عليه وسلم الخُلقية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64252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 أجمل الناس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2788" y="3875157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أشجع الناس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91037" y="510779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3/  أطيب ريحا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874BD5-503A-CE1F-E7CE-C5AF2CBB1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6727" y="393845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93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4906" y="220677"/>
            <a:ext cx="8851586" cy="1614685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نزل قوله تعالى (الْيَوْمَ أَكْمَلْتُ لَكُمْ دِينَكُمْ ) في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54679" y="2496842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فتح مكة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54679" y="375366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حجة الوداع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92928" y="5206040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غزوة بدر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531B6A-43F4-EBFD-3A37-A3ACCE3D5B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383" y="3753666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1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2400" y="191728"/>
            <a:ext cx="8300175" cy="2232158"/>
          </a:xfrm>
        </p:spPr>
        <p:txBody>
          <a:bodyPr>
            <a:noAutofit/>
          </a:bodyPr>
          <a:lstStyle/>
          <a:p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r>
              <a:rPr lang="ar-SA" sz="4400" dirty="0">
                <a:solidFill>
                  <a:schemeClr val="tx1"/>
                </a:solidFill>
              </a:rPr>
              <a:t>قوله تعالى (</a:t>
            </a:r>
            <a:r>
              <a:rPr lang="ar-SA" sz="32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الْيَوْمَ أَكْمَلْتُ لَكُمْ دِينَكُمْ وَأَتْمَمْتُ عَلَيْكُمْ نِعْمَتِي وَرَضِيتُ لَكُمُ الْإِسْلَامَ دِينًا ) تدل على أن رسالة النبي صلى الله عليه وسلم </a:t>
            </a: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br>
              <a:rPr lang="ar-SA" sz="4400" dirty="0">
                <a:solidFill>
                  <a:schemeClr val="tx1"/>
                </a:solidFill>
              </a:rPr>
            </a:b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843348" y="263585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الشمولية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843348" y="399685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العمومية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531826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الكمال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DB059C4-2EF7-E666-7DE6-C75644B58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932" y="5409605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73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46681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dirty="0">
                <a:solidFill>
                  <a:schemeClr val="tx1"/>
                </a:solidFill>
              </a:rPr>
              <a:t>أول الرسل عليهم السلام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موسى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646727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نوح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26772" y="478416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محمد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A3C875-DC87-DFD2-18F1-3486B90AE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579" y="3773328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585869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آخر الرسل عليهم السلام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محمد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72414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نوح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498086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موسى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516B9B5-0680-1815-7371-322E375F0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352" y="246741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1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181" y="796413"/>
            <a:ext cx="7846143" cy="2097868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أرسل الله تعالى نبينا محمد صلى الله عليه وسلم إلى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340391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الإنس فقط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4621437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الإنس والجن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5838958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الجن فقط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C4E4705-EF2A-CEB7-E5F9-7C5D306AB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6682" y="462143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65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7445" y="533618"/>
            <a:ext cx="7729728" cy="1188720"/>
          </a:xfrm>
        </p:spPr>
        <p:txBody>
          <a:bodyPr>
            <a:noAutofit/>
          </a:bodyPr>
          <a:lstStyle/>
          <a:p>
            <a:r>
              <a:rPr lang="ar-SA" sz="4000" dirty="0">
                <a:solidFill>
                  <a:schemeClr val="tx1"/>
                </a:solidFill>
              </a:rPr>
              <a:t>بذل مال أو طعام أو نفع بطيب نفس من غير انتظار مقابل هو 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50176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الكرم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0176" y="374600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الرفق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88425" y="494240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الحلم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20CA81E-2919-8982-28B5-4457DD8BE2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6880" y="2502868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5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832" y="579237"/>
            <a:ext cx="8188743" cy="1881446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صحابي أسلم يوم الفتح وكان يحمل ألوية بني كعب هو 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698947" y="332652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أبو هريرة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739770" y="4367858"/>
            <a:ext cx="6235881" cy="867820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خويلد بن عمرو الخزاعي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2872740" y="573213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أنس بن مالك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6C9CD0-1690-8F34-F05D-83B45CFD8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1195" y="4511125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4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3265" y="235131"/>
            <a:ext cx="7807599" cy="1932882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حكم إكرام الضيف 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305574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واجب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3985" y="431352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مستحب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92234" y="557952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/مباح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6B0FE14-C901-B9E6-14E7-5951E91723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579" y="3071752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70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8516" y="309717"/>
            <a:ext cx="7691720" cy="1946786"/>
          </a:xfrm>
        </p:spPr>
        <p:txBody>
          <a:bodyPr>
            <a:noAutofit/>
          </a:bodyPr>
          <a:lstStyle/>
          <a:p>
            <a:r>
              <a:rPr lang="ar-SA" sz="4400" dirty="0">
                <a:solidFill>
                  <a:schemeClr val="tx1"/>
                </a:solidFill>
              </a:rPr>
              <a:t>الحق الواجب للضيف من الإكرام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846024" y="294906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يوم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72247" y="422791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يوم وليلة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62985" y="549392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ليلة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13FD3D5-3710-1D01-96F4-33661153D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2190" y="4291214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43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5887" y="382415"/>
            <a:ext cx="7491439" cy="1164554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معنى كلمة ( جائزته ) في الحديث  .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76302" y="224167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حقه الواجب من الضيافة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61087" y="335075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هديته الواجبة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99336" y="4522444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صدقته الواجبة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1C6F39-7D47-D930-8E87-FC3BFB633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3006" y="224167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4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3506" y="508064"/>
            <a:ext cx="7618258" cy="1229868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حبس القلب عن الجزع واللسان عن التشكي والجوارح عن اللطم والضرب وشق الجيوب  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1885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الحلم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53224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الصبر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473808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الرفق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0671DB2-B7BF-EBFF-D2D8-9288837D2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352" y="3595545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61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3932" y="611994"/>
            <a:ext cx="7766304" cy="1190679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التعقل والتثبت في الأمور وترك العجلة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89365" y="2460683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الحلم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89365" y="370384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الصبر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27614" y="4790914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الرفق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8387C5F-B973-E361-5B71-07447A2F69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6069" y="2580333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3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572806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كان موقف النبي صلى الله عليه وسلم من الأعرابي الي جذب رداءه أنه .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غضب عليه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53224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أمر بضربه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4548187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تبسم في وجهه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97BF697-7E29-A998-074F-754E9BF1D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6733" y="4639523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665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3570" y="533618"/>
            <a:ext cx="7729728" cy="1188720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عندما عصت قبيلة دوس ورفضت الدخول في الإسلام فإن النبي صلى الله عليه وسلم  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50177" y="24674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دعا عليهم بالهلاك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0177" y="367892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دعا لهم بالهداية 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88426" y="4879535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أمر بقتالهم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86CAD4-A1FF-AF7C-E732-0ACF6DEC65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6881" y="372757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37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493878"/>
            <a:ext cx="7729728" cy="1188720"/>
          </a:xfrm>
        </p:spPr>
        <p:txBody>
          <a:bodyPr>
            <a:noAutofit/>
          </a:bodyPr>
          <a:lstStyle/>
          <a:p>
            <a:r>
              <a:rPr lang="ar-SA" sz="3600" b="1" dirty="0">
                <a:solidFill>
                  <a:schemeClr val="tx1"/>
                </a:solidFill>
                <a:latin typeface="hafs"/>
              </a:rPr>
              <a:t>هو الأخذ بالأسهل والأيسر في القول والفعل  </a:t>
            </a:r>
            <a:endParaRPr lang="ar-SA" sz="3600" dirty="0">
              <a:solidFill>
                <a:schemeClr val="tx1"/>
              </a:solidFill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604761" y="3510664"/>
            <a:ext cx="6505900" cy="763958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الحلم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2604761" y="4645506"/>
            <a:ext cx="6629591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الحياء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2ABC119-0C42-B145-5E56-B91A6DA76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1290" y="2415568"/>
            <a:ext cx="581285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4202F285-5B60-F047-A5E7-AE0B461E8BCD}"/>
              </a:ext>
            </a:extLst>
          </p:cNvPr>
          <p:cNvSpPr/>
          <p:nvPr/>
        </p:nvSpPr>
        <p:spPr>
          <a:xfrm>
            <a:off x="2734722" y="2313260"/>
            <a:ext cx="6245978" cy="850791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1/  الرفق  </a:t>
            </a:r>
          </a:p>
        </p:txBody>
      </p:sp>
    </p:spTree>
    <p:extLst>
      <p:ext uri="{BB962C8B-B14F-4D97-AF65-F5344CB8AC3E}">
        <p14:creationId xmlns:p14="http://schemas.microsoft.com/office/powerpoint/2010/main" val="179145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0528" y="265471"/>
            <a:ext cx="7940335" cy="1961535"/>
          </a:xfrm>
        </p:spPr>
        <p:txBody>
          <a:bodyPr>
            <a:normAutofit/>
          </a:bodyPr>
          <a:lstStyle/>
          <a:p>
            <a:r>
              <a:rPr lang="ar-SA" sz="4400" b="1" dirty="0" err="1">
                <a:solidFill>
                  <a:schemeClr val="tx1"/>
                </a:solidFill>
                <a:latin typeface="hafs"/>
              </a:rPr>
              <a:t>أشتهرت</a:t>
            </a:r>
            <a:r>
              <a:rPr lang="ar-SA" sz="4400" b="1" dirty="0">
                <a:solidFill>
                  <a:schemeClr val="tx1"/>
                </a:solidFill>
                <a:latin typeface="hafs"/>
              </a:rPr>
              <a:t> بالذكاء والحفظ هي .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76841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خديجة بنت خويلد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405727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حفصة بنت عمر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539344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3/  عائشة بنت أبي بكر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6C37FBE-A0BA-A350-42F9-98F178A8C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4273" y="5484778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72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505807"/>
            <a:ext cx="7729728" cy="1188720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كان محبا للعلم وأكثر الصحابة رواية للحديث    . 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عبدالله بن مسعود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23110" y="358937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عبدالرحمن بن صخر الدوسي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92235" y="4711338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أنس بن مالك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18840F-DCD4-7A8E-656D-214229B3D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2195" y="3589374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1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9806" y="176981"/>
            <a:ext cx="7952769" cy="2090214"/>
          </a:xfrm>
        </p:spPr>
        <p:txBody>
          <a:bodyPr>
            <a:normAutofit/>
          </a:bodyPr>
          <a:lstStyle/>
          <a:p>
            <a:r>
              <a:rPr lang="ar-SA" sz="5400" b="1" dirty="0">
                <a:solidFill>
                  <a:schemeClr val="tx1"/>
                </a:solidFill>
                <a:latin typeface="hafs"/>
              </a:rPr>
              <a:t>من نماذج التواضع   .   </a:t>
            </a:r>
            <a:endParaRPr lang="ar-SA" sz="5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75635" y="289623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يخدم الإنسان نفسه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01760" y="419587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يحب ثناء الناس عليه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40009" y="5485494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يفرح بشكر الناس له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0431207-EEFE-0215-2B11-D6D45A0237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932" y="2935346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90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8581" y="505806"/>
            <a:ext cx="8078745" cy="1603855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الترفع على الناس صورة من صور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538232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إظهار النعمة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957648" y="360451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الكبر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5897" y="474833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التواضع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BCC3D42-478F-25D1-BACB-635DFAA10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4621" y="3667811"/>
            <a:ext cx="745409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9696" y="520555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كان غزير العلم مجتهدا في العبادة هو   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93868" y="2502843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أبو هريرة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319870" y="364727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عبد الله بن مسعود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458119" y="4889234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عبدالله بن عمرو بن العاص القرشي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68880ED-4D3E-1090-FF28-712864AD6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3572" y="498057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588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847" y="382745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صفة تبعث على فعل الحسن وترك القبيح 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17309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الرحمة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71131" y="341840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الحياء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09380" y="4678461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التواضع 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1A6886-11E4-6BD2-80E8-245FB61798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932" y="3491081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72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466618"/>
            <a:ext cx="7729728" cy="1188720"/>
          </a:xfrm>
        </p:spPr>
        <p:txBody>
          <a:bodyPr>
            <a:normAutofit/>
          </a:bodyPr>
          <a:lstStyle/>
          <a:p>
            <a:r>
              <a:rPr lang="ar-SA" sz="4800" b="1" dirty="0">
                <a:solidFill>
                  <a:schemeClr val="tx1"/>
                </a:solidFill>
                <a:latin typeface="hafs"/>
              </a:rPr>
              <a:t>اشتهر بأنه كان مجاب الدعوة 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06237" y="217713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عمران بن حصين الخزاعي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76054" y="344594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أبو هريرة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414303" y="4724987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عبد الله بن عباس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4EE97C9-87CA-4B6A-0D89-61D977C67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2758" y="2249272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13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7445" y="382745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800" b="1" dirty="0" err="1">
                <a:solidFill>
                  <a:schemeClr val="tx1"/>
                </a:solidFill>
                <a:latin typeface="hafs"/>
              </a:rPr>
              <a:t>حكمالإتيان</a:t>
            </a:r>
            <a:r>
              <a:rPr lang="ar-SA" sz="4800" b="1" dirty="0">
                <a:solidFill>
                  <a:schemeClr val="tx1"/>
                </a:solidFill>
                <a:latin typeface="hafs"/>
              </a:rPr>
              <a:t> إلى المسجد بالروائح الكريهة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117257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</a:t>
            </a:r>
            <a:r>
              <a:rPr lang="ar-SA" sz="2800" kern="0" dirty="0" err="1">
                <a:solidFill>
                  <a:prstClr val="black"/>
                </a:solidFill>
                <a:latin typeface="Gill Sans MT" panose="020B0502020104020203"/>
              </a:rPr>
              <a:t>لايجوز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8069" y="336046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مباح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96318" y="461414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يجوز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4C41BEC-4E32-DBC6-8859-A0C8B2D536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5888" y="2243858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2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832" y="192865"/>
            <a:ext cx="8188743" cy="1798167"/>
          </a:xfrm>
        </p:spPr>
        <p:txBody>
          <a:bodyPr>
            <a:normAutofit/>
          </a:bodyPr>
          <a:lstStyle/>
          <a:p>
            <a:r>
              <a:rPr lang="ar-SA" sz="4800" b="1" dirty="0">
                <a:solidFill>
                  <a:schemeClr val="tx1"/>
                </a:solidFill>
                <a:latin typeface="hafs"/>
              </a:rPr>
              <a:t>من الأعذار التي تبيح تخلف الرجل عن صلاة الجماعة     </a:t>
            </a:r>
            <a:r>
              <a:rPr lang="ar-SA" b="1" dirty="0">
                <a:solidFill>
                  <a:schemeClr val="tx1"/>
                </a:solidFill>
                <a:latin typeface="hafs"/>
              </a:rPr>
              <a:t>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783457" y="257253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المرض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2888523" y="380872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مراجعة الدروس وحل الواجبات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26772" y="5365366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المناسبات الاجتماعية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29BD4EF-824C-2C93-A681-EA744734E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5227" y="258853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327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5438" y="382745"/>
            <a:ext cx="7729728" cy="1188720"/>
          </a:xfrm>
        </p:spPr>
        <p:txBody>
          <a:bodyPr>
            <a:normAutofit/>
          </a:bodyPr>
          <a:lstStyle/>
          <a:p>
            <a:r>
              <a:rPr lang="ar-SA" sz="4800" b="1" dirty="0">
                <a:solidFill>
                  <a:schemeClr val="tx1"/>
                </a:solidFill>
                <a:latin typeface="hafs"/>
              </a:rPr>
              <a:t>حكم ترك صلاة الجماعة للمسافر      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53985" y="212782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مباح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58488" y="331440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يجوز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96737" y="465263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مكروه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48B02D7-348E-5723-7AD1-74CF23420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4523" y="3314409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12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884" y="250723"/>
            <a:ext cx="8990420" cy="1696064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من الصلوات التي يجوز قصرها      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47807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الفجر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49088" y="3717257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المغرب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18212" y="5162891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العصر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884E357-5A50-2ECA-4D25-01CE34EAB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1019" y="525422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99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1420" y="324986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من الصلوات التي </a:t>
            </a:r>
            <a:r>
              <a:rPr lang="ar-SA" sz="4400" b="1" dirty="0" err="1">
                <a:solidFill>
                  <a:schemeClr val="tx1"/>
                </a:solidFill>
                <a:latin typeface="hafs"/>
              </a:rPr>
              <a:t>لايجوز</a:t>
            </a:r>
            <a:r>
              <a:rPr lang="ar-SA" sz="4400" b="1" dirty="0">
                <a:solidFill>
                  <a:schemeClr val="tx1"/>
                </a:solidFill>
                <a:latin typeface="hafs"/>
              </a:rPr>
              <a:t> قصرها         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19300" y="2145202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المغرب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19300" y="348458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العصر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62051" y="467214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 العشاء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5CFD9E7-4F1C-A032-2829-7FFF8E170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0506" y="2185851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89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5277" y="412955"/>
            <a:ext cx="7895978" cy="1453074"/>
          </a:xfrm>
        </p:spPr>
        <p:txBody>
          <a:bodyPr>
            <a:normAutofit fontScale="90000"/>
          </a:bodyPr>
          <a:lstStyle/>
          <a:p>
            <a:r>
              <a:rPr lang="ar-SA" sz="5400" b="1" dirty="0">
                <a:solidFill>
                  <a:schemeClr val="tx1"/>
                </a:solidFill>
                <a:latin typeface="hafs"/>
              </a:rPr>
              <a:t>أقل مسافة يجوز فيها قصر الصلاة         </a:t>
            </a:r>
            <a:r>
              <a:rPr lang="ar-SA" b="1" dirty="0">
                <a:solidFill>
                  <a:schemeClr val="tx1"/>
                </a:solidFill>
                <a:latin typeface="hafs"/>
              </a:rPr>
              <a:t>.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93174" y="2460683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200كم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93174" y="370384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35كم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093174" y="501915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80كم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4874633-672D-34AA-4A72-C4F0EA6CD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2064" y="5019153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16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296" y="338350"/>
            <a:ext cx="8013462" cy="1821161"/>
          </a:xfrm>
        </p:spPr>
        <p:txBody>
          <a:bodyPr>
            <a:normAutofit/>
          </a:bodyPr>
          <a:lstStyle/>
          <a:p>
            <a:r>
              <a:rPr lang="ar-SA" sz="4800" b="1" dirty="0">
                <a:solidFill>
                  <a:schemeClr val="tx1"/>
                </a:solidFill>
                <a:latin typeface="hafs"/>
              </a:rPr>
              <a:t>يجوز للمسافر قصر الصلاة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29112" y="263005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عند خروجه من بلده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29112" y="395510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عند خروجه من منزله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31571" y="531847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عند خروجه من المدينة للزيارة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0AD9C0D-C9FB-DA28-3587-2C86A7F49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1115" y="2739134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3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633" y="382745"/>
            <a:ext cx="7729728" cy="1188720"/>
          </a:xfrm>
        </p:spPr>
        <p:txBody>
          <a:bodyPr>
            <a:normAutofit/>
          </a:bodyPr>
          <a:lstStyle/>
          <a:p>
            <a:r>
              <a:rPr lang="ar-SA" sz="5400" b="1" dirty="0">
                <a:solidFill>
                  <a:schemeClr val="tx1"/>
                </a:solidFill>
                <a:latin typeface="hafs"/>
              </a:rPr>
              <a:t>قصر الصلاة الرباعية للمسافر    </a:t>
            </a:r>
            <a:r>
              <a:rPr lang="ar-SA" b="1" dirty="0">
                <a:solidFill>
                  <a:schemeClr val="tx1"/>
                </a:solidFill>
                <a:latin typeface="hafs"/>
              </a:rPr>
              <a:t>.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15274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سنة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80111" y="329694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واجب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18360" y="4578650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مباح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26A2A33-8EE7-DB42-23A0-5642D898F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352" y="227935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4700" y="139700"/>
            <a:ext cx="7772472" cy="1746214"/>
          </a:xfrm>
        </p:spPr>
        <p:txBody>
          <a:bodyPr>
            <a:norm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أولى الناس بالإمامة    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53985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أعلمهم بالسنة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53985" y="356710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أقدمهم إسلاما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192234" y="476808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أقرؤهم للقرآن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CF8376-8B8D-5192-085F-80DBAAAE55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2289" y="4859425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68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20555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إذا كان المأموم الواحد فإنه يقف بالنسبة لإمام الصلاة </a:t>
            </a:r>
            <a:r>
              <a:rPr lang="ar-SA" sz="4800" b="1" dirty="0">
                <a:solidFill>
                  <a:schemeClr val="tx1"/>
                </a:solidFill>
                <a:latin typeface="hafs"/>
              </a:rPr>
              <a:t>   </a:t>
            </a:r>
            <a:endParaRPr lang="ar-SA" sz="48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32362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عن يمينه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19992" y="364727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عن يساره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58241" y="4890432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عن خلفه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87693B3-00C1-D38D-30EA-0E7E81965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2128" y="246741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11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2606" y="176981"/>
            <a:ext cx="8648258" cy="1941592"/>
          </a:xfrm>
        </p:spPr>
        <p:txBody>
          <a:bodyPr>
            <a:normAutofit/>
          </a:bodyPr>
          <a:lstStyle/>
          <a:p>
            <a:r>
              <a:rPr lang="ar-SA" sz="4800" b="1" dirty="0">
                <a:solidFill>
                  <a:schemeClr val="tx1"/>
                </a:solidFill>
                <a:latin typeface="hafs"/>
              </a:rPr>
              <a:t>يقف المأمومين أكثر من واحد   </a:t>
            </a:r>
            <a:endParaRPr lang="ar-SA" sz="48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44337" y="270030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عن يمين الإمام 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13461" y="388661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خلف الإمام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82586" y="5307185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يسار الإمام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B589B8-2732-D15B-19FD-22CC69E50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7168" y="3944008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13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063" y="476586"/>
            <a:ext cx="7683573" cy="1148695"/>
          </a:xfrm>
        </p:spPr>
        <p:txBody>
          <a:bodyPr>
            <a:normAutofit fontScale="90000"/>
          </a:bodyPr>
          <a:lstStyle/>
          <a:p>
            <a:r>
              <a:rPr lang="ar-SA" sz="4400" dirty="0">
                <a:solidFill>
                  <a:schemeClr val="tx1"/>
                </a:solidFill>
              </a:rPr>
              <a:t>إذا صلت امرأة في مجموعة نساء فأنها تقف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93174" y="2291286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يمين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69523" y="3448812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وسط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407772" y="4649089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يسار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0E6641-4F5A-B265-C315-6014D1C200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1263" y="3448812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8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24" y="304368"/>
            <a:ext cx="7729728" cy="1188720"/>
          </a:xfrm>
        </p:spPr>
        <p:txBody>
          <a:bodyPr>
            <a:normAutofit/>
          </a:bodyPr>
          <a:lstStyle/>
          <a:p>
            <a:r>
              <a:rPr lang="ar-SA" sz="4800" b="1" dirty="0">
                <a:solidFill>
                  <a:schemeClr val="tx1"/>
                </a:solidFill>
                <a:latin typeface="hafs"/>
              </a:rPr>
              <a:t>تقف النساء إذا صلينا مع الرجال</a:t>
            </a:r>
            <a:endParaRPr lang="ar-SA" sz="48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107357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خلف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06236" y="32644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أمام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44485" y="442146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يسار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BF4941D-1FB5-78A2-4811-AF975D97D2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352" y="2174127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98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4213" y="585869"/>
            <a:ext cx="7683573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حكم متابعة إمام الصلاة في أفعال الصلاة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45426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مكروهة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18903" y="355302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واجبة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57152" y="4765240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مستحبة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3CF9B5-C6FE-28FD-3A03-471C0D8A9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143" y="3616325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18870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أن يكون مع إمام الصلاة في انتقالات الصلاة وليس بعده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84614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المسابقة   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84614" y="3532245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المتابعة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22863" y="4753683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الموافقة 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10DE666-5688-E335-EABA-6594E20F70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2758" y="4845019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19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46680"/>
            <a:ext cx="7729728" cy="1188720"/>
          </a:xfrm>
        </p:spPr>
        <p:txBody>
          <a:bodyPr>
            <a:noAutofit/>
          </a:bodyPr>
          <a:lstStyle/>
          <a:p>
            <a:r>
              <a:rPr lang="ar-SA" sz="4000" b="1" dirty="0">
                <a:solidFill>
                  <a:schemeClr val="tx1"/>
                </a:solidFill>
                <a:latin typeface="hafs"/>
              </a:rPr>
              <a:t>حكم مسابقة المأموم لإمام الصلاة </a:t>
            </a:r>
            <a:endParaRPr lang="ar-SA" sz="40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71551" y="240411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مباحة  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71551" y="364727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محرمة    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309800" y="4740621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مكروهة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3F4C4E9-6B11-BBE8-4ADD-FEF4DF325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7155" y="3710571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10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633" y="546681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الصلاة التي ليس لها سنة راتبة صلاة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30434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الفجر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32635" y="352248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الظهر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A7AE8B-4124-26CA-FA93-18F1B018EFD3}"/>
              </a:ext>
            </a:extLst>
          </p:cNvPr>
          <p:cNvSpPr/>
          <p:nvPr/>
        </p:nvSpPr>
        <p:spPr>
          <a:xfrm>
            <a:off x="3270884" y="4623054"/>
            <a:ext cx="6138455" cy="763959"/>
          </a:xfrm>
          <a:prstGeom prst="roundRect">
            <a:avLst>
              <a:gd name="adj" fmla="val 25274"/>
            </a:avLst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3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العصر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F7C0A4-11C9-6A04-AEF5-DF30B4296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5718" y="4714390"/>
            <a:ext cx="581285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928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633" y="546681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حكم صلاة الوتر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2957648" y="236717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واجبة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085338" y="3791180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سنة مؤكدة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F7C0A4-11C9-6A04-AEF5-DF30B4296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1830" y="3854480"/>
            <a:ext cx="649061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63B41F4B-6500-95F4-4AA6-44C5AF21FBC7}"/>
              </a:ext>
            </a:extLst>
          </p:cNvPr>
          <p:cNvSpPr/>
          <p:nvPr/>
        </p:nvSpPr>
        <p:spPr>
          <a:xfrm>
            <a:off x="3255126" y="5215189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3/  مستحبة</a:t>
            </a:r>
          </a:p>
        </p:txBody>
      </p:sp>
    </p:spTree>
    <p:extLst>
      <p:ext uri="{BB962C8B-B14F-4D97-AF65-F5344CB8AC3E}">
        <p14:creationId xmlns:p14="http://schemas.microsoft.com/office/powerpoint/2010/main" val="164749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633" y="546681"/>
            <a:ext cx="7729728" cy="1188720"/>
          </a:xfrm>
        </p:spPr>
        <p:txBody>
          <a:bodyPr>
            <a:normAutofit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أقل صلاة الوتر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079618" y="2721114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ركعتان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132635" y="420099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2/ ركعة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F7C0A4-11C9-6A04-AEF5-DF30B4296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1830" y="4287527"/>
            <a:ext cx="649061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D7538850-51FF-EA0B-6BA6-44F727474E98}"/>
              </a:ext>
            </a:extLst>
          </p:cNvPr>
          <p:cNvSpPr/>
          <p:nvPr/>
        </p:nvSpPr>
        <p:spPr>
          <a:xfrm>
            <a:off x="3132635" y="561049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2/  ثلاث ركعات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6829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633" y="546681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dirty="0">
                <a:solidFill>
                  <a:schemeClr val="tx1"/>
                </a:solidFill>
              </a:rPr>
              <a:t>نام فهد عن صلاة العصر فأداها قبل غروب الشمس حكمها 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32635" y="244765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</a:t>
            </a:r>
            <a:r>
              <a:rPr lang="ar-SA" sz="2800" kern="0" dirty="0" err="1">
                <a:solidFill>
                  <a:prstClr val="black"/>
                </a:solidFill>
                <a:latin typeface="Gill Sans MT" panose="020B0502020104020203"/>
              </a:rPr>
              <a:t>لايجوز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55126" y="388247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جائز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F7C0A4-11C9-6A04-AEF5-DF30B4296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4759" y="3945778"/>
            <a:ext cx="649061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B96EDADF-84C1-8E9B-0DEA-F31A07D27230}"/>
              </a:ext>
            </a:extLst>
          </p:cNvPr>
          <p:cNvSpPr/>
          <p:nvPr/>
        </p:nvSpPr>
        <p:spPr>
          <a:xfrm>
            <a:off x="3348055" y="530262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3/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محرم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011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633" y="546681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من الصلوات الجائزة وقت النهي صلاة الكسوف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32635" y="244765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خطأ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55126" y="388247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 صواب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F7C0A4-11C9-6A04-AEF5-DF30B4296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4759" y="3945778"/>
            <a:ext cx="649061" cy="5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0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F033D6-C3A0-CB1E-0619-74B83C83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633" y="546681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ar-SA" sz="4400" b="1" dirty="0">
                <a:solidFill>
                  <a:schemeClr val="tx1"/>
                </a:solidFill>
                <a:latin typeface="hafs"/>
              </a:rPr>
              <a:t>دخلت المسجد بعد صلاة الفجر وقبل طلوع الشمس فهل يجوز أن تصلي تحية المسجد   </a:t>
            </a:r>
            <a:endParaRPr lang="ar-SA" sz="4400" dirty="0">
              <a:solidFill>
                <a:schemeClr val="tx1"/>
              </a:solidFill>
            </a:endParaRP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51BD8CC-9705-1591-30E7-FC4715D2D2B3}"/>
              </a:ext>
            </a:extLst>
          </p:cNvPr>
          <p:cNvSpPr/>
          <p:nvPr/>
        </p:nvSpPr>
        <p:spPr>
          <a:xfrm>
            <a:off x="3132635" y="244765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1/   يجوز    </a:t>
            </a:r>
            <a:endParaRPr kumimoji="0" lang="ar-S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3F4EC0-251E-9A65-B7AC-A71452C01C33}"/>
              </a:ext>
            </a:extLst>
          </p:cNvPr>
          <p:cNvSpPr/>
          <p:nvPr/>
        </p:nvSpPr>
        <p:spPr>
          <a:xfrm>
            <a:off x="3255126" y="3882478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2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/  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r>
              <a:rPr lang="ar-SA" sz="2800" kern="0" dirty="0" err="1">
                <a:solidFill>
                  <a:prstClr val="black"/>
                </a:solidFill>
                <a:latin typeface="Gill Sans MT" panose="020B0502020104020203"/>
              </a:rPr>
              <a:t>لايجوز</a:t>
            </a:r>
            <a:r>
              <a:rPr lang="ar-SA" sz="2800" kern="0" dirty="0">
                <a:solidFill>
                  <a:prstClr val="black"/>
                </a:solidFill>
                <a:latin typeface="Gill Sans MT" panose="020B0502020104020203"/>
              </a:rPr>
              <a:t>  </a:t>
            </a: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F7C0A4-11C9-6A04-AEF5-DF30B4296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1830" y="2492434"/>
            <a:ext cx="649061" cy="581285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B96EDADF-84C1-8E9B-0DEA-F31A07D27230}"/>
              </a:ext>
            </a:extLst>
          </p:cNvPr>
          <p:cNvSpPr/>
          <p:nvPr/>
        </p:nvSpPr>
        <p:spPr>
          <a:xfrm>
            <a:off x="3348055" y="5302621"/>
            <a:ext cx="6276704" cy="707886"/>
          </a:xfrm>
          <a:prstGeom prst="roundRect">
            <a:avLst/>
          </a:prstGeom>
          <a:solidFill>
            <a:sysClr val="window" lastClr="FFFFFF"/>
          </a:solidFill>
          <a:ln w="22225" cap="rnd" cmpd="sng" algn="ctr">
            <a:solidFill>
              <a:srgbClr val="4D1434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</a:rPr>
              <a:t> 3/  مكروه </a:t>
            </a:r>
          </a:p>
        </p:txBody>
      </p:sp>
    </p:spTree>
    <p:extLst>
      <p:ext uri="{BB962C8B-B14F-4D97-AF65-F5344CB8AC3E}">
        <p14:creationId xmlns:p14="http://schemas.microsoft.com/office/powerpoint/2010/main" val="236740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نتيجة بحث الصور عن تم بحمد الله">
            <a:extLst>
              <a:ext uri="{FF2B5EF4-FFF2-40B4-BE49-F238E27FC236}">
                <a16:creationId xmlns:a16="http://schemas.microsoft.com/office/drawing/2014/main" id="{0502526D-1932-663C-60DB-8806A19F4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4023519"/>
      </p:ext>
    </p:extLst>
  </p:cSld>
  <p:clrMapOvr>
    <a:masterClrMapping/>
  </p:clrMapOvr>
</p:sld>
</file>

<file path=ppt/theme/theme1.xml><?xml version="1.0" encoding="utf-8"?>
<a:theme xmlns:a="http://schemas.openxmlformats.org/drawingml/2006/main" name="رزمة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رزمة</Template>
  <TotalTime>1822</TotalTime>
  <Words>1390</Words>
  <Application>Microsoft Office PowerPoint</Application>
  <PresentationFormat>شاشة عريضة</PresentationFormat>
  <Paragraphs>276</Paragraphs>
  <Slides>73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73</vt:i4>
      </vt:variant>
    </vt:vector>
  </HeadingPairs>
  <TitlesOfParts>
    <vt:vector size="77" baseType="lpstr">
      <vt:lpstr>Arial</vt:lpstr>
      <vt:lpstr>Gill Sans MT</vt:lpstr>
      <vt:lpstr>hafs</vt:lpstr>
      <vt:lpstr>رزمة</vt:lpstr>
      <vt:lpstr>عرض تقديمي في PowerPoint</vt:lpstr>
      <vt:lpstr>عرض تقديمي في PowerPoint</vt:lpstr>
      <vt:lpstr>عرض تقديمي في PowerPoint</vt:lpstr>
      <vt:lpstr>من خلال إستراتيجية إصابة الهدف صوبي الإجابة الصحيــحة ؟</vt:lpstr>
      <vt:lpstr>عدد مراتب الدين  . .</vt:lpstr>
      <vt:lpstr>عدد أركان الإيمان  .</vt:lpstr>
      <vt:lpstr>من أركان الإيمان </vt:lpstr>
      <vt:lpstr>من أسماء الملائكة .  </vt:lpstr>
      <vt:lpstr>من أعمال الملائكة النزول بالوحي الموكل به هو  . </vt:lpstr>
      <vt:lpstr>الإيمان أن كل شي في هذا الكون من خير أو شر فهو بقضاء الله وقدره هو تعريف .  </vt:lpstr>
      <vt:lpstr>عدد أركان الإسلام </vt:lpstr>
      <vt:lpstr>ترتيب مراتب الدين   .</vt:lpstr>
      <vt:lpstr>أن تعبد الله كأنك تراه فإن لم تكن تراه فإنه يراك  .</vt:lpstr>
      <vt:lpstr>من صفات النبي صلى الله عليه وسلم قبل البعثة </vt:lpstr>
      <vt:lpstr>تزوج النبي صلى الله عليه وسلم خديجة وعمره .  </vt:lpstr>
      <vt:lpstr>عدد أولاد النبي صلى الله عليه وسلم  .  </vt:lpstr>
      <vt:lpstr>بعث الله محمد صلى الله عليه وسلم بالنبوة وعمره .   </vt:lpstr>
      <vt:lpstr>أول مانزل على النبي صلى الله عليه وسلم إيذانا بنبوته سورة   </vt:lpstr>
      <vt:lpstr>مكث النبي صلى الله عليه وسلم في مكة يدعو إلى الله تعالى   .    </vt:lpstr>
      <vt:lpstr>من الفرائض التي فرضت ليلة الإسراء والمعراج وفرضت في السماء كانت      </vt:lpstr>
      <vt:lpstr>أول عمل قام به النبي صلى الله عليه وسلم في المدينة   </vt:lpstr>
      <vt:lpstr>رفيق النبي صلى الله عليه وسلم في الهجرة هو الصحابي  </vt:lpstr>
      <vt:lpstr>حج النبي صلى الله عليه وسلم حجة الوداع في السنة  </vt:lpstr>
      <vt:lpstr>عدد السنوات التي قضاها النبي صلى الله عليه وسلم في الدعوة إلى الله تعالى    </vt:lpstr>
      <vt:lpstr>توفي النبي صلى الله عليه وسلم في المدينة وكان عمره  </vt:lpstr>
      <vt:lpstr>موقف النبي صلى الله عليه وسلم من الطعام عندما يقدم له </vt:lpstr>
      <vt:lpstr>خصت خلق النبي صلى الله عليه وسلم بكلمة جامعة وهي القرآن هي </vt:lpstr>
      <vt:lpstr>من صفات النبي صلى الله عليه وسلم الخُلقية </vt:lpstr>
      <vt:lpstr>نزل قوله تعالى (الْيَوْمَ أَكْمَلْتُ لَكُمْ دِينَكُمْ ) في</vt:lpstr>
      <vt:lpstr>                              قوله تعالى (الْيَوْمَ أَكْمَلْتُ لَكُمْ دِينَكُمْ وَأَتْمَمْتُ عَلَيْكُمْ نِعْمَتِي وَرَضِيتُ لَكُمُ الْإِسْلَامَ دِينًا ) تدل على أن رسالة النبي صلى الله عليه وسلم                                </vt:lpstr>
      <vt:lpstr>أول الرسل عليهم السلام </vt:lpstr>
      <vt:lpstr>آخر الرسل عليهم السلام </vt:lpstr>
      <vt:lpstr>أرسل الله تعالى نبينا محمد صلى الله عليه وسلم إلى </vt:lpstr>
      <vt:lpstr>بذل مال أو طعام أو نفع بطيب نفس من غير انتظار مقابل هو  </vt:lpstr>
      <vt:lpstr>صحابي أسلم يوم الفتح وكان يحمل ألوية بني كعب هو </vt:lpstr>
      <vt:lpstr>حكم إكرام الضيف </vt:lpstr>
      <vt:lpstr>الحق الواجب للضيف من الإكرام </vt:lpstr>
      <vt:lpstr>معنى كلمة ( جائزته ) في الحديث  .</vt:lpstr>
      <vt:lpstr>حبس القلب عن الجزع واللسان عن التشكي والجوارح عن اللطم والضرب وشق الجيوب  </vt:lpstr>
      <vt:lpstr>التعقل والتثبت في الأمور وترك العجلة  </vt:lpstr>
      <vt:lpstr>كان موقف النبي صلى الله عليه وسلم من الأعرابي الي جذب رداءه أنه . </vt:lpstr>
      <vt:lpstr>عندما عصت قبيلة دوس ورفضت الدخول في الإسلام فإن النبي صلى الله عليه وسلم  </vt:lpstr>
      <vt:lpstr>هو الأخذ بالأسهل والأيسر في القول والفعل  </vt:lpstr>
      <vt:lpstr>أشتهرت بالذكاء والحفظ هي . </vt:lpstr>
      <vt:lpstr>كان محبا للعلم وأكثر الصحابة رواية للحديث    . </vt:lpstr>
      <vt:lpstr>من نماذج التواضع   .   </vt:lpstr>
      <vt:lpstr>الترفع على الناس صورة من صور </vt:lpstr>
      <vt:lpstr>كان غزير العلم مجتهدا في العبادة هو    </vt:lpstr>
      <vt:lpstr>صفة تبعث على فعل الحسن وترك القبيح  </vt:lpstr>
      <vt:lpstr>اشتهر بأنه كان مجاب الدعوة  </vt:lpstr>
      <vt:lpstr>حكمالإتيان إلى المسجد بالروائح الكريهة</vt:lpstr>
      <vt:lpstr>من الأعذار التي تبيح تخلف الرجل عن صلاة الجماعة      </vt:lpstr>
      <vt:lpstr>حكم ترك صلاة الجماعة للمسافر       </vt:lpstr>
      <vt:lpstr>من الصلوات التي يجوز قصرها         </vt:lpstr>
      <vt:lpstr>من الصلوات التي لايجوز قصرها          </vt:lpstr>
      <vt:lpstr>أقل مسافة يجوز فيها قصر الصلاة         . </vt:lpstr>
      <vt:lpstr>يجوز للمسافر قصر الصلاة </vt:lpstr>
      <vt:lpstr>قصر الصلاة الرباعية للمسافر    . </vt:lpstr>
      <vt:lpstr>أولى الناس بالإمامة     </vt:lpstr>
      <vt:lpstr>إذا كان المأموم الواحد فإنه يقف بالنسبة لإمام الصلاة    </vt:lpstr>
      <vt:lpstr>يقف المأمومين أكثر من واحد   </vt:lpstr>
      <vt:lpstr>إذا صلت امرأة في مجموعة نساء فأنها تقف</vt:lpstr>
      <vt:lpstr>تقف النساء إذا صلينا مع الرجال</vt:lpstr>
      <vt:lpstr>حكم متابعة إمام الصلاة في أفعال الصلاة   </vt:lpstr>
      <vt:lpstr>أن يكون مع إمام الصلاة في انتقالات الصلاة وليس بعده  </vt:lpstr>
      <vt:lpstr>حكم مسابقة المأموم لإمام الصلاة </vt:lpstr>
      <vt:lpstr>الصلاة التي ليس لها سنة راتبة صلاة </vt:lpstr>
      <vt:lpstr>حكم صلاة الوتر</vt:lpstr>
      <vt:lpstr>أقل صلاة الوتر </vt:lpstr>
      <vt:lpstr>نام فهد عن صلاة العصر فأداها قبل غروب الشمس حكمها </vt:lpstr>
      <vt:lpstr>من الصلوات الجائزة وقت النهي صلاة الكسوف </vt:lpstr>
      <vt:lpstr>دخلت المسجد بعد صلاة الفجر وقبل طلوع الشمس فهل يجوز أن تصلي تحية المسجد   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من خلال إستراتيجية إصابة الهدف صوبي الإجابة الصحيــحة ؟</dc:title>
  <dc:creator>خلود بنت الغربي</dc:creator>
  <cp:lastModifiedBy>خلود الغربي</cp:lastModifiedBy>
  <cp:revision>15</cp:revision>
  <dcterms:created xsi:type="dcterms:W3CDTF">2022-11-03T17:13:04Z</dcterms:created>
  <dcterms:modified xsi:type="dcterms:W3CDTF">2025-05-19T18:26:03Z</dcterms:modified>
</cp:coreProperties>
</file>