
<file path=[Content_Types].xml><?xml version="1.0" encoding="utf-8"?>
<Types xmlns="http://schemas.openxmlformats.org/package/2006/content-types"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9" r:id="rId3"/>
    <p:sldId id="272" r:id="rId4"/>
    <p:sldId id="273" r:id="rId5"/>
    <p:sldId id="274" r:id="rId6"/>
    <p:sldId id="275" r:id="rId7"/>
    <p:sldId id="293" r:id="rId8"/>
    <p:sldId id="276" r:id="rId9"/>
    <p:sldId id="277" r:id="rId10"/>
    <p:sldId id="278" r:id="rId11"/>
    <p:sldId id="279" r:id="rId12"/>
    <p:sldId id="280" r:id="rId13"/>
    <p:sldId id="292" r:id="rId14"/>
    <p:sldId id="294" r:id="rId15"/>
    <p:sldId id="301" r:id="rId16"/>
    <p:sldId id="295" r:id="rId17"/>
    <p:sldId id="296" r:id="rId18"/>
    <p:sldId id="298" r:id="rId19"/>
    <p:sldId id="299" r:id="rId20"/>
    <p:sldId id="265" r:id="rId21"/>
    <p:sldId id="303" r:id="rId22"/>
    <p:sldId id="302" r:id="rId23"/>
    <p:sldId id="304" r:id="rId24"/>
    <p:sldId id="267" r:id="rId25"/>
    <p:sldId id="268" r:id="rId26"/>
    <p:sldId id="258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00"/>
    <a:srgbClr val="FFFFCC"/>
    <a:srgbClr val="FFFFFF"/>
    <a:srgbClr val="FFFFF3"/>
    <a:srgbClr val="F3F3F3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BE8E1D-F065-4F68-AE14-57B9FBDA52C9}" v="2" dt="2023-03-18T19:50:37.4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ماجد الحكمي" userId="c15e6e485a5a4051" providerId="LiveId" clId="{FABE8E1D-F065-4F68-AE14-57B9FBDA52C9}"/>
    <pc:docChg chg="undo custSel modSld">
      <pc:chgData name="ماجد الحكمي" userId="c15e6e485a5a4051" providerId="LiveId" clId="{FABE8E1D-F065-4F68-AE14-57B9FBDA52C9}" dt="2023-03-18T19:50:58.124" v="14" actId="20577"/>
      <pc:docMkLst>
        <pc:docMk/>
      </pc:docMkLst>
      <pc:sldChg chg="addSp delSp modSp mod">
        <pc:chgData name="ماجد الحكمي" userId="c15e6e485a5a4051" providerId="LiveId" clId="{FABE8E1D-F065-4F68-AE14-57B9FBDA52C9}" dt="2023-03-18T19:50:58.124" v="14" actId="20577"/>
        <pc:sldMkLst>
          <pc:docMk/>
          <pc:sldMk cId="3793017343" sldId="257"/>
        </pc:sldMkLst>
        <pc:spChg chg="add del mod">
          <ac:chgData name="ماجد الحكمي" userId="c15e6e485a5a4051" providerId="LiveId" clId="{FABE8E1D-F065-4F68-AE14-57B9FBDA52C9}" dt="2023-03-18T19:50:46.638" v="7" actId="20577"/>
          <ac:spMkLst>
            <pc:docMk/>
            <pc:sldMk cId="3793017343" sldId="257"/>
            <ac:spMk id="4" creationId="{00000000-0000-0000-0000-000000000000}"/>
          </ac:spMkLst>
        </pc:spChg>
        <pc:spChg chg="add del mod">
          <ac:chgData name="ماجد الحكمي" userId="c15e6e485a5a4051" providerId="LiveId" clId="{FABE8E1D-F065-4F68-AE14-57B9FBDA52C9}" dt="2023-03-18T19:50:37.490" v="2"/>
          <ac:spMkLst>
            <pc:docMk/>
            <pc:sldMk cId="3793017343" sldId="257"/>
            <ac:spMk id="6" creationId="{0044AE6A-4E75-9338-8A57-9531A9BF60BF}"/>
          </ac:spMkLst>
        </pc:spChg>
        <pc:spChg chg="add del mod">
          <ac:chgData name="ماجد الحكمي" userId="c15e6e485a5a4051" providerId="LiveId" clId="{FABE8E1D-F065-4F68-AE14-57B9FBDA52C9}" dt="2023-03-18T19:50:37.490" v="2"/>
          <ac:spMkLst>
            <pc:docMk/>
            <pc:sldMk cId="3793017343" sldId="257"/>
            <ac:spMk id="11" creationId="{32D5BFA7-D76A-BB9A-8D03-4FE8EB67BC99}"/>
          </ac:spMkLst>
        </pc:spChg>
        <pc:spChg chg="add del mod">
          <ac:chgData name="ماجد الحكمي" userId="c15e6e485a5a4051" providerId="LiveId" clId="{FABE8E1D-F065-4F68-AE14-57B9FBDA52C9}" dt="2023-03-18T19:50:37.490" v="2"/>
          <ac:spMkLst>
            <pc:docMk/>
            <pc:sldMk cId="3793017343" sldId="257"/>
            <ac:spMk id="12" creationId="{16F23FAD-501B-2F5A-BC4A-5D9EDD57074D}"/>
          </ac:spMkLst>
        </pc:spChg>
        <pc:spChg chg="add del mod">
          <ac:chgData name="ماجد الحكمي" userId="c15e6e485a5a4051" providerId="LiveId" clId="{FABE8E1D-F065-4F68-AE14-57B9FBDA52C9}" dt="2023-03-18T19:50:58.124" v="14" actId="20577"/>
          <ac:spMkLst>
            <pc:docMk/>
            <pc:sldMk cId="3793017343" sldId="257"/>
            <ac:spMk id="21" creationId="{00000000-0000-0000-0000-000000000000}"/>
          </ac:spMkLst>
        </pc:spChg>
        <pc:spChg chg="add del mod">
          <ac:chgData name="ماجد الحكمي" userId="c15e6e485a5a4051" providerId="LiveId" clId="{FABE8E1D-F065-4F68-AE14-57B9FBDA52C9}" dt="2023-03-18T19:50:53.204" v="11" actId="20577"/>
          <ac:spMkLst>
            <pc:docMk/>
            <pc:sldMk cId="3793017343" sldId="257"/>
            <ac:spMk id="2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895E68-ADAB-41A6-B692-A6EA9C37A927}" type="datetimeFigureOut">
              <a:rPr lang="en-US" smtClean="0"/>
              <a:t>3/18/2023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3869B5-3D80-4517-B09B-1A0E28BB1E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481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168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0371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5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53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53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5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6956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435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F84E2-278E-4856-80A3-15F0ABC1B181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606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B7086-9313-4CA4-9F2A-A027C56CB91F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11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5D3AB-7C69-4B7D-BA63-534FEEBA7815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032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AC26-7F73-43A6-80B3-3DE7629DC360}" type="datetime1">
              <a:rPr lang="en-US" smtClean="0"/>
              <a:t>3/18/2023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736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0F18-06A8-4575-9AB6-A5F91DE55615}" type="datetime1">
              <a:rPr lang="en-US" smtClean="0"/>
              <a:t>3/18/2023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42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F0A4-9F11-4E65-9DC2-D770DD639B7D}" type="datetime1">
              <a:rPr lang="en-US" smtClean="0"/>
              <a:t>3/18/2023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927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B7F3-D305-4BCE-8174-D36A7523EF08}" type="datetime1">
              <a:rPr lang="en-US" smtClean="0"/>
              <a:t>3/18/2023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48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23B61-CA2C-4385-B481-D8A93DA27702}" type="datetime1">
              <a:rPr lang="en-US" smtClean="0"/>
              <a:t>3/18/2023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849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F27AE-7E4E-4227-A8BB-27405F3D6A0A}" type="datetime1">
              <a:rPr lang="en-US" smtClean="0"/>
              <a:t>3/18/2023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036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E8AF2-A7AE-48EB-86AB-2211D558CF03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47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E01-AAC4-473B-BD0B-228B8962C566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13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EEF56-3AD5-4EA9-9F08-CC29E8C8ABFF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3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23.png"/><Relationship Id="rId9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9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4296" y="115909"/>
            <a:ext cx="12200592" cy="6634562"/>
            <a:chOff x="-4296" y="115909"/>
            <a:chExt cx="12200592" cy="6634562"/>
          </a:xfrm>
        </p:grpSpPr>
        <p:grpSp>
          <p:nvGrpSpPr>
            <p:cNvPr id="27" name="Group 26"/>
            <p:cNvGrpSpPr/>
            <p:nvPr/>
          </p:nvGrpSpPr>
          <p:grpSpPr>
            <a:xfrm>
              <a:off x="-4296" y="115909"/>
              <a:ext cx="12196296" cy="137373"/>
              <a:chOff x="-4296" y="141667"/>
              <a:chExt cx="12196296" cy="137373"/>
            </a:xfrm>
          </p:grpSpPr>
          <p:cxnSp>
            <p:nvCxnSpPr>
              <p:cNvPr id="32" name="Straight Connector 31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Group 27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9" name="Straight Connector 28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Rounded Rectangle 3"/>
          <p:cNvSpPr/>
          <p:nvPr/>
        </p:nvSpPr>
        <p:spPr>
          <a:xfrm>
            <a:off x="2638020" y="1606059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  الثاني ثانوي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30355" y="1682354"/>
            <a:ext cx="209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المرحلة/ الصف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41843" y="6235163"/>
            <a:ext cx="30222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200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جميع الحقوق محفوظة لشركة تطوير للخدمات التعليمية</a:t>
            </a:r>
            <a:endParaRPr lang="en-US" sz="1200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30355" y="3228585"/>
            <a:ext cx="209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المـــــــــــــــــــــــــــــــــــــــــادة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0355" y="3967765"/>
            <a:ext cx="209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موضوع الدرس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30355" y="4768404"/>
            <a:ext cx="209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إعداد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638020" y="3155182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كيمياء2-3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638019" y="3896775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ar-SA" sz="2800" b="1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itchFamily="2" charset="-78"/>
              </a:rPr>
              <a:t>الأحماض النووية</a:t>
            </a:r>
            <a:endParaRPr lang="en-US" sz="2800" b="1" dirty="0">
              <a:solidFill>
                <a:srgbClr val="0000CC"/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638019" y="4665415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أ/ ماجد الحكمي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830355" y="2454291"/>
            <a:ext cx="209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الفصل الدراسي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638020" y="2380888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الثالث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059" y="614571"/>
            <a:ext cx="1463544" cy="8405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98" y="540720"/>
            <a:ext cx="1794510" cy="914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33" y="5411260"/>
            <a:ext cx="1580862" cy="78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017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92873" y="976235"/>
            <a:ext cx="3424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سنتعلم اليوم كيف 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4" name="Group 3"/>
            <p:cNvGrpSpPr/>
            <p:nvPr/>
          </p:nvGrpSpPr>
          <p:grpSpPr>
            <a:xfrm>
              <a:off x="-4296" y="553791"/>
              <a:ext cx="12200592" cy="6196680"/>
              <a:chOff x="-4296" y="553791"/>
              <a:chExt cx="12200592" cy="6196680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-4296" y="553791"/>
                <a:ext cx="12196296" cy="137373"/>
                <a:chOff x="-4296" y="141667"/>
                <a:chExt cx="12196296" cy="137373"/>
              </a:xfrm>
            </p:grpSpPr>
            <p:cxnSp>
              <p:nvCxnSpPr>
                <p:cNvPr id="12" name="Straight Connector 11"/>
                <p:cNvCxnSpPr/>
                <p:nvPr/>
              </p:nvCxnSpPr>
              <p:spPr>
                <a:xfrm>
                  <a:off x="0" y="141667"/>
                  <a:ext cx="12192000" cy="0"/>
                </a:xfrm>
                <a:prstGeom prst="line">
                  <a:avLst/>
                </a:prstGeom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/>
                <p:cNvCxnSpPr/>
                <p:nvPr/>
              </p:nvCxnSpPr>
              <p:spPr>
                <a:xfrm>
                  <a:off x="-2148" y="203914"/>
                  <a:ext cx="12192000" cy="0"/>
                </a:xfrm>
                <a:prstGeom prst="line">
                  <a:avLst/>
                </a:prstGeom>
                <a:ln w="28575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/>
                <p:nvPr/>
              </p:nvCxnSpPr>
              <p:spPr>
                <a:xfrm>
                  <a:off x="-4296" y="279040"/>
                  <a:ext cx="12192000" cy="0"/>
                </a:xfrm>
                <a:prstGeom prst="line">
                  <a:avLst/>
                </a:prstGeom>
                <a:ln w="5715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" name="Group 15"/>
              <p:cNvGrpSpPr/>
              <p:nvPr/>
            </p:nvGrpSpPr>
            <p:grpSpPr>
              <a:xfrm flipV="1">
                <a:off x="0" y="6613098"/>
                <a:ext cx="12196296" cy="137373"/>
                <a:chOff x="-4296" y="141667"/>
                <a:chExt cx="12196296" cy="137373"/>
              </a:xfrm>
            </p:grpSpPr>
            <p:cxnSp>
              <p:nvCxnSpPr>
                <p:cNvPr id="17" name="Straight Connector 16"/>
                <p:cNvCxnSpPr/>
                <p:nvPr/>
              </p:nvCxnSpPr>
              <p:spPr>
                <a:xfrm>
                  <a:off x="0" y="141667"/>
                  <a:ext cx="12192000" cy="0"/>
                </a:xfrm>
                <a:prstGeom prst="line">
                  <a:avLst/>
                </a:prstGeom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>
                <a:xfrm>
                  <a:off x="-2148" y="203914"/>
                  <a:ext cx="12192000" cy="0"/>
                </a:xfrm>
                <a:prstGeom prst="line">
                  <a:avLst/>
                </a:prstGeom>
                <a:ln w="28575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-4296" y="279040"/>
                  <a:ext cx="12192000" cy="0"/>
                </a:xfrm>
                <a:prstGeom prst="line">
                  <a:avLst/>
                </a:prstGeom>
                <a:ln w="5715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7798"/>
            <a:stretch/>
          </p:blipFill>
          <p:spPr>
            <a:xfrm>
              <a:off x="273356" y="6163298"/>
              <a:ext cx="962263" cy="394015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7230" y="929068"/>
            <a:ext cx="740664" cy="7406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1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2" name="مربع نص 4"/>
          <p:cNvSpPr txBox="1"/>
          <p:nvPr/>
        </p:nvSpPr>
        <p:spPr>
          <a:xfrm>
            <a:off x="3261816" y="2090172"/>
            <a:ext cx="7031290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</a:rPr>
              <a:t>1- 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تُحَدّد</a:t>
            </a:r>
            <a:r>
              <a:rPr lang="ar-SA" sz="3600" b="1" dirty="0"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المكونات البنائية للأحماض النووية.</a:t>
            </a:r>
          </a:p>
        </p:txBody>
      </p:sp>
      <p:sp>
        <p:nvSpPr>
          <p:cNvPr id="23" name="مربع نص 4"/>
          <p:cNvSpPr txBox="1"/>
          <p:nvPr/>
        </p:nvSpPr>
        <p:spPr>
          <a:xfrm>
            <a:off x="3261816" y="3018236"/>
            <a:ext cx="7031290" cy="8231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</a:rPr>
              <a:t>2- 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تَرّبط</a:t>
            </a:r>
            <a:r>
              <a:rPr lang="ar-SA" sz="3600" b="1" dirty="0"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وظيفة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بتركيبه.</a:t>
            </a:r>
          </a:p>
        </p:txBody>
      </p:sp>
      <p:sp>
        <p:nvSpPr>
          <p:cNvPr id="24" name="مربع نص 4"/>
          <p:cNvSpPr txBox="1"/>
          <p:nvPr/>
        </p:nvSpPr>
        <p:spPr>
          <a:xfrm>
            <a:off x="3261816" y="4069132"/>
            <a:ext cx="7031290" cy="8231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latin typeface="ae_AlMateen" panose="02060803050605020204" pitchFamily="18" charset="-78"/>
              </a:rPr>
              <a:t>3- 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تَصف</a:t>
            </a:r>
            <a:r>
              <a:rPr lang="ar-SA" sz="3600" b="1" dirty="0"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تركيب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RNA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ووظيفته.</a:t>
            </a:r>
          </a:p>
        </p:txBody>
      </p:sp>
    </p:spTree>
    <p:extLst>
      <p:ext uri="{BB962C8B-B14F-4D97-AF65-F5344CB8AC3E}">
        <p14:creationId xmlns:p14="http://schemas.microsoft.com/office/powerpoint/2010/main" val="358881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ربع نص 14"/>
          <p:cNvSpPr txBox="1"/>
          <p:nvPr/>
        </p:nvSpPr>
        <p:spPr>
          <a:xfrm>
            <a:off x="9397504" y="1112665"/>
            <a:ext cx="21047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3600" b="1" dirty="0">
                <a:solidFill>
                  <a:srgbClr val="C00000"/>
                </a:solidFill>
              </a:rPr>
              <a:t>التهيئة</a:t>
            </a:r>
            <a:r>
              <a:rPr lang="ar-SA" sz="28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9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مربع نص 2"/>
          <p:cNvSpPr txBox="1"/>
          <p:nvPr/>
        </p:nvSpPr>
        <p:spPr>
          <a:xfrm>
            <a:off x="5431810" y="2429695"/>
            <a:ext cx="6526084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  <a:buFont typeface="Wingdings" pitchFamily="2" charset="2"/>
              <a:buChar char="q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هل يصعب اليوم معرفة التالي:</a:t>
            </a:r>
          </a:p>
        </p:txBody>
      </p:sp>
      <p:sp>
        <p:nvSpPr>
          <p:cNvPr id="18" name="مربع نص 2"/>
          <p:cNvSpPr txBox="1"/>
          <p:nvPr/>
        </p:nvSpPr>
        <p:spPr>
          <a:xfrm>
            <a:off x="4653874" y="3248575"/>
            <a:ext cx="6526084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1- أسباب الجرائم الجنائية.</a:t>
            </a:r>
          </a:p>
        </p:txBody>
      </p:sp>
      <p:sp>
        <p:nvSpPr>
          <p:cNvPr id="23" name="مربع نص 2"/>
          <p:cNvSpPr txBox="1"/>
          <p:nvPr/>
        </p:nvSpPr>
        <p:spPr>
          <a:xfrm>
            <a:off x="6032296" y="4149343"/>
            <a:ext cx="5147661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2- علم الأنساب.</a:t>
            </a:r>
          </a:p>
        </p:txBody>
      </p:sp>
      <p:pic>
        <p:nvPicPr>
          <p:cNvPr id="3074" name="Picture 2" descr="نتيجة بحث الصور عن ‪Nucleic acids and fingerprint‬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06" y="762571"/>
            <a:ext cx="2983542" cy="448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مربع نص 2"/>
          <p:cNvSpPr txBox="1"/>
          <p:nvPr/>
        </p:nvSpPr>
        <p:spPr>
          <a:xfrm>
            <a:off x="6075512" y="4997791"/>
            <a:ext cx="5147661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3- ضحايا الكوارث.</a:t>
            </a:r>
          </a:p>
        </p:txBody>
      </p:sp>
      <p:pic>
        <p:nvPicPr>
          <p:cNvPr id="3076" name="Picture 4" descr="صورة ذات صلة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507" y="4131208"/>
            <a:ext cx="1952625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48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8" grpId="0"/>
      <p:bldP spid="2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8297839" y="1037230"/>
            <a:ext cx="3490533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الأحماض النووية 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7028597" y="2624036"/>
            <a:ext cx="47597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4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هو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مبلمر</a:t>
            </a:r>
            <a:r>
              <a:rPr lang="ar-SA" sz="4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حيوي يحتوي على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النيتروجين </a:t>
            </a:r>
            <a:r>
              <a:rPr lang="ar-SA" sz="4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ويقوم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بتخزين</a:t>
            </a:r>
            <a:r>
              <a:rPr lang="ar-SA" sz="4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المعلومات الوراثية.</a:t>
            </a:r>
          </a:p>
        </p:txBody>
      </p:sp>
      <p:pic>
        <p:nvPicPr>
          <p:cNvPr id="12290" name="Picture 2" descr="نتيجة بحث الصور عن الأحماض النووية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56" y="1413600"/>
            <a:ext cx="4762500" cy="457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54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7697337" y="914398"/>
            <a:ext cx="4159275" cy="655092"/>
          </a:xfrm>
          <a:prstGeom prst="round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002060"/>
                </a:solidFill>
              </a:rPr>
              <a:t>تركيب الأحماض النووية 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6276658" y="1926420"/>
            <a:ext cx="5609228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وحدة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البناء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الأساسية هي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النيوكليوتيد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9514919" y="2905938"/>
            <a:ext cx="2409634" cy="8206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النيوكليوتيد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5186150" y="3880850"/>
            <a:ext cx="6771744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1- مجموعة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فوسفات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غير عضوية.</a:t>
            </a:r>
          </a:p>
        </p:txBody>
      </p:sp>
      <p:sp>
        <p:nvSpPr>
          <p:cNvPr id="21" name="مستطيل 20"/>
          <p:cNvSpPr/>
          <p:nvPr/>
        </p:nvSpPr>
        <p:spPr>
          <a:xfrm>
            <a:off x="5186150" y="4590546"/>
            <a:ext cx="6771744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2-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سكر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أحادي ذو خمس ذرات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كربون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23" name="مستطيل 22"/>
          <p:cNvSpPr/>
          <p:nvPr/>
        </p:nvSpPr>
        <p:spPr>
          <a:xfrm>
            <a:off x="7233312" y="5286594"/>
            <a:ext cx="47245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3- تركيب يحتوي على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نيتروجين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ويسمى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بالقاعدة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النيتروجينية.</a:t>
            </a:r>
          </a:p>
        </p:txBody>
      </p:sp>
      <p:pic>
        <p:nvPicPr>
          <p:cNvPr id="5" name="Picture 2" descr="نتيجة بحث الصور عن ‪nucleotides‬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32" y="1364776"/>
            <a:ext cx="4880958" cy="392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مربع نص 5"/>
          <p:cNvSpPr txBox="1"/>
          <p:nvPr/>
        </p:nvSpPr>
        <p:spPr>
          <a:xfrm>
            <a:off x="209391" y="1709276"/>
            <a:ext cx="13097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0000CC"/>
                </a:solidFill>
              </a:rPr>
              <a:t>الفوسفات</a:t>
            </a:r>
          </a:p>
        </p:txBody>
      </p:sp>
      <p:sp>
        <p:nvSpPr>
          <p:cNvPr id="33" name="مربع نص 32"/>
          <p:cNvSpPr txBox="1"/>
          <p:nvPr/>
        </p:nvSpPr>
        <p:spPr>
          <a:xfrm>
            <a:off x="1919419" y="5286594"/>
            <a:ext cx="13097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0000CC"/>
                </a:solidFill>
              </a:rPr>
              <a:t>سكر</a:t>
            </a:r>
          </a:p>
        </p:txBody>
      </p:sp>
      <p:sp>
        <p:nvSpPr>
          <p:cNvPr id="34" name="مربع نص 33"/>
          <p:cNvSpPr txBox="1"/>
          <p:nvPr/>
        </p:nvSpPr>
        <p:spPr>
          <a:xfrm>
            <a:off x="4359898" y="3325685"/>
            <a:ext cx="13097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0000CC"/>
                </a:solidFill>
              </a:rPr>
              <a:t>قاعدة</a:t>
            </a:r>
          </a:p>
        </p:txBody>
      </p:sp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21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7334597" y="887104"/>
            <a:ext cx="4623297" cy="873457"/>
          </a:xfrm>
          <a:prstGeom prst="roundRect">
            <a:avLst/>
          </a:prstGeom>
          <a:solidFill>
            <a:srgbClr val="FFFFF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وصف الحمض النووي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4"/>
          <p:cNvSpPr txBox="1"/>
          <p:nvPr/>
        </p:nvSpPr>
        <p:spPr>
          <a:xfrm>
            <a:off x="6100296" y="2273209"/>
            <a:ext cx="559427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itchFamily="2" charset="2"/>
              <a:buChar char="§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سكر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أحادي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النيوكليوتيد، يرتبط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بفوسفات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نيوكليوتيد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آخر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7" t="17164" r="26365" b="7720"/>
          <a:stretch/>
        </p:blipFill>
        <p:spPr bwMode="auto">
          <a:xfrm>
            <a:off x="74337" y="1644751"/>
            <a:ext cx="5536005" cy="385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مربع نص 4"/>
          <p:cNvSpPr txBox="1"/>
          <p:nvPr/>
        </p:nvSpPr>
        <p:spPr>
          <a:xfrm>
            <a:off x="7428401" y="3842729"/>
            <a:ext cx="4529493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Low">
              <a:buFont typeface="Wingdings" pitchFamily="2" charset="2"/>
              <a:buChar char="§"/>
            </a:pPr>
            <a:r>
              <a:rPr lang="ar-SA" sz="3200" b="1" dirty="0" err="1">
                <a:solidFill>
                  <a:srgbClr val="FF0000"/>
                </a:solidFill>
                <a:latin typeface="ae_AlMateen" panose="02060803050605020204" pitchFamily="18" charset="-78"/>
              </a:rPr>
              <a:t>النيوكليوتيد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تشكل سلسلة أو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شريط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يحوي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سكر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ومجموعات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فوسفات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متناوبة.</a:t>
            </a:r>
          </a:p>
        </p:txBody>
      </p:sp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4"/>
          <p:cNvSpPr txBox="1"/>
          <p:nvPr/>
        </p:nvSpPr>
        <p:spPr>
          <a:xfrm>
            <a:off x="6987654" y="2273209"/>
            <a:ext cx="4706914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Low">
              <a:buFont typeface="Wingdings" pitchFamily="2" charset="2"/>
              <a:buChar char="§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كل سكر يرتبط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بقاعدة نيتروجينية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تبرز من القاعدة.</a:t>
            </a:r>
          </a:p>
        </p:txBody>
      </p:sp>
      <p:sp>
        <p:nvSpPr>
          <p:cNvPr id="21" name="مستطيل مستدير الزوايا 20"/>
          <p:cNvSpPr/>
          <p:nvPr/>
        </p:nvSpPr>
        <p:spPr>
          <a:xfrm>
            <a:off x="7334597" y="887104"/>
            <a:ext cx="4623297" cy="873457"/>
          </a:xfrm>
          <a:prstGeom prst="roundRect">
            <a:avLst/>
          </a:prstGeom>
          <a:solidFill>
            <a:srgbClr val="FFFFF3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وصف الحمض النووي</a:t>
            </a:r>
          </a:p>
        </p:txBody>
      </p:sp>
      <p:sp>
        <p:nvSpPr>
          <p:cNvPr id="34" name="مربع نص 4"/>
          <p:cNvSpPr txBox="1"/>
          <p:nvPr/>
        </p:nvSpPr>
        <p:spPr>
          <a:xfrm>
            <a:off x="5841243" y="3774489"/>
            <a:ext cx="5853326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Low">
              <a:buFont typeface="Wingdings" pitchFamily="2" charset="2"/>
              <a:buChar char="§"/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القوى بين الجزيئية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تُبقي كل القواعد النيتروجينية قريبة من بعضها.</a:t>
            </a: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7" t="17164" r="26365" b="7720"/>
          <a:stretch/>
        </p:blipFill>
        <p:spPr bwMode="auto">
          <a:xfrm>
            <a:off x="74337" y="1644751"/>
            <a:ext cx="5536005" cy="385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03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5946978" y="805216"/>
            <a:ext cx="5933482" cy="777922"/>
          </a:xfrm>
          <a:prstGeom prst="roundRect">
            <a:avLst/>
          </a:prstGeom>
          <a:noFill/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تعريف اللولب المزدوج</a:t>
            </a:r>
            <a:r>
              <a:rPr lang="en-US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 </a:t>
            </a:r>
            <a:r>
              <a:rPr lang="en-US" sz="3600" b="1" dirty="0">
                <a:solidFill>
                  <a:srgbClr val="C00000"/>
                </a:solidFill>
                <a:latin typeface="ae_AlMateen" panose="02060803050605020204" pitchFamily="18" charset="-78"/>
              </a:rPr>
              <a:t>DNA </a:t>
            </a:r>
            <a:endParaRPr lang="ar-SA" sz="3600" b="1" dirty="0">
              <a:solidFill>
                <a:srgbClr val="C0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6736956" y="1741395"/>
            <a:ext cx="51073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  <a:sym typeface="Wingdings"/>
              </a:rPr>
              <a:t>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هو حمض ديوكسي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رايبونيوكلييك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، وهو أحد نوعي الأحماض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النووية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التي توجد في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الخلايا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الحية.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9600227" y="3474777"/>
            <a:ext cx="2138726" cy="823174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أهمية</a:t>
            </a:r>
            <a:r>
              <a:rPr lang="en-US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DNA</a:t>
            </a:r>
            <a:endParaRPr lang="ar-SA" sz="3600" b="1" dirty="0">
              <a:solidFill>
                <a:srgbClr val="0000CC"/>
              </a:solidFill>
              <a:latin typeface="ae_AlMateen" panose="02060803050605020204" pitchFamily="18" charset="-78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6773151" y="4982595"/>
            <a:ext cx="51073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يحتوي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على الخطط الرئيسية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لبناء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جميع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بروتينات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جسم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المخلوق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الحي.</a:t>
            </a:r>
          </a:p>
        </p:txBody>
      </p:sp>
      <p:pic>
        <p:nvPicPr>
          <p:cNvPr id="2052" name="Picture 4" descr="نتيجة بحث الصور عن ‪DNA‬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324" y="-8833835"/>
            <a:ext cx="5205600" cy="249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نتيجة بحث الصور عن ‪DNA‬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822074" y="2132661"/>
            <a:ext cx="4917462" cy="272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6701051" y="1037230"/>
            <a:ext cx="5087322" cy="655092"/>
          </a:xfrm>
          <a:prstGeom prst="roundRect">
            <a:avLst/>
          </a:prstGeom>
          <a:solidFill>
            <a:srgbClr val="FFFFFF"/>
          </a:solidFill>
          <a:ln w="285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تركيب اللولب المزدوج</a:t>
            </a:r>
            <a:r>
              <a:rPr lang="en-US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 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4"/>
          <p:cNvSpPr txBox="1"/>
          <p:nvPr/>
        </p:nvSpPr>
        <p:spPr>
          <a:xfrm>
            <a:off x="6496333" y="1986703"/>
            <a:ext cx="546156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buFont typeface="Arial" pitchFamily="34" charset="0"/>
              <a:buChar char="•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يتكون من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سلسلتين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طويلتين من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النيوكليوتيدات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ملتفين لتشكلا بناء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حلزوني</a:t>
            </a:r>
            <a:r>
              <a:rPr lang="ar-SA" sz="28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21" name="مربع نص 11"/>
          <p:cNvSpPr txBox="1"/>
          <p:nvPr/>
        </p:nvSpPr>
        <p:spPr>
          <a:xfrm>
            <a:off x="4995081" y="4154530"/>
            <a:ext cx="6962812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lnSpc>
                <a:spcPct val="150000"/>
              </a:lnSpc>
              <a:buFont typeface="+mj-lt"/>
              <a:buAutoNum type="arabicParenR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مجموعة</a:t>
            </a:r>
            <a:r>
              <a:rPr lang="ar-SA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فوسفات</a:t>
            </a:r>
            <a:r>
              <a:rPr lang="ar-SA" sz="32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2" name="مستطيل 1"/>
          <p:cNvSpPr/>
          <p:nvPr/>
        </p:nvSpPr>
        <p:spPr>
          <a:xfrm>
            <a:off x="8724501" y="3427730"/>
            <a:ext cx="3119765" cy="739754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تركيب النيوكليوتيد: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8" t="27262" r="55316" b="9598"/>
          <a:stretch/>
        </p:blipFill>
        <p:spPr bwMode="auto">
          <a:xfrm>
            <a:off x="273356" y="1118292"/>
            <a:ext cx="3111689" cy="4618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مربع نص 11"/>
          <p:cNvSpPr txBox="1"/>
          <p:nvPr/>
        </p:nvSpPr>
        <p:spPr>
          <a:xfrm>
            <a:off x="4995081" y="4891522"/>
            <a:ext cx="6962812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2)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قاعدة</a:t>
            </a:r>
            <a:r>
              <a:rPr lang="ar-SA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نيتروجينية</a:t>
            </a:r>
            <a:r>
              <a:rPr lang="ar-SA" sz="32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33" name="مربع نص 11"/>
          <p:cNvSpPr txBox="1"/>
          <p:nvPr/>
        </p:nvSpPr>
        <p:spPr>
          <a:xfrm>
            <a:off x="5008729" y="5560274"/>
            <a:ext cx="6962812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3) سكر</a:t>
            </a:r>
            <a:r>
              <a:rPr lang="ar-SA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ديوكسي </a:t>
            </a: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رايبوز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ذي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خمس</a:t>
            </a:r>
            <a:r>
              <a:rPr lang="ar-SA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ذرات كربون</a:t>
            </a:r>
            <a:r>
              <a:rPr lang="ar-SA" sz="3200" b="1" dirty="0">
                <a:latin typeface="ae_AlMateen" panose="02060803050605020204" pitchFamily="18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" grpId="0" animBg="1"/>
      <p:bldP spid="23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10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مربع نص 4"/>
          <p:cNvSpPr txBox="1"/>
          <p:nvPr/>
        </p:nvSpPr>
        <p:spPr>
          <a:xfrm>
            <a:off x="6496334" y="2081284"/>
            <a:ext cx="5461559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/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sym typeface="Wingdings"/>
              </a:rPr>
              <a:t>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جزيئات</a:t>
            </a:r>
            <a:r>
              <a:rPr lang="ar-SA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السكر ومجموعة الفوسفات تشكل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الجزء</a:t>
            </a:r>
            <a:r>
              <a:rPr lang="ar-SA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الخارجي</a:t>
            </a:r>
            <a:r>
              <a:rPr lang="ar-SA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أو العمود الفقري للتركيب اللولبي.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8" t="27262" r="55316" b="9598"/>
          <a:stretch/>
        </p:blipFill>
        <p:spPr bwMode="auto">
          <a:xfrm>
            <a:off x="273356" y="1118292"/>
            <a:ext cx="3111689" cy="4618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مستطيل مستدير الزوايا 33"/>
          <p:cNvSpPr/>
          <p:nvPr/>
        </p:nvSpPr>
        <p:spPr>
          <a:xfrm>
            <a:off x="6701051" y="1037230"/>
            <a:ext cx="5087322" cy="655092"/>
          </a:xfrm>
          <a:prstGeom prst="roundRect">
            <a:avLst/>
          </a:prstGeom>
          <a:solidFill>
            <a:srgbClr val="FFFFFF"/>
          </a:solidFill>
          <a:ln w="285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تركيب اللولب المزدوج</a:t>
            </a:r>
            <a:r>
              <a:rPr lang="en-US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 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5" name="مربع نص 4"/>
          <p:cNvSpPr txBox="1"/>
          <p:nvPr/>
        </p:nvSpPr>
        <p:spPr>
          <a:xfrm>
            <a:off x="4655113" y="4507437"/>
            <a:ext cx="7331303" cy="73988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  <a:sym typeface="Wingdings"/>
              </a:rPr>
              <a:t>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القواعد النيتروجينية توجد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داخل التركيب</a:t>
            </a:r>
            <a:r>
              <a:rPr lang="ar-SA" sz="3200" b="1" dirty="0">
                <a:latin typeface="ae_AlMateen" panose="02060803050605020204" pitchFamily="18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11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11"/>
          <p:cNvSpPr txBox="1"/>
          <p:nvPr/>
        </p:nvSpPr>
        <p:spPr>
          <a:xfrm>
            <a:off x="5759355" y="2062034"/>
            <a:ext cx="6198539" cy="8237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يحتوي </a:t>
            </a:r>
            <a:r>
              <a:rPr lang="en-US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على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4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قواعد نيتروجينية: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8" t="27262" r="55316" b="9598"/>
          <a:stretch/>
        </p:blipFill>
        <p:spPr bwMode="auto">
          <a:xfrm>
            <a:off x="273356" y="1118292"/>
            <a:ext cx="3111689" cy="4618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مستطيل مستدير الزوايا 33"/>
          <p:cNvSpPr/>
          <p:nvPr/>
        </p:nvSpPr>
        <p:spPr>
          <a:xfrm>
            <a:off x="6701051" y="1037230"/>
            <a:ext cx="5087322" cy="655092"/>
          </a:xfrm>
          <a:prstGeom prst="roundRect">
            <a:avLst/>
          </a:prstGeom>
          <a:solidFill>
            <a:srgbClr val="FFFFFF"/>
          </a:solidFill>
          <a:ln w="28575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تركيب اللولب المزدوج</a:t>
            </a:r>
            <a:r>
              <a:rPr lang="en-US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 </a:t>
            </a:r>
            <a:endParaRPr lang="ar-SA" sz="36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5" name="مربع نص 11"/>
          <p:cNvSpPr txBox="1"/>
          <p:nvPr/>
        </p:nvSpPr>
        <p:spPr>
          <a:xfrm>
            <a:off x="7356135" y="3044690"/>
            <a:ext cx="4137727" cy="741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lnSpc>
                <a:spcPct val="150000"/>
              </a:lnSpc>
              <a:buFont typeface="+mj-lt"/>
              <a:buAutoNum type="arabicParenR"/>
            </a:pP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الأدينين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A</a:t>
            </a:r>
            <a:r>
              <a:rPr lang="en-US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latin typeface="ae_AlMateen" panose="02060803050605020204" pitchFamily="18" charset="-78"/>
              </a:rPr>
              <a:t> .</a:t>
            </a:r>
          </a:p>
        </p:txBody>
      </p:sp>
      <p:sp>
        <p:nvSpPr>
          <p:cNvPr id="36" name="مربع نص 11"/>
          <p:cNvSpPr txBox="1"/>
          <p:nvPr/>
        </p:nvSpPr>
        <p:spPr>
          <a:xfrm>
            <a:off x="7369783" y="3727090"/>
            <a:ext cx="4137727" cy="741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2) </a:t>
            </a: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الثايمين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T </a:t>
            </a:r>
            <a:r>
              <a:rPr lang="ar-SA" sz="32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38" name="مربع نص 11"/>
          <p:cNvSpPr txBox="1"/>
          <p:nvPr/>
        </p:nvSpPr>
        <p:spPr>
          <a:xfrm>
            <a:off x="7369783" y="4477730"/>
            <a:ext cx="4137727" cy="741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3) </a:t>
            </a: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السايتوسين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.C </a:t>
            </a:r>
            <a:endParaRPr lang="ar-SA" sz="3200" b="1" dirty="0">
              <a:latin typeface="ae_AlMateen" panose="02060803050605020204" pitchFamily="18" charset="-78"/>
            </a:endParaRPr>
          </a:p>
        </p:txBody>
      </p:sp>
      <p:sp>
        <p:nvSpPr>
          <p:cNvPr id="39" name="مربع نص 11"/>
          <p:cNvSpPr txBox="1"/>
          <p:nvPr/>
        </p:nvSpPr>
        <p:spPr>
          <a:xfrm>
            <a:off x="7356135" y="5392146"/>
            <a:ext cx="4137727" cy="741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latin typeface="ae_AlMateen" panose="02060803050605020204" pitchFamily="18" charset="-78"/>
              </a:rPr>
              <a:t>4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) </a:t>
            </a: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الجوانين</a:t>
            </a:r>
            <a:r>
              <a:rPr lang="en-US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. G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endParaRPr lang="ar-SA" sz="3200" b="1" dirty="0">
              <a:latin typeface="ae_AlMateen" panose="02060803050605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5" grpId="0"/>
      <p:bldP spid="36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ستطيل مستدير الزوايا 18"/>
          <p:cNvSpPr/>
          <p:nvPr/>
        </p:nvSpPr>
        <p:spPr>
          <a:xfrm>
            <a:off x="6701051" y="1037230"/>
            <a:ext cx="508732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</a:rPr>
              <a:t>وظيفة اللولب المزدوج</a:t>
            </a:r>
            <a:r>
              <a:rPr lang="en-US" sz="36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en-US" sz="3600" b="1" dirty="0">
                <a:solidFill>
                  <a:schemeClr val="tx2">
                    <a:lumMod val="50000"/>
                  </a:schemeClr>
                </a:solidFill>
                <a:latin typeface="ae_AlMateen" panose="02060803050605020204" pitchFamily="18" charset="-78"/>
              </a:rPr>
              <a:t> </a:t>
            </a:r>
            <a:endParaRPr lang="ar-SA" sz="3600" b="1" dirty="0">
              <a:solidFill>
                <a:schemeClr val="tx2">
                  <a:lumMod val="50000"/>
                </a:schemeClr>
              </a:solidFill>
              <a:latin typeface="ae_AlMateen" panose="02060803050605020204" pitchFamily="18" charset="-78"/>
            </a:endParaRPr>
          </a:p>
        </p:txBody>
      </p:sp>
      <p:sp>
        <p:nvSpPr>
          <p:cNvPr id="21" name="مربع نص 11"/>
          <p:cNvSpPr txBox="1"/>
          <p:nvPr/>
        </p:nvSpPr>
        <p:spPr>
          <a:xfrm>
            <a:off x="8215952" y="2143488"/>
            <a:ext cx="352300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buFont typeface="+mj-lt"/>
              <a:buAutoNum type="arabicParenR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يختزن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المعلومات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الوراثية في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النواة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.</a:t>
            </a:r>
          </a:p>
        </p:txBody>
      </p:sp>
      <p:sp>
        <p:nvSpPr>
          <p:cNvPr id="17" name="مربع نص 11"/>
          <p:cNvSpPr txBox="1"/>
          <p:nvPr/>
        </p:nvSpPr>
        <p:spPr>
          <a:xfrm>
            <a:off x="7315200" y="3399104"/>
            <a:ext cx="4423752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/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2) عند انقسام الخلية ينسخ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المعلومات ليحص الجيل الجديد على نفس المعلومات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الوراثية</a:t>
            </a: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23" name="مربع نص 11"/>
          <p:cNvSpPr txBox="1"/>
          <p:nvPr/>
        </p:nvSpPr>
        <p:spPr>
          <a:xfrm>
            <a:off x="5860429" y="5289420"/>
            <a:ext cx="605198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/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3) في اللولب المزدوج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كمية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الأدنين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تساوي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كمية الثايمين وكمية السايتوسين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تساوي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كمية الجوانين </a:t>
            </a: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56" y="1913082"/>
            <a:ext cx="5826940" cy="2369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7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6550926" y="887102"/>
            <a:ext cx="5278390" cy="655092"/>
          </a:xfrm>
          <a:prstGeom prst="roundRect">
            <a:avLst/>
          </a:prstGeom>
          <a:noFill/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00"/>
                </a:solidFill>
                <a:latin typeface="ae_AlMateen" panose="02060803050605020204" pitchFamily="18" charset="-78"/>
              </a:rPr>
              <a:t>خصائص </a:t>
            </a:r>
            <a:r>
              <a:rPr lang="ar-SA" sz="3600" b="1" dirty="0">
                <a:solidFill>
                  <a:srgbClr val="C00000"/>
                </a:solidFill>
                <a:latin typeface="ae_AlMateen" panose="02060803050605020204" pitchFamily="18" charset="-78"/>
              </a:rPr>
              <a:t>القواعد النيتروجينية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11"/>
          <p:cNvSpPr txBox="1"/>
          <p:nvPr/>
        </p:nvSpPr>
        <p:spPr>
          <a:xfrm>
            <a:off x="7192370" y="2149522"/>
            <a:ext cx="476552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itchFamily="2" charset="2"/>
              <a:buChar char="q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تتخذ حروفا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ابجدية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في لغة تخزين المعلومات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للخلايا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الحية.</a:t>
            </a:r>
          </a:p>
        </p:txBody>
      </p:sp>
      <p:sp>
        <p:nvSpPr>
          <p:cNvPr id="21" name="مربع نص 11"/>
          <p:cNvSpPr txBox="1"/>
          <p:nvPr/>
        </p:nvSpPr>
        <p:spPr>
          <a:xfrm>
            <a:off x="6687403" y="3609858"/>
            <a:ext cx="527049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buFont typeface="Wingdings" pitchFamily="2" charset="2"/>
              <a:buChar char="q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هذه الحروف لها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تسلسل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محدد يمثل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التعليمات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الشاملة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للمخلوق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الحي.</a:t>
            </a:r>
          </a:p>
        </p:txBody>
      </p:sp>
      <p:sp>
        <p:nvSpPr>
          <p:cNvPr id="23" name="مربع نص 11"/>
          <p:cNvSpPr txBox="1"/>
          <p:nvPr/>
        </p:nvSpPr>
        <p:spPr>
          <a:xfrm>
            <a:off x="6687403" y="4783586"/>
            <a:ext cx="5270490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buFont typeface="Wingdings" pitchFamily="2" charset="2"/>
              <a:buChar char="q"/>
            </a:pP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يختلف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تسلسل القواعد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النيتروجينية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في كل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نوع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من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المخلوقات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الحية مما يسمح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بتنوع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ضخم من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أشكال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الحياة.</a:t>
            </a:r>
          </a:p>
        </p:txBody>
      </p:sp>
      <p:pic>
        <p:nvPicPr>
          <p:cNvPr id="8194" name="Picture 2" descr="نتيجة بحث الصور عن ‪dna‬‏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31"/>
          <a:stretch/>
        </p:blipFill>
        <p:spPr bwMode="auto">
          <a:xfrm>
            <a:off x="114853" y="1425572"/>
            <a:ext cx="5622224" cy="361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3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331355" y="1037230"/>
            <a:ext cx="1457016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تدريب1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مربع نص 12"/>
          <p:cNvSpPr txBox="1"/>
          <p:nvPr/>
        </p:nvSpPr>
        <p:spPr>
          <a:xfrm>
            <a:off x="4107976" y="1009934"/>
            <a:ext cx="605721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ما الذي تلاحظه على الشكل الذي أمامك ؟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85" y="1364776"/>
            <a:ext cx="3017932" cy="4435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856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331355" y="1037230"/>
            <a:ext cx="1457016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تدريب1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مربع نص 12"/>
          <p:cNvSpPr txBox="1"/>
          <p:nvPr/>
        </p:nvSpPr>
        <p:spPr>
          <a:xfrm>
            <a:off x="4107976" y="1009934"/>
            <a:ext cx="605721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ما الذي تلاحظه على الشكل الذي أمامك ؟</a:t>
            </a:r>
          </a:p>
        </p:txBody>
      </p:sp>
      <p:sp>
        <p:nvSpPr>
          <p:cNvPr id="33" name="مربع نص 11"/>
          <p:cNvSpPr txBox="1"/>
          <p:nvPr/>
        </p:nvSpPr>
        <p:spPr>
          <a:xfrm>
            <a:off x="6398621" y="2269206"/>
            <a:ext cx="567964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buFont typeface="Arial" pitchFamily="34" charset="0"/>
              <a:buChar char="•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تتكون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روابط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هيدروجينية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لحدوث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تقارب بين ازواج القواعد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النيتروجينية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19" name="مربع نص 11"/>
          <p:cNvSpPr txBox="1"/>
          <p:nvPr/>
        </p:nvSpPr>
        <p:spPr>
          <a:xfrm>
            <a:off x="6091703" y="3320102"/>
            <a:ext cx="5986565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buFont typeface="Arial" pitchFamily="34" charset="0"/>
              <a:buChar char="•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يتزاوج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الأدنين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مع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الثايمين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ويتشكل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رابطتين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هيدروجينيتين يحوي حلقة مزدوجة.</a:t>
            </a:r>
          </a:p>
        </p:txBody>
      </p:sp>
      <p:sp>
        <p:nvSpPr>
          <p:cNvPr id="34" name="مربع نص 11"/>
          <p:cNvSpPr txBox="1"/>
          <p:nvPr/>
        </p:nvSpPr>
        <p:spPr>
          <a:xfrm>
            <a:off x="7342495" y="4439238"/>
            <a:ext cx="473577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buFont typeface="Arial" pitchFamily="34" charset="0"/>
              <a:buChar char="•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يتزاوج </a:t>
            </a:r>
            <a:r>
              <a:rPr lang="ar-SA" sz="2800" b="1" dirty="0" err="1">
                <a:solidFill>
                  <a:srgbClr val="FF0000"/>
                </a:solidFill>
                <a:latin typeface="ae_AlMateen" panose="02060803050605020204" pitchFamily="18" charset="-78"/>
              </a:rPr>
              <a:t>الجوانين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2800" b="1" dirty="0" err="1">
                <a:latin typeface="ae_AlMateen" panose="02060803050605020204" pitchFamily="18" charset="-78"/>
              </a:rPr>
              <a:t>و</a:t>
            </a:r>
            <a:r>
              <a:rPr lang="ar-SA" sz="2800" b="1" dirty="0" err="1">
                <a:solidFill>
                  <a:srgbClr val="FF0000"/>
                </a:solidFill>
                <a:latin typeface="ae_AlMateen" panose="02060803050605020204" pitchFamily="18" charset="-78"/>
              </a:rPr>
              <a:t>السايتوسين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وتتشكل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3 روابط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هيدروجينية</a:t>
            </a:r>
            <a:r>
              <a:rPr lang="ar-SA" sz="28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35" name="مربع نص 11"/>
          <p:cNvSpPr txBox="1"/>
          <p:nvPr/>
        </p:nvSpPr>
        <p:spPr>
          <a:xfrm>
            <a:off x="2836881" y="5572022"/>
            <a:ext cx="9241388" cy="660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lnSpc>
                <a:spcPct val="150000"/>
              </a:lnSpc>
              <a:buFont typeface="Arial" pitchFamily="34" charset="0"/>
              <a:buChar char="•"/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أزواج 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G-C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و </a:t>
            </a:r>
            <a:r>
              <a:rPr lang="en-US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A-T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تسمى </a:t>
            </a:r>
            <a:r>
              <a:rPr lang="ar-SA" sz="2800" b="1" dirty="0" err="1">
                <a:solidFill>
                  <a:srgbClr val="FF0000"/>
                </a:solidFill>
                <a:latin typeface="ae_AlMateen" panose="02060803050605020204" pitchFamily="18" charset="-78"/>
              </a:rPr>
              <a:t>ازواجا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قاعدية متطابقة.</a:t>
            </a:r>
          </a:p>
        </p:txBody>
      </p:sp>
      <p:pic>
        <p:nvPicPr>
          <p:cNvPr id="9218" name="Picture 2" descr="نتيجة بحث الصور عن ‪dna‬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21" y="775276"/>
            <a:ext cx="4261951" cy="394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48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19" grpId="0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099342" y="1037230"/>
            <a:ext cx="1689029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>
              <a:lnSpc>
                <a:spcPct val="150000"/>
              </a:lnSpc>
            </a:pPr>
            <a:r>
              <a:rPr lang="en-US" sz="3600" b="1" dirty="0">
                <a:solidFill>
                  <a:srgbClr val="C00000"/>
                </a:solidFill>
                <a:latin typeface="ae_AlMateen" panose="02060803050605020204" pitchFamily="18" charset="-78"/>
              </a:rPr>
              <a:t>RNA </a:t>
            </a:r>
            <a:endParaRPr lang="ar-SA" sz="3600" b="1" dirty="0">
              <a:solidFill>
                <a:srgbClr val="C0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مربع نص 11"/>
          <p:cNvSpPr txBox="1"/>
          <p:nvPr/>
        </p:nvSpPr>
        <p:spPr>
          <a:xfrm>
            <a:off x="5316877" y="2395882"/>
            <a:ext cx="6471494" cy="16541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ar-SA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حمض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الرايبونيوكلييك</a:t>
            </a:r>
            <a:r>
              <a:rPr lang="ar-SA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حمض نووي</a:t>
            </a:r>
            <a:r>
              <a:rPr lang="ar-SA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, ويختلف تركيبه العام عن تركيب </a:t>
            </a:r>
            <a:r>
              <a:rPr lang="en-US" sz="3600" b="1" dirty="0">
                <a:solidFill>
                  <a:srgbClr val="002060"/>
                </a:solidFill>
                <a:latin typeface="ae_AlMateen" panose="02060803050605020204" pitchFamily="18" charset="-78"/>
              </a:rPr>
              <a:t>DNA </a:t>
            </a:r>
            <a:endParaRPr lang="ar-SA" sz="3600" b="1" dirty="0">
              <a:solidFill>
                <a:srgbClr val="002060"/>
              </a:solidFill>
              <a:latin typeface="ae_AlMateen" panose="02060803050605020204" pitchFamily="18" charset="-78"/>
            </a:endParaRPr>
          </a:p>
        </p:txBody>
      </p:sp>
      <p:pic>
        <p:nvPicPr>
          <p:cNvPr id="10242" name="Picture 2" descr="نتيجة بحث الصور عن ‪RNA‬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094" y="2139807"/>
            <a:ext cx="5048250" cy="26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9048466" y="1037230"/>
            <a:ext cx="2739905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00"/>
                </a:solidFill>
                <a:latin typeface="ae_AlMateen" panose="02060803050605020204" pitchFamily="18" charset="-78"/>
              </a:rPr>
              <a:t>تركيب</a:t>
            </a:r>
            <a:r>
              <a:rPr lang="ar-SA" sz="3600" b="1" dirty="0">
                <a:solidFill>
                  <a:srgbClr val="C00000"/>
                </a:solidFill>
                <a:latin typeface="ae_AlMateen" panose="02060803050605020204" pitchFamily="18" charset="-78"/>
              </a:rPr>
              <a:t> </a:t>
            </a:r>
            <a:r>
              <a:rPr lang="en-US" sz="3600" b="1" dirty="0">
                <a:solidFill>
                  <a:srgbClr val="C00000"/>
                </a:solidFill>
                <a:latin typeface="ae_AlMateen" panose="02060803050605020204" pitchFamily="18" charset="-78"/>
              </a:rPr>
              <a:t>RNA</a:t>
            </a:r>
            <a:endParaRPr lang="ar-SA" sz="3600" b="1" dirty="0">
              <a:solidFill>
                <a:srgbClr val="C0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9218" name="Picture 2" descr="نتيجة بحث الصور عن ‪RNA‬‏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99"/>
          <a:stretch/>
        </p:blipFill>
        <p:spPr bwMode="auto">
          <a:xfrm>
            <a:off x="298361" y="1037230"/>
            <a:ext cx="3759221" cy="476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مربع نص 11"/>
          <p:cNvSpPr txBox="1"/>
          <p:nvPr/>
        </p:nvSpPr>
        <p:spPr>
          <a:xfrm>
            <a:off x="5759355" y="2062034"/>
            <a:ext cx="6198539" cy="8237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يحتوي </a:t>
            </a:r>
            <a:r>
              <a:rPr lang="en-US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 على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4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 قواعد نيتروجينية:</a:t>
            </a:r>
          </a:p>
        </p:txBody>
      </p:sp>
      <p:sp>
        <p:nvSpPr>
          <p:cNvPr id="21" name="مربع نص 11"/>
          <p:cNvSpPr txBox="1"/>
          <p:nvPr/>
        </p:nvSpPr>
        <p:spPr>
          <a:xfrm>
            <a:off x="8734557" y="2853618"/>
            <a:ext cx="265012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Low">
              <a:lnSpc>
                <a:spcPct val="150000"/>
              </a:lnSpc>
              <a:buFont typeface="+mj-lt"/>
              <a:buAutoNum type="arabicParenR"/>
            </a:pP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الأدينين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A</a:t>
            </a:r>
            <a:r>
              <a:rPr lang="en-US" sz="3200" b="1" dirty="0"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latin typeface="ae_AlMateen" panose="02060803050605020204" pitchFamily="18" charset="-78"/>
              </a:rPr>
              <a:t> .</a:t>
            </a:r>
          </a:p>
        </p:txBody>
      </p:sp>
      <p:sp>
        <p:nvSpPr>
          <p:cNvPr id="23" name="مربع نص 11"/>
          <p:cNvSpPr txBox="1"/>
          <p:nvPr/>
        </p:nvSpPr>
        <p:spPr>
          <a:xfrm>
            <a:off x="8285408" y="3617906"/>
            <a:ext cx="309927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2) اليوراسيل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U </a:t>
            </a:r>
            <a:r>
              <a:rPr lang="ar-SA" sz="3200" b="1" dirty="0"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33" name="مربع نص 11"/>
          <p:cNvSpPr txBox="1"/>
          <p:nvPr/>
        </p:nvSpPr>
        <p:spPr>
          <a:xfrm>
            <a:off x="8285408" y="4382194"/>
            <a:ext cx="3099270" cy="741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3) </a:t>
            </a: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السايتوسين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.C </a:t>
            </a:r>
            <a:endParaRPr lang="ar-SA" sz="3200" b="1" dirty="0">
              <a:latin typeface="ae_AlMateen" panose="02060803050605020204" pitchFamily="18" charset="-78"/>
            </a:endParaRPr>
          </a:p>
        </p:txBody>
      </p:sp>
      <p:sp>
        <p:nvSpPr>
          <p:cNvPr id="34" name="مربع نص 11"/>
          <p:cNvSpPr txBox="1"/>
          <p:nvPr/>
        </p:nvSpPr>
        <p:spPr>
          <a:xfrm>
            <a:off x="8038521" y="5255666"/>
            <a:ext cx="3346157" cy="741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4) </a:t>
            </a:r>
            <a:r>
              <a:rPr lang="ar-SA" sz="3200" b="1" dirty="0" err="1">
                <a:solidFill>
                  <a:srgbClr val="0000CC"/>
                </a:solidFill>
                <a:latin typeface="ae_AlMateen" panose="02060803050605020204" pitchFamily="18" charset="-78"/>
              </a:rPr>
              <a:t>الجوانين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. G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endParaRPr lang="ar-SA" sz="3200" b="1" dirty="0">
              <a:latin typeface="ae_AlMateen" panose="02060803050605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0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3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9949218" y="1037230"/>
            <a:ext cx="1839154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تدريب2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4781877" y="903111"/>
            <a:ext cx="49696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ما الفرق بين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RNA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و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؟</a:t>
            </a:r>
          </a:p>
        </p:txBody>
      </p:sp>
      <p:pic>
        <p:nvPicPr>
          <p:cNvPr id="19" name="صورة 18" descr="Difference_DNA_RNA-EN.sv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356" y="1865025"/>
            <a:ext cx="6369643" cy="4248472"/>
          </a:xfrm>
          <a:prstGeom prst="rect">
            <a:avLst/>
          </a:prstGeom>
        </p:spPr>
      </p:pic>
      <p:sp>
        <p:nvSpPr>
          <p:cNvPr id="21" name="مستطيل 20"/>
          <p:cNvSpPr/>
          <p:nvPr/>
        </p:nvSpPr>
        <p:spPr>
          <a:xfrm>
            <a:off x="1501254" y="5651185"/>
            <a:ext cx="1665027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RNA</a:t>
            </a:r>
            <a:endParaRPr lang="ar-SA" sz="2800" b="1" dirty="0">
              <a:solidFill>
                <a:schemeClr val="bg2">
                  <a:lumMod val="10000"/>
                </a:schemeClr>
              </a:solidFill>
              <a:latin typeface="ae_AlMateen" panose="02060803050605020204" pitchFamily="18" charset="-78"/>
            </a:endParaRPr>
          </a:p>
        </p:txBody>
      </p:sp>
      <p:sp>
        <p:nvSpPr>
          <p:cNvPr id="23" name="مستطيل 22"/>
          <p:cNvSpPr/>
          <p:nvPr/>
        </p:nvSpPr>
        <p:spPr>
          <a:xfrm>
            <a:off x="3458178" y="5696439"/>
            <a:ext cx="1714324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endParaRPr lang="ar-SA" sz="2800" b="1" dirty="0">
              <a:solidFill>
                <a:schemeClr val="bg2">
                  <a:lumMod val="10000"/>
                </a:schemeClr>
              </a:solidFill>
              <a:latin typeface="ae_AlMateen" panose="02060803050605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878197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9949218" y="1037230"/>
            <a:ext cx="1839154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تدريب2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4358796" y="941695"/>
            <a:ext cx="49696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ما الفرق بين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RNA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و </a:t>
            </a:r>
            <a:r>
              <a:rPr lang="en-US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؟</a:t>
            </a:r>
          </a:p>
        </p:txBody>
      </p:sp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174290"/>
              </p:ext>
            </p:extLst>
          </p:nvPr>
        </p:nvGraphicFramePr>
        <p:xfrm>
          <a:off x="440580" y="2054343"/>
          <a:ext cx="10984468" cy="4084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5492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2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sz="4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sz="4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3" name="مستطيل 32"/>
          <p:cNvSpPr/>
          <p:nvPr/>
        </p:nvSpPr>
        <p:spPr>
          <a:xfrm>
            <a:off x="7688996" y="1963187"/>
            <a:ext cx="171432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endParaRPr lang="ar-SA" sz="2800" b="1" dirty="0">
              <a:solidFill>
                <a:schemeClr val="bg2">
                  <a:lumMod val="10000"/>
                </a:schemeClr>
              </a:solidFill>
              <a:latin typeface="ae_AlMateen" panose="02060803050605020204" pitchFamily="18" charset="-78"/>
            </a:endParaRPr>
          </a:p>
        </p:txBody>
      </p:sp>
      <p:sp>
        <p:nvSpPr>
          <p:cNvPr id="23" name="مستطيل 22"/>
          <p:cNvSpPr/>
          <p:nvPr/>
        </p:nvSpPr>
        <p:spPr>
          <a:xfrm>
            <a:off x="2980963" y="1945155"/>
            <a:ext cx="166502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RNA</a:t>
            </a:r>
            <a:endParaRPr lang="ar-SA" sz="2800" b="1" dirty="0">
              <a:solidFill>
                <a:schemeClr val="bg2">
                  <a:lumMod val="10000"/>
                </a:schemeClr>
              </a:solidFill>
              <a:latin typeface="ae_AlMateen" panose="02060803050605020204" pitchFamily="18" charset="-78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6487971" y="2695384"/>
            <a:ext cx="4116331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>
                <a:solidFill>
                  <a:srgbClr val="0000CC"/>
                </a:solidFill>
              </a:rPr>
              <a:t>هو حمض ديوكسي </a:t>
            </a:r>
            <a:r>
              <a:rPr lang="ar-SA" sz="2800" b="1" dirty="0" err="1">
                <a:solidFill>
                  <a:srgbClr val="0000CC"/>
                </a:solidFill>
              </a:rPr>
              <a:t>رايبونيوكلييك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34" name="مربع نص 33"/>
          <p:cNvSpPr txBox="1"/>
          <p:nvPr/>
        </p:nvSpPr>
        <p:spPr>
          <a:xfrm>
            <a:off x="6424915" y="4124643"/>
            <a:ext cx="4198216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>
                <a:solidFill>
                  <a:srgbClr val="0000CC"/>
                </a:solidFill>
              </a:rPr>
              <a:t>يحتوي على سكر </a:t>
            </a:r>
            <a:r>
              <a:rPr lang="ar-SA" sz="2800" b="1" dirty="0" err="1">
                <a:solidFill>
                  <a:srgbClr val="0000CC"/>
                </a:solidFill>
              </a:rPr>
              <a:t>الديوكسي</a:t>
            </a:r>
            <a:r>
              <a:rPr lang="ar-SA" sz="2800" b="1" dirty="0">
                <a:solidFill>
                  <a:srgbClr val="0000CC"/>
                </a:solidFill>
              </a:rPr>
              <a:t> </a:t>
            </a:r>
            <a:r>
              <a:rPr lang="ar-SA" sz="2800" b="1" dirty="0" err="1">
                <a:solidFill>
                  <a:srgbClr val="0000CC"/>
                </a:solidFill>
              </a:rPr>
              <a:t>رايبوز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19" name="مربع نص 18"/>
          <p:cNvSpPr txBox="1"/>
          <p:nvPr/>
        </p:nvSpPr>
        <p:spPr>
          <a:xfrm>
            <a:off x="1064509" y="2711829"/>
            <a:ext cx="4461221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>
                <a:solidFill>
                  <a:srgbClr val="0000CC"/>
                </a:solidFill>
              </a:rPr>
              <a:t>هو حمض </a:t>
            </a:r>
            <a:r>
              <a:rPr lang="ar-SA" sz="2800" b="1" dirty="0" err="1">
                <a:solidFill>
                  <a:srgbClr val="0000CC"/>
                </a:solidFill>
              </a:rPr>
              <a:t>الرايبونيوكلييك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35" name="مربع نص 34"/>
          <p:cNvSpPr txBox="1"/>
          <p:nvPr/>
        </p:nvSpPr>
        <p:spPr>
          <a:xfrm>
            <a:off x="1152621" y="4088945"/>
            <a:ext cx="4284996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>
                <a:solidFill>
                  <a:srgbClr val="0000CC"/>
                </a:solidFill>
              </a:rPr>
              <a:t>يحتوي على سكر </a:t>
            </a:r>
            <a:r>
              <a:rPr lang="ar-SA" sz="2800" b="1" dirty="0" err="1">
                <a:solidFill>
                  <a:srgbClr val="0000CC"/>
                </a:solidFill>
              </a:rPr>
              <a:t>الرايبوز</a:t>
            </a:r>
            <a:endParaRPr lang="ar-SA" sz="2800" b="1" dirty="0">
              <a:solidFill>
                <a:srgbClr val="0000CC"/>
              </a:solidFill>
            </a:endParaRPr>
          </a:p>
        </p:txBody>
      </p:sp>
      <p:sp>
        <p:nvSpPr>
          <p:cNvPr id="36" name="مربع نص 35"/>
          <p:cNvSpPr txBox="1"/>
          <p:nvPr/>
        </p:nvSpPr>
        <p:spPr>
          <a:xfrm>
            <a:off x="6503891" y="3448296"/>
            <a:ext cx="4702217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0000CC"/>
                </a:solidFill>
              </a:rPr>
              <a:t>الأنين – </a:t>
            </a:r>
            <a:r>
              <a:rPr lang="ar-SA" sz="2400" b="1" dirty="0" err="1">
                <a:solidFill>
                  <a:srgbClr val="FF0000"/>
                </a:solidFill>
              </a:rPr>
              <a:t>الثايمين</a:t>
            </a:r>
            <a:r>
              <a:rPr lang="ar-SA" sz="2400" b="1" dirty="0">
                <a:solidFill>
                  <a:srgbClr val="0000CC"/>
                </a:solidFill>
              </a:rPr>
              <a:t> – </a:t>
            </a:r>
            <a:r>
              <a:rPr lang="ar-SA" sz="2400" b="1" dirty="0" err="1">
                <a:solidFill>
                  <a:srgbClr val="0000CC"/>
                </a:solidFill>
              </a:rPr>
              <a:t>السايتوسين</a:t>
            </a:r>
            <a:r>
              <a:rPr lang="ar-SA" sz="2400" b="1" dirty="0">
                <a:solidFill>
                  <a:srgbClr val="0000CC"/>
                </a:solidFill>
              </a:rPr>
              <a:t> - </a:t>
            </a:r>
            <a:r>
              <a:rPr lang="ar-SA" sz="2400" b="1" dirty="0" err="1">
                <a:solidFill>
                  <a:srgbClr val="0000CC"/>
                </a:solidFill>
              </a:rPr>
              <a:t>الجوانين</a:t>
            </a:r>
            <a:endParaRPr lang="ar-SA" sz="2400" b="1" dirty="0">
              <a:solidFill>
                <a:srgbClr val="0000CC"/>
              </a:solidFill>
            </a:endParaRPr>
          </a:p>
        </p:txBody>
      </p:sp>
      <p:sp>
        <p:nvSpPr>
          <p:cNvPr id="37" name="مربع نص 36"/>
          <p:cNvSpPr txBox="1"/>
          <p:nvPr/>
        </p:nvSpPr>
        <p:spPr>
          <a:xfrm>
            <a:off x="823513" y="3470940"/>
            <a:ext cx="4702217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0000CC"/>
                </a:solidFill>
              </a:rPr>
              <a:t>الأنين – </a:t>
            </a:r>
            <a:r>
              <a:rPr lang="ar-SA" sz="2400" b="1" dirty="0">
                <a:solidFill>
                  <a:srgbClr val="FF0000"/>
                </a:solidFill>
              </a:rPr>
              <a:t>اليوراسيل</a:t>
            </a:r>
            <a:r>
              <a:rPr lang="ar-SA" sz="2400" b="1" dirty="0">
                <a:solidFill>
                  <a:srgbClr val="0000CC"/>
                </a:solidFill>
              </a:rPr>
              <a:t> – </a:t>
            </a:r>
            <a:r>
              <a:rPr lang="ar-SA" sz="2400" b="1" dirty="0" err="1">
                <a:solidFill>
                  <a:srgbClr val="0000CC"/>
                </a:solidFill>
              </a:rPr>
              <a:t>السايتوسين</a:t>
            </a:r>
            <a:r>
              <a:rPr lang="ar-SA" sz="2400" b="1" dirty="0">
                <a:solidFill>
                  <a:srgbClr val="0000CC"/>
                </a:solidFill>
              </a:rPr>
              <a:t> - </a:t>
            </a:r>
            <a:r>
              <a:rPr lang="ar-SA" sz="2400" b="1" dirty="0" err="1">
                <a:solidFill>
                  <a:srgbClr val="0000CC"/>
                </a:solidFill>
              </a:rPr>
              <a:t>الجوانين</a:t>
            </a:r>
            <a:endParaRPr lang="ar-SA" sz="2400" b="1" dirty="0">
              <a:solidFill>
                <a:srgbClr val="0000CC"/>
              </a:solidFill>
            </a:endParaRPr>
          </a:p>
        </p:txBody>
      </p:sp>
      <p:sp>
        <p:nvSpPr>
          <p:cNvPr id="38" name="مربع نص 37"/>
          <p:cNvSpPr txBox="1"/>
          <p:nvPr/>
        </p:nvSpPr>
        <p:spPr>
          <a:xfrm>
            <a:off x="6398621" y="4743399"/>
            <a:ext cx="4807487" cy="707886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000" b="1" dirty="0">
                <a:solidFill>
                  <a:srgbClr val="0000CC"/>
                </a:solidFill>
              </a:rPr>
              <a:t>لولب ثنائي تقوم الروابط الهيدروجينية بربط </a:t>
            </a:r>
          </a:p>
          <a:p>
            <a:pPr algn="ctr"/>
            <a:r>
              <a:rPr lang="ar-SA" sz="2000" b="1" dirty="0">
                <a:solidFill>
                  <a:srgbClr val="0000CC"/>
                </a:solidFill>
              </a:rPr>
              <a:t>السلسلتين معا عن طريق قواعدها</a:t>
            </a:r>
          </a:p>
        </p:txBody>
      </p:sp>
      <p:sp>
        <p:nvSpPr>
          <p:cNvPr id="39" name="مربع نص 38"/>
          <p:cNvSpPr txBox="1"/>
          <p:nvPr/>
        </p:nvSpPr>
        <p:spPr>
          <a:xfrm>
            <a:off x="393897" y="4838935"/>
            <a:ext cx="5571135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0000CC"/>
                </a:solidFill>
              </a:rPr>
              <a:t>شريط واحد دون وجود روابط هيدروجينية بين القواعد</a:t>
            </a:r>
          </a:p>
        </p:txBody>
      </p:sp>
      <p:sp>
        <p:nvSpPr>
          <p:cNvPr id="40" name="مربع نص 39"/>
          <p:cNvSpPr txBox="1"/>
          <p:nvPr/>
        </p:nvSpPr>
        <p:spPr>
          <a:xfrm>
            <a:off x="7278342" y="5529210"/>
            <a:ext cx="3136877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>
                <a:solidFill>
                  <a:srgbClr val="0000CC"/>
                </a:solidFill>
              </a:rPr>
              <a:t>يخزن المعلومات الوراثية</a:t>
            </a:r>
          </a:p>
        </p:txBody>
      </p:sp>
      <p:sp>
        <p:nvSpPr>
          <p:cNvPr id="41" name="مربع نص 40"/>
          <p:cNvSpPr txBox="1"/>
          <p:nvPr/>
        </p:nvSpPr>
        <p:spPr>
          <a:xfrm>
            <a:off x="1611025" y="5461402"/>
            <a:ext cx="3136877" cy="577850"/>
          </a:xfrm>
          <a:prstGeom prst="rect">
            <a:avLst/>
          </a:prstGeom>
          <a:noFill/>
          <a:ln w="28575">
            <a:noFill/>
          </a:ln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ينقل المعلومات الوراثية</a:t>
            </a:r>
          </a:p>
        </p:txBody>
      </p:sp>
    </p:spTree>
    <p:extLst>
      <p:ext uri="{BB962C8B-B14F-4D97-AF65-F5344CB8AC3E}">
        <p14:creationId xmlns:p14="http://schemas.microsoft.com/office/powerpoint/2010/main" val="318781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3" grpId="0"/>
      <p:bldP spid="3" grpId="0"/>
      <p:bldP spid="34" grpId="0"/>
      <p:bldP spid="19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34144" y="6209084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20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7411" y="933640"/>
            <a:ext cx="768263" cy="731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9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5309960" y="887813"/>
            <a:ext cx="4790093" cy="741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من خواص الحمض النووي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RNA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22" name="مستطيل 21"/>
          <p:cNvSpPr/>
          <p:nvPr/>
        </p:nvSpPr>
        <p:spPr>
          <a:xfrm>
            <a:off x="6287948" y="2159325"/>
            <a:ext cx="3615092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يتكون من شريطين لولبين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5432085" y="3144229"/>
            <a:ext cx="4466287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يقوم بتخزين المعلومات الوراثية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4" name="مستطيل 33"/>
          <p:cNvSpPr/>
          <p:nvPr/>
        </p:nvSpPr>
        <p:spPr>
          <a:xfrm>
            <a:off x="6623023" y="4088189"/>
            <a:ext cx="3307316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ينقل المعلومات الوراثية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5" name="مستطيل 34"/>
          <p:cNvSpPr/>
          <p:nvPr/>
        </p:nvSpPr>
        <p:spPr>
          <a:xfrm>
            <a:off x="5837862" y="5073093"/>
            <a:ext cx="4068743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يحتوى سكر </a:t>
            </a:r>
            <a:r>
              <a:rPr lang="ar-SA" sz="3200" b="1" dirty="0" err="1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ديكوكسي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 err="1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رايبوز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" name="مستطيل مستدير الزوايا 2"/>
          <p:cNvSpPr/>
          <p:nvPr/>
        </p:nvSpPr>
        <p:spPr>
          <a:xfrm>
            <a:off x="9903040" y="233376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6" name="مستطيل مستدير الزوايا 35"/>
          <p:cNvSpPr/>
          <p:nvPr/>
        </p:nvSpPr>
        <p:spPr>
          <a:xfrm>
            <a:off x="9918960" y="330504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7" name="مستطيل مستدير الزوايا 36"/>
          <p:cNvSpPr/>
          <p:nvPr/>
        </p:nvSpPr>
        <p:spPr>
          <a:xfrm>
            <a:off x="9934880" y="427632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8" name="مستطيل مستدير الزوايا 37"/>
          <p:cNvSpPr/>
          <p:nvPr/>
        </p:nvSpPr>
        <p:spPr>
          <a:xfrm>
            <a:off x="9950800" y="524760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9" name="مستطيل مستدير الزوايا 38"/>
          <p:cNvSpPr/>
          <p:nvPr/>
        </p:nvSpPr>
        <p:spPr>
          <a:xfrm>
            <a:off x="9950800" y="4264947"/>
            <a:ext cx="605730" cy="56531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9361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34144" y="6209084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21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7411" y="933640"/>
            <a:ext cx="768263" cy="731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9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4872252" y="887813"/>
            <a:ext cx="5227802" cy="741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يقوم الحمض النووي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بـ.....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6287948" y="2159325"/>
            <a:ext cx="3615092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يتكون من شريطين لولبين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5432085" y="3144229"/>
            <a:ext cx="4466287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يقوم بتخزين المعلومات الوراثية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4" name="مستطيل 33"/>
          <p:cNvSpPr/>
          <p:nvPr/>
        </p:nvSpPr>
        <p:spPr>
          <a:xfrm>
            <a:off x="6623023" y="4088189"/>
            <a:ext cx="3307316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ينقل المعلومات الوراثية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5" name="مستطيل 34"/>
          <p:cNvSpPr/>
          <p:nvPr/>
        </p:nvSpPr>
        <p:spPr>
          <a:xfrm>
            <a:off x="5837862" y="5073093"/>
            <a:ext cx="4068743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يحتوى سكر </a:t>
            </a:r>
            <a:r>
              <a:rPr lang="ar-SA" sz="3200" b="1" dirty="0" err="1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ديكوكسي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 err="1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رايبوز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" name="مستطيل مستدير الزوايا 2"/>
          <p:cNvSpPr/>
          <p:nvPr/>
        </p:nvSpPr>
        <p:spPr>
          <a:xfrm>
            <a:off x="9903040" y="233376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6" name="مستطيل مستدير الزوايا 35"/>
          <p:cNvSpPr/>
          <p:nvPr/>
        </p:nvSpPr>
        <p:spPr>
          <a:xfrm>
            <a:off x="9918960" y="330504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7" name="مستطيل مستدير الزوايا 36"/>
          <p:cNvSpPr/>
          <p:nvPr/>
        </p:nvSpPr>
        <p:spPr>
          <a:xfrm>
            <a:off x="9934880" y="427632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8" name="مستطيل مستدير الزوايا 37"/>
          <p:cNvSpPr/>
          <p:nvPr/>
        </p:nvSpPr>
        <p:spPr>
          <a:xfrm>
            <a:off x="9950800" y="524760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9" name="مستطيل مستدير الزوايا 38"/>
          <p:cNvSpPr/>
          <p:nvPr/>
        </p:nvSpPr>
        <p:spPr>
          <a:xfrm>
            <a:off x="9927727" y="3307919"/>
            <a:ext cx="605730" cy="56531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7315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34144" y="6209084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7411" y="933640"/>
            <a:ext cx="768263" cy="731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9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3910820" y="889063"/>
            <a:ext cx="6236003" cy="8206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الوحدة الأساسية لبناء الحمض النووي...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8524136" y="2159325"/>
            <a:ext cx="1378904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الجلوكوز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8897777" y="3144229"/>
            <a:ext cx="1000595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 err="1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مونمر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4" name="مستطيل 33"/>
          <p:cNvSpPr/>
          <p:nvPr/>
        </p:nvSpPr>
        <p:spPr>
          <a:xfrm>
            <a:off x="9141940" y="4088189"/>
            <a:ext cx="665567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نشا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5" name="مستطيل 34"/>
          <p:cNvSpPr/>
          <p:nvPr/>
        </p:nvSpPr>
        <p:spPr>
          <a:xfrm>
            <a:off x="7862456" y="5073093"/>
            <a:ext cx="2044149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 err="1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النيوكليوتيدات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6" name="مستطيل مستدير الزوايا 35"/>
          <p:cNvSpPr/>
          <p:nvPr/>
        </p:nvSpPr>
        <p:spPr>
          <a:xfrm>
            <a:off x="9903040" y="233376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7" name="مستطيل مستدير الزوايا 36"/>
          <p:cNvSpPr/>
          <p:nvPr/>
        </p:nvSpPr>
        <p:spPr>
          <a:xfrm>
            <a:off x="9918960" y="330504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8" name="مستطيل مستدير الزوايا 37"/>
          <p:cNvSpPr/>
          <p:nvPr/>
        </p:nvSpPr>
        <p:spPr>
          <a:xfrm>
            <a:off x="9934880" y="427632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9" name="مستطيل مستدير الزوايا 38"/>
          <p:cNvSpPr/>
          <p:nvPr/>
        </p:nvSpPr>
        <p:spPr>
          <a:xfrm>
            <a:off x="9950800" y="524760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0" name="مستطيل مستدير الزوايا 39"/>
          <p:cNvSpPr/>
          <p:nvPr/>
        </p:nvSpPr>
        <p:spPr>
          <a:xfrm>
            <a:off x="9955023" y="5247603"/>
            <a:ext cx="605730" cy="56531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63397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34144" y="6209084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7411" y="933640"/>
            <a:ext cx="768263" cy="731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9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754488" y="889063"/>
            <a:ext cx="9053020" cy="739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نوع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الرابطة ا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لتي تربط السلسلتين في الحمض </a:t>
            </a:r>
            <a:r>
              <a:rPr lang="en-US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DNA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...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8936109" y="2159325"/>
            <a:ext cx="966931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أيونية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8182838" y="3144229"/>
            <a:ext cx="1715534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هيدروجينية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4" name="مستطيل 33"/>
          <p:cNvSpPr/>
          <p:nvPr/>
        </p:nvSpPr>
        <p:spPr>
          <a:xfrm>
            <a:off x="8519975" y="4088189"/>
            <a:ext cx="1287532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تساهمية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5" name="مستطيل 34"/>
          <p:cNvSpPr/>
          <p:nvPr/>
        </p:nvSpPr>
        <p:spPr>
          <a:xfrm>
            <a:off x="8869142" y="5073093"/>
            <a:ext cx="1037463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معدنية</a:t>
            </a:r>
            <a:endParaRPr lang="ar-SA" sz="3200" b="1" dirty="0">
              <a:solidFill>
                <a:srgbClr val="FF0000"/>
              </a:solidFill>
              <a:latin typeface="ae_AlMateen" panose="02060803050605020204" pitchFamily="18" charset="-78"/>
            </a:endParaRPr>
          </a:p>
        </p:txBody>
      </p:sp>
      <p:sp>
        <p:nvSpPr>
          <p:cNvPr id="36" name="مستطيل مستدير الزوايا 35"/>
          <p:cNvSpPr/>
          <p:nvPr/>
        </p:nvSpPr>
        <p:spPr>
          <a:xfrm>
            <a:off x="9903040" y="233376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7" name="مستطيل مستدير الزوايا 36"/>
          <p:cNvSpPr/>
          <p:nvPr/>
        </p:nvSpPr>
        <p:spPr>
          <a:xfrm>
            <a:off x="9918960" y="330504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8" name="مستطيل مستدير الزوايا 37"/>
          <p:cNvSpPr/>
          <p:nvPr/>
        </p:nvSpPr>
        <p:spPr>
          <a:xfrm>
            <a:off x="9934880" y="427632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9" name="مستطيل مستدير الزوايا 38"/>
          <p:cNvSpPr/>
          <p:nvPr/>
        </p:nvSpPr>
        <p:spPr>
          <a:xfrm>
            <a:off x="9950800" y="5247603"/>
            <a:ext cx="605730" cy="5653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0" name="مستطيل مستدير الزوايا 39"/>
          <p:cNvSpPr/>
          <p:nvPr/>
        </p:nvSpPr>
        <p:spPr>
          <a:xfrm>
            <a:off x="9934880" y="3318667"/>
            <a:ext cx="605730" cy="56531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50452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47792" y="6230648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2988" y="947462"/>
            <a:ext cx="742686" cy="74268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تعلمنا اليوم: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9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4" name="AutoShape 4"/>
          <p:cNvSpPr>
            <a:spLocks noChangeAspect="1" noChangeArrowheads="1" noTextEdit="1"/>
          </p:cNvSpPr>
          <p:nvPr/>
        </p:nvSpPr>
        <p:spPr bwMode="auto">
          <a:xfrm>
            <a:off x="3521031" y="1615334"/>
            <a:ext cx="6624736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sz="3600" dirty="0"/>
          </a:p>
        </p:txBody>
      </p:sp>
      <p:sp>
        <p:nvSpPr>
          <p:cNvPr id="34" name="مستطيل 33"/>
          <p:cNvSpPr/>
          <p:nvPr/>
        </p:nvSpPr>
        <p:spPr>
          <a:xfrm>
            <a:off x="4289117" y="791570"/>
            <a:ext cx="3162562" cy="757461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b="1" dirty="0">
                <a:solidFill>
                  <a:srgbClr val="0000CC"/>
                </a:solidFill>
                <a:latin typeface="Sakkal Majalla" pitchFamily="2" charset="-78"/>
              </a:rPr>
              <a:t>الأحماض النووية</a:t>
            </a:r>
            <a:endParaRPr lang="ar-SA" sz="3200" b="1" dirty="0">
              <a:solidFill>
                <a:srgbClr val="0000CC"/>
              </a:solidFill>
            </a:endParaRPr>
          </a:p>
        </p:txBody>
      </p:sp>
      <p:cxnSp>
        <p:nvCxnSpPr>
          <p:cNvPr id="35" name="رابط مستقيم 34"/>
          <p:cNvCxnSpPr/>
          <p:nvPr/>
        </p:nvCxnSpPr>
        <p:spPr>
          <a:xfrm>
            <a:off x="5827668" y="1578792"/>
            <a:ext cx="0" cy="27952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رابط كسهم مستقيم 35"/>
          <p:cNvCxnSpPr/>
          <p:nvPr/>
        </p:nvCxnSpPr>
        <p:spPr>
          <a:xfrm>
            <a:off x="1329509" y="1858313"/>
            <a:ext cx="0" cy="3600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مستطيل 36"/>
          <p:cNvSpPr/>
          <p:nvPr/>
        </p:nvSpPr>
        <p:spPr>
          <a:xfrm>
            <a:off x="10145767" y="2193229"/>
            <a:ext cx="1440160" cy="57606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000" b="1" dirty="0">
                <a:solidFill>
                  <a:srgbClr val="C00000"/>
                </a:solidFill>
              </a:rPr>
              <a:t>تعريفها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38" name="مستطيل 37"/>
          <p:cNvSpPr/>
          <p:nvPr/>
        </p:nvSpPr>
        <p:spPr>
          <a:xfrm>
            <a:off x="6065313" y="2265237"/>
            <a:ext cx="1728192" cy="57606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000" b="1" dirty="0">
                <a:solidFill>
                  <a:srgbClr val="C00000"/>
                </a:solidFill>
              </a:rPr>
              <a:t>تركيبها</a:t>
            </a:r>
            <a:endParaRPr lang="en-US" sz="2000" b="1" dirty="0">
              <a:solidFill>
                <a:srgbClr val="C00000"/>
              </a:solidFill>
            </a:endParaRPr>
          </a:p>
        </p:txBody>
      </p:sp>
      <p:cxnSp>
        <p:nvCxnSpPr>
          <p:cNvPr id="39" name="رابط مستقيم 38"/>
          <p:cNvCxnSpPr/>
          <p:nvPr/>
        </p:nvCxnSpPr>
        <p:spPr>
          <a:xfrm>
            <a:off x="1312785" y="1877901"/>
            <a:ext cx="931303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رابط كسهم مستقيم 39"/>
          <p:cNvCxnSpPr/>
          <p:nvPr/>
        </p:nvCxnSpPr>
        <p:spPr>
          <a:xfrm>
            <a:off x="10626295" y="1874133"/>
            <a:ext cx="0" cy="3600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مستطيل 40"/>
          <p:cNvSpPr/>
          <p:nvPr/>
        </p:nvSpPr>
        <p:spPr>
          <a:xfrm>
            <a:off x="2560924" y="2265237"/>
            <a:ext cx="1728192" cy="57606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C00000"/>
                </a:solidFill>
              </a:rPr>
              <a:t>DNA	</a:t>
            </a:r>
          </a:p>
        </p:txBody>
      </p:sp>
      <p:cxnSp>
        <p:nvCxnSpPr>
          <p:cNvPr id="42" name="رابط كسهم مستقيم 41"/>
          <p:cNvCxnSpPr/>
          <p:nvPr/>
        </p:nvCxnSpPr>
        <p:spPr>
          <a:xfrm>
            <a:off x="3521031" y="1891549"/>
            <a:ext cx="0" cy="3600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مستطيل 42"/>
          <p:cNvSpPr/>
          <p:nvPr/>
        </p:nvSpPr>
        <p:spPr>
          <a:xfrm>
            <a:off x="736721" y="2265237"/>
            <a:ext cx="1152128" cy="57606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C00000"/>
                </a:solidFill>
              </a:rPr>
              <a:t>RNA</a:t>
            </a:r>
          </a:p>
        </p:txBody>
      </p:sp>
      <p:cxnSp>
        <p:nvCxnSpPr>
          <p:cNvPr id="44" name="رابط كسهم مستقيم 43"/>
          <p:cNvCxnSpPr/>
          <p:nvPr/>
        </p:nvCxnSpPr>
        <p:spPr>
          <a:xfrm>
            <a:off x="6833399" y="1910559"/>
            <a:ext cx="0" cy="3600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مستطيل 46"/>
          <p:cNvSpPr/>
          <p:nvPr/>
        </p:nvSpPr>
        <p:spPr>
          <a:xfrm>
            <a:off x="5969302" y="3236231"/>
            <a:ext cx="2109696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000" b="1" dirty="0">
                <a:solidFill>
                  <a:srgbClr val="000000"/>
                </a:solidFill>
                <a:latin typeface="ae_AlMateen" panose="02060803050605020204" pitchFamily="18" charset="-78"/>
              </a:rPr>
              <a:t>وحدة البناء الأساسية هي النيوكليوتيد</a:t>
            </a:r>
            <a:endParaRPr lang="ar-SA" sz="2000" dirty="0">
              <a:solidFill>
                <a:srgbClr val="000000"/>
              </a:solidFill>
            </a:endParaRPr>
          </a:p>
        </p:txBody>
      </p:sp>
      <p:sp>
        <p:nvSpPr>
          <p:cNvPr id="48" name="مستطيل 47"/>
          <p:cNvSpPr/>
          <p:nvPr/>
        </p:nvSpPr>
        <p:spPr>
          <a:xfrm>
            <a:off x="9512490" y="3075683"/>
            <a:ext cx="2473184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/>
            <a:r>
              <a:rPr lang="ar-SA" sz="2000" b="1" dirty="0">
                <a:solidFill>
                  <a:srgbClr val="000000"/>
                </a:solidFill>
              </a:rPr>
              <a:t>هو </a:t>
            </a:r>
            <a:r>
              <a:rPr lang="ar-SA" sz="2000" b="1" dirty="0" err="1">
                <a:solidFill>
                  <a:srgbClr val="000000"/>
                </a:solidFill>
              </a:rPr>
              <a:t>مبلمر</a:t>
            </a:r>
            <a:r>
              <a:rPr lang="ar-SA" sz="2000" b="1" dirty="0">
                <a:solidFill>
                  <a:srgbClr val="000000"/>
                </a:solidFill>
              </a:rPr>
              <a:t> حيوي يحتوي على النيتروجين ويقوم بتخزين المعلومات الوراثية</a:t>
            </a:r>
          </a:p>
        </p:txBody>
      </p:sp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923" y="4280334"/>
            <a:ext cx="2386226" cy="1950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صورة ذات صلة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4501" y="4280334"/>
            <a:ext cx="2170007" cy="204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نتيجة بحث الصور عن ‪comparison of dna and rna‬‏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2" t="5392" r="6062" b="7442"/>
          <a:stretch/>
        </p:blipFill>
        <p:spPr bwMode="auto">
          <a:xfrm>
            <a:off x="465681" y="2909541"/>
            <a:ext cx="4190486" cy="326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93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41" grpId="0" animBg="1"/>
      <p:bldP spid="43" grpId="0" animBg="1"/>
      <p:bldP spid="47" grpId="0" animBg="1"/>
      <p:bldP spid="4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4779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المــــراجـــــــــع: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5010" y="929068"/>
            <a:ext cx="740664" cy="7406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مستطيل 16"/>
          <p:cNvSpPr/>
          <p:nvPr/>
        </p:nvSpPr>
        <p:spPr>
          <a:xfrm>
            <a:off x="287354" y="2602031"/>
            <a:ext cx="11617291" cy="1872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2">
                    <a:lumMod val="10000"/>
                  </a:schemeClr>
                </a:solidFill>
              </a:rPr>
              <a:t>كتاب الكيمياء للصف الثالث ثانوي - طبعة العبيكان 2016</a:t>
            </a:r>
          </a:p>
          <a:p>
            <a:pPr algn="ctr"/>
            <a:r>
              <a:rPr lang="ar-SA" sz="2800" b="1" dirty="0">
                <a:solidFill>
                  <a:schemeClr val="bg2">
                    <a:lumMod val="10000"/>
                  </a:schemeClr>
                </a:solidFill>
              </a:rPr>
              <a:t>الفصل الدراسي الثاني</a:t>
            </a:r>
          </a:p>
          <a:p>
            <a:pPr algn="ctr"/>
            <a:r>
              <a:rPr lang="ar-SA" sz="2800" b="1" dirty="0">
                <a:solidFill>
                  <a:schemeClr val="bg2">
                    <a:lumMod val="10000"/>
                  </a:schemeClr>
                </a:solidFill>
              </a:rPr>
              <a:t>للعام الدراسي 1437/ 1438هـ</a:t>
            </a:r>
            <a:endParaRPr lang="en-US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الأحماض النووية 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90937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4296" y="115909"/>
            <a:ext cx="12200592" cy="6634562"/>
            <a:chOff x="-4296" y="115909"/>
            <a:chExt cx="12200592" cy="6634562"/>
          </a:xfrm>
        </p:grpSpPr>
        <p:grpSp>
          <p:nvGrpSpPr>
            <p:cNvPr id="15" name="Group 14"/>
            <p:cNvGrpSpPr/>
            <p:nvPr/>
          </p:nvGrpSpPr>
          <p:grpSpPr>
            <a:xfrm>
              <a:off x="-4296" y="115909"/>
              <a:ext cx="12196296" cy="137373"/>
              <a:chOff x="-4296" y="141667"/>
              <a:chExt cx="12196296" cy="137373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17" name="Straight Connector 1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TextBox 4"/>
          <p:cNvSpPr txBox="1"/>
          <p:nvPr/>
        </p:nvSpPr>
        <p:spPr>
          <a:xfrm>
            <a:off x="4208172" y="986890"/>
            <a:ext cx="3775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للتواصل أو لمزيد من الدروس </a:t>
            </a:r>
            <a:endParaRPr lang="en-US" sz="32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74126" y="2612922"/>
            <a:ext cx="10358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IEN_Edu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6665077" y="1585750"/>
            <a:ext cx="466868" cy="60349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986159" y="1724050"/>
            <a:ext cx="1438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ien.edu.com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077" y="2543824"/>
            <a:ext cx="525082" cy="5250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018" y="3346780"/>
            <a:ext cx="922986" cy="922986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4928253" y="3451919"/>
            <a:ext cx="1435008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400" b="1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8004422220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340" y="4378114"/>
            <a:ext cx="3095321" cy="668698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584879" y="6233376"/>
            <a:ext cx="30222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200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جميع الحقوق محفوظة لشركة تطوير للخدمات التعليمية</a:t>
            </a:r>
            <a:endParaRPr lang="en-US" sz="1200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253" y="5265446"/>
            <a:ext cx="1839494" cy="81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63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دروس">
      <a:dk1>
        <a:srgbClr val="1F3864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787</Words>
  <Application>Microsoft Office PowerPoint</Application>
  <PresentationFormat>شاشة عريضة</PresentationFormat>
  <Paragraphs>212</Paragraphs>
  <Slides>26</Slides>
  <Notes>24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26</vt:i4>
      </vt:variant>
    </vt:vector>
  </HeadingPairs>
  <TitlesOfParts>
    <vt:vector size="33" baseType="lpstr">
      <vt:lpstr>ae_AlMateen</vt:lpstr>
      <vt:lpstr>Arial</vt:lpstr>
      <vt:lpstr>Arial Black</vt:lpstr>
      <vt:lpstr>Calibri</vt:lpstr>
      <vt:lpstr>Sakkal Majalla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Shahera Al-Zahib</dc:creator>
  <cp:lastModifiedBy>ماجد الحكمي</cp:lastModifiedBy>
  <cp:revision>68</cp:revision>
  <dcterms:created xsi:type="dcterms:W3CDTF">2016-09-07T07:56:44Z</dcterms:created>
  <dcterms:modified xsi:type="dcterms:W3CDTF">2023-03-18T19:51:05Z</dcterms:modified>
</cp:coreProperties>
</file>