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9" r:id="rId3"/>
    <p:sldId id="258" r:id="rId4"/>
    <p:sldId id="261" r:id="rId5"/>
    <p:sldId id="263" r:id="rId6"/>
    <p:sldId id="265" r:id="rId7"/>
    <p:sldId id="267" r:id="rId8"/>
    <p:sldId id="268" r:id="rId9"/>
    <p:sldId id="271" r:id="rId10"/>
    <p:sldId id="270" r:id="rId11"/>
    <p:sldId id="272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CD78D-134F-4C7B-BB5A-F865DD7098FC}" type="datetimeFigureOut">
              <a:rPr lang="en-US" smtClean="0"/>
              <a:t>11/30/2016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D0455-B747-4ACA-8F2A-D28DCF1A17F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CD78D-134F-4C7B-BB5A-F865DD7098FC}" type="datetimeFigureOut">
              <a:rPr lang="en-US" smtClean="0"/>
              <a:t>11/30/2016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D0455-B747-4ACA-8F2A-D28DCF1A17F5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CD78D-134F-4C7B-BB5A-F865DD7098FC}" type="datetimeFigureOut">
              <a:rPr lang="en-US" smtClean="0"/>
              <a:t>11/30/2016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D0455-B747-4ACA-8F2A-D28DCF1A17F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CD78D-134F-4C7B-BB5A-F865DD7098FC}" type="datetimeFigureOut">
              <a:rPr lang="en-US" smtClean="0"/>
              <a:t>11/30/2016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D0455-B747-4ACA-8F2A-D28DCF1A17F5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CD78D-134F-4C7B-BB5A-F865DD7098FC}" type="datetimeFigureOut">
              <a:rPr lang="en-US" smtClean="0"/>
              <a:t>11/30/2016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D0455-B747-4ACA-8F2A-D28DCF1A17F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CD78D-134F-4C7B-BB5A-F865DD7098FC}" type="datetimeFigureOut">
              <a:rPr lang="en-US" smtClean="0"/>
              <a:t>11/30/2016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D0455-B747-4ACA-8F2A-D28DCF1A17F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CD78D-134F-4C7B-BB5A-F865DD7098FC}" type="datetimeFigureOut">
              <a:rPr lang="en-US" smtClean="0"/>
              <a:t>11/30/2016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D0455-B747-4ACA-8F2A-D28DCF1A17F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CD78D-134F-4C7B-BB5A-F865DD7098FC}" type="datetimeFigureOut">
              <a:rPr lang="en-US" smtClean="0"/>
              <a:t>11/30/2016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D0455-B747-4ACA-8F2A-D28DCF1A17F5}" type="slidenum">
              <a:rPr lang="en-US" smtClean="0"/>
              <a:t>‹#›</a:t>
            </a:fld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 smtClean="0"/>
              <a:t>انقر لتحرير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CD78D-134F-4C7B-BB5A-F865DD7098FC}" type="datetimeFigureOut">
              <a:rPr lang="en-US" smtClean="0"/>
              <a:t>11/30/2016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D0455-B747-4ACA-8F2A-D28DCF1A17F5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ar-SA" smtClean="0"/>
              <a:t>انقر فوق الأيقونة لإضافة صورة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CD78D-134F-4C7B-BB5A-F865DD7098FC}" type="datetimeFigureOut">
              <a:rPr lang="en-US" smtClean="0"/>
              <a:t>11/30/2016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D0455-B747-4ACA-8F2A-D28DCF1A17F5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CD78D-134F-4C7B-BB5A-F865DD7098FC}" type="datetimeFigureOut">
              <a:rPr lang="en-US" smtClean="0"/>
              <a:t>11/30/2016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8D0455-B747-4ACA-8F2A-D28DCF1A17F5}" type="slidenum">
              <a:rPr lang="en-US" smtClean="0"/>
              <a:t>‹#›</a:t>
            </a:fld>
            <a:endParaRPr 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ar-SA" smtClean="0"/>
              <a:t>انقر لتحرير نمط العنوان الرئيسي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C04CD78D-134F-4C7B-BB5A-F865DD7098FC}" type="datetimeFigureOut">
              <a:rPr lang="en-US" smtClean="0"/>
              <a:t>11/30/2016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ED8D0455-B747-4ACA-8F2A-D28DCF1A17F5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ar-SA" smtClean="0"/>
              <a:t>انقر لتحرير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صورة 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3000"/>
                    </a14:imgEffect>
                    <a14:imgEffect>
                      <a14:brightnessContrast bright="-28000" contrast="-4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730" y="-571826"/>
            <a:ext cx="9175730" cy="8640960"/>
          </a:xfrm>
          <a:prstGeom prst="rect">
            <a:avLst/>
          </a:prstGeom>
        </p:spPr>
      </p:pic>
      <p:sp>
        <p:nvSpPr>
          <p:cNvPr id="2" name="عنوان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en-US" sz="9600" b="1" dirty="0">
              <a:solidFill>
                <a:srgbClr val="FF0000"/>
              </a:solidFill>
            </a:endParaRPr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pPr algn="r"/>
            <a:endParaRPr lang="ar-SA" sz="1600" b="1" dirty="0" smtClean="0">
              <a:solidFill>
                <a:schemeClr val="tx1"/>
              </a:solidFill>
            </a:endParaRPr>
          </a:p>
          <a:p>
            <a:pPr algn="r"/>
            <a:endParaRPr lang="ar-SA" sz="1600" b="1" dirty="0">
              <a:solidFill>
                <a:schemeClr val="tx1"/>
              </a:solidFill>
            </a:endParaRPr>
          </a:p>
          <a:p>
            <a:pPr algn="r"/>
            <a:endParaRPr lang="ar-SA" sz="1600" b="1" dirty="0" smtClean="0">
              <a:solidFill>
                <a:schemeClr val="tx1"/>
              </a:solidFill>
            </a:endParaRPr>
          </a:p>
          <a:p>
            <a:pPr algn="r"/>
            <a:endParaRPr lang="ar-SA" sz="1600" b="1" dirty="0">
              <a:solidFill>
                <a:schemeClr val="tx1"/>
              </a:solidFill>
            </a:endParaRPr>
          </a:p>
          <a:p>
            <a:pPr algn="r"/>
            <a:r>
              <a:rPr lang="ar-SA" sz="2800" b="1" dirty="0" smtClean="0">
                <a:solidFill>
                  <a:schemeClr val="accent4"/>
                </a:solidFill>
              </a:rPr>
              <a:t>اعداد وتقديم: أ-هاني طاهر </a:t>
            </a:r>
            <a:r>
              <a:rPr lang="ar-SA" sz="2800" b="1" dirty="0" err="1" smtClean="0">
                <a:solidFill>
                  <a:schemeClr val="accent4"/>
                </a:solidFill>
              </a:rPr>
              <a:t>العبدرب</a:t>
            </a:r>
            <a:r>
              <a:rPr lang="ar-SA" sz="2800" b="1" dirty="0" smtClean="0">
                <a:solidFill>
                  <a:schemeClr val="accent4"/>
                </a:solidFill>
              </a:rPr>
              <a:t> الرضى</a:t>
            </a:r>
          </a:p>
          <a:p>
            <a:pPr algn="r"/>
            <a:endParaRPr lang="ar-SA" sz="1600" b="1" dirty="0">
              <a:solidFill>
                <a:schemeClr val="tx1"/>
              </a:solidFill>
            </a:endParaRPr>
          </a:p>
          <a:p>
            <a:pPr algn="r"/>
            <a:endParaRPr lang="en-US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1694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ar-SA" dirty="0" smtClean="0">
                <a:solidFill>
                  <a:srgbClr val="FF0000"/>
                </a:solidFill>
              </a:rPr>
              <a:t>التنمر</a:t>
            </a:r>
            <a:r>
              <a:rPr lang="ar-SA" dirty="0" smtClean="0"/>
              <a:t>/ </a:t>
            </a:r>
            <a:r>
              <a:rPr lang="ar-SA" dirty="0" smtClean="0">
                <a:solidFill>
                  <a:srgbClr val="00B0F0"/>
                </a:solidFill>
              </a:rPr>
              <a:t>هو </a:t>
            </a:r>
            <a:r>
              <a:rPr lang="ar-SA" dirty="0">
                <a:solidFill>
                  <a:srgbClr val="00B0F0"/>
                </a:solidFill>
              </a:rPr>
              <a:t>التسلط ، الترهيب ، الاستئساد </a:t>
            </a:r>
            <a:r>
              <a:rPr lang="ar-SA" dirty="0" smtClean="0">
                <a:solidFill>
                  <a:srgbClr val="00B0F0"/>
                </a:solidFill>
              </a:rPr>
              <a:t>،أو الاستقواء</a:t>
            </a:r>
            <a:r>
              <a:rPr lang="ar-SA" dirty="0" smtClean="0"/>
              <a:t>.</a:t>
            </a:r>
          </a:p>
          <a:p>
            <a:pPr marL="0" indent="0" algn="r" rtl="1">
              <a:buNone/>
            </a:pPr>
            <a:r>
              <a:rPr lang="ar-SA" dirty="0" smtClean="0">
                <a:solidFill>
                  <a:srgbClr val="FF0000"/>
                </a:solidFill>
              </a:rPr>
              <a:t>بعبارة أخرى</a:t>
            </a:r>
            <a:r>
              <a:rPr lang="ar-SA" dirty="0" smtClean="0"/>
              <a:t>/ </a:t>
            </a:r>
            <a:r>
              <a:rPr lang="ar-SA" dirty="0">
                <a:solidFill>
                  <a:srgbClr val="00B050"/>
                </a:solidFill>
              </a:rPr>
              <a:t>أنه سلوك عدواني متكرر يهدف للإضرار بشخص آخر عمداً ، جسديا أو نفسيا ، و يهدف إلى اكتساب السلطة على حساب شخص آخر</a:t>
            </a:r>
            <a:endParaRPr lang="ar-SA" dirty="0" smtClean="0">
              <a:solidFill>
                <a:srgbClr val="00B050"/>
              </a:solidFill>
            </a:endParaRPr>
          </a:p>
        </p:txBody>
      </p:sp>
      <p:sp>
        <p:nvSpPr>
          <p:cNvPr id="3" name="عنوان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sz="5400" b="1" dirty="0">
                <a:solidFill>
                  <a:srgbClr val="C00000"/>
                </a:solidFill>
              </a:rPr>
              <a:t>تعريف التنمر</a:t>
            </a:r>
            <a:endParaRPr lang="en-US" sz="5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1212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ar-SA" sz="2800" b="1" dirty="0" smtClean="0">
                <a:solidFill>
                  <a:srgbClr val="FF0000"/>
                </a:solidFill>
              </a:rPr>
              <a:t>التنمر </a:t>
            </a:r>
            <a:r>
              <a:rPr lang="ar-SA" sz="2800" b="1" dirty="0" smtClean="0">
                <a:solidFill>
                  <a:srgbClr val="FF0000"/>
                </a:solidFill>
              </a:rPr>
              <a:t>اللفظي</a:t>
            </a:r>
            <a:r>
              <a:rPr lang="ar-SA" dirty="0" smtClean="0">
                <a:solidFill>
                  <a:srgbClr val="0070C0"/>
                </a:solidFill>
              </a:rPr>
              <a:t>/ هو كل عبارة سيئة ملفوظة أو مكتوبة.</a:t>
            </a:r>
          </a:p>
          <a:p>
            <a:pPr lvl="1" algn="r" rtl="1"/>
            <a:r>
              <a:rPr lang="ar-SA" dirty="0" smtClean="0">
                <a:solidFill>
                  <a:srgbClr val="7030A0"/>
                </a:solidFill>
              </a:rPr>
              <a:t>وتشمل:</a:t>
            </a:r>
          </a:p>
          <a:p>
            <a:pPr algn="r" rtl="1">
              <a:buFont typeface="Wingdings" pitchFamily="2" charset="2"/>
              <a:buChar char="v"/>
            </a:pPr>
            <a:r>
              <a:rPr lang="ar-SA" sz="2000" dirty="0" smtClean="0">
                <a:solidFill>
                  <a:srgbClr val="00B050"/>
                </a:solidFill>
              </a:rPr>
              <a:t>التحرش اللفظي</a:t>
            </a:r>
          </a:p>
          <a:p>
            <a:pPr algn="r" rtl="1">
              <a:buFont typeface="Wingdings" pitchFamily="2" charset="2"/>
              <a:buChar char="v"/>
            </a:pPr>
            <a:r>
              <a:rPr lang="ar-SA" sz="2000" dirty="0" smtClean="0">
                <a:solidFill>
                  <a:srgbClr val="00B050"/>
                </a:solidFill>
              </a:rPr>
              <a:t>التنابز بالألقاب</a:t>
            </a:r>
          </a:p>
          <a:p>
            <a:pPr algn="r" rtl="1">
              <a:buFont typeface="Wingdings" pitchFamily="2" charset="2"/>
              <a:buChar char="v"/>
            </a:pPr>
            <a:r>
              <a:rPr lang="ar-SA" sz="2000" dirty="0" smtClean="0">
                <a:solidFill>
                  <a:srgbClr val="00B050"/>
                </a:solidFill>
              </a:rPr>
              <a:t>التحرش الجنسي اللفظي</a:t>
            </a:r>
          </a:p>
          <a:p>
            <a:pPr algn="r" rtl="1">
              <a:buFont typeface="Wingdings" pitchFamily="2" charset="2"/>
              <a:buChar char="v"/>
            </a:pPr>
            <a:r>
              <a:rPr lang="ar-SA" sz="2000" dirty="0" smtClean="0">
                <a:solidFill>
                  <a:srgbClr val="00B050"/>
                </a:solidFill>
              </a:rPr>
              <a:t>التهديد بالاعتداء الجسدي </a:t>
            </a:r>
          </a:p>
          <a:p>
            <a:pPr algn="r" rtl="1"/>
            <a:endParaRPr lang="en-US" dirty="0"/>
          </a:p>
        </p:txBody>
      </p:sp>
      <p:sp>
        <p:nvSpPr>
          <p:cNvPr id="3" name="عنوان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sz="5400" b="1" dirty="0" smtClean="0">
                <a:solidFill>
                  <a:srgbClr val="C00000"/>
                </a:solidFill>
              </a:rPr>
              <a:t>أنواع التنمر</a:t>
            </a:r>
            <a:endParaRPr lang="en-US" sz="5400" b="1" dirty="0">
              <a:solidFill>
                <a:srgbClr val="C00000"/>
              </a:solidFill>
            </a:endParaRPr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3789039"/>
            <a:ext cx="3024336" cy="2121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7355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ar-SA" sz="2800" b="1" dirty="0" smtClean="0">
                <a:solidFill>
                  <a:srgbClr val="FF0000"/>
                </a:solidFill>
              </a:rPr>
              <a:t>التنمر </a:t>
            </a:r>
            <a:r>
              <a:rPr lang="ar-SA" sz="2800" b="1" dirty="0" smtClean="0">
                <a:solidFill>
                  <a:srgbClr val="FF0000"/>
                </a:solidFill>
              </a:rPr>
              <a:t>الاجتماعي</a:t>
            </a:r>
            <a:r>
              <a:rPr lang="ar-SA" dirty="0" smtClean="0">
                <a:solidFill>
                  <a:srgbClr val="0070C0"/>
                </a:solidFill>
              </a:rPr>
              <a:t>/ الاساءة لسمعة الشخص او السعي لتدمير علاقته مع الاخرين.</a:t>
            </a:r>
          </a:p>
          <a:p>
            <a:pPr lvl="1" algn="r" rtl="1"/>
            <a:r>
              <a:rPr lang="ar-SA" dirty="0" smtClean="0">
                <a:solidFill>
                  <a:srgbClr val="7030A0"/>
                </a:solidFill>
              </a:rPr>
              <a:t>وتشمل:</a:t>
            </a:r>
          </a:p>
          <a:p>
            <a:pPr algn="r" rtl="1">
              <a:buFont typeface="Wingdings" pitchFamily="2" charset="2"/>
              <a:buChar char="v"/>
            </a:pPr>
            <a:r>
              <a:rPr lang="ar-SA" sz="2000" dirty="0" smtClean="0">
                <a:solidFill>
                  <a:srgbClr val="00B050"/>
                </a:solidFill>
              </a:rPr>
              <a:t>حث الطلاب على عدم صداقة هذا الشخص</a:t>
            </a:r>
          </a:p>
          <a:p>
            <a:pPr algn="r" rtl="1">
              <a:buFont typeface="Wingdings" pitchFamily="2" charset="2"/>
              <a:buChar char="v"/>
            </a:pPr>
            <a:r>
              <a:rPr lang="ar-SA" sz="2000" dirty="0" smtClean="0">
                <a:solidFill>
                  <a:srgbClr val="00B050"/>
                </a:solidFill>
              </a:rPr>
              <a:t>نشر الشائعات عن شخص معين.</a:t>
            </a:r>
          </a:p>
          <a:p>
            <a:pPr algn="r" rtl="1">
              <a:buFont typeface="Wingdings" pitchFamily="2" charset="2"/>
              <a:buChar char="v"/>
            </a:pPr>
            <a:r>
              <a:rPr lang="ar-SA" sz="2000" dirty="0" smtClean="0">
                <a:solidFill>
                  <a:srgbClr val="00B050"/>
                </a:solidFill>
              </a:rPr>
              <a:t>احراج الشخص أمام الجميع.</a:t>
            </a:r>
          </a:p>
          <a:p>
            <a:pPr algn="r" rtl="1"/>
            <a:endParaRPr lang="en-US" dirty="0"/>
          </a:p>
        </p:txBody>
      </p:sp>
      <p:sp>
        <p:nvSpPr>
          <p:cNvPr id="3" name="عنوان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sz="5400" b="1" dirty="0" smtClean="0">
                <a:solidFill>
                  <a:srgbClr val="C00000"/>
                </a:solidFill>
              </a:rPr>
              <a:t>أنواع التنمر</a:t>
            </a:r>
            <a:endParaRPr lang="en-US" sz="5400" b="1" dirty="0">
              <a:solidFill>
                <a:srgbClr val="C00000"/>
              </a:solidFill>
            </a:endParaRPr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3" y="3933056"/>
            <a:ext cx="3500429" cy="1960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182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ar-SA" sz="2800" b="1" dirty="0" smtClean="0">
                <a:solidFill>
                  <a:srgbClr val="FF0000"/>
                </a:solidFill>
              </a:rPr>
              <a:t>التنمر </a:t>
            </a:r>
            <a:r>
              <a:rPr lang="ar-SA" sz="2800" b="1" dirty="0" smtClean="0">
                <a:solidFill>
                  <a:srgbClr val="FF0000"/>
                </a:solidFill>
              </a:rPr>
              <a:t>الجسدي</a:t>
            </a:r>
            <a:r>
              <a:rPr lang="ar-SA" dirty="0" smtClean="0">
                <a:solidFill>
                  <a:srgbClr val="0070C0"/>
                </a:solidFill>
              </a:rPr>
              <a:t>/ هو الاضرار بجسد الشخص او احدى ممتلكاته.</a:t>
            </a:r>
          </a:p>
          <a:p>
            <a:pPr lvl="1" algn="r" rtl="1"/>
            <a:r>
              <a:rPr lang="ar-SA" dirty="0" smtClean="0">
                <a:solidFill>
                  <a:srgbClr val="7030A0"/>
                </a:solidFill>
              </a:rPr>
              <a:t>وتشمل:</a:t>
            </a:r>
          </a:p>
          <a:p>
            <a:pPr algn="r" rtl="1">
              <a:buFont typeface="Wingdings" pitchFamily="2" charset="2"/>
              <a:buChar char="v"/>
            </a:pPr>
            <a:r>
              <a:rPr lang="ar-SA" sz="2000" dirty="0" smtClean="0">
                <a:solidFill>
                  <a:srgbClr val="00B050"/>
                </a:solidFill>
              </a:rPr>
              <a:t>الضرب	 او الدفع</a:t>
            </a:r>
          </a:p>
          <a:p>
            <a:pPr algn="r" rtl="1">
              <a:buFont typeface="Wingdings" pitchFamily="2" charset="2"/>
              <a:buChar char="v"/>
            </a:pPr>
            <a:r>
              <a:rPr lang="ar-SA" sz="2000" dirty="0" smtClean="0">
                <a:solidFill>
                  <a:srgbClr val="00B050"/>
                </a:solidFill>
              </a:rPr>
              <a:t>كسر او تمزيق حاجات الشخص</a:t>
            </a:r>
          </a:p>
          <a:p>
            <a:pPr algn="r" rtl="1">
              <a:buFont typeface="Wingdings" pitchFamily="2" charset="2"/>
              <a:buChar char="v"/>
            </a:pPr>
            <a:r>
              <a:rPr lang="ar-SA" sz="2000" dirty="0" smtClean="0">
                <a:solidFill>
                  <a:srgbClr val="00B050"/>
                </a:solidFill>
              </a:rPr>
              <a:t>عمل اشارات مسيئة </a:t>
            </a:r>
          </a:p>
          <a:p>
            <a:pPr algn="r" rtl="1"/>
            <a:endParaRPr lang="ar-SA" dirty="0" smtClean="0"/>
          </a:p>
          <a:p>
            <a:pPr algn="r" rtl="1"/>
            <a:endParaRPr lang="en-US" dirty="0"/>
          </a:p>
        </p:txBody>
      </p:sp>
      <p:sp>
        <p:nvSpPr>
          <p:cNvPr id="3" name="عنوان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sz="5400" b="1" dirty="0" smtClean="0">
                <a:solidFill>
                  <a:srgbClr val="C00000"/>
                </a:solidFill>
              </a:rPr>
              <a:t>أنواع التنمر</a:t>
            </a:r>
            <a:endParaRPr lang="en-US" sz="5400" b="1" dirty="0">
              <a:solidFill>
                <a:srgbClr val="C00000"/>
              </a:solidFill>
            </a:endParaRPr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3573016"/>
            <a:ext cx="2448272" cy="2448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182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ar-SA" sz="2800" b="1" dirty="0" smtClean="0">
                <a:solidFill>
                  <a:srgbClr val="FF0000"/>
                </a:solidFill>
              </a:rPr>
              <a:t>التنمر الالكتروني</a:t>
            </a:r>
            <a:r>
              <a:rPr lang="ar-SA" dirty="0" smtClean="0">
                <a:solidFill>
                  <a:srgbClr val="0070C0"/>
                </a:solidFill>
              </a:rPr>
              <a:t>/ أي تنمر يحدث من خلال استخدام التكنولوجيا </a:t>
            </a:r>
            <a:r>
              <a:rPr lang="ar-SA" dirty="0" err="1" smtClean="0">
                <a:solidFill>
                  <a:srgbClr val="0070C0"/>
                </a:solidFill>
              </a:rPr>
              <a:t>كالاجهزة</a:t>
            </a:r>
            <a:r>
              <a:rPr lang="ar-SA" dirty="0" smtClean="0">
                <a:solidFill>
                  <a:srgbClr val="0070C0"/>
                </a:solidFill>
              </a:rPr>
              <a:t> المحمولة, الكمبيوتر, مواقع التواصل الاجتماعي.</a:t>
            </a:r>
          </a:p>
          <a:p>
            <a:pPr lvl="1" algn="r" rtl="1"/>
            <a:r>
              <a:rPr lang="ar-SA" dirty="0" smtClean="0">
                <a:solidFill>
                  <a:srgbClr val="7030A0"/>
                </a:solidFill>
              </a:rPr>
              <a:t>وتشمل:</a:t>
            </a:r>
          </a:p>
          <a:p>
            <a:pPr algn="r" rtl="1">
              <a:buFont typeface="Wingdings" pitchFamily="2" charset="2"/>
              <a:buChar char="v"/>
            </a:pPr>
            <a:r>
              <a:rPr lang="ar-SA" sz="2000" dirty="0" smtClean="0">
                <a:solidFill>
                  <a:srgbClr val="00B050"/>
                </a:solidFill>
              </a:rPr>
              <a:t>رسائل مسيئة</a:t>
            </a:r>
          </a:p>
          <a:p>
            <a:pPr algn="r" rtl="1">
              <a:buFont typeface="Wingdings" pitchFamily="2" charset="2"/>
              <a:buChar char="v"/>
            </a:pPr>
            <a:r>
              <a:rPr lang="ar-SA" sz="2000" dirty="0" smtClean="0">
                <a:solidFill>
                  <a:srgbClr val="00B050"/>
                </a:solidFill>
              </a:rPr>
              <a:t>اشاعات مرسلة من خلال البريد الالكتروني </a:t>
            </a:r>
            <a:endParaRPr lang="en-US" sz="2000" dirty="0" smtClean="0">
              <a:solidFill>
                <a:srgbClr val="00B050"/>
              </a:solidFill>
            </a:endParaRPr>
          </a:p>
          <a:p>
            <a:pPr marL="0" indent="0" algn="r" rtl="1">
              <a:buNone/>
            </a:pPr>
            <a:r>
              <a:rPr lang="ar-SA" sz="2000" dirty="0" smtClean="0">
                <a:solidFill>
                  <a:srgbClr val="00B050"/>
                </a:solidFill>
              </a:rPr>
              <a:t>او </a:t>
            </a:r>
            <a:r>
              <a:rPr lang="ar-SA" sz="2000" dirty="0" smtClean="0">
                <a:solidFill>
                  <a:srgbClr val="00B050"/>
                </a:solidFill>
              </a:rPr>
              <a:t>وسائل التواصل الاجتماعي</a:t>
            </a:r>
          </a:p>
          <a:p>
            <a:pPr algn="r" rtl="1">
              <a:buFont typeface="Wingdings" pitchFamily="2" charset="2"/>
              <a:buChar char="v"/>
            </a:pPr>
            <a:r>
              <a:rPr lang="ar-SA" sz="2000" dirty="0" smtClean="0">
                <a:solidFill>
                  <a:srgbClr val="00B050"/>
                </a:solidFill>
              </a:rPr>
              <a:t>صور محرجة للشخص</a:t>
            </a:r>
          </a:p>
          <a:p>
            <a:pPr algn="r" rtl="1"/>
            <a:endParaRPr lang="ar-SA" dirty="0" smtClean="0"/>
          </a:p>
          <a:p>
            <a:pPr algn="r" rtl="1"/>
            <a:endParaRPr lang="en-US" dirty="0"/>
          </a:p>
        </p:txBody>
      </p:sp>
      <p:sp>
        <p:nvSpPr>
          <p:cNvPr id="3" name="عنوان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sz="5400" b="1" dirty="0" smtClean="0">
                <a:solidFill>
                  <a:srgbClr val="C00000"/>
                </a:solidFill>
              </a:rPr>
              <a:t> التنمر الالكتروني</a:t>
            </a:r>
            <a:endParaRPr lang="en-US" sz="5400" b="1" dirty="0">
              <a:solidFill>
                <a:srgbClr val="C00000"/>
              </a:solidFill>
            </a:endParaRPr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7" y="4077072"/>
            <a:ext cx="3543169" cy="2060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2168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ar-SA" sz="2800" b="1" dirty="0" smtClean="0">
                <a:solidFill>
                  <a:srgbClr val="FF0000"/>
                </a:solidFill>
              </a:rPr>
              <a:t>التلاميذ الممارس </a:t>
            </a:r>
            <a:r>
              <a:rPr lang="ar-SA" sz="2800" b="1" dirty="0">
                <a:solidFill>
                  <a:srgbClr val="FF0000"/>
                </a:solidFill>
              </a:rPr>
              <a:t>ض</a:t>
            </a:r>
            <a:r>
              <a:rPr lang="ar-SA" sz="2800" b="1" dirty="0" smtClean="0">
                <a:solidFill>
                  <a:srgbClr val="FF0000"/>
                </a:solidFill>
              </a:rPr>
              <a:t>دهم التنمر</a:t>
            </a:r>
          </a:p>
          <a:p>
            <a:pPr algn="r" rtl="1">
              <a:buFont typeface="Wingdings" pitchFamily="2" charset="2"/>
              <a:buChar char="v"/>
            </a:pPr>
            <a:r>
              <a:rPr lang="ar-SA" dirty="0">
                <a:solidFill>
                  <a:srgbClr val="FF0000"/>
                </a:solidFill>
              </a:rPr>
              <a:t> </a:t>
            </a:r>
            <a:r>
              <a:rPr lang="ar-SA" sz="2000" dirty="0" smtClean="0">
                <a:solidFill>
                  <a:srgbClr val="00B0F0"/>
                </a:solidFill>
              </a:rPr>
              <a:t>القلق</a:t>
            </a:r>
          </a:p>
          <a:p>
            <a:pPr algn="r" rtl="1">
              <a:buFont typeface="Wingdings" pitchFamily="2" charset="2"/>
              <a:buChar char="v"/>
            </a:pPr>
            <a:r>
              <a:rPr lang="ar-SA" sz="2000" dirty="0" smtClean="0">
                <a:solidFill>
                  <a:srgbClr val="00B0F0"/>
                </a:solidFill>
              </a:rPr>
              <a:t>الاكتئاب</a:t>
            </a:r>
          </a:p>
          <a:p>
            <a:pPr algn="r" rtl="1">
              <a:buFont typeface="Wingdings" pitchFamily="2" charset="2"/>
              <a:buChar char="v"/>
            </a:pPr>
            <a:r>
              <a:rPr lang="ar-SA" sz="2000" dirty="0" smtClean="0">
                <a:solidFill>
                  <a:srgbClr val="00B0F0"/>
                </a:solidFill>
              </a:rPr>
              <a:t>عدم الرغبة بالأكل او ممارسة الانشطة مع التلاميذ الاخرين</a:t>
            </a:r>
          </a:p>
          <a:p>
            <a:pPr algn="r" rtl="1">
              <a:buFont typeface="Wingdings" pitchFamily="2" charset="2"/>
              <a:buChar char="v"/>
            </a:pPr>
            <a:r>
              <a:rPr lang="ar-SA" sz="2000" dirty="0" smtClean="0">
                <a:solidFill>
                  <a:srgbClr val="00B0F0"/>
                </a:solidFill>
              </a:rPr>
              <a:t>انخفاض المستوى الدراسي</a:t>
            </a:r>
            <a:endParaRPr lang="ar-SA" sz="2000" dirty="0">
              <a:solidFill>
                <a:srgbClr val="00B0F0"/>
              </a:solidFill>
            </a:endParaRPr>
          </a:p>
          <a:p>
            <a:pPr algn="r" rtl="1">
              <a:buFont typeface="Wingdings" pitchFamily="2" charset="2"/>
              <a:buChar char="v"/>
            </a:pPr>
            <a:r>
              <a:rPr lang="ar-SA" sz="2000" dirty="0" smtClean="0">
                <a:solidFill>
                  <a:srgbClr val="00B0F0"/>
                </a:solidFill>
              </a:rPr>
              <a:t>عدم الرغبة للذهاب للمدرسة</a:t>
            </a:r>
          </a:p>
          <a:p>
            <a:pPr algn="r" rtl="1"/>
            <a:endParaRPr lang="ar-SA" dirty="0" smtClean="0"/>
          </a:p>
          <a:p>
            <a:pPr algn="r" rtl="1"/>
            <a:endParaRPr lang="en-US" dirty="0"/>
          </a:p>
        </p:txBody>
      </p:sp>
      <p:sp>
        <p:nvSpPr>
          <p:cNvPr id="3" name="عنوان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sz="5400" b="1" dirty="0" smtClean="0">
                <a:solidFill>
                  <a:srgbClr val="C00000"/>
                </a:solidFill>
              </a:rPr>
              <a:t> الاثار الجانبية للتنمر</a:t>
            </a:r>
            <a:endParaRPr lang="en-US" sz="5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5575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ar-SA" sz="2800" b="1" dirty="0" smtClean="0">
                <a:solidFill>
                  <a:srgbClr val="FF0000"/>
                </a:solidFill>
              </a:rPr>
              <a:t>التلاميذ الذين يمارسون التنمر</a:t>
            </a:r>
          </a:p>
          <a:p>
            <a:pPr algn="r" rtl="1">
              <a:buFont typeface="Wingdings" pitchFamily="2" charset="2"/>
              <a:buChar char="v"/>
            </a:pPr>
            <a:r>
              <a:rPr lang="ar-SA" dirty="0">
                <a:solidFill>
                  <a:srgbClr val="FF0000"/>
                </a:solidFill>
              </a:rPr>
              <a:t> </a:t>
            </a:r>
            <a:r>
              <a:rPr lang="ar-SA" sz="2000" dirty="0" smtClean="0">
                <a:solidFill>
                  <a:srgbClr val="00B0F0"/>
                </a:solidFill>
              </a:rPr>
              <a:t>التدخين وتعاطي المخدرات</a:t>
            </a:r>
          </a:p>
          <a:p>
            <a:pPr algn="r" rtl="1">
              <a:buFont typeface="Wingdings" pitchFamily="2" charset="2"/>
              <a:buChar char="v"/>
            </a:pPr>
            <a:r>
              <a:rPr lang="ar-SA" sz="2000" dirty="0" smtClean="0">
                <a:solidFill>
                  <a:srgbClr val="00B0F0"/>
                </a:solidFill>
              </a:rPr>
              <a:t>المشاركة في مشاجرات والمساهمة في تخريب الممتلكات</a:t>
            </a:r>
          </a:p>
          <a:p>
            <a:pPr algn="r" rtl="1">
              <a:buFont typeface="Wingdings" pitchFamily="2" charset="2"/>
              <a:buChar char="v"/>
            </a:pPr>
            <a:r>
              <a:rPr lang="ar-SA" sz="2000" dirty="0" smtClean="0">
                <a:solidFill>
                  <a:srgbClr val="00B0F0"/>
                </a:solidFill>
              </a:rPr>
              <a:t>عدم الرغبة للذهاب للمدرسة</a:t>
            </a:r>
          </a:p>
          <a:p>
            <a:pPr algn="r" rtl="1">
              <a:buFont typeface="Wingdings" pitchFamily="2" charset="2"/>
              <a:buChar char="v"/>
            </a:pPr>
            <a:r>
              <a:rPr lang="ar-SA" sz="2000" dirty="0" smtClean="0">
                <a:solidFill>
                  <a:srgbClr val="00B0F0"/>
                </a:solidFill>
              </a:rPr>
              <a:t>احتمالية المشاركة في انشطة مخلة بالآداب </a:t>
            </a:r>
          </a:p>
          <a:p>
            <a:pPr marL="0" indent="0" algn="r" rtl="1">
              <a:buNone/>
            </a:pPr>
            <a:r>
              <a:rPr lang="ar-SA" dirty="0" smtClean="0">
                <a:solidFill>
                  <a:srgbClr val="FF0000"/>
                </a:solidFill>
              </a:rPr>
              <a:t>	</a:t>
            </a:r>
            <a:endParaRPr lang="ar-SA" dirty="0">
              <a:solidFill>
                <a:srgbClr val="FF0000"/>
              </a:solidFill>
            </a:endParaRPr>
          </a:p>
          <a:p>
            <a:pPr algn="r" rtl="1"/>
            <a:endParaRPr lang="ar-SA" dirty="0" smtClean="0"/>
          </a:p>
          <a:p>
            <a:pPr algn="r" rtl="1"/>
            <a:endParaRPr lang="en-US" dirty="0"/>
          </a:p>
        </p:txBody>
      </p:sp>
      <p:sp>
        <p:nvSpPr>
          <p:cNvPr id="3" name="عنوان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sz="5400" b="1" dirty="0" smtClean="0">
                <a:solidFill>
                  <a:srgbClr val="C00000"/>
                </a:solidFill>
              </a:rPr>
              <a:t> الاثار الجانبية للتنمر</a:t>
            </a:r>
            <a:endParaRPr lang="en-US" sz="5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5411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/>
          <p:cNvSpPr>
            <a:spLocks noGrp="1"/>
          </p:cNvSpPr>
          <p:nvPr>
            <p:ph idx="1"/>
          </p:nvPr>
        </p:nvSpPr>
        <p:spPr/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indent="0" algn="ctr" rtl="1">
              <a:buNone/>
            </a:pPr>
            <a:r>
              <a:rPr lang="ar-SA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عامل الناس كما تحب أن يعاملوك	</a:t>
            </a:r>
            <a:endParaRPr lang="ar-SA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 rtl="1"/>
            <a:endParaRPr lang="ar-SA" sz="44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r" rtl="1"/>
            <a:endParaRPr lang="en-US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عنوان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sz="5400" b="1" dirty="0" smtClean="0">
                <a:solidFill>
                  <a:schemeClr val="accent4">
                    <a:lumMod val="75000"/>
                  </a:schemeClr>
                </a:solidFill>
              </a:rPr>
              <a:t>القاعدة الذهبية</a:t>
            </a:r>
            <a:endParaRPr lang="en-US" sz="5400" b="1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6134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 algn="r" rtl="1">
              <a:buNone/>
            </a:pPr>
            <a:r>
              <a:rPr lang="ar-S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1- اخبر اقرب معلم او شخص بالغ عندما يحدث أي نوع من أنواع التنمر</a:t>
            </a:r>
          </a:p>
          <a:p>
            <a:pPr marL="0" indent="0" algn="r" rtl="1">
              <a:buNone/>
            </a:pPr>
            <a:r>
              <a:rPr lang="ar-SA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2- </a:t>
            </a:r>
            <a:r>
              <a:rPr lang="ar-SA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كن واثقا من نفسك </a:t>
            </a:r>
            <a:endParaRPr lang="ar-SA" b="1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algn="r" rtl="1">
              <a:buNone/>
            </a:pPr>
            <a:r>
              <a:rPr lang="ar-S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3- </a:t>
            </a:r>
            <a:r>
              <a:rPr lang="ar-SA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كن ملاحظا فطنا لما يدور حولك</a:t>
            </a: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algn="r" rtl="1">
              <a:buNone/>
            </a:pPr>
            <a:r>
              <a:rPr lang="ar-SA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ar-SA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ar-SA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ابق هادئا</a:t>
            </a:r>
            <a:endParaRPr lang="en-US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algn="r" rtl="1">
              <a:buNone/>
            </a:pPr>
            <a:r>
              <a:rPr lang="ar-S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5- </a:t>
            </a:r>
            <a:r>
              <a:rPr lang="ar-SA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احتفظ بمسافة آمنة</a:t>
            </a: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algn="r" rtl="1">
              <a:buNone/>
            </a:pPr>
            <a:r>
              <a:rPr lang="ar-SA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6- </a:t>
            </a:r>
            <a:r>
              <a:rPr lang="ar-SA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ابتعد عنه</a:t>
            </a:r>
            <a:endParaRPr lang="en-US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algn="r" rtl="1">
              <a:buNone/>
            </a:pPr>
            <a:r>
              <a:rPr lang="ar-S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7- </a:t>
            </a:r>
            <a:r>
              <a:rPr lang="ar-SA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قل عبارة "توقف" "اتركني لوحدي"  او ما شابهها بصوت واضح وواثق.</a:t>
            </a: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algn="r" rtl="1">
              <a:buNone/>
            </a:pPr>
            <a:r>
              <a:rPr lang="ar-SA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8- </a:t>
            </a:r>
            <a:r>
              <a:rPr lang="ar-SA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اوصل هذه الرسالة "لا أحب أن تعاملني بهذه الطريقة".</a:t>
            </a:r>
            <a:endParaRPr lang="en-US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algn="r" rtl="1">
              <a:buNone/>
            </a:pPr>
            <a:r>
              <a:rPr lang="ar-S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9- </a:t>
            </a:r>
            <a:r>
              <a:rPr lang="ar-SA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كن دائما مع مجموعة ولا تمشي وحيدا</a:t>
            </a:r>
            <a:endParaRPr lang="en-US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algn="r" rtl="1">
              <a:buNone/>
            </a:pPr>
            <a:r>
              <a:rPr lang="ar-SA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10- </a:t>
            </a:r>
            <a:r>
              <a:rPr lang="ar-SA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اذا كنت في خطر وشيك فاهرب.</a:t>
            </a:r>
            <a:endParaRPr lang="en-US" b="1" dirty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r" rtl="1">
              <a:buNone/>
            </a:pPr>
            <a:r>
              <a:rPr lang="ar-SA" dirty="0" smtClean="0">
                <a:solidFill>
                  <a:srgbClr val="FF0000"/>
                </a:solidFill>
              </a:rPr>
              <a:t>	</a:t>
            </a:r>
            <a:endParaRPr lang="ar-SA" dirty="0">
              <a:solidFill>
                <a:srgbClr val="FF0000"/>
              </a:solidFill>
            </a:endParaRPr>
          </a:p>
          <a:p>
            <a:pPr algn="r" rtl="1"/>
            <a:endParaRPr lang="ar-SA" dirty="0" smtClean="0"/>
          </a:p>
          <a:p>
            <a:pPr algn="r" rtl="1"/>
            <a:endParaRPr lang="en-US" dirty="0"/>
          </a:p>
        </p:txBody>
      </p:sp>
      <p:sp>
        <p:nvSpPr>
          <p:cNvPr id="3" name="عنوان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sz="5400" b="1" dirty="0" smtClean="0">
                <a:solidFill>
                  <a:srgbClr val="C00000"/>
                </a:solidFill>
              </a:rPr>
              <a:t>استراتيجيات لتجنب التنمر</a:t>
            </a:r>
            <a:endParaRPr lang="en-US" sz="5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6134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محتوى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ar-SA" b="1" dirty="0" smtClean="0">
                <a:solidFill>
                  <a:srgbClr val="0070C0"/>
                </a:solidFill>
              </a:rPr>
              <a:t>الابلاغ عن أي حادثة تنمر سواء حدثت لك أو لغيرك للمسؤول.</a:t>
            </a:r>
          </a:p>
          <a:p>
            <a:pPr algn="r" rtl="1"/>
            <a:r>
              <a:rPr lang="ar-SA" b="1" dirty="0" smtClean="0">
                <a:solidFill>
                  <a:srgbClr val="0070C0"/>
                </a:solidFill>
              </a:rPr>
              <a:t>ثق بأنه لن يتم الفصح عن أسمك.</a:t>
            </a:r>
          </a:p>
          <a:p>
            <a:pPr algn="r" rtl="1"/>
            <a:endParaRPr lang="en-US" b="1" dirty="0">
              <a:solidFill>
                <a:srgbClr val="0070C0"/>
              </a:solidFill>
            </a:endParaRPr>
          </a:p>
        </p:txBody>
      </p:sp>
      <p:sp>
        <p:nvSpPr>
          <p:cNvPr id="3" name="عنوان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SA" sz="5400" b="1" dirty="0" smtClean="0">
                <a:solidFill>
                  <a:srgbClr val="C00000"/>
                </a:solidFill>
                <a:cs typeface="+mn-cs"/>
              </a:rPr>
              <a:t>مدرستي خالية من التنمر</a:t>
            </a:r>
            <a:endParaRPr lang="en-US" sz="5400" b="1" dirty="0">
              <a:solidFill>
                <a:srgbClr val="C00000"/>
              </a:solidFill>
              <a:cs typeface="+mn-cs"/>
            </a:endParaRPr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7" y="3933056"/>
            <a:ext cx="4014771" cy="2248272"/>
          </a:xfrm>
          <a:prstGeom prst="rect">
            <a:avLst/>
          </a:prstGeom>
        </p:spPr>
      </p:pic>
      <p:pic>
        <p:nvPicPr>
          <p:cNvPr id="6" name="صورة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9695" y="3653036"/>
            <a:ext cx="2808312" cy="2808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0660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شكل موجة">
  <a:themeElements>
    <a:clrScheme name="أصل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شكل موجة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شكل موجة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164</TotalTime>
  <Words>334</Words>
  <Application>Microsoft Office PowerPoint</Application>
  <PresentationFormat>عرض على الشاشة (3:4)‏</PresentationFormat>
  <Paragraphs>65</Paragraphs>
  <Slides>11</Slides>
  <Notes>0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11</vt:i4>
      </vt:variant>
    </vt:vector>
  </HeadingPairs>
  <TitlesOfParts>
    <vt:vector size="12" baseType="lpstr">
      <vt:lpstr>شكل موجة</vt:lpstr>
      <vt:lpstr>عرض تقديمي في PowerPoint</vt:lpstr>
      <vt:lpstr>تعريف التنمر</vt:lpstr>
      <vt:lpstr>أنواع التنمر</vt:lpstr>
      <vt:lpstr>أنواع التنمر</vt:lpstr>
      <vt:lpstr>أنواع التنمر</vt:lpstr>
      <vt:lpstr> التنمر الالكتروني</vt:lpstr>
      <vt:lpstr> الاثار الجانبية للتنمر</vt:lpstr>
      <vt:lpstr> الاثار الجانبية للتنمر</vt:lpstr>
      <vt:lpstr>القاعدة الذهبية</vt:lpstr>
      <vt:lpstr>استراتيجيات لتجنب التنمر</vt:lpstr>
      <vt:lpstr>مدرستي خالية من التنمر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لا للعنف</dc:title>
  <dc:creator>hihi</dc:creator>
  <cp:lastModifiedBy>hihi</cp:lastModifiedBy>
  <cp:revision>20</cp:revision>
  <dcterms:created xsi:type="dcterms:W3CDTF">2016-11-29T07:07:02Z</dcterms:created>
  <dcterms:modified xsi:type="dcterms:W3CDTF">2016-11-30T04:43:00Z</dcterms:modified>
</cp:coreProperties>
</file>