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2"/>
  </p:notesMasterIdLst>
  <p:sldIdLst>
    <p:sldId id="292" r:id="rId2"/>
    <p:sldId id="603" r:id="rId3"/>
    <p:sldId id="604" r:id="rId4"/>
    <p:sldId id="605" r:id="rId5"/>
    <p:sldId id="606" r:id="rId6"/>
    <p:sldId id="595" r:id="rId7"/>
    <p:sldId id="596" r:id="rId8"/>
    <p:sldId id="601" r:id="rId9"/>
    <p:sldId id="602" r:id="rId10"/>
    <p:sldId id="598" r:id="rId11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CCCCFF"/>
    <a:srgbClr val="000066"/>
    <a:srgbClr val="0000FF"/>
    <a:srgbClr val="0099CC"/>
    <a:srgbClr val="0066CC"/>
    <a:srgbClr val="3399FF"/>
    <a:srgbClr val="3366CC"/>
    <a:srgbClr val="0099FF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955" autoAdjust="0"/>
    <p:restoredTop sz="94660"/>
  </p:normalViewPr>
  <p:slideViewPr>
    <p:cSldViewPr>
      <p:cViewPr>
        <p:scale>
          <a:sx n="70" d="100"/>
          <a:sy n="70" d="100"/>
        </p:scale>
        <p:origin x="-135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92F487-7F99-4C79-A643-163A42F9F3BA}" type="datetimeFigureOut">
              <a:rPr lang="en-US" smtClean="0"/>
              <a:pPr/>
              <a:t>9/30/2017</a:t>
            </a:fld>
            <a:endParaRPr lang="en-US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543A10-F771-4C06-BF71-C98BA3939D6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40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10/01/1439</a:t>
            </a:fld>
            <a:endParaRPr lang="ar-S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10/01/1439</a:t>
            </a:fld>
            <a:endParaRPr lang="ar-SA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>
          <a:xfrm>
            <a:off x="3124200" y="6492899"/>
            <a:ext cx="2895600" cy="365125"/>
          </a:xfrm>
        </p:spPr>
        <p:txBody>
          <a:bodyPr/>
          <a:lstStyle/>
          <a:p>
            <a:endParaRPr lang="ar-SA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>
          <a:xfrm>
            <a:off x="457200" y="6492899"/>
            <a:ext cx="2133600" cy="365125"/>
          </a:xfrm>
        </p:spPr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 dirty="0"/>
          </a:p>
        </p:txBody>
      </p:sp>
      <p:sp>
        <p:nvSpPr>
          <p:cNvPr id="7" name="عنصر نائب لرقم الشريحة 5"/>
          <p:cNvSpPr txBox="1">
            <a:spLocks/>
          </p:cNvSpPr>
          <p:nvPr userDrawn="1"/>
        </p:nvSpPr>
        <p:spPr>
          <a:xfrm>
            <a:off x="457200" y="649289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34F065-1154-456A-91E3-76DE8E75E17B}" type="slidenum">
              <a:rPr kumimoji="0" lang="ar-SA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ar-SA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AutoShape 4">
            <a:hlinkClick r:id="" action="ppaction://hlinkshowjump?jump=endshow" highlightClick="1"/>
          </p:cNvPr>
          <p:cNvSpPr>
            <a:spLocks noChangeArrowheads="1"/>
          </p:cNvSpPr>
          <p:nvPr userDrawn="1"/>
        </p:nvSpPr>
        <p:spPr bwMode="auto">
          <a:xfrm>
            <a:off x="71406" y="6492899"/>
            <a:ext cx="612000" cy="360000"/>
          </a:xfrm>
          <a:prstGeom prst="actionButtonBlank">
            <a:avLst/>
          </a:prstGeom>
          <a:solidFill>
            <a:srgbClr val="3399FF"/>
          </a:solidFill>
          <a:ln w="12700">
            <a:solidFill>
              <a:srgbClr val="FFFFFF"/>
            </a:solidFill>
            <a:miter lim="800000"/>
            <a:headEnd/>
            <a:tailEnd/>
          </a:ln>
          <a:effectLst>
            <a:outerShdw sy="50000" rotWithShape="0">
              <a:srgbClr val="01019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خروج</a:t>
            </a:r>
            <a:endParaRPr kumimoji="0" lang="en-US" sz="18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  <p:sp>
        <p:nvSpPr>
          <p:cNvPr id="9" name="AutoShape 5">
            <a:hlinkClick r:id="rId2" action="ppaction://hlinksldjump" highlightClick="1"/>
          </p:cNvPr>
          <p:cNvSpPr>
            <a:spLocks noChangeArrowheads="1"/>
          </p:cNvSpPr>
          <p:nvPr userDrawn="1"/>
        </p:nvSpPr>
        <p:spPr bwMode="auto">
          <a:xfrm>
            <a:off x="6715140" y="6492899"/>
            <a:ext cx="1260000" cy="360000"/>
          </a:xfrm>
          <a:prstGeom prst="actionButtonHome">
            <a:avLst/>
          </a:prstGeom>
          <a:solidFill>
            <a:srgbClr val="3399FF"/>
          </a:solidFill>
          <a:ln w="12700">
            <a:solidFill>
              <a:srgbClr val="FFFFFF"/>
            </a:solidFill>
            <a:miter lim="800000"/>
            <a:headEnd/>
            <a:tailEnd/>
          </a:ln>
          <a:effectLst>
            <a:outerShdw sy="50000" rotWithShape="0">
              <a:srgbClr val="01019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القائمة الرئيسة</a:t>
            </a:r>
            <a:endParaRPr kumimoji="0" lang="en-US" sz="18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  <p:sp>
        <p:nvSpPr>
          <p:cNvPr id="10" name="AutoShape 6">
            <a:hlinkClick r:id="rId2" action="ppaction://hlinksldjump" highlightClick="1"/>
          </p:cNvPr>
          <p:cNvSpPr>
            <a:spLocks noChangeArrowheads="1"/>
          </p:cNvSpPr>
          <p:nvPr userDrawn="1"/>
        </p:nvSpPr>
        <p:spPr bwMode="auto">
          <a:xfrm>
            <a:off x="5572132" y="6492899"/>
            <a:ext cx="1080000" cy="360000"/>
          </a:xfrm>
          <a:prstGeom prst="actionButtonBlank">
            <a:avLst/>
          </a:prstGeom>
          <a:solidFill>
            <a:srgbClr val="3399FF"/>
          </a:solidFill>
          <a:ln w="12700">
            <a:solidFill>
              <a:srgbClr val="FFFFFF"/>
            </a:solidFill>
            <a:miter lim="800000"/>
            <a:headEnd/>
            <a:tailEnd/>
          </a:ln>
          <a:effectLst>
            <a:outerShdw sy="50000" rotWithShape="0">
              <a:srgbClr val="01019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بداية الدرس</a:t>
            </a:r>
            <a:endParaRPr kumimoji="0" lang="en-US" sz="18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  <p:sp>
        <p:nvSpPr>
          <p:cNvPr id="11" name="AutoShape 6">
            <a:hlinkClick r:id="rId2" action="ppaction://hlinksldjump" highlightClick="1"/>
          </p:cNvPr>
          <p:cNvSpPr>
            <a:spLocks noChangeArrowheads="1"/>
          </p:cNvSpPr>
          <p:nvPr userDrawn="1"/>
        </p:nvSpPr>
        <p:spPr bwMode="auto">
          <a:xfrm>
            <a:off x="4063504" y="6492899"/>
            <a:ext cx="1080000" cy="360000"/>
          </a:xfrm>
          <a:prstGeom prst="actionButtonBlank">
            <a:avLst/>
          </a:prstGeom>
          <a:solidFill>
            <a:srgbClr val="3399FF"/>
          </a:solidFill>
          <a:ln w="12700">
            <a:solidFill>
              <a:srgbClr val="FFFFFF"/>
            </a:solidFill>
            <a:miter lim="800000"/>
            <a:headEnd/>
            <a:tailEnd/>
          </a:ln>
          <a:effectLst>
            <a:outerShdw sy="50000" rotWithShape="0">
              <a:srgbClr val="01019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7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الفصل الأول</a:t>
            </a:r>
            <a:endParaRPr kumimoji="0" lang="en-US" sz="17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  <p:sp>
        <p:nvSpPr>
          <p:cNvPr id="12" name="AutoShape 6">
            <a:hlinkClick r:id="" action="ppaction://hlinkshowjump?jump=lastslide" highlightClick="1"/>
          </p:cNvPr>
          <p:cNvSpPr>
            <a:spLocks noChangeArrowheads="1"/>
          </p:cNvSpPr>
          <p:nvPr userDrawn="1"/>
        </p:nvSpPr>
        <p:spPr bwMode="auto">
          <a:xfrm>
            <a:off x="2920496" y="6492899"/>
            <a:ext cx="1080000" cy="360000"/>
          </a:xfrm>
          <a:prstGeom prst="actionButtonBlank">
            <a:avLst/>
          </a:prstGeom>
          <a:solidFill>
            <a:srgbClr val="3399FF"/>
          </a:solidFill>
          <a:ln w="12700">
            <a:solidFill>
              <a:srgbClr val="FFFFFF"/>
            </a:solidFill>
            <a:miter lim="800000"/>
            <a:headEnd/>
            <a:tailEnd/>
          </a:ln>
          <a:effectLst>
            <a:outerShdw sy="50000" rotWithShape="0">
              <a:srgbClr val="01019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الفصل الثاني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  <p:sp>
        <p:nvSpPr>
          <p:cNvPr id="13" name="AutoShape 6">
            <a:hlinkClick r:id="" action="ppaction://hlinkshowjump?jump=lastslide" highlightClick="1"/>
          </p:cNvPr>
          <p:cNvSpPr>
            <a:spLocks noChangeArrowheads="1"/>
          </p:cNvSpPr>
          <p:nvPr userDrawn="1"/>
        </p:nvSpPr>
        <p:spPr bwMode="auto">
          <a:xfrm>
            <a:off x="1777488" y="6492899"/>
            <a:ext cx="1080000" cy="360000"/>
          </a:xfrm>
          <a:prstGeom prst="actionButtonBlank">
            <a:avLst/>
          </a:prstGeom>
          <a:solidFill>
            <a:srgbClr val="3399FF"/>
          </a:solidFill>
          <a:ln w="12700">
            <a:solidFill>
              <a:srgbClr val="FFFFFF"/>
            </a:solidFill>
            <a:miter lim="800000"/>
            <a:headEnd/>
            <a:tailEnd/>
          </a:ln>
          <a:effectLst>
            <a:outerShdw sy="50000" rotWithShape="0">
              <a:srgbClr val="01019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الفصل الثالث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  <p:sp>
        <p:nvSpPr>
          <p:cNvPr id="14" name="AutoShape 4">
            <a:hlinkClick r:id="" action="ppaction://hlinkshowjump?jump=lastslideviewed" highlightClick="1"/>
          </p:cNvPr>
          <p:cNvSpPr>
            <a:spLocks noChangeArrowheads="1"/>
          </p:cNvSpPr>
          <p:nvPr userDrawn="1"/>
        </p:nvSpPr>
        <p:spPr bwMode="auto">
          <a:xfrm>
            <a:off x="745290" y="6492899"/>
            <a:ext cx="612000" cy="360000"/>
          </a:xfrm>
          <a:prstGeom prst="actionButtonBlank">
            <a:avLst/>
          </a:prstGeom>
          <a:solidFill>
            <a:srgbClr val="3399FF"/>
          </a:solidFill>
          <a:ln w="12700">
            <a:solidFill>
              <a:srgbClr val="FFFFFF"/>
            </a:solidFill>
            <a:miter lim="800000"/>
            <a:headEnd/>
            <a:tailEnd/>
          </a:ln>
          <a:effectLst>
            <a:outerShdw sy="50000" rotWithShape="0">
              <a:srgbClr val="010199">
                <a:alpha val="50000"/>
              </a:srgbClr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رجوع</a:t>
            </a:r>
            <a:endParaRPr kumimoji="0" lang="en-US" sz="1800" b="1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10/01/1439</a:t>
            </a:fld>
            <a:endParaRPr lang="ar-SA" dirty="0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ABB09-4A1D-463E-8065-109CC2B7EFAA}" type="datetimeFigureOut">
              <a:rPr lang="ar-SA" smtClean="0"/>
              <a:pPr/>
              <a:t>10/01/1439</a:t>
            </a:fld>
            <a:endParaRPr lang="ar-SA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 dirty="0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4F065-1154-456A-91E3-76DE8E75E17B}" type="slidenum">
              <a:rPr lang="ar-SA" smtClean="0"/>
              <a:pPr/>
              <a:t>‹#›</a:t>
            </a:fld>
            <a:endParaRPr lang="ar-S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جدول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4112291"/>
              </p:ext>
            </p:extLst>
          </p:nvPr>
        </p:nvGraphicFramePr>
        <p:xfrm>
          <a:off x="85054" y="43796"/>
          <a:ext cx="9000000" cy="7010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78356"/>
                <a:gridCol w="5561482"/>
                <a:gridCol w="2060162"/>
              </a:tblGrid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الفصل</a:t>
                      </a:r>
                      <a:r>
                        <a:rPr lang="ar-AE" sz="2000" b="1" baseline="0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 الأول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بان الخليط – جرير بن عطية</a:t>
                      </a:r>
                      <a:endParaRPr lang="en-US" sz="4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نص شعري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الدرس </a:t>
                      </a: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</a:t>
                      </a: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ثالث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أنشطة ما بعد النص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2" name="صورة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836712"/>
            <a:ext cx="9036496" cy="55446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جدول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9831430"/>
              </p:ext>
            </p:extLst>
          </p:nvPr>
        </p:nvGraphicFramePr>
        <p:xfrm>
          <a:off x="85054" y="43796"/>
          <a:ext cx="9000000" cy="6705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78356"/>
                <a:gridCol w="5561482"/>
                <a:gridCol w="2060162"/>
              </a:tblGrid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الفصل</a:t>
                      </a:r>
                      <a:r>
                        <a:rPr lang="ar-AE" sz="2000" b="1" baseline="0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 الأول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بان الخليط – جرير بن عطية</a:t>
                      </a:r>
                      <a:endParaRPr lang="en-US" sz="4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نص شعري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الدرس </a:t>
                      </a: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</a:t>
                      </a: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ثالث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أنشطة ما بعد النص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5" name="صورة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8" y="692696"/>
            <a:ext cx="9036496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202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جدول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277249"/>
              </p:ext>
            </p:extLst>
          </p:nvPr>
        </p:nvGraphicFramePr>
        <p:xfrm>
          <a:off x="85054" y="43796"/>
          <a:ext cx="9000000" cy="6705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78356"/>
                <a:gridCol w="5561482"/>
                <a:gridCol w="2060162"/>
              </a:tblGrid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الفصل</a:t>
                      </a:r>
                      <a:r>
                        <a:rPr lang="ar-AE" sz="2000" b="1" baseline="0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 الأول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بان الخليط – جرير بن عطية</a:t>
                      </a:r>
                      <a:endParaRPr lang="en-US" sz="4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نص شعري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الدرس </a:t>
                      </a: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</a:t>
                      </a: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ثالث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أنشطة ما بعد النص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sp>
        <p:nvSpPr>
          <p:cNvPr id="2" name="مستطيل 1"/>
          <p:cNvSpPr/>
          <p:nvPr/>
        </p:nvSpPr>
        <p:spPr>
          <a:xfrm>
            <a:off x="72008" y="1628800"/>
            <a:ext cx="9036496" cy="720080"/>
          </a:xfrm>
          <a:prstGeom prst="rect">
            <a:avLst/>
          </a:prstGeom>
          <a:solidFill>
            <a:srgbClr val="0033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ar-SA" sz="2800" b="1" dirty="0" smtClean="0">
                <a:solidFill>
                  <a:schemeClr val="bg1"/>
                </a:solidFill>
              </a:rPr>
              <a:t>استخدم (( محزان )) و(( حيران )) في  جملة واحدة من إنشائك .</a:t>
            </a:r>
            <a:endParaRPr lang="ar-EG" sz="2800" b="1" dirty="0">
              <a:solidFill>
                <a:schemeClr val="bg1"/>
              </a:solidFill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72008" y="764704"/>
            <a:ext cx="9036496" cy="7200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ar-SA" sz="2800" b="1" dirty="0" smtClean="0">
                <a:solidFill>
                  <a:srgbClr val="FF0000"/>
                </a:solidFill>
              </a:rPr>
              <a:t>تطبيق على المفردات والمعجم :</a:t>
            </a:r>
            <a:endParaRPr lang="ar-EG" sz="2800" b="1" dirty="0">
              <a:solidFill>
                <a:srgbClr val="FF0000"/>
              </a:solidFill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68835" y="2492896"/>
            <a:ext cx="9036496" cy="7200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ar-SA" sz="2800" b="1" dirty="0" smtClean="0">
                <a:solidFill>
                  <a:schemeClr val="accent1"/>
                </a:solidFill>
              </a:rPr>
              <a:t>قد كنت لفراق الأصحاب محزان حيران .</a:t>
            </a:r>
            <a:endParaRPr lang="ar-EG" sz="2800" b="1" dirty="0">
              <a:solidFill>
                <a:schemeClr val="accent1"/>
              </a:solidFill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74820" y="3284984"/>
            <a:ext cx="9036496" cy="720080"/>
          </a:xfrm>
          <a:prstGeom prst="rect">
            <a:avLst/>
          </a:prstGeom>
          <a:solidFill>
            <a:srgbClr val="0033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ar-SA" sz="2800" b="1" dirty="0" smtClean="0"/>
              <a:t>ماذا نقول في وصف الرجل الذي في عينه حور ؟</a:t>
            </a:r>
            <a:endParaRPr lang="ar-EG" sz="2800" b="1" dirty="0"/>
          </a:p>
        </p:txBody>
      </p:sp>
      <p:sp>
        <p:nvSpPr>
          <p:cNvPr id="9" name="مستطيل 8"/>
          <p:cNvSpPr/>
          <p:nvPr/>
        </p:nvSpPr>
        <p:spPr>
          <a:xfrm>
            <a:off x="99775" y="4941168"/>
            <a:ext cx="9036496" cy="720080"/>
          </a:xfrm>
          <a:prstGeom prst="rect">
            <a:avLst/>
          </a:prstGeom>
          <a:solidFill>
            <a:srgbClr val="0033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ar-SA" sz="2800" b="1" dirty="0"/>
              <a:t>ماذا ن</a:t>
            </a:r>
            <a:r>
              <a:rPr lang="ar-SA" sz="2800" b="1" dirty="0" smtClean="0"/>
              <a:t>قول </a:t>
            </a:r>
            <a:r>
              <a:rPr lang="ar-SA" sz="2800" b="1" dirty="0"/>
              <a:t>في وصف </a:t>
            </a:r>
            <a:r>
              <a:rPr lang="ar-SA" sz="2800" b="1" dirty="0" smtClean="0"/>
              <a:t>المرأة التي </a:t>
            </a:r>
            <a:r>
              <a:rPr lang="ar-SA" sz="2800" b="1" dirty="0"/>
              <a:t>في </a:t>
            </a:r>
            <a:r>
              <a:rPr lang="ar-SA" sz="2800" b="1" dirty="0" smtClean="0"/>
              <a:t>عينها حور </a:t>
            </a:r>
            <a:r>
              <a:rPr lang="ar-SA" sz="2800" b="1" dirty="0"/>
              <a:t>؟</a:t>
            </a:r>
            <a:endParaRPr lang="ar-EG" sz="2800" b="1" dirty="0"/>
          </a:p>
        </p:txBody>
      </p:sp>
      <p:sp>
        <p:nvSpPr>
          <p:cNvPr id="10" name="مستطيل 9"/>
          <p:cNvSpPr/>
          <p:nvPr/>
        </p:nvSpPr>
        <p:spPr>
          <a:xfrm>
            <a:off x="68835" y="4077072"/>
            <a:ext cx="9036496" cy="7200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ar-SA" sz="2800" b="1" dirty="0" smtClean="0">
                <a:solidFill>
                  <a:schemeClr val="accent1"/>
                </a:solidFill>
              </a:rPr>
              <a:t>هذا رجل أحور العينين .</a:t>
            </a:r>
            <a:endParaRPr lang="ar-EG" sz="2800" b="1" dirty="0">
              <a:solidFill>
                <a:schemeClr val="accent1"/>
              </a:solidFill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74820" y="5733256"/>
            <a:ext cx="9036496" cy="72008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ar-SA" sz="2800" b="1" dirty="0" smtClean="0">
                <a:solidFill>
                  <a:schemeClr val="accent1"/>
                </a:solidFill>
              </a:rPr>
              <a:t>هذه امرأة حوراء .</a:t>
            </a:r>
            <a:endParaRPr lang="ar-EG" sz="28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379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جدول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0698580"/>
              </p:ext>
            </p:extLst>
          </p:nvPr>
        </p:nvGraphicFramePr>
        <p:xfrm>
          <a:off x="85054" y="43796"/>
          <a:ext cx="9000000" cy="6705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78356"/>
                <a:gridCol w="5561482"/>
                <a:gridCol w="2060162"/>
              </a:tblGrid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الفصل</a:t>
                      </a:r>
                      <a:r>
                        <a:rPr lang="ar-AE" sz="2000" b="1" baseline="0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 الأول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بان الخليط – جرير بن عطية</a:t>
                      </a:r>
                      <a:endParaRPr lang="en-US" sz="4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نص شعري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الدرس </a:t>
                      </a: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</a:t>
                      </a: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ثالث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أنشطة ما بعد النص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3" name="صورة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2696"/>
            <a:ext cx="9036496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35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جدول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2268272"/>
              </p:ext>
            </p:extLst>
          </p:nvPr>
        </p:nvGraphicFramePr>
        <p:xfrm>
          <a:off x="85054" y="43796"/>
          <a:ext cx="9000000" cy="6705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78356"/>
                <a:gridCol w="5561482"/>
                <a:gridCol w="2060162"/>
              </a:tblGrid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الفصل</a:t>
                      </a:r>
                      <a:r>
                        <a:rPr lang="ar-AE" sz="2000" b="1" baseline="0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 الأول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بان الخليط – جرير بن عطية</a:t>
                      </a:r>
                      <a:endParaRPr lang="en-US" sz="4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نص شعري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الدرس </a:t>
                      </a: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</a:t>
                      </a: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ثالث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أنشطة ما بعد النص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8" y="764704"/>
            <a:ext cx="9036496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5552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72000" y="785794"/>
            <a:ext cx="9000000" cy="540000"/>
          </a:xfrm>
          <a:prstGeom prst="rect">
            <a:avLst/>
          </a:prstGeom>
          <a:solidFill>
            <a:srgbClr val="DDDDDD"/>
          </a:solidFill>
          <a:ln w="9525" algn="ctr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ar-AE" sz="2800" b="1" dirty="0" smtClean="0">
                <a:solidFill>
                  <a:srgbClr val="FF0000"/>
                </a:solidFill>
                <a:latin typeface="Traditional Arabic" pitchFamily="18" charset="-78"/>
                <a:cs typeface="Traditional Arabic" pitchFamily="18" charset="-78"/>
              </a:rPr>
              <a:t>حول النص</a:t>
            </a:r>
            <a:endParaRPr lang="ar-AE" sz="2800" b="1" dirty="0">
              <a:solidFill>
                <a:srgbClr val="FF0000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72000" y="1388802"/>
            <a:ext cx="9000000" cy="9000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squar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AE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1 ـ </a:t>
            </a: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ما العاطفة المسيطرة على الشاعر في هذه الأبيات</a:t>
            </a:r>
            <a:r>
              <a:rPr lang="ar-AE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؟</a:t>
            </a:r>
            <a:endParaRPr lang="ar-AE" sz="2800" b="1" dirty="0">
              <a:solidFill>
                <a:srgbClr val="FFFFFF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2000" y="2317496"/>
            <a:ext cx="9000000" cy="540000"/>
          </a:xfrm>
          <a:prstGeom prst="rect">
            <a:avLst/>
          </a:prstGeom>
          <a:solidFill>
            <a:srgbClr val="FFFFCC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</a:pPr>
            <a:r>
              <a:rPr lang="ar-SA" sz="2800" b="1" dirty="0" smtClean="0">
                <a:solidFill>
                  <a:srgbClr val="2B5481"/>
                </a:solidFill>
                <a:latin typeface="Traditional Arabic" pitchFamily="18" charset="-78"/>
                <a:cs typeface="Traditional Arabic" pitchFamily="18" charset="-78"/>
              </a:rPr>
              <a:t>الشوق والحنين والحزن على فراق المحبوبة </a:t>
            </a:r>
            <a:r>
              <a:rPr lang="ar-AE" sz="2800" b="1" dirty="0" smtClean="0">
                <a:solidFill>
                  <a:srgbClr val="2B5481"/>
                </a:solidFill>
                <a:latin typeface="Traditional Arabic" pitchFamily="18" charset="-78"/>
                <a:cs typeface="Traditional Arabic" pitchFamily="18" charset="-78"/>
              </a:rPr>
              <a:t>.</a:t>
            </a:r>
            <a:endParaRPr lang="en-US" sz="2800" b="1" dirty="0">
              <a:solidFill>
                <a:srgbClr val="2B5481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71406" y="3031876"/>
            <a:ext cx="9000000" cy="5400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AE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2 </a:t>
            </a:r>
            <a:r>
              <a:rPr lang="ar-AE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ـ</a:t>
            </a: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 استخرج من الأبيات ما يدل على ذلك .</a:t>
            </a:r>
            <a:endParaRPr lang="ar-AE" sz="2800" b="1" dirty="0">
              <a:solidFill>
                <a:srgbClr val="FFFFFF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0" y="3603380"/>
            <a:ext cx="9071406" cy="540000"/>
          </a:xfrm>
          <a:prstGeom prst="rect">
            <a:avLst/>
          </a:prstGeom>
          <a:solidFill>
            <a:srgbClr val="FFFFCC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</a:pPr>
            <a:r>
              <a:rPr lang="ar-SA" sz="2800" b="1" dirty="0" smtClean="0">
                <a:solidFill>
                  <a:srgbClr val="2B5481"/>
                </a:solidFill>
                <a:latin typeface="Traditional Arabic" pitchFamily="18" charset="-78"/>
                <a:cs typeface="Traditional Arabic" pitchFamily="18" charset="-78"/>
              </a:rPr>
              <a:t>بان الخليط ،قطعوا من حبال الوصل ، قد كنت في أثر </a:t>
            </a:r>
            <a:r>
              <a:rPr lang="ar-SA" sz="2800" b="1" dirty="0" err="1" smtClean="0">
                <a:solidFill>
                  <a:srgbClr val="2B5481"/>
                </a:solidFill>
                <a:latin typeface="Traditional Arabic" pitchFamily="18" charset="-78"/>
                <a:cs typeface="Traditional Arabic" pitchFamily="18" charset="-78"/>
              </a:rPr>
              <a:t>الإظعان</a:t>
            </a:r>
            <a:r>
              <a:rPr lang="ar-SA" sz="2800" b="1" dirty="0" smtClean="0">
                <a:solidFill>
                  <a:srgbClr val="2B5481"/>
                </a:solidFill>
                <a:latin typeface="Traditional Arabic" pitchFamily="18" charset="-78"/>
                <a:cs typeface="Traditional Arabic" pitchFamily="18" charset="-78"/>
              </a:rPr>
              <a:t> ذا طرب ، لو تعلمين الذي نلقى</a:t>
            </a:r>
            <a:endParaRPr lang="en-US" sz="2800" b="1" dirty="0">
              <a:solidFill>
                <a:srgbClr val="2B5481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71406" y="4286256"/>
            <a:ext cx="9000000" cy="9000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squar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AE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3 </a:t>
            </a:r>
            <a:r>
              <a:rPr lang="ar-AE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ـ</a:t>
            </a: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 بم وصف الشاعر نفسه و هو في أثر ظعن محبوبته في البيت الثالث ؟ أي الصفات كان لها الأثر الكبير على نفسك </a:t>
            </a:r>
            <a:r>
              <a:rPr lang="ar-AE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؟</a:t>
            </a: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 لماذا ؟</a:t>
            </a:r>
            <a:endParaRPr lang="ar-AE" sz="2800" b="1" dirty="0">
              <a:solidFill>
                <a:srgbClr val="FFFFFF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71406" y="5214950"/>
            <a:ext cx="9000000" cy="1166378"/>
          </a:xfrm>
          <a:prstGeom prst="rect">
            <a:avLst/>
          </a:prstGeom>
          <a:solidFill>
            <a:srgbClr val="FFFFCC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</a:pPr>
            <a:r>
              <a:rPr lang="ar-SA" sz="2800" b="1" dirty="0" smtClean="0">
                <a:solidFill>
                  <a:srgbClr val="2B5481"/>
                </a:solidFill>
                <a:latin typeface="Traditional Arabic" pitchFamily="18" charset="-78"/>
                <a:cs typeface="Traditional Arabic" pitchFamily="18" charset="-78"/>
              </a:rPr>
              <a:t>بأن جسده يهتز حزنا وألما وأنه شديد الخوف والفزع لفراق محبوبته ، و كانت وصف</a:t>
            </a:r>
          </a:p>
          <a:p>
            <a:pPr>
              <a:spcBef>
                <a:spcPct val="50000"/>
              </a:spcBef>
            </a:pPr>
            <a:r>
              <a:rPr lang="ar-SA" sz="2800" b="1" dirty="0" smtClean="0">
                <a:solidFill>
                  <a:srgbClr val="2B5481"/>
                </a:solidFill>
                <a:latin typeface="Traditional Arabic" pitchFamily="18" charset="-78"/>
                <a:cs typeface="Traditional Arabic" pitchFamily="18" charset="-78"/>
              </a:rPr>
              <a:t>اهتزاز جسده بسبب شدة الحزن أكثر ما أعجبني لإظهاره مدي تأثر الشاعر . </a:t>
            </a:r>
            <a:endParaRPr lang="en-US" sz="2800" b="1" dirty="0">
              <a:solidFill>
                <a:srgbClr val="2B5481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graphicFrame>
        <p:nvGraphicFramePr>
          <p:cNvPr id="17" name="جدول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9311676"/>
              </p:ext>
            </p:extLst>
          </p:nvPr>
        </p:nvGraphicFramePr>
        <p:xfrm>
          <a:off x="50236" y="115234"/>
          <a:ext cx="9000000" cy="7010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78356"/>
                <a:gridCol w="5572324"/>
                <a:gridCol w="2049320"/>
              </a:tblGrid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الفصل</a:t>
                      </a:r>
                      <a:r>
                        <a:rPr lang="ar-AE" sz="2000" b="1" baseline="0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 الأول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بان الخليط – جرير بن عطية</a:t>
                      </a:r>
                      <a:endParaRPr lang="en-US" sz="4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نص شعري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الدرس </a:t>
                      </a: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</a:t>
                      </a: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ثالث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أنشطة ما بعد النص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71213" y="1412896"/>
            <a:ext cx="9000000" cy="540000"/>
          </a:xfrm>
          <a:prstGeom prst="rect">
            <a:avLst/>
          </a:prstGeom>
          <a:solidFill>
            <a:srgbClr val="DDDDDD"/>
          </a:solidFill>
          <a:ln w="9525" algn="ctr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ar-SA" sz="2800" b="1" dirty="0" smtClean="0">
                <a:solidFill>
                  <a:srgbClr val="FF0000"/>
                </a:solidFill>
                <a:latin typeface="Traditional Arabic" pitchFamily="18" charset="-78"/>
                <a:cs typeface="Traditional Arabic" pitchFamily="18" charset="-78"/>
              </a:rPr>
              <a:t>في البيتين الرابع والخامس ، حيث شبه نفسه بربان السفينة التي أوشكت على الغرق فدعا ربه .</a:t>
            </a:r>
            <a:endParaRPr lang="ar-AE" sz="2800" b="1" dirty="0">
              <a:solidFill>
                <a:srgbClr val="FF0000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72000" y="818237"/>
            <a:ext cx="9000000" cy="5400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4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4-</a:t>
            </a:r>
            <a:r>
              <a:rPr lang="ar-SA" sz="24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 في أي الأبيات يحاول الشاعر أن يثير شفقة محبوبته عليه ؟ وما الصورة التي استخدمها لتحقيق ذلك ؟</a:t>
            </a:r>
            <a:endParaRPr lang="ar-AE" sz="2400" b="1" dirty="0">
              <a:solidFill>
                <a:srgbClr val="FFFFFF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72000" y="2006872"/>
            <a:ext cx="9000000" cy="5400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5 – في أي الأبيات تجد معنى وفاء الشاعر لمحبوبته ؟</a:t>
            </a:r>
            <a:endParaRPr lang="ar-AE" sz="2800" b="1" dirty="0">
              <a:solidFill>
                <a:srgbClr val="FFFFFF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graphicFrame>
        <p:nvGraphicFramePr>
          <p:cNvPr id="13" name="جدول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5148870"/>
              </p:ext>
            </p:extLst>
          </p:nvPr>
        </p:nvGraphicFramePr>
        <p:xfrm>
          <a:off x="85054" y="43796"/>
          <a:ext cx="9000000" cy="7010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78356"/>
                <a:gridCol w="5561482"/>
                <a:gridCol w="2060162"/>
              </a:tblGrid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الفصل</a:t>
                      </a:r>
                      <a:r>
                        <a:rPr lang="ar-AE" sz="2000" b="1" baseline="0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 الأول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بان الخليط – جرير بن عطية</a:t>
                      </a:r>
                      <a:endParaRPr lang="en-US" sz="4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نص شعري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الدرس </a:t>
                      </a: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</a:t>
                      </a: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ثالث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أنشطة ما بعد النص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57565" y="2708920"/>
            <a:ext cx="9000000" cy="540000"/>
          </a:xfrm>
          <a:prstGeom prst="rect">
            <a:avLst/>
          </a:prstGeom>
          <a:solidFill>
            <a:srgbClr val="DDDDDD"/>
          </a:solidFill>
          <a:ln w="9525" algn="ctr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ar-SA" sz="2800" b="1" dirty="0" smtClean="0">
                <a:solidFill>
                  <a:srgbClr val="FF0000"/>
                </a:solidFill>
                <a:latin typeface="Traditional Arabic" pitchFamily="18" charset="-78"/>
                <a:cs typeface="Traditional Arabic" pitchFamily="18" charset="-78"/>
              </a:rPr>
              <a:t>في البيت السابع .</a:t>
            </a:r>
            <a:endParaRPr lang="ar-AE" sz="2800" b="1" dirty="0">
              <a:solidFill>
                <a:srgbClr val="FF0000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26" name="Text Box 6"/>
          <p:cNvSpPr txBox="1">
            <a:spLocks noChangeArrowheads="1"/>
          </p:cNvSpPr>
          <p:nvPr/>
        </p:nvSpPr>
        <p:spPr bwMode="auto">
          <a:xfrm>
            <a:off x="35496" y="3356992"/>
            <a:ext cx="9000000" cy="93610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6 - يعد البيتان التاسع والعاشر من أشهر الأبيات التي عرف بها جرير ، اقرأهما قراءة معبرة ،ثم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 اكتب شرحا لهما بلغتك ، واقرأ ما كتبت على زملائك .</a:t>
            </a:r>
            <a:endParaRPr lang="ar-AE" sz="2800" b="1" dirty="0">
              <a:solidFill>
                <a:srgbClr val="FFFFFF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27" name="Text Box 6"/>
          <p:cNvSpPr txBox="1">
            <a:spLocks noChangeArrowheads="1"/>
          </p:cNvSpPr>
          <p:nvPr/>
        </p:nvSpPr>
        <p:spPr bwMode="auto">
          <a:xfrm>
            <a:off x="35496" y="4437112"/>
            <a:ext cx="9000000" cy="720080"/>
          </a:xfrm>
          <a:prstGeom prst="rect">
            <a:avLst/>
          </a:prstGeom>
          <a:solidFill>
            <a:srgbClr val="CCCCFF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0000"/>
                </a:solidFill>
                <a:latin typeface="Traditional Arabic" pitchFamily="18" charset="-78"/>
                <a:cs typeface="Traditional Arabic" pitchFamily="18" charset="-78"/>
              </a:rPr>
              <a:t>يصف الشاعر جمال محبوبته بأن عينيها حوراء تقتل وتأسر من يراها ، بل وتسيطر على صاحب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0000"/>
                </a:solidFill>
                <a:latin typeface="Traditional Arabic" pitchFamily="18" charset="-78"/>
                <a:cs typeface="Traditional Arabic" pitchFamily="18" charset="-78"/>
              </a:rPr>
              <a:t> العقل اللبيب على الرغم من صغرها</a:t>
            </a:r>
            <a:endParaRPr lang="ar-AE" sz="2800" b="1" dirty="0">
              <a:solidFill>
                <a:srgbClr val="FF0000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28" name="Text Box 6"/>
          <p:cNvSpPr txBox="1">
            <a:spLocks noChangeArrowheads="1"/>
          </p:cNvSpPr>
          <p:nvPr/>
        </p:nvSpPr>
        <p:spPr bwMode="auto">
          <a:xfrm>
            <a:off x="50545" y="5352708"/>
            <a:ext cx="9000000" cy="5400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7 – اختار الشاعر النون المطلقة رويا لقصيدته . ما مدي مناسبة هذا الروي لموضوع القصيدة ؟</a:t>
            </a:r>
            <a:endParaRPr lang="ar-AE" sz="2800" b="1" dirty="0">
              <a:solidFill>
                <a:srgbClr val="FFFFFF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29" name="Text Box 6"/>
          <p:cNvSpPr txBox="1">
            <a:spLocks noChangeArrowheads="1"/>
          </p:cNvSpPr>
          <p:nvPr/>
        </p:nvSpPr>
        <p:spPr bwMode="auto">
          <a:xfrm>
            <a:off x="35496" y="5940035"/>
            <a:ext cx="9000000" cy="540000"/>
          </a:xfrm>
          <a:prstGeom prst="rect">
            <a:avLst/>
          </a:prstGeom>
          <a:solidFill>
            <a:srgbClr val="CCCCFF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0000"/>
                </a:solidFill>
                <a:latin typeface="Traditional Arabic" pitchFamily="18" charset="-78"/>
                <a:cs typeface="Traditional Arabic" pitchFamily="18" charset="-78"/>
              </a:rPr>
              <a:t>أرى أنه مناسبا تماما لما به من رقة تتلاءم مع غرض الغزل .</a:t>
            </a:r>
            <a:endParaRPr lang="ar-AE" sz="2800" b="1" dirty="0">
              <a:solidFill>
                <a:srgbClr val="FF0000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21" grpId="0" animBg="1"/>
      <p:bldP spid="1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72000" y="785794"/>
            <a:ext cx="9000000" cy="540000"/>
          </a:xfrm>
          <a:prstGeom prst="rect">
            <a:avLst/>
          </a:prstGeom>
          <a:solidFill>
            <a:srgbClr val="DDDDDD"/>
          </a:solidFill>
          <a:ln w="9525" algn="ctr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ar-AE" sz="2800" b="1" dirty="0" smtClean="0">
                <a:solidFill>
                  <a:srgbClr val="FF0000"/>
                </a:solidFill>
                <a:latin typeface="Traditional Arabic" pitchFamily="18" charset="-78"/>
                <a:cs typeface="Traditional Arabic" pitchFamily="18" charset="-78"/>
              </a:rPr>
              <a:t>حول لغة النص 				</a:t>
            </a:r>
            <a:endParaRPr lang="ar-AE" sz="2800" b="1" dirty="0">
              <a:solidFill>
                <a:srgbClr val="FF0000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72000" y="1388802"/>
            <a:ext cx="9000000" cy="1392126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ar-SA" sz="2800" b="1" dirty="0" smtClean="0">
              <a:solidFill>
                <a:schemeClr val="bg1"/>
              </a:solidFill>
              <a:latin typeface="Traditional Arabic" pitchFamily="18" charset="-78"/>
              <a:cs typeface="Traditional Arabic" pitchFamily="18" charset="-78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chemeClr val="bg1"/>
                </a:solidFill>
                <a:latin typeface="Traditional Arabic" pitchFamily="18" charset="-78"/>
                <a:cs typeface="Traditional Arabic" pitchFamily="18" charset="-78"/>
              </a:rPr>
              <a:t>1</a:t>
            </a:r>
            <a:r>
              <a:rPr lang="ar-AE" sz="2800" b="1" dirty="0" smtClean="0">
                <a:solidFill>
                  <a:schemeClr val="bg1"/>
                </a:solidFill>
                <a:latin typeface="Traditional Arabic" pitchFamily="18" charset="-78"/>
                <a:cs typeface="Traditional Arabic" pitchFamily="18" charset="-78"/>
              </a:rPr>
              <a:t> ـ</a:t>
            </a:r>
            <a:r>
              <a:rPr lang="ar-SA" sz="2800" b="1" dirty="0">
                <a:solidFill>
                  <a:schemeClr val="bg1"/>
                </a:solidFill>
                <a:latin typeface="Traditional Arabic" pitchFamily="18" charset="-78"/>
                <a:cs typeface="Traditional Arabic" pitchFamily="18" charset="-78"/>
              </a:rPr>
              <a:t> </a:t>
            </a:r>
            <a:r>
              <a:rPr lang="ar-SA" sz="2800" b="1" dirty="0" smtClean="0">
                <a:solidFill>
                  <a:schemeClr val="bg1"/>
                </a:solidFill>
                <a:latin typeface="Traditional Arabic" pitchFamily="18" charset="-78"/>
                <a:cs typeface="Traditional Arabic" pitchFamily="18" charset="-78"/>
              </a:rPr>
              <a:t>تنقل الشاعر بين الأسلوب الخبري والإنشائي ، ليوضح فكرته . ظلل من القصيدة بعض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chemeClr val="bg1"/>
                </a:solidFill>
                <a:latin typeface="Traditional Arabic" pitchFamily="18" charset="-78"/>
                <a:cs typeface="Traditional Arabic" pitchFamily="18" charset="-78"/>
              </a:rPr>
              <a:t>الأساليب الخبرية باللون الأصفر ، وبعض الأساليب الإنشائية باللون الأخضر 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ar-AE" sz="2800" b="1" dirty="0">
              <a:solidFill>
                <a:srgbClr val="FF0000"/>
              </a:solidFill>
              <a:latin typeface="Traditional Arabic" pitchFamily="18" charset="-78"/>
              <a:cs typeface="Traditional Arabic" pitchFamily="18" charset="-78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ar-AE" sz="2800" b="1" dirty="0">
              <a:solidFill>
                <a:srgbClr val="FFFFFF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38" name="Text Box 6"/>
          <p:cNvSpPr txBox="1">
            <a:spLocks noChangeArrowheads="1"/>
          </p:cNvSpPr>
          <p:nvPr/>
        </p:nvSpPr>
        <p:spPr bwMode="auto">
          <a:xfrm>
            <a:off x="72000" y="2780928"/>
            <a:ext cx="9000000" cy="2484376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>
                <a:solidFill>
                  <a:srgbClr val="002060"/>
                </a:solidFill>
                <a:latin typeface="Traditional Arabic" pitchFamily="18" charset="-78"/>
                <a:cs typeface="Traditional Arabic" pitchFamily="18" charset="-78"/>
              </a:rPr>
              <a:t>انتبه إلى أن :</a:t>
            </a:r>
          </a:p>
          <a:p>
            <a:pPr marL="457200" indent="-4572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ar-SA" sz="2800" b="1" dirty="0" smtClean="0">
                <a:solidFill>
                  <a:srgbClr val="002060"/>
                </a:solidFill>
                <a:latin typeface="Traditional Arabic" pitchFamily="18" charset="-78"/>
                <a:cs typeface="Traditional Arabic" pitchFamily="18" charset="-78"/>
              </a:rPr>
              <a:t>الأسلوب </a:t>
            </a:r>
            <a:r>
              <a:rPr lang="ar-SA" sz="2800" b="1" dirty="0">
                <a:solidFill>
                  <a:srgbClr val="002060"/>
                </a:solidFill>
                <a:latin typeface="Traditional Arabic" pitchFamily="18" charset="-78"/>
                <a:cs typeface="Traditional Arabic" pitchFamily="18" charset="-78"/>
              </a:rPr>
              <a:t>الخبري هو ما يحتمل الصدق والكذب </a:t>
            </a:r>
            <a:r>
              <a:rPr lang="ar-SA" sz="2800" b="1" dirty="0" smtClean="0">
                <a:solidFill>
                  <a:srgbClr val="002060"/>
                </a:solidFill>
                <a:latin typeface="Traditional Arabic" pitchFamily="18" charset="-78"/>
                <a:cs typeface="Traditional Arabic" pitchFamily="18" charset="-78"/>
              </a:rPr>
              <a:t>.</a:t>
            </a:r>
          </a:p>
          <a:p>
            <a:pPr marL="457200" indent="-4572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ar-SA" sz="2800" b="1" dirty="0" smtClean="0">
                <a:solidFill>
                  <a:srgbClr val="002060"/>
                </a:solidFill>
                <a:latin typeface="Traditional Arabic" pitchFamily="18" charset="-78"/>
                <a:cs typeface="Traditional Arabic" pitchFamily="18" charset="-78"/>
              </a:rPr>
              <a:t>الأسلوب الإنشائي </a:t>
            </a:r>
            <a:r>
              <a:rPr lang="ar-SA" sz="2800" b="1" dirty="0">
                <a:solidFill>
                  <a:srgbClr val="002060"/>
                </a:solidFill>
                <a:latin typeface="Traditional Arabic" pitchFamily="18" charset="-78"/>
                <a:cs typeface="Traditional Arabic" pitchFamily="18" charset="-78"/>
              </a:rPr>
              <a:t>هو ما </a:t>
            </a:r>
            <a:r>
              <a:rPr lang="ar-SA" sz="2800" b="1" dirty="0" smtClean="0">
                <a:solidFill>
                  <a:srgbClr val="002060"/>
                </a:solidFill>
                <a:latin typeface="Traditional Arabic" pitchFamily="18" charset="-78"/>
                <a:cs typeface="Traditional Arabic" pitchFamily="18" charset="-78"/>
              </a:rPr>
              <a:t>لا يحتمل </a:t>
            </a:r>
            <a:r>
              <a:rPr lang="ar-SA" sz="2800" b="1" dirty="0">
                <a:solidFill>
                  <a:srgbClr val="002060"/>
                </a:solidFill>
                <a:latin typeface="Traditional Arabic" pitchFamily="18" charset="-78"/>
                <a:cs typeface="Traditional Arabic" pitchFamily="18" charset="-78"/>
              </a:rPr>
              <a:t>الصدق والكذب </a:t>
            </a:r>
            <a:r>
              <a:rPr lang="ar-SA" sz="2800" b="1" dirty="0" smtClean="0">
                <a:solidFill>
                  <a:srgbClr val="002060"/>
                </a:solidFill>
                <a:latin typeface="Traditional Arabic" pitchFamily="18" charset="-78"/>
                <a:cs typeface="Traditional Arabic" pitchFamily="18" charset="-78"/>
              </a:rPr>
              <a:t>، وهو نوعان :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002060"/>
                </a:solidFill>
                <a:latin typeface="Traditional Arabic" pitchFamily="18" charset="-78"/>
                <a:cs typeface="Traditional Arabic" pitchFamily="18" charset="-78"/>
              </a:rPr>
              <a:t>أ – طلبي : الأمر ، والنهي ، والاستفهام ، والنداء ، والتمني 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002060"/>
                </a:solidFill>
                <a:latin typeface="Traditional Arabic" pitchFamily="18" charset="-78"/>
                <a:cs typeface="Traditional Arabic" pitchFamily="18" charset="-78"/>
              </a:rPr>
              <a:t>ب – غير طلبي : التعجب والقسم والمدح والذم .</a:t>
            </a:r>
          </a:p>
          <a:p>
            <a:pPr marL="457200" indent="-4572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endParaRPr lang="ar-AE" sz="2800" b="1" dirty="0">
              <a:solidFill>
                <a:schemeClr val="bg1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40" name="Text Box 6"/>
          <p:cNvSpPr txBox="1">
            <a:spLocks noChangeArrowheads="1"/>
          </p:cNvSpPr>
          <p:nvPr/>
        </p:nvSpPr>
        <p:spPr bwMode="auto">
          <a:xfrm>
            <a:off x="72000" y="5265304"/>
            <a:ext cx="9000000" cy="611968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squar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6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2 – ما الذي يصوره الاستفهام في البيت الثامن ؟ وهل تراه عبر عما يعتري الشاعر من أحاسيس ؟</a:t>
            </a:r>
            <a:endParaRPr lang="ar-AE" sz="2600" b="1" dirty="0">
              <a:solidFill>
                <a:srgbClr val="FFFFFF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42" name="Text Box 6"/>
          <p:cNvSpPr txBox="1">
            <a:spLocks noChangeArrowheads="1"/>
          </p:cNvSpPr>
          <p:nvPr/>
        </p:nvSpPr>
        <p:spPr bwMode="auto">
          <a:xfrm>
            <a:off x="72000" y="5805264"/>
            <a:ext cx="9000000" cy="540000"/>
          </a:xfrm>
          <a:prstGeom prst="rect">
            <a:avLst/>
          </a:prstGeom>
          <a:solidFill>
            <a:schemeClr val="bg2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0000"/>
                </a:solidFill>
                <a:latin typeface="Traditional Arabic" pitchFamily="18" charset="-78"/>
                <a:cs typeface="Traditional Arabic" pitchFamily="18" charset="-78"/>
              </a:rPr>
              <a:t>يصور الاستفهام آلام الشاعر وحزنه على محبوبته مما جعل ليله طويلا لا ينقضي ، نعم عبر .</a:t>
            </a:r>
            <a:endParaRPr lang="ar-AE" sz="2800" b="1" dirty="0" smtClean="0">
              <a:solidFill>
                <a:srgbClr val="FF0000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graphicFrame>
        <p:nvGraphicFramePr>
          <p:cNvPr id="17" name="جدول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8677824"/>
              </p:ext>
            </p:extLst>
          </p:nvPr>
        </p:nvGraphicFramePr>
        <p:xfrm>
          <a:off x="85054" y="43796"/>
          <a:ext cx="9000000" cy="7010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78356"/>
                <a:gridCol w="5561482"/>
                <a:gridCol w="2060162"/>
              </a:tblGrid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الفصل</a:t>
                      </a:r>
                      <a:r>
                        <a:rPr lang="ar-AE" sz="2000" b="1" baseline="0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 الأول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بان الخليط – جرير بن عطية</a:t>
                      </a:r>
                      <a:endParaRPr lang="en-US" sz="4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نص شعري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الدرس </a:t>
                      </a: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الثالث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أنشطة ما بعد النص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8" grpId="0" animBg="1"/>
      <p:bldP spid="40" grpId="0" animBg="1"/>
      <p:bldP spid="4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72594" y="2565024"/>
            <a:ext cx="9000000" cy="1324108"/>
          </a:xfrm>
          <a:prstGeom prst="rect">
            <a:avLst/>
          </a:prstGeom>
          <a:solidFill>
            <a:srgbClr val="DDDDDD"/>
          </a:solidFill>
          <a:ln w="9525" algn="ctr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ar-SA" sz="2800" b="1" dirty="0" smtClean="0">
                <a:solidFill>
                  <a:srgbClr val="C00000"/>
                </a:solidFill>
                <a:latin typeface="Traditional Arabic" pitchFamily="18" charset="-78"/>
                <a:cs typeface="Traditional Arabic" pitchFamily="18" charset="-78"/>
              </a:rPr>
              <a:t>البيت الأول </a:t>
            </a:r>
            <a:r>
              <a:rPr lang="ar-SA" sz="2800" b="1" dirty="0" smtClean="0">
                <a:solidFill>
                  <a:srgbClr val="FF0000"/>
                </a:solidFill>
                <a:latin typeface="Traditional Arabic" pitchFamily="18" charset="-78"/>
                <a:cs typeface="Traditional Arabic" pitchFamily="18" charset="-78"/>
              </a:rPr>
              <a:t>: يخاطب الشاعر خصمه فيقول له ما أجمل البيت الذي لا تستطيع دخوله وتتجنب </a:t>
            </a:r>
          </a:p>
          <a:p>
            <a:r>
              <a:rPr lang="ar-SA" sz="2800" b="1" dirty="0" smtClean="0">
                <a:solidFill>
                  <a:srgbClr val="FF0000"/>
                </a:solidFill>
                <a:latin typeface="Traditional Arabic" pitchFamily="18" charset="-78"/>
                <a:cs typeface="Traditional Arabic" pitchFamily="18" charset="-78"/>
              </a:rPr>
              <a:t>زيارته  بخلاف البيوت المجاورة له.</a:t>
            </a:r>
          </a:p>
          <a:p>
            <a:r>
              <a:rPr lang="ar-SA" sz="2800" b="1" dirty="0" smtClean="0">
                <a:solidFill>
                  <a:srgbClr val="C00000"/>
                </a:solidFill>
                <a:latin typeface="Traditional Arabic" pitchFamily="18" charset="-78"/>
                <a:cs typeface="Traditional Arabic" pitchFamily="18" charset="-78"/>
              </a:rPr>
              <a:t>أما البيت الثاني </a:t>
            </a:r>
            <a:r>
              <a:rPr lang="ar-SA" sz="2800" b="1" dirty="0" smtClean="0">
                <a:solidFill>
                  <a:srgbClr val="FF0000"/>
                </a:solidFill>
                <a:latin typeface="Traditional Arabic" pitchFamily="18" charset="-78"/>
                <a:cs typeface="Traditional Arabic" pitchFamily="18" charset="-78"/>
              </a:rPr>
              <a:t>: فيمدح الشاعر الأحياء إن كانت محبوبته فيهم ، والأموات إن ماتت .</a:t>
            </a:r>
            <a:endParaRPr lang="ar-AE" sz="2800" b="1" dirty="0">
              <a:solidFill>
                <a:srgbClr val="FF0000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64478" y="845532"/>
            <a:ext cx="9000000" cy="1719492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3 – بحثت وأنت تستعد للدرس عن معنى كلمة (( حبذا )) وقرأت البيتين اللذين وردت فيهما ـ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اقرأ كل بيت من البيتين التاليين قراءة جهرية معبرة ، وحاول أن تشرح معنى كل منهما :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ألا حبذا البيت الذي أنت </a:t>
            </a:r>
            <a:r>
              <a:rPr lang="ar-SA" sz="2800" b="1" dirty="0" err="1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هايبه</a:t>
            </a: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          تزور بيــــــوتا حـــــــــــــوله ، وتجـــــــــانبـــــه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فيا حبذا الأحياء ما دمت فيهم           </a:t>
            </a:r>
            <a:r>
              <a:rPr lang="ar-SA" sz="2800" b="1" dirty="0" err="1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ويا</a:t>
            </a: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 حبذا الأموات إن ضمك القبر</a:t>
            </a: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        </a:t>
            </a:r>
            <a:endParaRPr lang="ar-AE" sz="2800" b="1" dirty="0">
              <a:solidFill>
                <a:srgbClr val="FFFFFF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38" name="Text Box 6"/>
          <p:cNvSpPr txBox="1">
            <a:spLocks noChangeArrowheads="1"/>
          </p:cNvSpPr>
          <p:nvPr/>
        </p:nvSpPr>
        <p:spPr bwMode="auto">
          <a:xfrm>
            <a:off x="72594" y="3889132"/>
            <a:ext cx="8991884" cy="5400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4- فكر في شيء تحبه جدا ، واكتب عنه جملة تبدأ ب (( يا حبذا ))</a:t>
            </a:r>
            <a:endParaRPr lang="ar-AE" sz="2800" b="1" dirty="0">
              <a:solidFill>
                <a:srgbClr val="FFFFFF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42" name="Text Box 6"/>
          <p:cNvSpPr txBox="1">
            <a:spLocks noChangeArrowheads="1"/>
          </p:cNvSpPr>
          <p:nvPr/>
        </p:nvSpPr>
        <p:spPr bwMode="auto">
          <a:xfrm>
            <a:off x="64478" y="4460636"/>
            <a:ext cx="9000000" cy="540000"/>
          </a:xfrm>
          <a:prstGeom prst="rect">
            <a:avLst/>
          </a:prstGeom>
          <a:solidFill>
            <a:schemeClr val="bg2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0000"/>
                </a:solidFill>
                <a:latin typeface="Traditional Arabic" pitchFamily="18" charset="-78"/>
                <a:cs typeface="Traditional Arabic" pitchFamily="18" charset="-78"/>
              </a:rPr>
              <a:t>يا حبذا الصدق والأمانة .</a:t>
            </a:r>
            <a:endParaRPr lang="ar-AE" sz="2800" b="1" dirty="0">
              <a:solidFill>
                <a:srgbClr val="FF0000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72594" y="5032140"/>
            <a:ext cx="9000000" cy="77312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5 – في العربية المعاصرة يكثر </a:t>
            </a:r>
            <a:r>
              <a:rPr lang="ar-SA" sz="2800" b="1" dirty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استخدام (( حبذا لو </a:t>
            </a: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.... )) كقولهم (( حبذا لو نتكلم العربية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في الحصص )) . اكتب جملة من إنشائك مستخدما هذا التركيب .</a:t>
            </a:r>
            <a:endParaRPr lang="ar-AE" sz="2800" b="1" dirty="0">
              <a:solidFill>
                <a:srgbClr val="FFFFFF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graphicFrame>
        <p:nvGraphicFramePr>
          <p:cNvPr id="19" name="جدول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951266"/>
              </p:ext>
            </p:extLst>
          </p:nvPr>
        </p:nvGraphicFramePr>
        <p:xfrm>
          <a:off x="85054" y="43796"/>
          <a:ext cx="9000000" cy="7010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78356"/>
                <a:gridCol w="5561482"/>
                <a:gridCol w="2060162"/>
              </a:tblGrid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الفصل</a:t>
                      </a:r>
                      <a:r>
                        <a:rPr lang="ar-AE" sz="2000" b="1" baseline="0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 الأول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بان الخليط – جرير بن عطية</a:t>
                      </a:r>
                      <a:endParaRPr lang="en-US" sz="4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نص شعري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الدرس </a:t>
                      </a: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الثالث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أنشطة ما بعد النص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72594" y="5877272"/>
            <a:ext cx="9000000" cy="540000"/>
          </a:xfrm>
          <a:prstGeom prst="rect">
            <a:avLst/>
          </a:prstGeom>
          <a:solidFill>
            <a:schemeClr val="bg2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0000"/>
                </a:solidFill>
                <a:latin typeface="Traditional Arabic" pitchFamily="18" charset="-78"/>
                <a:cs typeface="Traditional Arabic" pitchFamily="18" charset="-78"/>
              </a:rPr>
              <a:t>حبذا لو أتقن كل إنسان صنعته </a:t>
            </a:r>
            <a:r>
              <a:rPr lang="ar-SA" sz="2800" b="1" dirty="0" smtClean="0">
                <a:solidFill>
                  <a:srgbClr val="FF0000"/>
                </a:solidFill>
                <a:latin typeface="Traditional Arabic" pitchFamily="18" charset="-78"/>
                <a:cs typeface="Traditional Arabic" pitchFamily="18" charset="-78"/>
              </a:rPr>
              <a:t>.</a:t>
            </a:r>
            <a:endParaRPr lang="ar-AE" sz="2800" b="1" dirty="0">
              <a:solidFill>
                <a:srgbClr val="FF0000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 animBg="1"/>
      <p:bldP spid="38" grpId="0" animBg="1"/>
      <p:bldP spid="42" grpId="0" animBg="1"/>
      <p:bldP spid="17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72000" y="785794"/>
            <a:ext cx="9000000" cy="540000"/>
          </a:xfrm>
          <a:prstGeom prst="rect">
            <a:avLst/>
          </a:prstGeom>
          <a:solidFill>
            <a:srgbClr val="DDDDDD"/>
          </a:solidFill>
          <a:ln w="9525" algn="ctr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ar-AE" sz="2800" b="1" dirty="0" smtClean="0">
                <a:solidFill>
                  <a:srgbClr val="FF0000"/>
                </a:solidFill>
                <a:latin typeface="Traditional Arabic" pitchFamily="18" charset="-78"/>
                <a:cs typeface="Traditional Arabic" pitchFamily="18" charset="-78"/>
              </a:rPr>
              <a:t>حول قارئ النص 				</a:t>
            </a:r>
            <a:endParaRPr lang="ar-AE" sz="2800" b="1" dirty="0">
              <a:solidFill>
                <a:srgbClr val="FF0000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72000" y="1388802"/>
            <a:ext cx="9000000" cy="1392126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تحدث الشاعر في هذه القصيدة عن حزنه لفراق محبوبته ، وساق بعض ذكرياته معها 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الذكريات سواءٌ أكانت حزينة أم سعيدة فإنها تشكل جزءاً جوهريا من حياة الإنسان وكيانه 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800" b="1" dirty="0" smtClean="0">
                <a:solidFill>
                  <a:srgbClr val="FFFFFF"/>
                </a:solidFill>
                <a:latin typeface="Traditional Arabic" pitchFamily="18" charset="-78"/>
                <a:cs typeface="Traditional Arabic" pitchFamily="18" charset="-78"/>
              </a:rPr>
              <a:t>تحدث عن ذكرى من ذكرياتك التي ترسخت في عقلك , وعن مشاعرك حين تعودك الذكري . </a:t>
            </a:r>
            <a:endParaRPr lang="ar-AE" sz="2800" b="1" dirty="0">
              <a:solidFill>
                <a:srgbClr val="FFFFFF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36255" y="2981638"/>
            <a:ext cx="9000000" cy="540000"/>
          </a:xfrm>
          <a:prstGeom prst="rect">
            <a:avLst/>
          </a:prstGeom>
          <a:solidFill>
            <a:srgbClr val="FFFFCC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50000"/>
              </a:spcBef>
            </a:pPr>
            <a:r>
              <a:rPr lang="ar-SA" sz="2800" b="1" dirty="0" smtClean="0">
                <a:solidFill>
                  <a:srgbClr val="2B5481"/>
                </a:solidFill>
                <a:latin typeface="Traditional Arabic" pitchFamily="18" charset="-78"/>
                <a:cs typeface="Traditional Arabic" pitchFamily="18" charset="-78"/>
              </a:rPr>
              <a:t>واجب منزلي </a:t>
            </a:r>
            <a:endParaRPr lang="en-US" sz="2800" b="1" dirty="0">
              <a:solidFill>
                <a:srgbClr val="2B5481"/>
              </a:solidFill>
              <a:latin typeface="Traditional Arabic" pitchFamily="18" charset="-78"/>
              <a:cs typeface="Traditional Arabic" pitchFamily="18" charset="-78"/>
            </a:endParaRPr>
          </a:p>
        </p:txBody>
      </p:sp>
      <p:graphicFrame>
        <p:nvGraphicFramePr>
          <p:cNvPr id="18" name="جدول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750523"/>
              </p:ext>
            </p:extLst>
          </p:nvPr>
        </p:nvGraphicFramePr>
        <p:xfrm>
          <a:off x="85054" y="43796"/>
          <a:ext cx="9000000" cy="7010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78356"/>
                <a:gridCol w="5561482"/>
                <a:gridCol w="2060162"/>
              </a:tblGrid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الفصل</a:t>
                      </a:r>
                      <a:r>
                        <a:rPr lang="ar-AE" sz="2000" b="1" baseline="0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 الأول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4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بان الخليط – جرير بن عطية</a:t>
                      </a:r>
                      <a:endParaRPr lang="en-US" sz="4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نص شعري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الدرس </a:t>
                      </a: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ال</a:t>
                      </a:r>
                      <a:r>
                        <a:rPr lang="ar-SA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ثالث</a:t>
                      </a:r>
                      <a:endParaRPr lang="en-US" sz="2000" b="1" dirty="0" smtClean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>
                        <a:solidFill>
                          <a:srgbClr val="FFFF00"/>
                        </a:solidFill>
                        <a:latin typeface="Traditional Arabic" pitchFamily="18" charset="-78"/>
                        <a:cs typeface="Traditional Arabic" pitchFamily="18" charset="-78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2000" b="1" dirty="0" smtClean="0">
                          <a:solidFill>
                            <a:srgbClr val="FFFF00"/>
                          </a:solidFill>
                          <a:latin typeface="Traditional Arabic" pitchFamily="18" charset="-78"/>
                          <a:cs typeface="Traditional Arabic" pitchFamily="18" charset="-78"/>
                        </a:rPr>
                        <a:t>أنشطة ما بعد النص</a:t>
                      </a:r>
                    </a:p>
                  </a:txBody>
                  <a:tcPr anchor="b">
                    <a:lnL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12889</TotalTime>
  <Words>782</Words>
  <Application>Microsoft Office PowerPoint</Application>
  <PresentationFormat>عرض على الشاشة (3:4)‏</PresentationFormat>
  <Paragraphs>103</Paragraphs>
  <Slides>10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10</vt:i4>
      </vt:variant>
    </vt:vector>
  </HeadingPairs>
  <TitlesOfParts>
    <vt:vector size="11" baseType="lpstr">
      <vt:lpstr>سمة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الحادي عشر ف1 الدرس1</dc:title>
  <dc:creator>عبد الغفور</dc:creator>
  <cp:lastModifiedBy>Madany</cp:lastModifiedBy>
  <cp:revision>1275</cp:revision>
  <dcterms:created xsi:type="dcterms:W3CDTF">2015-09-06T18:51:10Z</dcterms:created>
  <dcterms:modified xsi:type="dcterms:W3CDTF">2017-09-30T10:53:07Z</dcterms:modified>
</cp:coreProperties>
</file>