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0693400" cy="7556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46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7" name="Shape 9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rtl="1" latinLnBrk="0">
      <a:defRPr sz="1200">
        <a:latin typeface="+mn-lt"/>
        <a:ea typeface="+mn-ea"/>
        <a:cs typeface="+mn-cs"/>
        <a:sym typeface="Calibri"/>
      </a:defRPr>
    </a:lvl1pPr>
    <a:lvl2pPr indent="228600" rtl="1" latinLnBrk="0">
      <a:defRPr sz="1200">
        <a:latin typeface="+mn-lt"/>
        <a:ea typeface="+mn-ea"/>
        <a:cs typeface="+mn-cs"/>
        <a:sym typeface="Calibri"/>
      </a:defRPr>
    </a:lvl2pPr>
    <a:lvl3pPr indent="457200" rtl="1" latinLnBrk="0">
      <a:defRPr sz="1200">
        <a:latin typeface="+mn-lt"/>
        <a:ea typeface="+mn-ea"/>
        <a:cs typeface="+mn-cs"/>
        <a:sym typeface="Calibri"/>
      </a:defRPr>
    </a:lvl3pPr>
    <a:lvl4pPr indent="685800" rtl="1" latinLnBrk="0">
      <a:defRPr sz="1200">
        <a:latin typeface="+mn-lt"/>
        <a:ea typeface="+mn-ea"/>
        <a:cs typeface="+mn-cs"/>
        <a:sym typeface="Calibri"/>
      </a:defRPr>
    </a:lvl4pPr>
    <a:lvl5pPr indent="914400" rtl="1" latinLnBrk="0">
      <a:defRPr sz="1200">
        <a:latin typeface="+mn-lt"/>
        <a:ea typeface="+mn-ea"/>
        <a:cs typeface="+mn-cs"/>
        <a:sym typeface="Calibri"/>
      </a:defRPr>
    </a:lvl5pPr>
    <a:lvl6pPr indent="1143000" rtl="1" latinLnBrk="0">
      <a:defRPr sz="1200">
        <a:latin typeface="+mn-lt"/>
        <a:ea typeface="+mn-ea"/>
        <a:cs typeface="+mn-cs"/>
        <a:sym typeface="Calibri"/>
      </a:defRPr>
    </a:lvl6pPr>
    <a:lvl7pPr indent="1371600" rtl="1" latinLnBrk="0">
      <a:defRPr sz="1200">
        <a:latin typeface="+mn-lt"/>
        <a:ea typeface="+mn-ea"/>
        <a:cs typeface="+mn-cs"/>
        <a:sym typeface="Calibri"/>
      </a:defRPr>
    </a:lvl7pPr>
    <a:lvl8pPr indent="1600200" rtl="1" latinLnBrk="0">
      <a:defRPr sz="1200">
        <a:latin typeface="+mn-lt"/>
        <a:ea typeface="+mn-ea"/>
        <a:cs typeface="+mn-cs"/>
        <a:sym typeface="Calibri"/>
      </a:defRPr>
    </a:lvl8pPr>
    <a:lvl9pPr indent="1828800" rtl="1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نص العنوان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12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grpSp>
        <p:nvGrpSpPr>
          <p:cNvPr id="15" name="تجميع"/>
          <p:cNvGrpSpPr/>
          <p:nvPr/>
        </p:nvGrpSpPr>
        <p:grpSpPr>
          <a:xfrm>
            <a:off x="2061509" y="7214412"/>
            <a:ext cx="2198042" cy="1120624"/>
            <a:chOff x="-929815" y="175991"/>
            <a:chExt cx="2198040" cy="1120622"/>
          </a:xfrm>
        </p:grpSpPr>
        <p:sp>
          <p:nvSpPr>
            <p:cNvPr id="13" name="@maths0120"/>
            <p:cNvSpPr txBox="1"/>
            <p:nvPr/>
          </p:nvSpPr>
          <p:spPr>
            <a:xfrm>
              <a:off x="76177" y="179964"/>
              <a:ext cx="1192049" cy="8636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noAutofit/>
            </a:bodyPr>
            <a:lstStyle>
              <a:lvl1pPr algn="ctr" rtl="0">
                <a:defRPr sz="700">
                  <a:latin typeface="Bodoni SvtyTwo ITC TT-Book"/>
                  <a:ea typeface="Bodoni SvtyTwo ITC TT-Book"/>
                  <a:cs typeface="Bodoni SvtyTwo ITC TT-Book"/>
                  <a:sym typeface="Bodoni SvtyTwo ITC TT-Book"/>
                </a:defRPr>
              </a:lvl1pPr>
            </a:lstStyle>
            <a:p>
              <a:r>
                <a:t>@maths0120</a:t>
              </a:r>
            </a:p>
          </p:txBody>
        </p:sp>
        <p:sp>
          <p:nvSpPr>
            <p:cNvPr id="14" name="@amal_almazroai"/>
            <p:cNvSpPr txBox="1"/>
            <p:nvPr/>
          </p:nvSpPr>
          <p:spPr>
            <a:xfrm>
              <a:off x="-929816" y="175991"/>
              <a:ext cx="1319213" cy="112062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noAutofit/>
            </a:bodyPr>
            <a:lstStyle>
              <a:lvl1pPr algn="ctr" rtl="0">
                <a:defRPr sz="700">
                  <a:latin typeface="Bodoni SvtyTwo ITC TT-Book"/>
                  <a:ea typeface="Bodoni SvtyTwo ITC TT-Book"/>
                  <a:cs typeface="Bodoni SvtyTwo ITC TT-Book"/>
                  <a:sym typeface="Bodoni SvtyTwo ITC TT-Book"/>
                </a:defRPr>
              </a:lvl1pPr>
            </a:lstStyle>
            <a:p>
              <a:r>
                <a:t>@amal_almazroai</a:t>
              </a:r>
            </a:p>
          </p:txBody>
        </p:sp>
      </p:grpSp>
      <p:pic>
        <p:nvPicPr>
          <p:cNvPr id="16" name="IMG_0538.png" descr="IMG_053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839" y="7193505"/>
            <a:ext cx="164141" cy="16414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" name="IMG_0538.png" descr="IMG_053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034" y="7191881"/>
            <a:ext cx="159238" cy="159238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نص العنوان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26" name="مستوى النص الأول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27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نص العنوان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نص العنوان</a:t>
            </a:r>
          </a:p>
        </p:txBody>
      </p:sp>
      <p:sp>
        <p:nvSpPr>
          <p:cNvPr id="35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36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نص العنوان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44" name="مستوى النص الأول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5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نص العنوان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53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 rtl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5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نص العنوان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نص العنوان</a:t>
            </a:r>
          </a:p>
        </p:txBody>
      </p:sp>
      <p:sp>
        <p:nvSpPr>
          <p:cNvPr id="63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نص العنوان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نص العنوان</a:t>
            </a:r>
          </a:p>
        </p:txBody>
      </p:sp>
      <p:sp>
        <p:nvSpPr>
          <p:cNvPr id="78" name="مستوى النص الأول…"/>
          <p:cNvSpPr txBox="1">
            <a:spLocks noGrp="1"/>
          </p:cNvSpPr>
          <p:nvPr>
            <p:ph type="body" sz="half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79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 rtl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80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نص العنوان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نص العنوان</a:t>
            </a:r>
          </a:p>
        </p:txBody>
      </p:sp>
      <p:sp>
        <p:nvSpPr>
          <p:cNvPr id="88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9" name="مستوى النص الأول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90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ص العنوان"/>
          <p:cNvSpPr txBox="1">
            <a:spLocks noGrp="1"/>
          </p:cNvSpPr>
          <p:nvPr>
            <p:ph type="title"/>
          </p:nvPr>
        </p:nvSpPr>
        <p:spPr>
          <a:xfrm>
            <a:off x="534669" y="101453"/>
            <a:ext cx="9624061" cy="16617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نص العنوان</a:t>
            </a:r>
          </a:p>
        </p:txBody>
      </p:sp>
      <p:sp>
        <p:nvSpPr>
          <p:cNvPr id="3" name="مستوى النص الأول…"/>
          <p:cNvSpPr txBox="1">
            <a:spLocks noGrp="1"/>
          </p:cNvSpPr>
          <p:nvPr>
            <p:ph type="body" idx="1"/>
          </p:nvPr>
        </p:nvSpPr>
        <p:spPr>
          <a:xfrm>
            <a:off x="534669" y="1763183"/>
            <a:ext cx="9624061" cy="57933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مستوى النص الأول</a:t>
            </a:r>
          </a:p>
          <a:p>
            <a:pPr lvl="1"/>
            <a:r>
              <a:t>مستوى النص الثاني</a:t>
            </a:r>
          </a:p>
          <a:p>
            <a:pPr lvl="2"/>
            <a:r>
              <a:t>مستوى النص الثالث</a:t>
            </a:r>
          </a:p>
          <a:p>
            <a:pPr lvl="3"/>
            <a:r>
              <a:t>مستوى النص الرابع</a:t>
            </a:r>
          </a:p>
          <a:p>
            <a:pPr lvl="4"/>
            <a:r>
              <a:t>مستوى النص الخامس</a:t>
            </a:r>
          </a:p>
        </p:txBody>
      </p:sp>
      <p:sp>
        <p:nvSpPr>
          <p:cNvPr id="4" name="رقم الشريحة"/>
          <p:cNvSpPr txBox="1">
            <a:spLocks noGrp="1"/>
          </p:cNvSpPr>
          <p:nvPr>
            <p:ph type="sldNum" sz="quarter" idx="2"/>
          </p:nvPr>
        </p:nvSpPr>
        <p:spPr>
          <a:xfrm>
            <a:off x="8427878" y="6414760"/>
            <a:ext cx="258922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342900" marR="0" indent="-34290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914400" rtl="1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خطة التعلم"/>
          <p:cNvSpPr txBox="1"/>
          <p:nvPr/>
        </p:nvSpPr>
        <p:spPr>
          <a:xfrm>
            <a:off x="2246784" y="1453050"/>
            <a:ext cx="7858878" cy="7909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400"/>
            </a:lvl1pPr>
          </a:lstStyle>
          <a:p>
            <a:pPr rtl="0">
              <a:defRPr/>
            </a:pPr>
            <a:r>
              <a:rPr dirty="0" err="1"/>
              <a:t>خطة</a:t>
            </a:r>
            <a:r>
              <a:rPr dirty="0"/>
              <a:t> </a:t>
            </a:r>
            <a:r>
              <a:rPr dirty="0" err="1"/>
              <a:t>التعلم</a:t>
            </a:r>
            <a:endParaRPr dirty="0"/>
          </a:p>
        </p:txBody>
      </p:sp>
      <p:sp>
        <p:nvSpPr>
          <p:cNvPr id="100" name="الأسبوعية"/>
          <p:cNvSpPr txBox="1"/>
          <p:nvPr/>
        </p:nvSpPr>
        <p:spPr>
          <a:xfrm>
            <a:off x="4790003" y="2364187"/>
            <a:ext cx="7858878" cy="7457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200"/>
            </a:lvl1pPr>
          </a:lstStyle>
          <a:p>
            <a:pPr rtl="0">
              <a:defRPr/>
            </a:pPr>
            <a:r>
              <a:rPr dirty="0" err="1"/>
              <a:t>الأسبوعية</a:t>
            </a:r>
            <a:endParaRPr dirty="0"/>
          </a:p>
        </p:txBody>
      </p:sp>
      <p:sp>
        <p:nvSpPr>
          <p:cNvPr id="101" name="خط"/>
          <p:cNvSpPr/>
          <p:nvPr/>
        </p:nvSpPr>
        <p:spPr>
          <a:xfrm>
            <a:off x="5546009" y="2067713"/>
            <a:ext cx="4559653" cy="1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2" name="خط"/>
          <p:cNvSpPr/>
          <p:nvPr/>
        </p:nvSpPr>
        <p:spPr>
          <a:xfrm>
            <a:off x="160923" y="2896314"/>
            <a:ext cx="4559652" cy="1"/>
          </a:xfrm>
          <a:prstGeom prst="line">
            <a:avLst/>
          </a:prstGeom>
          <a:ln w="38100">
            <a:solidFill>
              <a:srgbClr val="000000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3" name="الفصل الدراسي الأول"/>
          <p:cNvSpPr txBox="1"/>
          <p:nvPr/>
        </p:nvSpPr>
        <p:spPr>
          <a:xfrm>
            <a:off x="3326494" y="3263822"/>
            <a:ext cx="4702493" cy="748219"/>
          </a:xfrm>
          <a:prstGeom prst="rect">
            <a:avLst/>
          </a:prstGeom>
          <a:solidFill>
            <a:srgbClr val="D5BB81"/>
          </a:solidFill>
          <a:ln>
            <a:solidFill>
              <a:srgbClr val="000000"/>
            </a:solidFill>
            <a:custDash>
              <a:ds d="100000" sp="200000"/>
            </a:custDash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5000"/>
            </a:lvl1pPr>
          </a:lstStyle>
          <a:p>
            <a:pPr rtl="0">
              <a:defRPr/>
            </a:pPr>
            <a:r>
              <a:t>الفصل الدراسي الأول</a:t>
            </a:r>
          </a:p>
        </p:txBody>
      </p:sp>
      <p:sp>
        <p:nvSpPr>
          <p:cNvPr id="104" name="مستطيل مستدير الزوايا"/>
          <p:cNvSpPr/>
          <p:nvPr/>
        </p:nvSpPr>
        <p:spPr>
          <a:xfrm>
            <a:off x="6701108" y="4415020"/>
            <a:ext cx="3170887" cy="739054"/>
          </a:xfrm>
          <a:prstGeom prst="roundRect">
            <a:avLst>
              <a:gd name="adj" fmla="val 16675"/>
            </a:avLst>
          </a:prstGeom>
          <a:solidFill>
            <a:srgbClr val="CACACA"/>
          </a:solidFill>
          <a:ln w="12700">
            <a:solidFill>
              <a:srgbClr val="535353"/>
            </a:solidFill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 algn="ctr"/>
            <a:r>
              <a:rPr lang="ar-SA" b="1" dirty="0" err="1">
                <a:solidFill>
                  <a:schemeClr val="accent1">
                    <a:lumMod val="75000"/>
                  </a:schemeClr>
                </a:solidFill>
              </a:rPr>
              <a:t>فقة</a:t>
            </a:r>
            <a:r>
              <a:rPr lang="ar-SA" b="1" dirty="0">
                <a:solidFill>
                  <a:schemeClr val="accent1">
                    <a:lumMod val="75000"/>
                  </a:schemeClr>
                </a:solidFill>
              </a:rPr>
              <a:t> 1</a:t>
            </a:r>
            <a:endParaRPr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5" name="مستطيل مستدير الزوايا"/>
          <p:cNvSpPr/>
          <p:nvPr/>
        </p:nvSpPr>
        <p:spPr>
          <a:xfrm>
            <a:off x="1668577" y="4427656"/>
            <a:ext cx="3179214" cy="772367"/>
          </a:xfrm>
          <a:prstGeom prst="roundRect">
            <a:avLst>
              <a:gd name="adj" fmla="val 16495"/>
            </a:avLst>
          </a:prstGeom>
          <a:solidFill>
            <a:srgbClr val="CACACA"/>
          </a:solidFill>
          <a:ln w="25400">
            <a:solidFill>
              <a:srgbClr val="5C5C5C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 algn="ctr"/>
            <a:r>
              <a:rPr lang="ar-SA" sz="2000" b="1" dirty="0">
                <a:solidFill>
                  <a:schemeClr val="accent1">
                    <a:lumMod val="75000"/>
                  </a:schemeClr>
                </a:solidFill>
              </a:rPr>
              <a:t>        ثالث ثانوي إدارة اعمال</a:t>
            </a:r>
            <a:endParaRPr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6" name="مستطيل مستدير الزوايا"/>
          <p:cNvSpPr/>
          <p:nvPr/>
        </p:nvSpPr>
        <p:spPr>
          <a:xfrm>
            <a:off x="4104790" y="5891188"/>
            <a:ext cx="3695562" cy="764038"/>
          </a:xfrm>
          <a:prstGeom prst="roundRect">
            <a:avLst>
              <a:gd name="adj" fmla="val 16675"/>
            </a:avLst>
          </a:prstGeom>
          <a:solidFill>
            <a:srgbClr val="638788"/>
          </a:solidFill>
          <a:ln w="25400">
            <a:solidFill>
              <a:schemeClr val="accent1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 algn="ctr"/>
            <a:endParaRPr sz="2400" dirty="0">
              <a:solidFill>
                <a:srgbClr val="FF0000"/>
              </a:solidFill>
            </a:endParaRPr>
          </a:p>
        </p:txBody>
      </p:sp>
      <p:sp>
        <p:nvSpPr>
          <p:cNvPr id="107" name="مستطيل"/>
          <p:cNvSpPr/>
          <p:nvPr/>
        </p:nvSpPr>
        <p:spPr>
          <a:xfrm>
            <a:off x="47705" y="-90533"/>
            <a:ext cx="10645695" cy="1063854"/>
          </a:xfrm>
          <a:prstGeom prst="rect">
            <a:avLst/>
          </a:prstGeom>
          <a:solidFill>
            <a:srgbClr val="638788"/>
          </a:solidFill>
          <a:ln w="25400">
            <a:solidFill>
              <a:schemeClr val="accent1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pic>
        <p:nvPicPr>
          <p:cNvPr id="108" name="Picture 5" descr="Picture 5"/>
          <p:cNvPicPr>
            <a:picLocks noChangeAspect="1"/>
          </p:cNvPicPr>
          <p:nvPr/>
        </p:nvPicPr>
        <p:blipFill>
          <a:blip r:embed="rId2">
            <a:alphaModFix amt="8675"/>
          </a:blip>
          <a:stretch>
            <a:fillRect/>
          </a:stretch>
        </p:blipFill>
        <p:spPr>
          <a:xfrm rot="18900000">
            <a:off x="-14262034" y="6927074"/>
            <a:ext cx="19635462" cy="10001312"/>
          </a:xfrm>
          <a:prstGeom prst="rect">
            <a:avLst/>
          </a:prstGeom>
          <a:ln w="12700">
            <a:miter lim="400000"/>
          </a:ln>
        </p:spPr>
      </p:pic>
      <p:sp>
        <p:nvSpPr>
          <p:cNvPr id="109" name="المادة"/>
          <p:cNvSpPr txBox="1"/>
          <p:nvPr/>
        </p:nvSpPr>
        <p:spPr>
          <a:xfrm>
            <a:off x="8964681" y="4611830"/>
            <a:ext cx="7858879" cy="3835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200"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rPr dirty="0" err="1"/>
              <a:t>المادة</a:t>
            </a:r>
            <a:r>
              <a:rPr dirty="0"/>
              <a:t> </a:t>
            </a:r>
          </a:p>
        </p:txBody>
      </p:sp>
      <p:sp>
        <p:nvSpPr>
          <p:cNvPr id="110" name="الصف"/>
          <p:cNvSpPr txBox="1"/>
          <p:nvPr/>
        </p:nvSpPr>
        <p:spPr>
          <a:xfrm>
            <a:off x="4110470" y="4566894"/>
            <a:ext cx="731744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2200"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rPr dirty="0" err="1"/>
              <a:t>الصف</a:t>
            </a:r>
            <a:r>
              <a:rPr lang="ar-SA" dirty="0"/>
              <a:t>  </a:t>
            </a:r>
            <a:r>
              <a:rPr dirty="0"/>
              <a:t> </a:t>
            </a:r>
          </a:p>
        </p:txBody>
      </p:sp>
      <p:sp>
        <p:nvSpPr>
          <p:cNvPr id="111" name="المعلمـ"/>
          <p:cNvSpPr txBox="1"/>
          <p:nvPr/>
        </p:nvSpPr>
        <p:spPr>
          <a:xfrm>
            <a:off x="6623611" y="6104435"/>
            <a:ext cx="7858879" cy="4308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200">
                <a:latin typeface="Muna Black"/>
                <a:ea typeface="Muna Black"/>
                <a:cs typeface="Muna Black"/>
                <a:sym typeface="Muna Black"/>
              </a:defRPr>
            </a:lvl1pPr>
          </a:lstStyle>
          <a:p>
            <a:pPr rtl="0">
              <a:defRPr/>
            </a:pPr>
            <a:r>
              <a:rPr dirty="0" err="1"/>
              <a:t>المعلم</a:t>
            </a:r>
            <a:r>
              <a:rPr lang="ar-SA" dirty="0"/>
              <a:t>ة </a:t>
            </a:r>
            <a:r>
              <a:rPr dirty="0"/>
              <a:t>ـ </a:t>
            </a:r>
          </a:p>
        </p:txBody>
      </p:sp>
      <p:pic>
        <p:nvPicPr>
          <p:cNvPr id="112" name="IMG_0533.png" descr="IMG_0533.png"/>
          <p:cNvPicPr>
            <a:picLocks noChangeAspect="1"/>
          </p:cNvPicPr>
          <p:nvPr/>
        </p:nvPicPr>
        <p:blipFill>
          <a:blip r:embed="rId3"/>
          <a:srcRect l="58214" t="29647" b="45297"/>
          <a:stretch>
            <a:fillRect/>
          </a:stretch>
        </p:blipFill>
        <p:spPr>
          <a:xfrm>
            <a:off x="140349" y="4898440"/>
            <a:ext cx="3547080" cy="33940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" name="الجدول 1"/>
          <p:cNvGraphicFramePr/>
          <p:nvPr>
            <p:extLst>
              <p:ext uri="{D42A27DB-BD31-4B8C-83A1-F6EECF244321}">
                <p14:modId xmlns:p14="http://schemas.microsoft.com/office/powerpoint/2010/main" val="3316049850"/>
              </p:ext>
            </p:extLst>
          </p:nvPr>
        </p:nvGraphicFramePr>
        <p:xfrm>
          <a:off x="326569" y="1691209"/>
          <a:ext cx="10003650" cy="4050645"/>
        </p:xfrm>
        <a:graphic>
          <a:graphicData uri="http://schemas.openxmlformats.org/drawingml/2006/table">
            <a:tbl>
              <a:tblPr rtl="1" bandRow="1">
                <a:tableStyleId>{33BA23B1-9221-436E-865A-0063620EA4FD}</a:tableStyleId>
              </a:tblPr>
              <a:tblGrid>
                <a:gridCol w="1667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7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7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7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67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672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45079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 b="1" dirty="0" err="1"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اليوم</a:t>
                      </a:r>
                      <a:endParaRPr sz="1400" b="1" dirty="0"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 b="1" dirty="0" err="1"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الأحد</a:t>
                      </a:r>
                      <a:r>
                        <a:rPr sz="1400" b="1" dirty="0"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 b="1"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الاثنين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 b="1"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الثلاثاء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 b="1"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الاربعاء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 b="1" dirty="0" err="1"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الخميس</a:t>
                      </a:r>
                      <a:endParaRPr sz="1400" b="1" dirty="0"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4064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 b="1" dirty="0" err="1"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التاريخ</a:t>
                      </a:r>
                      <a:endParaRPr sz="1400" b="1" dirty="0"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2/14</a:t>
                      </a:r>
                      <a:endParaRPr sz="1400" b="1" dirty="0">
                        <a:solidFill>
                          <a:srgbClr val="C00000"/>
                        </a:solidFill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2/15</a:t>
                      </a:r>
                      <a:endParaRPr sz="1400" b="1" dirty="0">
                        <a:solidFill>
                          <a:srgbClr val="C00000"/>
                        </a:solidFill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2/16</a:t>
                      </a:r>
                      <a:endParaRPr sz="1400" b="1" dirty="0">
                        <a:solidFill>
                          <a:srgbClr val="C00000"/>
                        </a:solidFill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2/17</a:t>
                      </a:r>
                      <a:endParaRPr sz="1400" b="1" dirty="0">
                        <a:solidFill>
                          <a:srgbClr val="C00000"/>
                        </a:solidFill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lang="ar-SA" sz="1400" b="1" dirty="0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2/18</a:t>
                      </a:r>
                      <a:endParaRPr sz="1400" b="1" dirty="0">
                        <a:solidFill>
                          <a:srgbClr val="C00000"/>
                        </a:solidFill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652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 b="1" dirty="0" err="1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موضوع</a:t>
                      </a:r>
                      <a:r>
                        <a:rPr sz="1400" b="1" dirty="0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 </a:t>
                      </a:r>
                      <a:r>
                        <a:rPr sz="1400" b="1" dirty="0" err="1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الدرس</a:t>
                      </a:r>
                      <a:endParaRPr sz="1400" b="1" dirty="0">
                        <a:solidFill>
                          <a:srgbClr val="C00000"/>
                        </a:solidFill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E6D7B5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تعريف الفقه ونشأته ومدارسة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b="1"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أسباب خلاف العلماء </a:t>
                      </a:r>
                      <a:endParaRPr b="1"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الفتوى والاستفتاء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b="1"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 الأسرة</a:t>
                      </a:r>
                      <a:endParaRPr b="1"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معايير اختيار الزوجين</a:t>
                      </a:r>
                      <a:endParaRPr b="1"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95072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 b="1" dirty="0" err="1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الأهداف</a:t>
                      </a:r>
                      <a:endParaRPr sz="1400" b="1" dirty="0">
                        <a:solidFill>
                          <a:srgbClr val="C00000"/>
                        </a:solidFill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9AB2B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rgbClr val="C00000"/>
                          </a:solidFill>
                        </a:rPr>
                        <a:t>تتعلم الطالبة</a:t>
                      </a:r>
                      <a:endParaRPr lang="ar-SA" sz="1000" b="1" dirty="0">
                        <a:solidFill>
                          <a:srgbClr val="C00000"/>
                        </a:solidFill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100" b="1" dirty="0"/>
                        <a:t>1/تعرف الفقه لغة واصطلاحا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100" b="1" dirty="0"/>
                        <a:t>2/تذكر نبذة مختصره عن نشأة الفقه</a:t>
                      </a:r>
                    </a:p>
                    <a:p>
                      <a:pPr algn="ctr" rtl="1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100" b="1" dirty="0"/>
                        <a:t>3/ تفرق بين الفقه والشريعة</a:t>
                      </a:r>
                    </a:p>
                    <a:p>
                      <a:pPr algn="ctr" rtl="1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100" b="1" dirty="0"/>
                        <a:t>4/ </a:t>
                      </a:r>
                      <a:r>
                        <a:rPr lang="ar-SA" sz="1100" b="1" dirty="0">
                          <a:solidFill>
                            <a:schemeClr val="tx1"/>
                          </a:solidFill>
                        </a:rPr>
                        <a:t>تفسر أسباب ظهور المدارس الفقهية</a:t>
                      </a:r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100" b="1" dirty="0">
                          <a:solidFill>
                            <a:schemeClr val="tx1"/>
                          </a:solidFill>
                        </a:rPr>
                        <a:t>5/تعلل كثرة اعتماد أهل المدينة على الآثار بعكس أهل العراق</a:t>
                      </a:r>
                    </a:p>
                    <a:p>
                      <a:pPr algn="ctr" rtl="1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000" b="1"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rgbClr val="C00000"/>
                          </a:solidFill>
                        </a:rPr>
                        <a:t>تتعلم الطالبة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chemeClr val="tx1"/>
                          </a:solidFill>
                        </a:rPr>
                        <a:t>1/</a:t>
                      </a:r>
                      <a:r>
                        <a:rPr lang="ar-SA" b="1" dirty="0"/>
                        <a:t>تفصل القول في أسباب الخلاف بين العلماء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2/ تحدد الموقف السليم من الخلاف بين العلماء </a:t>
                      </a:r>
                      <a:endParaRPr b="1"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rgbClr val="C00000"/>
                          </a:solidFill>
                        </a:rPr>
                        <a:t>تتعلم الطالبة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 /تحذر من الفتيا بغير علم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2/ تحترم علماء الامه قديما وحديثا وتقدرهم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b="1"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rgbClr val="C00000"/>
                          </a:solidFill>
                        </a:rPr>
                        <a:t>تتعلم الطالبة</a:t>
                      </a:r>
                      <a:endParaRPr lang="en-US" b="1" dirty="0">
                        <a:solidFill>
                          <a:srgbClr val="C00000"/>
                        </a:solidFill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 1/تبين المراد بفقه الأسرة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2/ تذكر جوانب عناية الإسلام بالأسرة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3/ توضح الحكمة من مشروعية الزواج</a:t>
                      </a:r>
                      <a:endParaRPr b="1"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b="1" dirty="0">
                        <a:solidFill>
                          <a:srgbClr val="C00000"/>
                        </a:solidFill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rgbClr val="C00000"/>
                          </a:solidFill>
                        </a:rPr>
                        <a:t>تتعلم الطالبة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chemeClr val="tx1"/>
                          </a:solidFill>
                        </a:rPr>
                        <a:t>1/ تميز المعايير الأساسية في اختيار كل من الزوجين لصاحبة</a:t>
                      </a:r>
                      <a:endParaRPr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4542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1400" b="1" dirty="0" err="1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الواجبات</a:t>
                      </a:r>
                      <a:r>
                        <a:rPr sz="1400" b="1" dirty="0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 </a:t>
                      </a:r>
                      <a:r>
                        <a:rPr sz="1400" b="1" dirty="0" err="1">
                          <a:solidFill>
                            <a:srgbClr val="C00000"/>
                          </a:solidFill>
                          <a:latin typeface="Muna Black"/>
                          <a:ea typeface="Muna Black"/>
                          <a:cs typeface="Muna Black"/>
                          <a:sym typeface="Muna Black"/>
                        </a:rPr>
                        <a:t>المنزلية</a:t>
                      </a:r>
                      <a:endParaRPr sz="1400" b="1" dirty="0">
                        <a:solidFill>
                          <a:srgbClr val="C00000"/>
                        </a:solidFill>
                        <a:latin typeface="Muna Black"/>
                        <a:ea typeface="Muna Black"/>
                        <a:cs typeface="Muna Black"/>
                        <a:sym typeface="Muna Black"/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C2C2C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rgbClr val="C00000"/>
                          </a:solidFill>
                        </a:rPr>
                        <a:t> شارك ابنتك 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chemeClr val="tx1"/>
                          </a:solidFill>
                        </a:rPr>
                        <a:t>س/عللي كثرة اعتماد أهل المدينة على الآثار بعكس أهل العراق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rgbClr val="C00000"/>
                          </a:solidFill>
                        </a:rPr>
                        <a:t>شارك ابنتك 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chemeClr val="tx1"/>
                          </a:solidFill>
                        </a:rPr>
                        <a:t> س/حددي الموقف السليم من اختلاف العلماء.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rgbClr val="C00000"/>
                          </a:solidFill>
                        </a:rPr>
                        <a:t>شارك </a:t>
                      </a:r>
                      <a:r>
                        <a:rPr lang="ar-SA" b="1" dirty="0" err="1">
                          <a:solidFill>
                            <a:srgbClr val="C00000"/>
                          </a:solidFill>
                        </a:rPr>
                        <a:t>إبنتك</a:t>
                      </a:r>
                      <a:endParaRPr lang="en-US" b="1" dirty="0">
                        <a:solidFill>
                          <a:srgbClr val="C00000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/>
                        <a:t>س/برهني بدليل من القرآن  على وجوب سؤال اهل العلم في أمور الدين.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b="1" dirty="0">
                        <a:solidFill>
                          <a:srgbClr val="C00000"/>
                        </a:solidFill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rgbClr val="C00000"/>
                          </a:solidFill>
                        </a:rPr>
                        <a:t>شارك ابنتك 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b="1" dirty="0">
                          <a:solidFill>
                            <a:schemeClr val="tx1"/>
                          </a:solidFill>
                        </a:rPr>
                        <a:t>س/  ما لمراد بفقه الأسرة</a:t>
                      </a:r>
                      <a:endParaRPr b="1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200" b="1" dirty="0">
                          <a:solidFill>
                            <a:srgbClr val="C00000"/>
                          </a:solidFill>
                        </a:rPr>
                        <a:t>شارك ابنتك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100" b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ar-SA" sz="1200" b="1" dirty="0">
                          <a:solidFill>
                            <a:schemeClr val="tx1"/>
                          </a:solidFill>
                        </a:rPr>
                        <a:t>س/من خلال النص التالي استنتجي معيار اختيار الزوجة قال الرسول عليه السلام: ( الدنيا كلها  متاع وخير متاعها المرأة الصالحة)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16" name="الجدول 2"/>
          <p:cNvGraphicFramePr/>
          <p:nvPr>
            <p:extLst>
              <p:ext uri="{D42A27DB-BD31-4B8C-83A1-F6EECF244321}">
                <p14:modId xmlns:p14="http://schemas.microsoft.com/office/powerpoint/2010/main" val="1189572315"/>
              </p:ext>
            </p:extLst>
          </p:nvPr>
        </p:nvGraphicFramePr>
        <p:xfrm>
          <a:off x="508110" y="294062"/>
          <a:ext cx="9822109" cy="1271043"/>
        </p:xfrm>
        <a:graphic>
          <a:graphicData uri="http://schemas.openxmlformats.org/drawingml/2006/table">
            <a:tbl>
              <a:tblPr rtl="1" bandRow="1">
                <a:tableStyleId>{33BA23B1-9221-436E-865A-0063620EA4FD}</a:tableStyleId>
              </a:tblPr>
              <a:tblGrid>
                <a:gridCol w="10799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1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7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28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95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010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22906">
                <a:tc gridSpan="6"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sz="2300" dirty="0" err="1">
                          <a:solidFill>
                            <a:srgbClr val="FFFFFF"/>
                          </a:solidFill>
                        </a:rPr>
                        <a:t>خطة</a:t>
                      </a:r>
                      <a:r>
                        <a:rPr sz="23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2300" dirty="0" err="1">
                          <a:solidFill>
                            <a:srgbClr val="FFFFFF"/>
                          </a:solidFill>
                        </a:rPr>
                        <a:t>التعلم</a:t>
                      </a:r>
                      <a:r>
                        <a:rPr sz="23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2300" dirty="0" err="1">
                          <a:solidFill>
                            <a:srgbClr val="FFFFFF"/>
                          </a:solidFill>
                        </a:rPr>
                        <a:t>الأسبوعية</a:t>
                      </a:r>
                      <a:r>
                        <a:rPr sz="2300" dirty="0">
                          <a:solidFill>
                            <a:srgbClr val="FFFFFF"/>
                          </a:solidFill>
                        </a:rPr>
                        <a:t>  </a:t>
                      </a:r>
                      <a:r>
                        <a:rPr sz="2300" dirty="0" err="1">
                          <a:solidFill>
                            <a:srgbClr val="FFFFFF"/>
                          </a:solidFill>
                        </a:rPr>
                        <a:t>الفصل</a:t>
                      </a:r>
                      <a:r>
                        <a:rPr sz="23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2300" dirty="0" err="1">
                          <a:solidFill>
                            <a:srgbClr val="FFFFFF"/>
                          </a:solidFill>
                        </a:rPr>
                        <a:t>الدراسي</a:t>
                      </a:r>
                      <a:r>
                        <a:rPr sz="23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2300" dirty="0" err="1">
                          <a:solidFill>
                            <a:srgbClr val="FFFFFF"/>
                          </a:solidFill>
                        </a:rPr>
                        <a:t>الأول</a:t>
                      </a:r>
                      <a:r>
                        <a:rPr sz="2300" dirty="0">
                          <a:solidFill>
                            <a:srgbClr val="FFFFFF"/>
                          </a:solidFill>
                        </a:rPr>
                        <a:t>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  <a:solidFill>
                      <a:srgbClr val="65888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ar-A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ar-A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ar-A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ar-A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ar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137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>
                          <a:solidFill>
                            <a:srgbClr val="791A3D"/>
                          </a:solidFill>
                        </a:rPr>
                        <a:t>الأسبوع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t>الأول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>
                          <a:solidFill>
                            <a:srgbClr val="791A3D"/>
                          </a:solidFill>
                        </a:rPr>
                        <a:t>المادة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lang="ar-SA" dirty="0" err="1"/>
                        <a:t>فقة</a:t>
                      </a:r>
                      <a:r>
                        <a:rPr lang="ar-SA" dirty="0"/>
                        <a:t> 1</a:t>
                      </a:r>
                      <a:endParaRPr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dirty="0" err="1">
                          <a:solidFill>
                            <a:srgbClr val="791A3D"/>
                          </a:solidFill>
                        </a:rPr>
                        <a:t>الصف</a:t>
                      </a:r>
                      <a:endParaRPr dirty="0">
                        <a:solidFill>
                          <a:srgbClr val="791A3D"/>
                        </a:solidFill>
                      </a:endParaRPr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lang="ar-SA" dirty="0"/>
                        <a:t>ثاني م/ع+2ل+ 2ح</a:t>
                      </a:r>
                      <a:endParaRPr dirty="0"/>
                    </a:p>
                  </a:txBody>
                  <a:tcPr marL="0" marR="0" marT="0" marB="0" anchor="ctr" horzOverflow="overflow">
                    <a:lnL w="12700">
                      <a:solidFill>
                        <a:srgbClr val="000000"/>
                      </a:solidFill>
                    </a:lnL>
                    <a:lnR w="12700">
                      <a:solidFill>
                        <a:srgbClr val="000000"/>
                      </a:solidFill>
                    </a:lnR>
                    <a:lnT w="12700">
                      <a:solidFill>
                        <a:srgbClr val="000000"/>
                      </a:solidFill>
                    </a:lnT>
                    <a:lnB w="12700">
                      <a:solidFill>
                        <a:srgbClr val="000000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7" name="الجدول 3"/>
          <p:cNvGraphicFramePr/>
          <p:nvPr>
            <p:extLst>
              <p:ext uri="{D42A27DB-BD31-4B8C-83A1-F6EECF244321}">
                <p14:modId xmlns:p14="http://schemas.microsoft.com/office/powerpoint/2010/main" val="1333530375"/>
              </p:ext>
            </p:extLst>
          </p:nvPr>
        </p:nvGraphicFramePr>
        <p:xfrm>
          <a:off x="449035" y="5873231"/>
          <a:ext cx="9795330" cy="499424"/>
        </p:xfrm>
        <a:graphic>
          <a:graphicData uri="http://schemas.openxmlformats.org/drawingml/2006/table">
            <a:tbl>
              <a:tblPr rtl="1" bandRow="1">
                <a:tableStyleId>{33BA23B1-9221-436E-865A-0063620EA4FD}</a:tableStyleId>
              </a:tblPr>
              <a:tblGrid>
                <a:gridCol w="1655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400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9424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t>ملاحظات </a:t>
                      </a:r>
                    </a:p>
                  </a:txBody>
                  <a:tcPr marL="0" marR="0" marT="0" marB="0" anchor="ctr" horzOverflow="overflow">
                    <a:lnL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T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658889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endParaRPr dirty="0"/>
                    </a:p>
                  </a:txBody>
                  <a:tcPr marL="0" marR="0" marT="0" marB="0" anchor="ctr" horzOverflow="overflow">
                    <a:lnR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8" name="الجدول 3-1"/>
          <p:cNvGraphicFramePr/>
          <p:nvPr>
            <p:extLst>
              <p:ext uri="{D42A27DB-BD31-4B8C-83A1-F6EECF244321}">
                <p14:modId xmlns:p14="http://schemas.microsoft.com/office/powerpoint/2010/main" val="2367319183"/>
              </p:ext>
            </p:extLst>
          </p:nvPr>
        </p:nvGraphicFramePr>
        <p:xfrm>
          <a:off x="152375" y="6568654"/>
          <a:ext cx="3075866" cy="479593"/>
        </p:xfrm>
        <a:graphic>
          <a:graphicData uri="http://schemas.openxmlformats.org/drawingml/2006/table">
            <a:tbl>
              <a:tblPr rtl="1" bandRow="1">
                <a:tableStyleId>{33BA23B1-9221-436E-865A-0063620EA4FD}</a:tableStyleId>
              </a:tblPr>
              <a:tblGrid>
                <a:gridCol w="9115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4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9593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t>المديرة </a:t>
                      </a:r>
                    </a:p>
                  </a:txBody>
                  <a:tcPr marL="0" marR="0" marT="0" marB="0" anchor="ctr" horzOverflow="overflow">
                    <a:lnL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T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C4AC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endParaRPr dirty="0"/>
                    </a:p>
                  </a:txBody>
                  <a:tcPr marL="0" marR="0" marT="0" marB="0" anchor="ctr" horzOverflow="overflow">
                    <a:lnR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9" name="الجدول 3-1-1"/>
          <p:cNvGraphicFramePr/>
          <p:nvPr>
            <p:extLst>
              <p:ext uri="{D42A27DB-BD31-4B8C-83A1-F6EECF244321}">
                <p14:modId xmlns:p14="http://schemas.microsoft.com/office/powerpoint/2010/main" val="273746994"/>
              </p:ext>
            </p:extLst>
          </p:nvPr>
        </p:nvGraphicFramePr>
        <p:xfrm>
          <a:off x="3668846" y="6588881"/>
          <a:ext cx="3041649" cy="493441"/>
        </p:xfrm>
        <a:graphic>
          <a:graphicData uri="http://schemas.openxmlformats.org/drawingml/2006/table">
            <a:tbl>
              <a:tblPr rtl="1" bandRow="1">
                <a:tableStyleId>{33BA23B1-9221-436E-865A-0063620EA4FD}</a:tableStyleId>
              </a:tblPr>
              <a:tblGrid>
                <a:gridCol w="901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0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3441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t>المرشدة </a:t>
                      </a:r>
                    </a:p>
                  </a:txBody>
                  <a:tcPr marL="0" marR="0" marT="0" marB="0" anchor="ctr" horzOverflow="overflow">
                    <a:lnL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T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C4AC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endParaRPr dirty="0"/>
                    </a:p>
                  </a:txBody>
                  <a:tcPr marL="0" marR="0" marT="0" marB="0" anchor="ctr" horzOverflow="overflow">
                    <a:lnR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0" name="الجدول 3-1-2"/>
          <p:cNvGraphicFramePr/>
          <p:nvPr>
            <p:extLst>
              <p:ext uri="{D42A27DB-BD31-4B8C-83A1-F6EECF244321}">
                <p14:modId xmlns:p14="http://schemas.microsoft.com/office/powerpoint/2010/main" val="3070342112"/>
              </p:ext>
            </p:extLst>
          </p:nvPr>
        </p:nvGraphicFramePr>
        <p:xfrm>
          <a:off x="7202716" y="6588881"/>
          <a:ext cx="3041649" cy="499424"/>
        </p:xfrm>
        <a:graphic>
          <a:graphicData uri="http://schemas.openxmlformats.org/drawingml/2006/table">
            <a:tbl>
              <a:tblPr rtl="1" bandRow="1">
                <a:tableStyleId>{33BA23B1-9221-436E-865A-0063620EA4FD}</a:tableStyleId>
              </a:tblPr>
              <a:tblGrid>
                <a:gridCol w="901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01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9424"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r>
                        <a:rPr dirty="0" err="1"/>
                        <a:t>المعلم</a:t>
                      </a:r>
                      <a:r>
                        <a:rPr dirty="0"/>
                        <a:t>ـ </a:t>
                      </a:r>
                      <a:r>
                        <a:rPr lang="ar-SA" dirty="0"/>
                        <a:t>ة</a:t>
                      </a:r>
                      <a:endParaRPr dirty="0"/>
                    </a:p>
                  </a:txBody>
                  <a:tcPr marL="0" marR="0" marT="0" marB="0" anchor="ctr" horzOverflow="overflow">
                    <a:lnL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T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C4AC7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800"/>
                      </a:pPr>
                      <a:endParaRPr dirty="0"/>
                    </a:p>
                  </a:txBody>
                  <a:tcPr marL="0" marR="0" marT="0" marB="0" anchor="ctr" horzOverflow="overflow">
                    <a:lnR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21" name="IMG_0536.png" descr="IMG_0536.png"/>
          <p:cNvPicPr>
            <a:picLocks noChangeAspect="1"/>
          </p:cNvPicPr>
          <p:nvPr/>
        </p:nvPicPr>
        <p:blipFill>
          <a:blip r:embed="rId2"/>
          <a:srcRect l="37637" b="74723"/>
          <a:stretch>
            <a:fillRect/>
          </a:stretch>
        </p:blipFill>
        <p:spPr>
          <a:xfrm>
            <a:off x="680822" y="-28329"/>
            <a:ext cx="2018971" cy="1305828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المملكة العربية السعودية…"/>
          <p:cNvSpPr txBox="1"/>
          <p:nvPr/>
        </p:nvSpPr>
        <p:spPr>
          <a:xfrm>
            <a:off x="8482458" y="360187"/>
            <a:ext cx="1589536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algn="r" rtl="0">
              <a:defRPr sz="1400">
                <a:solidFill>
                  <a:srgbClr val="FFFFFF"/>
                </a:solidFill>
              </a:defRPr>
            </a:pPr>
            <a:r>
              <a:rPr dirty="0" err="1"/>
              <a:t>المملكة</a:t>
            </a:r>
            <a:r>
              <a:rPr dirty="0"/>
              <a:t> </a:t>
            </a:r>
            <a:r>
              <a:rPr dirty="0" err="1"/>
              <a:t>العربية</a:t>
            </a:r>
            <a:r>
              <a:rPr dirty="0"/>
              <a:t> </a:t>
            </a:r>
            <a:r>
              <a:rPr dirty="0" err="1"/>
              <a:t>السعودية</a:t>
            </a:r>
            <a:r>
              <a:rPr dirty="0"/>
              <a:t> </a:t>
            </a:r>
          </a:p>
          <a:p>
            <a:pPr algn="r" rtl="0">
              <a:defRPr sz="1400">
                <a:solidFill>
                  <a:srgbClr val="FFFFFF"/>
                </a:solidFill>
              </a:defRPr>
            </a:pPr>
            <a:r>
              <a:rPr dirty="0" err="1"/>
              <a:t>وزارة</a:t>
            </a:r>
            <a:r>
              <a:rPr dirty="0"/>
              <a:t> </a:t>
            </a:r>
            <a:r>
              <a:rPr dirty="0" err="1"/>
              <a:t>التعليم</a:t>
            </a:r>
            <a:endParaRPr lang="ar-SA" dirty="0"/>
          </a:p>
          <a:p>
            <a:pPr algn="r" rtl="0">
              <a:defRPr sz="1400">
                <a:solidFill>
                  <a:srgbClr val="FFFFFF"/>
                </a:solidFill>
              </a:defRPr>
            </a:pPr>
            <a:r>
              <a:rPr lang="ar-SA" dirty="0"/>
              <a:t>الثانوية ................</a:t>
            </a:r>
            <a:endParaRPr dirty="0"/>
          </a:p>
        </p:txBody>
      </p:sp>
      <p:sp>
        <p:nvSpPr>
          <p:cNvPr id="123" name="خط"/>
          <p:cNvSpPr/>
          <p:nvPr/>
        </p:nvSpPr>
        <p:spPr>
          <a:xfrm flipV="1">
            <a:off x="8009809" y="349192"/>
            <a:ext cx="1" cy="834262"/>
          </a:xfrm>
          <a:prstGeom prst="line">
            <a:avLst/>
          </a:prstGeom>
          <a:ln w="25400">
            <a:solidFill>
              <a:srgbClr val="FFFFFF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endParaRPr/>
          </a:p>
        </p:txBody>
      </p:sp>
      <p:sp>
        <p:nvSpPr>
          <p:cNvPr id="124" name="خط"/>
          <p:cNvSpPr/>
          <p:nvPr/>
        </p:nvSpPr>
        <p:spPr>
          <a:xfrm flipV="1">
            <a:off x="2349261" y="324128"/>
            <a:ext cx="1" cy="850165"/>
          </a:xfrm>
          <a:prstGeom prst="line">
            <a:avLst/>
          </a:prstGeom>
          <a:ln w="25400">
            <a:solidFill>
              <a:srgbClr val="FFFFFF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endParaRPr/>
          </a:p>
        </p:txBody>
      </p:sp>
      <p:sp>
        <p:nvSpPr>
          <p:cNvPr id="2" name="مستطيل 1">
            <a:extLst>
              <a:ext uri="{FF2B5EF4-FFF2-40B4-BE49-F238E27FC236}">
                <a16:creationId xmlns:a16="http://schemas.microsoft.com/office/drawing/2014/main" id="{612947CA-F6CD-BBF8-563D-4590154A7491}"/>
              </a:ext>
            </a:extLst>
          </p:cNvPr>
          <p:cNvSpPr/>
          <p:nvPr/>
        </p:nvSpPr>
        <p:spPr>
          <a:xfrm>
            <a:off x="817584" y="1174294"/>
            <a:ext cx="1866000" cy="3209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ar-SA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3" name="مستطيل 2">
            <a:extLst>
              <a:ext uri="{FF2B5EF4-FFF2-40B4-BE49-F238E27FC236}">
                <a16:creationId xmlns:a16="http://schemas.microsoft.com/office/drawing/2014/main" id="{65F945D9-4163-5BAC-6A86-9E75ED6E8A8F}"/>
              </a:ext>
            </a:extLst>
          </p:cNvPr>
          <p:cNvSpPr/>
          <p:nvPr/>
        </p:nvSpPr>
        <p:spPr>
          <a:xfrm>
            <a:off x="817584" y="1225101"/>
            <a:ext cx="1610739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1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ثالث ثانوي إدارة اعمال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278</Words>
  <Application>Microsoft Office PowerPoint</Application>
  <PresentationFormat>مخصص</PresentationFormat>
  <Paragraphs>72</Paragraphs>
  <Slides>2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</vt:i4>
      </vt:variant>
    </vt:vector>
  </HeadingPairs>
  <TitlesOfParts>
    <vt:vector size="6" baseType="lpstr">
      <vt:lpstr>Arial</vt:lpstr>
      <vt:lpstr>Calibri</vt:lpstr>
      <vt:lpstr>Muna Black</vt:lpstr>
      <vt:lpstr>Office Theme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Huawei</dc:creator>
  <cp:lastModifiedBy>جمانه العسوفي</cp:lastModifiedBy>
  <cp:revision>17</cp:revision>
  <dcterms:modified xsi:type="dcterms:W3CDTF">2024-08-13T17:23:50Z</dcterms:modified>
</cp:coreProperties>
</file>