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activeX/activeX1.xml" ContentType="application/vnd.ms-office.activeX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56" r:id="rId2"/>
    <p:sldId id="257" r:id="rId3"/>
    <p:sldId id="275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98" d="100"/>
          <a:sy n="98" d="100"/>
        </p:scale>
        <p:origin x="354" y="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activeX/activeX1.xml><?xml version="1.0" encoding="utf-8"?>
<ax:ocx xmlns:ax="http://schemas.microsoft.com/office/2006/activeX" xmlns:r="http://schemas.openxmlformats.org/officeDocument/2006/relationships" ax:classid="{6BF52A52-394A-11D3-B153-00C04F79FAA6}" ax:persistence="persistPropertyBag">
  <ax:ocxPr ax:name="URL" ax:value=""/>
  <ax:ocxPr ax:name="rate" ax:value="1"/>
  <ax:ocxPr ax:name="balance" ax:value="0"/>
  <ax:ocxPr ax:name="currentPosition" ax:value="0"/>
  <ax:ocxPr ax:name="defaultFrame" ax:value=""/>
  <ax:ocxPr ax:name="playCount" ax:value="1"/>
  <ax:ocxPr ax:name="autoStart" ax:value="-1"/>
  <ax:ocxPr ax:name="currentMarker" ax:value="0"/>
  <ax:ocxPr ax:name="invokeURLs" ax:value="-1"/>
  <ax:ocxPr ax:name="baseURL" ax:value=""/>
  <ax:ocxPr ax:name="volume" ax:value="50"/>
  <ax:ocxPr ax:name="mute" ax:value="0"/>
  <ax:ocxPr ax:name="uiMode" ax:value="full"/>
  <ax:ocxPr ax:name="stretchToFit" ax:value="0"/>
  <ax:ocxPr ax:name="windowlessVideo" ax:value="0"/>
  <ax:ocxPr ax:name="enabled" ax:value="-1"/>
  <ax:ocxPr ax:name="enableContextMenu" ax:value="-1"/>
  <ax:ocxPr ax:name="fullScreen" ax:value="0"/>
  <ax:ocxPr ax:name="SAMIStyle" ax:value=""/>
  <ax:ocxPr ax:name="SAMILang" ax:value=""/>
  <ax:ocxPr ax:name="SAMIFilename" ax:value=""/>
  <ax:ocxPr ax:name="captioningID" ax:value=""/>
  <ax:ocxPr ax:name="enableErrorDialogs" ax:value="0"/>
  <ax:ocxPr ax:name="_cx" ax:value="7885"/>
  <ax:ocxPr ax:name="_cy" ax:value="1217"/>
</ax:ocx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رأس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ar-AE"/>
          </a:p>
        </p:txBody>
      </p:sp>
      <p:sp>
        <p:nvSpPr>
          <p:cNvPr id="3" name="عنصر نائب للتاريخ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C878B2A0-23DF-484C-8ECB-8709DBD255C8}" type="datetimeFigureOut">
              <a:rPr lang="ar-AE" smtClean="0"/>
              <a:t>13/07/1438</a:t>
            </a:fld>
            <a:endParaRPr lang="ar-AE"/>
          </a:p>
        </p:txBody>
      </p:sp>
      <p:sp>
        <p:nvSpPr>
          <p:cNvPr id="4" name="عنصر نائب لصورة الشريحة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ar-AE"/>
          </a:p>
        </p:txBody>
      </p:sp>
      <p:sp>
        <p:nvSpPr>
          <p:cNvPr id="5" name="عنصر نائب للملاحظات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ar-SA"/>
              <a:t>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ar-AE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ar-AE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A3AC83AE-512E-45C4-A987-8A15578E1B9F}" type="slidenum">
              <a:rPr lang="ar-AE" smtClean="0"/>
              <a:t>‹#›</a:t>
            </a:fld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9130950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AE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AC83AE-512E-45C4-A987-8A15578E1B9F}" type="slidenum">
              <a:rPr lang="ar-AE" smtClean="0"/>
              <a:t>14</a:t>
            </a:fld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27238262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ar-SA"/>
              <a:t>انقر لتحرير نمط العنوان الرئيسي</a:t>
            </a:r>
            <a:endParaRPr lang="en-US"/>
          </a:p>
        </p:txBody>
      </p:sp>
      <p:sp>
        <p:nvSpPr>
          <p:cNvPr id="3" name="عنوان فرعي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ar-SA"/>
              <a:t>انقر لتحرير نمط العنوان الثانوي الرئيسي</a:t>
            </a:r>
            <a:endParaRPr lang="en-US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9AADB-F448-44EA-A662-BC81B335A1A7}" type="datetimeFigureOut">
              <a:rPr lang="en-US" smtClean="0"/>
              <a:pPr/>
              <a:t>4/8/2017</a:t>
            </a:fld>
            <a:endParaRPr lang="en-US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8E428-6B35-429A-B2F4-C36CCC69269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العنوان الرئيسي</a:t>
            </a:r>
            <a:endParaRPr lang="en-US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/>
              <a:t>انقر لتحرير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9AADB-F448-44EA-A662-BC81B335A1A7}" type="datetimeFigureOut">
              <a:rPr lang="en-US" smtClean="0"/>
              <a:pPr/>
              <a:t>4/8/2017</a:t>
            </a:fld>
            <a:endParaRPr lang="en-US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8E428-6B35-429A-B2F4-C36CCC69269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عنوان المقط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ar-SA"/>
              <a:t>انقر لتحرير نمط العنوان الرئيسي</a:t>
            </a:r>
            <a:endParaRPr lang="en-US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/>
              <a:t>انقر لتحرير أنماط النص الرئيسي</a:t>
            </a:r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9AADB-F448-44EA-A662-BC81B335A1A7}" type="datetimeFigureOut">
              <a:rPr lang="en-US" smtClean="0"/>
              <a:pPr/>
              <a:t>4/8/2017</a:t>
            </a:fld>
            <a:endParaRPr lang="en-US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8E428-6B35-429A-B2F4-C36CCC69269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محتويي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العنوان الرئيسي</a:t>
            </a:r>
            <a:endParaRPr lang="en-US"/>
          </a:p>
        </p:txBody>
      </p:sp>
      <p:sp>
        <p:nvSpPr>
          <p:cNvPr id="3" name="عنصر نائب للمحتوى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ar-SA"/>
              <a:t>انقر لتحرير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4" name="عنصر نائب للمحتوى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ar-SA"/>
              <a:t>انقر لتحرير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9AADB-F448-44EA-A662-BC81B335A1A7}" type="datetimeFigureOut">
              <a:rPr lang="en-US" smtClean="0"/>
              <a:pPr/>
              <a:t>4/8/2017</a:t>
            </a:fld>
            <a:endParaRPr lang="en-US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8E428-6B35-429A-B2F4-C36CCC69269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ar-SA"/>
              <a:t>انقر لتحرير نمط العنوان الرئيسي</a:t>
            </a:r>
            <a:endParaRPr lang="en-US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/>
              <a:t>انقر لتحرير أنماط النص الرئيسي</a:t>
            </a:r>
          </a:p>
        </p:txBody>
      </p:sp>
      <p:sp>
        <p:nvSpPr>
          <p:cNvPr id="4" name="عنصر نائب للمحتوى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ar-SA"/>
              <a:t>انقر لتحرير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5" name="عنصر نائب للنص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/>
              <a:t>انقر لتحرير أنماط النص الرئيسي</a:t>
            </a:r>
          </a:p>
        </p:txBody>
      </p:sp>
      <p:sp>
        <p:nvSpPr>
          <p:cNvPr id="6" name="عنصر نائب للمحتوى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ar-SA"/>
              <a:t>انقر لتحرير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7" name="عنصر نائب للتاريخ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9AADB-F448-44EA-A662-BC81B335A1A7}" type="datetimeFigureOut">
              <a:rPr lang="en-US" smtClean="0"/>
              <a:pPr/>
              <a:t>4/8/2017</a:t>
            </a:fld>
            <a:endParaRPr lang="en-US"/>
          </a:p>
        </p:txBody>
      </p:sp>
      <p:sp>
        <p:nvSpPr>
          <p:cNvPr id="8" name="عنصر نائب للتذييل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عنصر نائب لرقم الشريحة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8E428-6B35-429A-B2F4-C36CCC69269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العنوان الرئيسي</a:t>
            </a:r>
            <a:endParaRPr lang="en-US"/>
          </a:p>
        </p:txBody>
      </p:sp>
      <p:sp>
        <p:nvSpPr>
          <p:cNvPr id="3" name="عنصر نائب للتاريخ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9AADB-F448-44EA-A662-BC81B335A1A7}" type="datetimeFigureOut">
              <a:rPr lang="en-US" smtClean="0"/>
              <a:pPr/>
              <a:t>4/8/2017</a:t>
            </a:fld>
            <a:endParaRPr lang="en-US"/>
          </a:p>
        </p:txBody>
      </p:sp>
      <p:sp>
        <p:nvSpPr>
          <p:cNvPr id="4" name="عنصر نائب للتذييل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عنصر نائب لرقم الشريحة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8E428-6B35-429A-B2F4-C36CCC69269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تاريخ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9AADB-F448-44EA-A662-BC81B335A1A7}" type="datetimeFigureOut">
              <a:rPr lang="en-US" smtClean="0"/>
              <a:pPr/>
              <a:t>4/8/2017</a:t>
            </a:fld>
            <a:endParaRPr lang="en-US"/>
          </a:p>
        </p:txBody>
      </p:sp>
      <p:sp>
        <p:nvSpPr>
          <p:cNvPr id="3" name="عنصر نائب للتذييل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8E428-6B35-429A-B2F4-C36CCC69269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محتوى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ar-SA"/>
              <a:t>انقر لتحرير نمط العنوان الرئيسي</a:t>
            </a:r>
            <a:endParaRPr lang="en-US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ar-SA"/>
              <a:t>انقر لتحرير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4" name="عنصر نائب للنص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/>
              <a:t>انقر لتحرير أنماط النص الرئيسي</a:t>
            </a:r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9AADB-F448-44EA-A662-BC81B335A1A7}" type="datetimeFigureOut">
              <a:rPr lang="en-US" smtClean="0"/>
              <a:pPr/>
              <a:t>4/8/2017</a:t>
            </a:fld>
            <a:endParaRPr lang="en-US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8E428-6B35-429A-B2F4-C36CCC69269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صورة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ar-SA"/>
              <a:t>انقر لتحرير نمط العنوان الرئيسي</a:t>
            </a:r>
            <a:endParaRPr lang="en-US"/>
          </a:p>
        </p:txBody>
      </p:sp>
      <p:sp>
        <p:nvSpPr>
          <p:cNvPr id="3" name="عنصر نائب للصورة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عنصر نائب للنص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/>
              <a:t>انقر لتحرير أنماط النص الرئيسي</a:t>
            </a:r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9AADB-F448-44EA-A662-BC81B335A1A7}" type="datetimeFigureOut">
              <a:rPr lang="en-US" smtClean="0"/>
              <a:pPr/>
              <a:t>4/8/2017</a:t>
            </a:fld>
            <a:endParaRPr lang="en-US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8E428-6B35-429A-B2F4-C36CCC69269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العنوان الرئيسي</a:t>
            </a:r>
            <a:endParaRPr lang="en-US"/>
          </a:p>
        </p:txBody>
      </p:sp>
      <p:sp>
        <p:nvSpPr>
          <p:cNvPr id="3" name="عنصر نائب للعنوان العمودي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ar-SA"/>
              <a:t>انقر لتحرير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9AADB-F448-44EA-A662-BC81B335A1A7}" type="datetimeFigureOut">
              <a:rPr lang="en-US" smtClean="0"/>
              <a:pPr/>
              <a:t>4/8/2017</a:t>
            </a:fld>
            <a:endParaRPr lang="en-US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8E428-6B35-429A-B2F4-C36CCC69269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عمودي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ar-SA"/>
              <a:t>انقر لتحرير نمط العنوان الرئيسي</a:t>
            </a:r>
            <a:endParaRPr lang="en-US"/>
          </a:p>
        </p:txBody>
      </p:sp>
      <p:sp>
        <p:nvSpPr>
          <p:cNvPr id="3" name="عنصر نائب للعنوان العمودي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ar-SA"/>
              <a:t>انقر لتحرير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9AADB-F448-44EA-A662-BC81B335A1A7}" type="datetimeFigureOut">
              <a:rPr lang="en-US" smtClean="0"/>
              <a:pPr/>
              <a:t>4/8/2017</a:t>
            </a:fld>
            <a:endParaRPr lang="en-US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8E428-6B35-429A-B2F4-C36CCC69269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عنوان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ar-SA"/>
              <a:t>انقر لتحرير نمط العنوان الرئيسي</a:t>
            </a:r>
            <a:endParaRPr lang="en-US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ar-SA"/>
              <a:t>انقر لتحرير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99AADB-F448-44EA-A662-BC81B335A1A7}" type="datetimeFigureOut">
              <a:rPr lang="en-US" smtClean="0"/>
              <a:pPr/>
              <a:t>4/8/2017</a:t>
            </a:fld>
            <a:endParaRPr lang="en-US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18E428-6B35-429A-B2F4-C36CCC692691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control" Target="../activeX/activeX1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3.wmf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عنوان فرعي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7818" y="277091"/>
            <a:ext cx="8769927" cy="63315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مستطيل 3"/>
          <p:cNvSpPr/>
          <p:nvPr/>
        </p:nvSpPr>
        <p:spPr>
          <a:xfrm>
            <a:off x="1" y="1652193"/>
            <a:ext cx="900029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ar-SA" sz="2400" b="1" dirty="0">
                <a:solidFill>
                  <a:srgbClr val="FF0000"/>
                </a:solidFill>
              </a:rPr>
              <a:t>أَنَّ آيَاتِ الْقُرْآنِ نُورٌ قَالَ تَعَالَى: وَأَنْزَلْنا إِلَيْكُمْ نُوراً مُبِيناً فِي سُورَةِ النِّسَاءِ [174] </a:t>
            </a:r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مستطيل 1"/>
          <p:cNvSpPr/>
          <p:nvPr/>
        </p:nvSpPr>
        <p:spPr>
          <a:xfrm>
            <a:off x="0" y="7257"/>
            <a:ext cx="9144000" cy="53860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ar-AE" sz="3200" b="1" dirty="0">
                <a:solidFill>
                  <a:srgbClr val="0000CC"/>
                </a:solidFill>
                <a:latin typeface="Traditional Arabic" panose="02020603050405020304" pitchFamily="18" charset="-78"/>
                <a:cs typeface="Traditional Arabic" panose="02020603050405020304" pitchFamily="18" charset="-78"/>
              </a:rPr>
              <a:t>المناسبة:</a:t>
            </a:r>
          </a:p>
          <a:p>
            <a:pPr algn="r" rtl="1"/>
            <a:r>
              <a:rPr lang="ar-AE" sz="2800" b="1" dirty="0">
                <a:solidFill>
                  <a:srgbClr val="0000CC"/>
                </a:solidFill>
                <a:latin typeface="Traditional Arabic" panose="02020603050405020304" pitchFamily="18" charset="-78"/>
                <a:cs typeface="Traditional Arabic" panose="02020603050405020304" pitchFamily="18" charset="-78"/>
              </a:rPr>
              <a:t>بعد بيان الشرائع والأحكام الجزئية العملية (أحكام الفقه) والأخلاق والآداب (علم الأخلاق)</a:t>
            </a:r>
          </a:p>
          <a:p>
            <a:pPr algn="r" rtl="1"/>
            <a:r>
              <a:rPr lang="ar-AE" sz="2800" b="1" dirty="0">
                <a:solidFill>
                  <a:srgbClr val="0000CC"/>
                </a:solidFill>
                <a:latin typeface="Traditional Arabic" panose="02020603050405020304" pitchFamily="18" charset="-78"/>
                <a:cs typeface="Traditional Arabic" panose="02020603050405020304" pitchFamily="18" charset="-78"/>
              </a:rPr>
              <a:t>انتقل البيان الرباني إلى دائرة العقيدة والإيمان وهي الإلهيات، فذكر الله تعالى مثلين:</a:t>
            </a:r>
          </a:p>
          <a:p>
            <a:pPr algn="r" rtl="1"/>
            <a:r>
              <a:rPr lang="ar-AE" sz="2800" b="1" dirty="0">
                <a:solidFill>
                  <a:srgbClr val="0000CC"/>
                </a:solidFill>
                <a:latin typeface="Traditional Arabic" panose="02020603050405020304" pitchFamily="18" charset="-78"/>
                <a:cs typeface="Traditional Arabic" panose="02020603050405020304" pitchFamily="18" charset="-78"/>
              </a:rPr>
              <a:t>أحدهما:</a:t>
            </a:r>
          </a:p>
          <a:p>
            <a:pPr algn="r" rtl="1"/>
            <a:r>
              <a:rPr lang="ar-AE" sz="2800" b="1" dirty="0">
                <a:solidFill>
                  <a:srgbClr val="0000CC"/>
                </a:solidFill>
                <a:latin typeface="Traditional Arabic" panose="02020603050405020304" pitchFamily="18" charset="-78"/>
                <a:cs typeface="Traditional Arabic" panose="02020603050405020304" pitchFamily="18" charset="-78"/>
              </a:rPr>
              <a:t>بيان أن دلائل الإيمان في غاية الظهور، فتنوير العالم كله بالآيات الكونية والآيات المنزلة على رسوله دليل واضح قاطع على وجود الله تعالى </a:t>
            </a:r>
            <a:r>
              <a:rPr lang="ar-AE" sz="2800" b="1" dirty="0" err="1">
                <a:solidFill>
                  <a:srgbClr val="0000CC"/>
                </a:solidFill>
                <a:latin typeface="Traditional Arabic" panose="02020603050405020304" pitchFamily="18" charset="-78"/>
                <a:cs typeface="Traditional Arabic" panose="02020603050405020304" pitchFamily="18" charset="-78"/>
              </a:rPr>
              <a:t>ووحدانيته</a:t>
            </a:r>
            <a:r>
              <a:rPr lang="ar-AE" sz="2800" b="1" dirty="0">
                <a:solidFill>
                  <a:srgbClr val="0000CC"/>
                </a:solidFill>
                <a:latin typeface="Traditional Arabic" panose="02020603050405020304" pitchFamily="18" charset="-78"/>
                <a:cs typeface="Traditional Arabic" panose="02020603050405020304" pitchFamily="18" charset="-78"/>
              </a:rPr>
              <a:t> وقدرته وعلمه وسائر صفاته العليا، وهو أيضا هاد إلى صلاح الدنيا والآخرة.</a:t>
            </a:r>
          </a:p>
          <a:p>
            <a:pPr algn="r" rtl="1"/>
            <a:endParaRPr lang="ar-AE" sz="2800" b="1" dirty="0">
              <a:solidFill>
                <a:srgbClr val="0000CC"/>
              </a:solidFill>
              <a:latin typeface="Traditional Arabic" panose="02020603050405020304" pitchFamily="18" charset="-78"/>
              <a:cs typeface="Traditional Arabic" panose="02020603050405020304" pitchFamily="18" charset="-78"/>
            </a:endParaRPr>
          </a:p>
          <a:p>
            <a:pPr algn="r" rtl="1"/>
            <a:r>
              <a:rPr lang="ar-AE" sz="2800" b="1" dirty="0">
                <a:solidFill>
                  <a:srgbClr val="0000CC"/>
                </a:solidFill>
                <a:latin typeface="Traditional Arabic" panose="02020603050405020304" pitchFamily="18" charset="-78"/>
                <a:cs typeface="Traditional Arabic" panose="02020603050405020304" pitchFamily="18" charset="-78"/>
              </a:rPr>
              <a:t>الثاني:</a:t>
            </a:r>
          </a:p>
          <a:p>
            <a:pPr algn="r" rtl="1"/>
            <a:r>
              <a:rPr lang="ar-AE" sz="2800" b="1" dirty="0">
                <a:solidFill>
                  <a:srgbClr val="0000CC"/>
                </a:solidFill>
                <a:latin typeface="Traditional Arabic" panose="02020603050405020304" pitchFamily="18" charset="-78"/>
                <a:cs typeface="Traditional Arabic" panose="02020603050405020304" pitchFamily="18" charset="-78"/>
              </a:rPr>
              <a:t>بيان أن أديان الكفرة في نهاية الظلمة والخفاء، وهو موضوع الآيات التالية بعدئذ.</a:t>
            </a:r>
          </a:p>
          <a:p>
            <a:pPr algn="r" rtl="1"/>
            <a:endParaRPr lang="ar-AE" sz="2800" b="1" dirty="0">
              <a:solidFill>
                <a:srgbClr val="0000CC"/>
              </a:solidFill>
              <a:latin typeface="Traditional Arabic" panose="02020603050405020304" pitchFamily="18" charset="-78"/>
              <a:cs typeface="Traditional Arabic" panose="02020603050405020304" pitchFamily="18" charset="-78"/>
            </a:endParaRPr>
          </a:p>
          <a:p>
            <a:pPr algn="r" rtl="1"/>
            <a:endParaRPr lang="ar-AE" sz="3200" b="1" dirty="0">
              <a:solidFill>
                <a:srgbClr val="0000CC"/>
              </a:solidFill>
              <a:latin typeface="Traditional Arabic" panose="02020603050405020304" pitchFamily="18" charset="-78"/>
              <a:cs typeface="Traditional Arabic" panose="02020603050405020304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8111530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ontrols>
      <mc:AlternateContent xmlns:mc="http://schemas.openxmlformats.org/markup-compatibility/2006">
        <mc:Choice xmlns:v="urn:schemas-microsoft-com:vml" Requires="v">
          <p:control spid="1029" name="WindowsMediaPlayer1" r:id="rId2" imgW="2838600" imgH="438120"/>
        </mc:Choice>
        <mc:Fallback>
          <p:control name="WindowsMediaPlayer1" r:id="rId2" imgW="2838600" imgH="438120">
            <p:pic>
              <p:nvPicPr>
                <p:cNvPr id="3" name="WindowsMediaPlayer1"/>
                <p:cNvPicPr>
                  <a:picLocks/>
                </p:cNvPicPr>
                <p:nvPr/>
              </p:nvPicPr>
              <p:blipFill>
                <a:blip r:embed="rId5"/>
                <a:stretch>
                  <a:fillRect/>
                </a:stretch>
              </p:blipFill>
              <p:spPr>
                <a:xfrm>
                  <a:off x="3190672" y="700392"/>
                  <a:ext cx="2839700" cy="437779"/>
                </a:xfrm>
                <a:prstGeom prst="rect">
                  <a:avLst/>
                </a:prstGeom>
              </p:spPr>
            </p:pic>
          </p:control>
        </mc:Fallback>
      </mc:AlternateContent>
    </p:controls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77091" y="207818"/>
            <a:ext cx="8672945" cy="6442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-27709" y="0"/>
            <a:ext cx="917171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مربع نص 3"/>
          <p:cNvSpPr txBox="1"/>
          <p:nvPr/>
        </p:nvSpPr>
        <p:spPr>
          <a:xfrm>
            <a:off x="0" y="5626718"/>
            <a:ext cx="900781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SA" sz="2800" b="1" dirty="0">
                <a:solidFill>
                  <a:srgbClr val="FF0000"/>
                </a:solidFill>
              </a:rPr>
              <a:t>دَفْعُ التَّعَجُّبِ مِنْ عَدَمِ اهْتِدَاءِ كَثِيرٍ مِنَ النَّاسِ بِالنُّورِ الَّذِي أَنْزَلَهُ اللَّهُ وَهُوَ الْقُرْآنُ وَالْإِسْلَامُ فَإِنَّ اللَّهَ إِذَا لَمْ يَشَأْ هَدْيَ أَحَدٍ خَلَقَهُ وَجَبَلَهُ عَلَى الْعِنَادِ وَالْكُفْرِ.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مربع نص 3"/>
          <p:cNvSpPr txBox="1"/>
          <p:nvPr/>
        </p:nvSpPr>
        <p:spPr>
          <a:xfrm>
            <a:off x="3075709" y="1527863"/>
            <a:ext cx="32180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2800" b="1" dirty="0">
                <a:solidFill>
                  <a:srgbClr val="FF0000"/>
                </a:solidFill>
              </a:rPr>
              <a:t>طاعة وبراً ومحبة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5" name="مربع نص 4"/>
          <p:cNvSpPr txBox="1"/>
          <p:nvPr/>
        </p:nvSpPr>
        <p:spPr>
          <a:xfrm>
            <a:off x="2648871" y="2161308"/>
            <a:ext cx="32696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2800" b="1" dirty="0">
                <a:solidFill>
                  <a:srgbClr val="FF0000"/>
                </a:solidFill>
              </a:rPr>
              <a:t>صلة ومحبة وعدم الأذى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6" name="مربع نص 5"/>
          <p:cNvSpPr txBox="1"/>
          <p:nvPr/>
        </p:nvSpPr>
        <p:spPr>
          <a:xfrm>
            <a:off x="1517072" y="2784952"/>
            <a:ext cx="43503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SA" dirty="0"/>
              <a:t> </a:t>
            </a:r>
            <a:r>
              <a:rPr lang="ar-SA" sz="2800" b="1" dirty="0">
                <a:solidFill>
                  <a:srgbClr val="FF0000"/>
                </a:solidFill>
              </a:rPr>
              <a:t>سمعاً وطاعة وتطبيقاً للأوامر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7" name="مستطيل 6"/>
          <p:cNvSpPr/>
          <p:nvPr/>
        </p:nvSpPr>
        <p:spPr>
          <a:xfrm>
            <a:off x="97278" y="5983340"/>
            <a:ext cx="716250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ar-SA" b="1" dirty="0"/>
              <a:t> </a:t>
            </a:r>
            <a:r>
              <a:rPr lang="ar-SA" sz="2400" b="1" dirty="0">
                <a:solidFill>
                  <a:srgbClr val="FF0000"/>
                </a:solidFill>
              </a:rPr>
              <a:t>إذا طلعت الشمس أصابتها من صوب المشرق ، فإذا أخذت في </a:t>
            </a:r>
            <a:endParaRPr lang="en-US" sz="2400" b="1" dirty="0">
              <a:solidFill>
                <a:srgbClr val="FF0000"/>
              </a:solidFill>
            </a:endParaRPr>
          </a:p>
          <a:p>
            <a:pPr algn="r"/>
            <a:r>
              <a:rPr lang="ar-SA" sz="2400" b="1" dirty="0">
                <a:solidFill>
                  <a:srgbClr val="FF0000"/>
                </a:solidFill>
              </a:rPr>
              <a:t>الغروب أصابتها الشمس ، فالشمس تصيبها بالغداة والعشي</a:t>
            </a:r>
            <a:endParaRPr lang="en-US" sz="20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6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7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93964" y="193965"/>
            <a:ext cx="8756072" cy="16902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0110" y="2078182"/>
            <a:ext cx="8769926" cy="45304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مستطيل 4"/>
          <p:cNvSpPr/>
          <p:nvPr/>
        </p:nvSpPr>
        <p:spPr>
          <a:xfrm>
            <a:off x="6031149" y="1192966"/>
            <a:ext cx="265565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r" rtl="1">
              <a:buFont typeface="Arial" panose="020B0604020202020204" pitchFamily="34" charset="0"/>
              <a:buChar char="•"/>
            </a:pPr>
            <a:r>
              <a:rPr lang="ar-SA" sz="2000" b="1" dirty="0">
                <a:solidFill>
                  <a:srgbClr val="FF0000"/>
                </a:solidFill>
              </a:rPr>
              <a:t>التذكير والوعظ</a:t>
            </a:r>
            <a:endParaRPr lang="ar-AE" sz="2000" b="1" dirty="0">
              <a:solidFill>
                <a:srgbClr val="FF0000"/>
              </a:solidFill>
            </a:endParaRPr>
          </a:p>
          <a:p>
            <a:pPr marL="457200" indent="-457200" algn="r" rtl="1">
              <a:buFont typeface="Arial" panose="020B0604020202020204" pitchFamily="34" charset="0"/>
              <a:buChar char="•"/>
            </a:pPr>
            <a:r>
              <a:rPr lang="ar-SA" sz="2000" b="1" dirty="0">
                <a:solidFill>
                  <a:srgbClr val="FF0000"/>
                </a:solidFill>
              </a:rPr>
              <a:t>الحث والزجر</a:t>
            </a:r>
            <a:endParaRPr lang="en-US" sz="20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819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10369"/>
            <a:ext cx="9123367" cy="68476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مستطيل 3"/>
          <p:cNvSpPr/>
          <p:nvPr/>
        </p:nvSpPr>
        <p:spPr>
          <a:xfrm>
            <a:off x="1451485" y="2722607"/>
            <a:ext cx="748145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ar-SA" sz="2400" b="1" dirty="0">
                <a:solidFill>
                  <a:srgbClr val="FF0000"/>
                </a:solidFill>
              </a:rPr>
              <a:t> </a:t>
            </a:r>
            <a:r>
              <a:rPr lang="ar-SA" sz="2800" b="1" dirty="0">
                <a:solidFill>
                  <a:srgbClr val="FF0000"/>
                </a:solidFill>
              </a:rPr>
              <a:t>أن نتعهدها بالبناء والحفظ والرعاية ونعمرها بالعبادة والطاعة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6" name="مستطيل 5"/>
          <p:cNvSpPr/>
          <p:nvPr/>
        </p:nvSpPr>
        <p:spPr>
          <a:xfrm>
            <a:off x="4862946" y="5074016"/>
            <a:ext cx="333894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r-AE" b="1" dirty="0">
                <a:solidFill>
                  <a:srgbClr val="FF0000"/>
                </a:solidFill>
              </a:rPr>
              <a:t> </a:t>
            </a:r>
            <a:r>
              <a:rPr lang="ar-SA" sz="2800" b="1" dirty="0">
                <a:solidFill>
                  <a:srgbClr val="FF0000"/>
                </a:solidFill>
              </a:rPr>
              <a:t>بالبنا</a:t>
            </a:r>
            <a:r>
              <a:rPr lang="ar-AE" sz="2800" b="1" dirty="0">
                <a:solidFill>
                  <a:srgbClr val="FF0000"/>
                </a:solidFill>
              </a:rPr>
              <a:t>ء والإعمار والرعاية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8" name="مستطيل 7"/>
          <p:cNvSpPr/>
          <p:nvPr/>
        </p:nvSpPr>
        <p:spPr>
          <a:xfrm>
            <a:off x="2449011" y="5889066"/>
            <a:ext cx="54864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ar-AE" sz="2400" b="1" dirty="0">
                <a:solidFill>
                  <a:srgbClr val="FF0000"/>
                </a:solidFill>
              </a:rPr>
              <a:t> </a:t>
            </a:r>
            <a:r>
              <a:rPr lang="ar-SA" sz="2800" b="1" dirty="0">
                <a:solidFill>
                  <a:srgbClr val="FF0000"/>
                </a:solidFill>
              </a:rPr>
              <a:t>بالعبادة </a:t>
            </a:r>
            <a:r>
              <a:rPr lang="ar-AE" sz="2800" b="1" dirty="0">
                <a:solidFill>
                  <a:srgbClr val="FF0000"/>
                </a:solidFill>
              </a:rPr>
              <a:t>و  </a:t>
            </a:r>
            <a:r>
              <a:rPr lang="ar-SA" sz="2800" b="1" dirty="0">
                <a:solidFill>
                  <a:srgbClr val="FF0000"/>
                </a:solidFill>
              </a:rPr>
              <a:t>الطاعة</a:t>
            </a:r>
            <a:r>
              <a:rPr lang="ar-AE" sz="2800" b="1" dirty="0">
                <a:solidFill>
                  <a:srgbClr val="FF0000"/>
                </a:solidFill>
              </a:rPr>
              <a:t> وأداء الصلاة في أوقاتها</a:t>
            </a:r>
            <a:endParaRPr lang="en-US" sz="2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1" dur="8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2" dur="80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80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921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11784"/>
            <a:ext cx="9121014" cy="6846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مربع نص 3"/>
          <p:cNvSpPr txBox="1"/>
          <p:nvPr/>
        </p:nvSpPr>
        <p:spPr>
          <a:xfrm>
            <a:off x="2119745" y="1574650"/>
            <a:ext cx="24522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sz="2400" b="1" dirty="0">
                <a:solidFill>
                  <a:srgbClr val="FF0000"/>
                </a:solidFill>
              </a:rPr>
              <a:t>التنبيه والنصيحة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5" name="مستطيل 4"/>
          <p:cNvSpPr/>
          <p:nvPr/>
        </p:nvSpPr>
        <p:spPr>
          <a:xfrm>
            <a:off x="2967628" y="5700113"/>
            <a:ext cx="562494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ar-SA" sz="2800" b="1" dirty="0">
                <a:solidFill>
                  <a:srgbClr val="FF0000"/>
                </a:solidFill>
              </a:rPr>
              <a:t>لا تلهيهم الدنيا وما فيها عن طاعة الله</a:t>
            </a:r>
            <a:endParaRPr lang="en-US" sz="2800" dirty="0"/>
          </a:p>
        </p:txBody>
      </p:sp>
      <p:sp>
        <p:nvSpPr>
          <p:cNvPr id="6" name="مستطيل 5"/>
          <p:cNvSpPr/>
          <p:nvPr/>
        </p:nvSpPr>
        <p:spPr>
          <a:xfrm>
            <a:off x="2967627" y="6151676"/>
            <a:ext cx="562494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ar-SA" sz="2800" b="1" dirty="0">
                <a:solidFill>
                  <a:srgbClr val="FF0000"/>
                </a:solidFill>
              </a:rPr>
              <a:t>يخافون يوم الحساب</a:t>
            </a:r>
            <a:endParaRPr lang="en-US" sz="2800" dirty="0"/>
          </a:p>
        </p:txBody>
      </p:sp>
      <p:sp>
        <p:nvSpPr>
          <p:cNvPr id="7" name="مربع نص 6"/>
          <p:cNvSpPr txBox="1"/>
          <p:nvPr/>
        </p:nvSpPr>
        <p:spPr>
          <a:xfrm>
            <a:off x="1514347" y="2119754"/>
            <a:ext cx="290656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AE" sz="2400" b="1" dirty="0">
                <a:solidFill>
                  <a:srgbClr val="FF0000"/>
                </a:solidFill>
              </a:rPr>
              <a:t>عدم التوعية بآداب المسجد 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8" name="مربع نص 7"/>
          <p:cNvSpPr txBox="1"/>
          <p:nvPr/>
        </p:nvSpPr>
        <p:spPr>
          <a:xfrm>
            <a:off x="2612466" y="2659266"/>
            <a:ext cx="95891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AE" sz="2400" b="1" dirty="0">
                <a:solidFill>
                  <a:srgbClr val="FF0000"/>
                </a:solidFill>
              </a:rPr>
              <a:t>الأبوين 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10" name="مربع نص 9"/>
          <p:cNvSpPr txBox="1"/>
          <p:nvPr/>
        </p:nvSpPr>
        <p:spPr>
          <a:xfrm>
            <a:off x="1954370" y="3198778"/>
            <a:ext cx="202651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ar-AE" sz="2400" b="1" dirty="0">
                <a:solidFill>
                  <a:srgbClr val="FF0000"/>
                </a:solidFill>
              </a:rPr>
              <a:t>تبين آداب المسجد </a:t>
            </a:r>
            <a:endParaRPr lang="en-US" sz="2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1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4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93964" y="235527"/>
            <a:ext cx="8728363" cy="63869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126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63237" y="207818"/>
            <a:ext cx="8589818" cy="63730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مستطيل 4"/>
          <p:cNvSpPr/>
          <p:nvPr/>
        </p:nvSpPr>
        <p:spPr>
          <a:xfrm>
            <a:off x="75465" y="4735025"/>
            <a:ext cx="852054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ar-SA" sz="2800" b="1" dirty="0">
                <a:solidFill>
                  <a:srgbClr val="FF0000"/>
                </a:solidFill>
              </a:rPr>
              <a:t> أعمال الكافرين كالسراب لا حقيقة لها ولا يجدون لها أثراً يوم القيامة</a:t>
            </a:r>
            <a:endParaRPr lang="en-US" sz="2800" dirty="0"/>
          </a:p>
        </p:txBody>
      </p:sp>
      <p:sp>
        <p:nvSpPr>
          <p:cNvPr id="6" name="مستطيل 5"/>
          <p:cNvSpPr/>
          <p:nvPr/>
        </p:nvSpPr>
        <p:spPr>
          <a:xfrm>
            <a:off x="2632364" y="5585752"/>
            <a:ext cx="562494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229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331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8426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مستطيل 3"/>
          <p:cNvSpPr/>
          <p:nvPr/>
        </p:nvSpPr>
        <p:spPr>
          <a:xfrm>
            <a:off x="3070109" y="4869724"/>
            <a:ext cx="588906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r-SA" sz="2800" b="1" dirty="0">
                <a:solidFill>
                  <a:srgbClr val="FF0000"/>
                </a:solidFill>
              </a:rPr>
              <a:t>أن الله هو المتصرف في هذا الكون وهو الخالق له</a:t>
            </a:r>
            <a:endParaRPr 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" y="11491"/>
            <a:ext cx="9144000" cy="68465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مربع نص 3"/>
          <p:cNvSpPr txBox="1"/>
          <p:nvPr/>
        </p:nvSpPr>
        <p:spPr>
          <a:xfrm>
            <a:off x="3491343" y="4365340"/>
            <a:ext cx="31172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SA" sz="2800" b="1" dirty="0">
                <a:solidFill>
                  <a:srgbClr val="0000CC"/>
                </a:solidFill>
              </a:rPr>
              <a:t>تسقي النبات و</a:t>
            </a:r>
            <a:r>
              <a:rPr lang="ar-AE" sz="2800" b="1" dirty="0">
                <a:solidFill>
                  <a:srgbClr val="0000CC"/>
                </a:solidFill>
              </a:rPr>
              <a:t>ي</a:t>
            </a:r>
            <a:r>
              <a:rPr lang="ar-SA" sz="2800" b="1" dirty="0">
                <a:solidFill>
                  <a:srgbClr val="0000CC"/>
                </a:solidFill>
              </a:rPr>
              <a:t>شرب منها الإنسان والحيوان  </a:t>
            </a:r>
            <a:endParaRPr lang="en-US" sz="2800" b="1" dirty="0">
              <a:solidFill>
                <a:srgbClr val="0000CC"/>
              </a:solidFill>
            </a:endParaRPr>
          </a:p>
        </p:txBody>
      </p:sp>
      <p:sp>
        <p:nvSpPr>
          <p:cNvPr id="5" name="مربع نص 4"/>
          <p:cNvSpPr txBox="1"/>
          <p:nvPr/>
        </p:nvSpPr>
        <p:spPr>
          <a:xfrm>
            <a:off x="692728" y="4510456"/>
            <a:ext cx="28263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2800" b="1" dirty="0">
                <a:solidFill>
                  <a:srgbClr val="FF0000"/>
                </a:solidFill>
              </a:rPr>
              <a:t>الفيضانات والسيول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6" name="مربع نص 5"/>
          <p:cNvSpPr txBox="1"/>
          <p:nvPr/>
        </p:nvSpPr>
        <p:spPr>
          <a:xfrm>
            <a:off x="4301983" y="5370389"/>
            <a:ext cx="21433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2800" b="1" dirty="0">
                <a:solidFill>
                  <a:srgbClr val="FF0000"/>
                </a:solidFill>
              </a:rPr>
              <a:t>تلقح الأشجار 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7" name="مربع نص 6"/>
          <p:cNvSpPr txBox="1"/>
          <p:nvPr/>
        </p:nvSpPr>
        <p:spPr>
          <a:xfrm>
            <a:off x="1292010" y="5319447"/>
            <a:ext cx="17179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2800" b="1" dirty="0">
                <a:solidFill>
                  <a:srgbClr val="0000CC"/>
                </a:solidFill>
              </a:rPr>
              <a:t>الأعاصير</a:t>
            </a:r>
            <a:r>
              <a:rPr lang="ar-SA" dirty="0"/>
              <a:t> 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1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2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8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9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536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5330"/>
            <a:ext cx="9129263" cy="68526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مستطيل 4"/>
          <p:cNvSpPr/>
          <p:nvPr/>
        </p:nvSpPr>
        <p:spPr>
          <a:xfrm>
            <a:off x="1492754" y="5179451"/>
            <a:ext cx="7273634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ar-SA" sz="2800" b="1" dirty="0">
                <a:solidFill>
                  <a:srgbClr val="FF0000"/>
                </a:solidFill>
              </a:rPr>
              <a:t>يقول الإمام ابن كثير: (وَأَرْسَلْنَا الرِّيَاحَ لَوَاقِحَ) أي تلقح الشجر فتفتح عن أوراقها وأكمامها،  </a:t>
            </a:r>
            <a:br>
              <a:rPr lang="ar-SA" b="1" dirty="0">
                <a:solidFill>
                  <a:srgbClr val="FF0000"/>
                </a:solidFill>
              </a:rPr>
            </a:b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638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مربع نص 3"/>
          <p:cNvSpPr txBox="1"/>
          <p:nvPr/>
        </p:nvSpPr>
        <p:spPr>
          <a:xfrm>
            <a:off x="4402872" y="1362439"/>
            <a:ext cx="20089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2400" b="1" dirty="0">
                <a:solidFill>
                  <a:srgbClr val="FF0000"/>
                </a:solidFill>
              </a:rPr>
              <a:t>النور المعنوي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5" name="مربع نص 4"/>
          <p:cNvSpPr txBox="1"/>
          <p:nvPr/>
        </p:nvSpPr>
        <p:spPr>
          <a:xfrm>
            <a:off x="4657780" y="2120505"/>
            <a:ext cx="24938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2400" b="1" dirty="0">
                <a:solidFill>
                  <a:srgbClr val="FF0000"/>
                </a:solidFill>
              </a:rPr>
              <a:t>نور الهداية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6" name="مستطيل 5"/>
          <p:cNvSpPr/>
          <p:nvPr/>
        </p:nvSpPr>
        <p:spPr>
          <a:xfrm>
            <a:off x="733703" y="3041348"/>
            <a:ext cx="525087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ar-SA" b="1" dirty="0">
                <a:solidFill>
                  <a:srgbClr val="FF0000"/>
                </a:solidFill>
              </a:rPr>
              <a:t> </a:t>
            </a:r>
            <a:r>
              <a:rPr lang="ar-SA" sz="2400" b="1" dirty="0">
                <a:solidFill>
                  <a:srgbClr val="FF0000"/>
                </a:solidFill>
              </a:rPr>
              <a:t>أن نتعهدها بالبناء والحفظ والرعاية </a:t>
            </a:r>
            <a:endParaRPr lang="en-US" sz="2400" b="1" dirty="0">
              <a:solidFill>
                <a:srgbClr val="FF0000"/>
              </a:solidFill>
            </a:endParaRPr>
          </a:p>
          <a:p>
            <a:pPr algn="r"/>
            <a:r>
              <a:rPr lang="ar-SA" b="1" dirty="0">
                <a:solidFill>
                  <a:srgbClr val="FF0000"/>
                </a:solidFill>
              </a:rPr>
              <a:t> </a:t>
            </a:r>
            <a:r>
              <a:rPr lang="ar-SA" sz="2400" b="1" dirty="0">
                <a:solidFill>
                  <a:srgbClr val="FF0000"/>
                </a:solidFill>
              </a:rPr>
              <a:t>ونعمرها بالعبادة والطاعة</a:t>
            </a:r>
            <a:r>
              <a:rPr lang="en-US" b="1" dirty="0">
                <a:solidFill>
                  <a:srgbClr val="FF0000"/>
                </a:solidFill>
              </a:rPr>
              <a:t>    </a:t>
            </a:r>
          </a:p>
        </p:txBody>
      </p:sp>
      <p:sp>
        <p:nvSpPr>
          <p:cNvPr id="7" name="مستطيل 6"/>
          <p:cNvSpPr/>
          <p:nvPr/>
        </p:nvSpPr>
        <p:spPr>
          <a:xfrm>
            <a:off x="2831564" y="4115556"/>
            <a:ext cx="314903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ar-SA" sz="2400" b="1" dirty="0">
                <a:solidFill>
                  <a:srgbClr val="FF0000"/>
                </a:solidFill>
              </a:rPr>
              <a:t>يخافون يوم الحساب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8" name="مستطيل 7"/>
          <p:cNvSpPr/>
          <p:nvPr/>
        </p:nvSpPr>
        <p:spPr>
          <a:xfrm>
            <a:off x="733703" y="3761130"/>
            <a:ext cx="527858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ar-SA" sz="2400" b="1" dirty="0">
                <a:solidFill>
                  <a:srgbClr val="FF0000"/>
                </a:solidFill>
              </a:rPr>
              <a:t>لا تلهيهم الدنيا وما فيها عن طاعة الله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9" name="مستطيل 8"/>
          <p:cNvSpPr/>
          <p:nvPr/>
        </p:nvSpPr>
        <p:spPr>
          <a:xfrm>
            <a:off x="895314" y="4513088"/>
            <a:ext cx="501534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ar-SA" sz="2400" b="1" dirty="0">
                <a:solidFill>
                  <a:srgbClr val="FF0000"/>
                </a:solidFill>
              </a:rPr>
              <a:t>السراب</a:t>
            </a:r>
          </a:p>
          <a:p>
            <a:pPr algn="r"/>
            <a:r>
              <a:rPr lang="ar-SA" sz="2400" b="1" dirty="0">
                <a:solidFill>
                  <a:srgbClr val="FF0000"/>
                </a:solidFill>
              </a:rPr>
              <a:t>الظلمات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10" name="مستطيل 9"/>
          <p:cNvSpPr/>
          <p:nvPr/>
        </p:nvSpPr>
        <p:spPr>
          <a:xfrm>
            <a:off x="338925" y="5344085"/>
            <a:ext cx="562494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ar-SA" sz="2000" b="1" dirty="0">
                <a:solidFill>
                  <a:srgbClr val="FF0000"/>
                </a:solidFill>
              </a:rPr>
              <a:t>تسبيح كل المخلوقات بحمد ربها</a:t>
            </a:r>
            <a:endParaRPr lang="ar-AE" sz="2000" b="1" dirty="0">
              <a:solidFill>
                <a:srgbClr val="FF0000"/>
              </a:solidFill>
            </a:endParaRPr>
          </a:p>
          <a:p>
            <a:pPr algn="r"/>
            <a:r>
              <a:rPr lang="ar-SA" sz="2000" b="1" dirty="0">
                <a:solidFill>
                  <a:srgbClr val="FF0000"/>
                </a:solidFill>
              </a:rPr>
              <a:t>تكوين السحب ونزول الأمطار</a:t>
            </a:r>
            <a:endParaRPr lang="en-US" sz="2000" b="1" dirty="0">
              <a:solidFill>
                <a:srgbClr val="FF0000"/>
              </a:solidFill>
            </a:endParaRPr>
          </a:p>
        </p:txBody>
      </p:sp>
      <p:sp>
        <p:nvSpPr>
          <p:cNvPr id="11" name="مستطيل 10"/>
          <p:cNvSpPr/>
          <p:nvPr/>
        </p:nvSpPr>
        <p:spPr>
          <a:xfrm>
            <a:off x="1464016" y="6027372"/>
            <a:ext cx="451658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ar-AE" sz="2000" b="1" dirty="0">
                <a:solidFill>
                  <a:srgbClr val="FF0000"/>
                </a:solidFill>
              </a:rPr>
              <a:t>اختلاف الليل والنهار</a:t>
            </a:r>
          </a:p>
          <a:p>
            <a:pPr algn="r"/>
            <a:r>
              <a:rPr lang="ar-AE" sz="2000" b="1" dirty="0">
                <a:solidFill>
                  <a:srgbClr val="FF0000"/>
                </a:solidFill>
              </a:rPr>
              <a:t>خلق الدواب وتنوع أشكالها</a:t>
            </a:r>
            <a:endParaRPr lang="en-US" sz="2000" b="1" dirty="0">
              <a:solidFill>
                <a:srgbClr val="FF0000"/>
              </a:solidFill>
            </a:endParaRPr>
          </a:p>
        </p:txBody>
      </p:sp>
      <p:sp>
        <p:nvSpPr>
          <p:cNvPr id="12" name="مربع نص 11"/>
          <p:cNvSpPr txBox="1"/>
          <p:nvPr/>
        </p:nvSpPr>
        <p:spPr>
          <a:xfrm>
            <a:off x="3854215" y="2572480"/>
            <a:ext cx="20504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AE" sz="2400" b="1" dirty="0">
                <a:solidFill>
                  <a:srgbClr val="FF0000"/>
                </a:solidFill>
              </a:rPr>
              <a:t>بالمصباح </a:t>
            </a:r>
            <a:endParaRPr lang="en-US" sz="2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1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2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8" dur="8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9" dur="80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80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5" dur="8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6" dur="8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8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2" dur="8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3" dur="80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80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9" dur="8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0" dur="80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80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8" grpId="0"/>
      <p:bldP spid="9" grpId="0"/>
      <p:bldP spid="10" grpId="0"/>
      <p:bldP spid="1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741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مستطيل 3"/>
          <p:cNvSpPr/>
          <p:nvPr/>
        </p:nvSpPr>
        <p:spPr>
          <a:xfrm>
            <a:off x="3592737" y="2281590"/>
            <a:ext cx="519885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ar-SA" sz="2400" b="1" dirty="0">
                <a:solidFill>
                  <a:srgbClr val="FF0000"/>
                </a:solidFill>
              </a:rPr>
              <a:t>أي منورهما فلا نور لهما إلا من نور الله عز</a:t>
            </a:r>
            <a:r>
              <a:rPr lang="ar-AE" sz="2400" b="1" dirty="0">
                <a:solidFill>
                  <a:srgbClr val="FF0000"/>
                </a:solidFill>
              </a:rPr>
              <a:t> </a:t>
            </a:r>
            <a:r>
              <a:rPr lang="ar-SA" sz="2400" b="1" dirty="0">
                <a:solidFill>
                  <a:srgbClr val="FF0000"/>
                </a:solidFill>
              </a:rPr>
              <a:t>و</a:t>
            </a:r>
            <a:r>
              <a:rPr lang="ar-AE" sz="2400" b="1" dirty="0">
                <a:solidFill>
                  <a:srgbClr val="FF0000"/>
                </a:solidFill>
              </a:rPr>
              <a:t> </a:t>
            </a:r>
            <a:r>
              <a:rPr lang="ar-SA" sz="2400" b="1" dirty="0">
                <a:solidFill>
                  <a:srgbClr val="FF0000"/>
                </a:solidFill>
              </a:rPr>
              <a:t>جل </a:t>
            </a:r>
          </a:p>
        </p:txBody>
      </p:sp>
      <p:sp>
        <p:nvSpPr>
          <p:cNvPr id="5" name="مستطيل 4"/>
          <p:cNvSpPr/>
          <p:nvPr/>
        </p:nvSpPr>
        <p:spPr>
          <a:xfrm>
            <a:off x="4114800" y="4028459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/>
            <a:r>
              <a:rPr lang="ar-AE" sz="2400" b="1" dirty="0">
                <a:solidFill>
                  <a:srgbClr val="FF0000"/>
                </a:solidFill>
              </a:rPr>
              <a:t>اختلاف الليل والنهار</a:t>
            </a:r>
          </a:p>
          <a:p>
            <a:pPr algn="r"/>
            <a:r>
              <a:rPr lang="ar-AE" sz="2400" b="1" dirty="0">
                <a:solidFill>
                  <a:srgbClr val="FF0000"/>
                </a:solidFill>
              </a:rPr>
              <a:t>خلق الدواب وتنوع أشكالها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6" name="مستطيل 5"/>
          <p:cNvSpPr/>
          <p:nvPr/>
        </p:nvSpPr>
        <p:spPr>
          <a:xfrm>
            <a:off x="5555674" y="4913467"/>
            <a:ext cx="313112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ar-SA" sz="2400" b="1" dirty="0">
                <a:solidFill>
                  <a:srgbClr val="FF0000"/>
                </a:solidFill>
              </a:rPr>
              <a:t>تكوين السحب ونزول الأمطار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7" name="مستطيل 6"/>
          <p:cNvSpPr/>
          <p:nvPr/>
        </p:nvSpPr>
        <p:spPr>
          <a:xfrm>
            <a:off x="763180" y="6192508"/>
            <a:ext cx="860367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r-SA" sz="2400" b="1" dirty="0">
                <a:solidFill>
                  <a:srgbClr val="FF0000"/>
                </a:solidFill>
              </a:rPr>
              <a:t>لِيَجْزِيَهُمُ اللَّهُ أَحْسَنَ مَا عَمِلُوا وَيَزِيدَهُم مِّن فَضْلِهِ وَاللَّهُ يَرْزُقُ مَن يَشَاء بِغَيْرِ حِسَابٍ</a:t>
            </a:r>
            <a:endParaRPr lang="en-US" sz="2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1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2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8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9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843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9452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مستطيل 5"/>
          <p:cNvSpPr/>
          <p:nvPr/>
        </p:nvSpPr>
        <p:spPr>
          <a:xfrm>
            <a:off x="1" y="685080"/>
            <a:ext cx="894521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ar-SA" sz="2400" b="1" dirty="0">
                <a:solidFill>
                  <a:srgbClr val="FF0000"/>
                </a:solidFill>
              </a:rPr>
              <a:t>من جعل الله له نوراً اهتدى ومن لم يجعل الله له نوراً </a:t>
            </a:r>
            <a:r>
              <a:rPr lang="ar-AE" sz="2400" b="1" dirty="0">
                <a:solidFill>
                  <a:srgbClr val="FF0000"/>
                </a:solidFill>
              </a:rPr>
              <a:t>ضل</a:t>
            </a:r>
            <a:r>
              <a:rPr lang="ar-SA" sz="2400" b="1" dirty="0">
                <a:solidFill>
                  <a:srgbClr val="FF0000"/>
                </a:solidFill>
              </a:rPr>
              <a:t> وغوي </a:t>
            </a:r>
            <a:r>
              <a:rPr lang="ar-AE" sz="2400" b="1" dirty="0">
                <a:solidFill>
                  <a:srgbClr val="FF0000"/>
                </a:solidFill>
              </a:rPr>
              <a:t>عن الطريق الصحيح </a:t>
            </a:r>
            <a:r>
              <a:rPr lang="ar-SA" sz="2400" b="1" dirty="0">
                <a:solidFill>
                  <a:srgbClr val="FF0000"/>
                </a:solidFill>
              </a:rPr>
              <a:t>.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7" name="مستطيل 6"/>
          <p:cNvSpPr/>
          <p:nvPr/>
        </p:nvSpPr>
        <p:spPr>
          <a:xfrm>
            <a:off x="4387405" y="3559312"/>
            <a:ext cx="187904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r-SA" sz="2800" b="1" dirty="0">
                <a:solidFill>
                  <a:srgbClr val="FF0000"/>
                </a:solidFill>
              </a:rPr>
              <a:t>أصحاب العقول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9" name="مستطيل 8"/>
          <p:cNvSpPr/>
          <p:nvPr/>
        </p:nvSpPr>
        <p:spPr>
          <a:xfrm>
            <a:off x="4470333" y="4422715"/>
            <a:ext cx="177163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r-SA" sz="2800" b="1" dirty="0">
                <a:solidFill>
                  <a:srgbClr val="FF0000"/>
                </a:solidFill>
              </a:rPr>
              <a:t>المساجد كلّها</a:t>
            </a:r>
            <a:r>
              <a:rPr lang="ar-AE" sz="2800" b="1" dirty="0">
                <a:solidFill>
                  <a:srgbClr val="FF0000"/>
                </a:solidFill>
              </a:rPr>
              <a:t> 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10" name="مستطيل 9"/>
          <p:cNvSpPr/>
          <p:nvPr/>
        </p:nvSpPr>
        <p:spPr>
          <a:xfrm>
            <a:off x="4784950" y="5240134"/>
            <a:ext cx="148149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r-SA" sz="2800" b="1" dirty="0">
                <a:solidFill>
                  <a:srgbClr val="FF0000"/>
                </a:solidFill>
              </a:rPr>
              <a:t>أباح وسمح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11" name="مستطيل 10"/>
          <p:cNvSpPr/>
          <p:nvPr/>
        </p:nvSpPr>
        <p:spPr>
          <a:xfrm>
            <a:off x="2667384" y="6049067"/>
            <a:ext cx="359906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r-SA" sz="2800" b="1" dirty="0">
                <a:solidFill>
                  <a:srgbClr val="FF0000"/>
                </a:solidFill>
              </a:rPr>
              <a:t>الماءُ الجَامِدُ ينزلُ من السَّحاب</a:t>
            </a:r>
            <a:endParaRPr lang="en-US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5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6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9" grpId="0"/>
      <p:bldP spid="10" grpId="0"/>
      <p:bldP spid="11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945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46364" y="180109"/>
            <a:ext cx="8478981" cy="64562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سمة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نسق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380</TotalTime>
  <Words>347</Words>
  <Application>Microsoft Office PowerPoint</Application>
  <PresentationFormat>عرض على الشاشة (4:3)</PresentationFormat>
  <Paragraphs>57</Paragraphs>
  <Slides>20</Slides>
  <Notes>1</Notes>
  <HiddenSlides>0</HiddenSlides>
  <MMClips>0</MMClips>
  <ScaleCrop>false</ScaleCrop>
  <HeadingPairs>
    <vt:vector size="6" baseType="variant">
      <vt:variant>
        <vt:lpstr>الخطوط المستخدمة</vt:lpstr>
      </vt:variant>
      <vt:variant>
        <vt:i4>4</vt:i4>
      </vt:variant>
      <vt:variant>
        <vt:lpstr>نسق</vt:lpstr>
      </vt:variant>
      <vt:variant>
        <vt:i4>1</vt:i4>
      </vt:variant>
      <vt:variant>
        <vt:lpstr>عناوين الشرائح</vt:lpstr>
      </vt:variant>
      <vt:variant>
        <vt:i4>20</vt:i4>
      </vt:variant>
    </vt:vector>
  </HeadingPairs>
  <TitlesOfParts>
    <vt:vector size="25" baseType="lpstr">
      <vt:lpstr>Arial</vt:lpstr>
      <vt:lpstr>Calibri</vt:lpstr>
      <vt:lpstr>Times New Roman</vt:lpstr>
      <vt:lpstr>Traditional Arabic</vt:lpstr>
      <vt:lpstr>سمة Office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الشريحة 1</dc:title>
  <dc:creator>Ismail Hamidi</dc:creator>
  <cp:lastModifiedBy>غازي حسين حاج جنيد</cp:lastModifiedBy>
  <cp:revision>46</cp:revision>
  <dcterms:created xsi:type="dcterms:W3CDTF">2017-01-29T09:50:45Z</dcterms:created>
  <dcterms:modified xsi:type="dcterms:W3CDTF">2017-04-08T21:04:17Z</dcterms:modified>
</cp:coreProperties>
</file>