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autoCompressPictures="0">
  <p:sldMasterIdLst>
    <p:sldMasterId id="2147483648" r:id="rId1"/>
  </p:sldMasterIdLst>
  <p:notesMasterIdLst>
    <p:notesMasterId r:id="rId2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9144000" cy="5143500" type="screen16x9"/>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9A227"/>
    <a:srgbClr val="1A7DAC"/>
    <a:srgbClr val="0A6E7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varScale="1">
        <p:scale>
          <a:sx n="144" d="100"/>
          <a:sy n="144" d="100"/>
        </p:scale>
        <p:origin x="174" y="12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02991969"/>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0D2137"/>
        </a:solidFill>
        <a:effectLst/>
      </p:bgPr>
    </p:bg>
    <p:spTree>
      <p:nvGrpSpPr>
        <p:cNvPr id="1" name=""/>
        <p:cNvGrpSpPr/>
        <p:nvPr/>
      </p:nvGrpSpPr>
      <p:grpSpPr>
        <a:xfrm>
          <a:off x="0" y="0"/>
          <a:ext cx="0" cy="0"/>
          <a:chOff x="0" y="0"/>
          <a:chExt cx="0" cy="0"/>
        </a:xfrm>
      </p:grpSpPr>
      <p:sp>
        <p:nvSpPr>
          <p:cNvPr id="2" name="Shape 0"/>
          <p:cNvSpPr/>
          <p:nvPr/>
        </p:nvSpPr>
        <p:spPr>
          <a:xfrm>
            <a:off x="0" y="0"/>
            <a:ext cx="320040" cy="5143500"/>
          </a:xfrm>
          <a:prstGeom prst="rect">
            <a:avLst/>
          </a:prstGeom>
          <a:solidFill>
            <a:srgbClr val="0A6E75"/>
          </a:solidFill>
          <a:ln w="12700">
            <a:solidFill>
              <a:srgbClr val="0A6E75"/>
            </a:solidFill>
            <a:prstDash val="solid"/>
          </a:ln>
        </p:spPr>
      </p:sp>
      <p:sp>
        <p:nvSpPr>
          <p:cNvPr id="3" name="Shape 1"/>
          <p:cNvSpPr/>
          <p:nvPr/>
        </p:nvSpPr>
        <p:spPr>
          <a:xfrm>
            <a:off x="320040" y="0"/>
            <a:ext cx="109728" cy="5143500"/>
          </a:xfrm>
          <a:prstGeom prst="rect">
            <a:avLst/>
          </a:prstGeom>
          <a:solidFill>
            <a:srgbClr val="1A8A5A"/>
          </a:solidFill>
          <a:ln w="12700">
            <a:solidFill>
              <a:srgbClr val="1A8A5A"/>
            </a:solidFill>
            <a:prstDash val="solid"/>
          </a:ln>
        </p:spPr>
      </p:sp>
      <p:sp>
        <p:nvSpPr>
          <p:cNvPr id="4" name="Shape 2"/>
          <p:cNvSpPr/>
          <p:nvPr/>
        </p:nvSpPr>
        <p:spPr>
          <a:xfrm>
            <a:off x="822960" y="1920240"/>
            <a:ext cx="7772400" cy="45720"/>
          </a:xfrm>
          <a:prstGeom prst="rect">
            <a:avLst/>
          </a:prstGeom>
          <a:solidFill>
            <a:srgbClr val="C9A227"/>
          </a:solidFill>
          <a:ln w="12700">
            <a:solidFill>
              <a:srgbClr val="C9A227"/>
            </a:solidFill>
            <a:prstDash val="solid"/>
          </a:ln>
        </p:spPr>
      </p:sp>
      <p:sp>
        <p:nvSpPr>
          <p:cNvPr id="5" name="Text 3"/>
          <p:cNvSpPr/>
          <p:nvPr/>
        </p:nvSpPr>
        <p:spPr>
          <a:xfrm>
            <a:off x="731520" y="914400"/>
            <a:ext cx="8046720" cy="914400"/>
          </a:xfrm>
          <a:prstGeom prst="rect">
            <a:avLst/>
          </a:prstGeom>
          <a:noFill/>
          <a:ln/>
        </p:spPr>
        <p:txBody>
          <a:bodyPr wrap="square" rtlCol="0" anchor="ctr"/>
          <a:lstStyle/>
          <a:p>
            <a:pPr marL="0" indent="0" algn="r" rtl="1">
              <a:buNone/>
            </a:pPr>
            <a:r>
              <a:rPr lang="en-US" sz="3600" b="1" kern="0" spc="100" dirty="0">
                <a:solidFill>
                  <a:srgbClr val="FFFFFF"/>
                </a:solidFill>
                <a:latin typeface="Arial" pitchFamily="34" charset="0"/>
                <a:ea typeface="Arial" pitchFamily="34" charset="-122"/>
                <a:cs typeface="Arial" pitchFamily="34" charset="-120"/>
              </a:rPr>
              <a:t>التقويم والاعتماد المدرسي</a:t>
            </a:r>
            <a:endParaRPr lang="en-US" sz="3600" dirty="0"/>
          </a:p>
        </p:txBody>
      </p:sp>
      <p:sp>
        <p:nvSpPr>
          <p:cNvPr id="6" name="Text 4"/>
          <p:cNvSpPr/>
          <p:nvPr/>
        </p:nvSpPr>
        <p:spPr>
          <a:xfrm>
            <a:off x="685800" y="3474720"/>
            <a:ext cx="8046720" cy="640080"/>
          </a:xfrm>
          <a:prstGeom prst="rect">
            <a:avLst/>
          </a:prstGeom>
          <a:noFill/>
          <a:ln/>
        </p:spPr>
        <p:txBody>
          <a:bodyPr wrap="square" rtlCol="0" anchor="ctr"/>
          <a:lstStyle/>
          <a:p>
            <a:pPr marL="0" indent="0" rtl="1">
              <a:buNone/>
            </a:pPr>
            <a:r>
              <a:rPr lang="ar-SA" sz="1600" dirty="0">
                <a:solidFill>
                  <a:schemeClr val="bg1"/>
                </a:solidFill>
              </a:rPr>
              <a:t>إعداد أحمد بن عبدالله</a:t>
            </a:r>
            <a:endParaRPr lang="en-US" sz="1600" dirty="0">
              <a:solidFill>
                <a:schemeClr val="bg1"/>
              </a:solidFill>
            </a:endParaRPr>
          </a:p>
        </p:txBody>
      </p:sp>
      <p:sp>
        <p:nvSpPr>
          <p:cNvPr id="7" name="Shape 5"/>
          <p:cNvSpPr/>
          <p:nvPr/>
        </p:nvSpPr>
        <p:spPr>
          <a:xfrm>
            <a:off x="890544" y="2478157"/>
            <a:ext cx="1828800" cy="685800"/>
          </a:xfrm>
          <a:prstGeom prst="rect">
            <a:avLst/>
          </a:prstGeom>
          <a:solidFill>
            <a:srgbClr val="1A7DAC">
              <a:alpha val="85000"/>
            </a:srgbClr>
          </a:solidFill>
          <a:ln w="12700">
            <a:solidFill>
              <a:srgbClr val="1A7DAC"/>
            </a:solidFill>
            <a:prstDash val="solid"/>
          </a:ln>
        </p:spPr>
      </p:sp>
      <p:sp>
        <p:nvSpPr>
          <p:cNvPr id="8" name="Text 6"/>
          <p:cNvSpPr/>
          <p:nvPr/>
        </p:nvSpPr>
        <p:spPr>
          <a:xfrm>
            <a:off x="890544" y="2478157"/>
            <a:ext cx="1828800" cy="685800"/>
          </a:xfrm>
          <a:prstGeom prst="rect">
            <a:avLst/>
          </a:prstGeom>
          <a:noFill/>
          <a:ln/>
        </p:spPr>
        <p:txBody>
          <a:bodyPr wrap="square" rtlCol="0" anchor="ctr"/>
          <a:lstStyle/>
          <a:p>
            <a:pPr marL="0" indent="0" algn="ctr" rtl="1">
              <a:buNone/>
            </a:pPr>
            <a:r>
              <a:rPr lang="en-US" sz="1200" b="1" dirty="0">
                <a:solidFill>
                  <a:srgbClr val="FFFFFF"/>
                </a:solidFill>
                <a:latin typeface="Arial" pitchFamily="34" charset="0"/>
                <a:ea typeface="Arial" pitchFamily="34" charset="-122"/>
                <a:cs typeface="Arial" pitchFamily="34" charset="-120"/>
              </a:rPr>
              <a:t>البيئة المدرسية</a:t>
            </a:r>
            <a:endParaRPr lang="en-US" sz="1200" dirty="0"/>
          </a:p>
        </p:txBody>
      </p:sp>
      <p:sp>
        <p:nvSpPr>
          <p:cNvPr id="9" name="Shape 7"/>
          <p:cNvSpPr/>
          <p:nvPr/>
        </p:nvSpPr>
        <p:spPr>
          <a:xfrm>
            <a:off x="2765064" y="2478157"/>
            <a:ext cx="1828800" cy="685800"/>
          </a:xfrm>
          <a:prstGeom prst="rect">
            <a:avLst/>
          </a:prstGeom>
          <a:solidFill>
            <a:srgbClr val="1A8A5A">
              <a:alpha val="85000"/>
            </a:srgbClr>
          </a:solidFill>
          <a:ln w="12700">
            <a:solidFill>
              <a:srgbClr val="1A8A5A"/>
            </a:solidFill>
            <a:prstDash val="solid"/>
          </a:ln>
        </p:spPr>
      </p:sp>
      <p:sp>
        <p:nvSpPr>
          <p:cNvPr id="10" name="Text 8"/>
          <p:cNvSpPr/>
          <p:nvPr/>
        </p:nvSpPr>
        <p:spPr>
          <a:xfrm>
            <a:off x="2765064" y="2478157"/>
            <a:ext cx="1828800" cy="685800"/>
          </a:xfrm>
          <a:prstGeom prst="rect">
            <a:avLst/>
          </a:prstGeom>
          <a:noFill/>
          <a:ln/>
        </p:spPr>
        <p:txBody>
          <a:bodyPr wrap="square" rtlCol="0" anchor="ctr"/>
          <a:lstStyle/>
          <a:p>
            <a:pPr marL="0" indent="0" algn="ctr" rtl="1">
              <a:buNone/>
            </a:pPr>
            <a:r>
              <a:rPr lang="en-US" sz="1200" b="1" dirty="0">
                <a:solidFill>
                  <a:srgbClr val="FFFFFF"/>
                </a:solidFill>
                <a:latin typeface="Arial" pitchFamily="34" charset="0"/>
                <a:ea typeface="Arial" pitchFamily="34" charset="-122"/>
                <a:cs typeface="Arial" pitchFamily="34" charset="-120"/>
              </a:rPr>
              <a:t>نواتج التعلم</a:t>
            </a:r>
            <a:endParaRPr lang="en-US" sz="1200" dirty="0"/>
          </a:p>
        </p:txBody>
      </p:sp>
      <p:sp>
        <p:nvSpPr>
          <p:cNvPr id="11" name="Shape 9"/>
          <p:cNvSpPr/>
          <p:nvPr/>
        </p:nvSpPr>
        <p:spPr>
          <a:xfrm>
            <a:off x="4639584" y="2478157"/>
            <a:ext cx="1828800" cy="685800"/>
          </a:xfrm>
          <a:prstGeom prst="rect">
            <a:avLst/>
          </a:prstGeom>
          <a:solidFill>
            <a:srgbClr val="0A6E75">
              <a:alpha val="85000"/>
            </a:srgbClr>
          </a:solidFill>
          <a:ln w="12700">
            <a:solidFill>
              <a:srgbClr val="0A6E75"/>
            </a:solidFill>
            <a:prstDash val="solid"/>
          </a:ln>
        </p:spPr>
      </p:sp>
      <p:sp>
        <p:nvSpPr>
          <p:cNvPr id="12" name="Text 10"/>
          <p:cNvSpPr/>
          <p:nvPr/>
        </p:nvSpPr>
        <p:spPr>
          <a:xfrm>
            <a:off x="4639584" y="2478157"/>
            <a:ext cx="1828800" cy="685800"/>
          </a:xfrm>
          <a:prstGeom prst="rect">
            <a:avLst/>
          </a:prstGeom>
          <a:noFill/>
          <a:ln/>
        </p:spPr>
        <p:txBody>
          <a:bodyPr wrap="square" rtlCol="0" anchor="ctr"/>
          <a:lstStyle/>
          <a:p>
            <a:pPr marL="0" indent="0" algn="ctr" rtl="1">
              <a:buNone/>
            </a:pPr>
            <a:r>
              <a:rPr lang="en-US" sz="1200" b="1" dirty="0">
                <a:solidFill>
                  <a:srgbClr val="FFFFFF"/>
                </a:solidFill>
                <a:latin typeface="Arial" pitchFamily="34" charset="0"/>
                <a:ea typeface="Arial" pitchFamily="34" charset="-122"/>
                <a:cs typeface="Arial" pitchFamily="34" charset="-120"/>
              </a:rPr>
              <a:t>التعليم والتعلم</a:t>
            </a:r>
            <a:endParaRPr lang="en-US" sz="1200" dirty="0"/>
          </a:p>
        </p:txBody>
      </p:sp>
      <p:sp>
        <p:nvSpPr>
          <p:cNvPr id="13" name="Shape 11"/>
          <p:cNvSpPr/>
          <p:nvPr/>
        </p:nvSpPr>
        <p:spPr>
          <a:xfrm>
            <a:off x="6514104" y="2478157"/>
            <a:ext cx="1828800" cy="685800"/>
          </a:xfrm>
          <a:prstGeom prst="rect">
            <a:avLst/>
          </a:prstGeom>
          <a:solidFill>
            <a:srgbClr val="C9A227">
              <a:alpha val="85000"/>
            </a:srgbClr>
          </a:solidFill>
          <a:ln w="12700">
            <a:solidFill>
              <a:srgbClr val="C9A227"/>
            </a:solidFill>
            <a:prstDash val="solid"/>
          </a:ln>
        </p:spPr>
      </p:sp>
      <p:sp>
        <p:nvSpPr>
          <p:cNvPr id="14" name="Text 12"/>
          <p:cNvSpPr/>
          <p:nvPr/>
        </p:nvSpPr>
        <p:spPr>
          <a:xfrm>
            <a:off x="6514104" y="2478157"/>
            <a:ext cx="1828800" cy="685800"/>
          </a:xfrm>
          <a:prstGeom prst="rect">
            <a:avLst/>
          </a:prstGeom>
          <a:noFill/>
          <a:ln/>
        </p:spPr>
        <p:txBody>
          <a:bodyPr wrap="square" rtlCol="0" anchor="ctr"/>
          <a:lstStyle/>
          <a:p>
            <a:pPr marL="0" indent="0" algn="ctr" rtl="1">
              <a:buNone/>
            </a:pPr>
            <a:r>
              <a:rPr lang="en-US" sz="1200" b="1" dirty="0">
                <a:solidFill>
                  <a:srgbClr val="FFFFFF"/>
                </a:solidFill>
                <a:latin typeface="Arial" pitchFamily="34" charset="0"/>
                <a:ea typeface="Arial" pitchFamily="34" charset="-122"/>
                <a:cs typeface="Arial" pitchFamily="34" charset="-120"/>
              </a:rPr>
              <a:t>القيادة المدرسية</a:t>
            </a:r>
            <a:endParaRPr lang="en-US" sz="1200" dirty="0"/>
          </a:p>
        </p:txBody>
      </p:sp>
      <p:sp>
        <p:nvSpPr>
          <p:cNvPr id="15" name="Text 13"/>
          <p:cNvSpPr/>
          <p:nvPr/>
        </p:nvSpPr>
        <p:spPr>
          <a:xfrm>
            <a:off x="731520" y="4114800"/>
            <a:ext cx="8046720" cy="365760"/>
          </a:xfrm>
          <a:prstGeom prst="rect">
            <a:avLst/>
          </a:prstGeom>
          <a:noFill/>
          <a:ln/>
        </p:spPr>
        <p:txBody>
          <a:bodyPr wrap="square" rtlCol="0" anchor="ctr"/>
          <a:lstStyle/>
          <a:p>
            <a:pPr marL="0" indent="0" algn="r" rtl="1">
              <a:buNone/>
            </a:pPr>
            <a:r>
              <a:rPr lang="en-US" sz="1100" dirty="0">
                <a:solidFill>
                  <a:srgbClr val="7AACBF"/>
                </a:solidFill>
                <a:latin typeface="Arial" pitchFamily="34" charset="0"/>
                <a:ea typeface="Arial" pitchFamily="34" charset="-122"/>
                <a:cs typeface="Arial" pitchFamily="34" charset="-120"/>
              </a:rPr>
              <a:t>هيئة تقويم التعليم والتدريب | ETEC</a:t>
            </a:r>
            <a:endParaRPr lang="en-US" sz="1100" dirty="0"/>
          </a:p>
        </p:txBody>
      </p:sp>
      <p:sp>
        <p:nvSpPr>
          <p:cNvPr id="16" name="Text 14"/>
          <p:cNvSpPr/>
          <p:nvPr/>
        </p:nvSpPr>
        <p:spPr>
          <a:xfrm>
            <a:off x="731520" y="4572000"/>
            <a:ext cx="8046720" cy="365760"/>
          </a:xfrm>
          <a:prstGeom prst="rect">
            <a:avLst/>
          </a:prstGeom>
          <a:noFill/>
          <a:ln/>
        </p:spPr>
        <p:txBody>
          <a:bodyPr wrap="square" rtlCol="0" anchor="ctr"/>
          <a:lstStyle/>
          <a:p>
            <a:pPr marL="0" indent="0" algn="r" rtl="1">
              <a:buNone/>
            </a:pPr>
            <a:r>
              <a:rPr lang="en-US" sz="1000" dirty="0">
                <a:solidFill>
                  <a:srgbClr val="C9A227"/>
                </a:solidFill>
                <a:latin typeface="Arial" pitchFamily="34" charset="0"/>
                <a:ea typeface="Arial" pitchFamily="34" charset="-122"/>
                <a:cs typeface="Arial" pitchFamily="34" charset="-120"/>
              </a:rPr>
              <a:t>رؤية المملكة 2030 ◆ برنامج تنمية القدرات البشرية</a:t>
            </a:r>
            <a:endParaRPr lang="en-US" sz="10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4F7FA"/>
        </a:solidFill>
        <a:effectLst/>
      </p:bgPr>
    </p:bg>
    <p:spTree>
      <p:nvGrpSpPr>
        <p:cNvPr id="1" name=""/>
        <p:cNvGrpSpPr/>
        <p:nvPr/>
      </p:nvGrpSpPr>
      <p:grpSpPr>
        <a:xfrm>
          <a:off x="0" y="0"/>
          <a:ext cx="0" cy="0"/>
          <a:chOff x="0" y="0"/>
          <a:chExt cx="0" cy="0"/>
        </a:xfrm>
      </p:grpSpPr>
      <p:sp>
        <p:nvSpPr>
          <p:cNvPr id="2" name="Shape 0"/>
          <p:cNvSpPr/>
          <p:nvPr/>
        </p:nvSpPr>
        <p:spPr>
          <a:xfrm>
            <a:off x="0" y="0"/>
            <a:ext cx="9144000" cy="1097280"/>
          </a:xfrm>
          <a:prstGeom prst="rect">
            <a:avLst/>
          </a:prstGeom>
          <a:solidFill>
            <a:srgbClr val="0D2137"/>
          </a:solidFill>
          <a:ln w="12700">
            <a:solidFill>
              <a:srgbClr val="0D2137"/>
            </a:solidFill>
            <a:prstDash val="solid"/>
          </a:ln>
        </p:spPr>
      </p:sp>
      <p:sp>
        <p:nvSpPr>
          <p:cNvPr id="3" name="Shape 1"/>
          <p:cNvSpPr/>
          <p:nvPr/>
        </p:nvSpPr>
        <p:spPr>
          <a:xfrm>
            <a:off x="0" y="1097280"/>
            <a:ext cx="9144000" cy="64008"/>
          </a:xfrm>
          <a:prstGeom prst="rect">
            <a:avLst/>
          </a:prstGeom>
          <a:solidFill>
            <a:srgbClr val="0A6E75"/>
          </a:solidFill>
          <a:ln w="12700">
            <a:solidFill>
              <a:srgbClr val="0A6E75"/>
            </a:solidFill>
            <a:prstDash val="solid"/>
          </a:ln>
        </p:spPr>
      </p:sp>
      <p:sp>
        <p:nvSpPr>
          <p:cNvPr id="4" name="Text 2"/>
          <p:cNvSpPr/>
          <p:nvPr/>
        </p:nvSpPr>
        <p:spPr>
          <a:xfrm>
            <a:off x="365760" y="73152"/>
            <a:ext cx="8412480" cy="777240"/>
          </a:xfrm>
          <a:prstGeom prst="rect">
            <a:avLst/>
          </a:prstGeom>
          <a:noFill/>
          <a:ln/>
        </p:spPr>
        <p:txBody>
          <a:bodyPr wrap="square" lIns="0" tIns="0" rIns="0" bIns="0" rtlCol="0" anchor="ctr"/>
          <a:lstStyle/>
          <a:p>
            <a:pPr marL="0" indent="0" algn="r" rtl="1">
              <a:buNone/>
            </a:pPr>
            <a:r>
              <a:rPr lang="en-US" sz="2600" b="1" dirty="0" err="1">
                <a:solidFill>
                  <a:srgbClr val="FFFFFF"/>
                </a:solidFill>
                <a:latin typeface="Arial" pitchFamily="34" charset="0"/>
                <a:ea typeface="Arial" pitchFamily="34" charset="-122"/>
                <a:cs typeface="Arial" pitchFamily="34" charset="-120"/>
              </a:rPr>
              <a:t>التقويم</a:t>
            </a:r>
            <a:r>
              <a:rPr lang="en-US" sz="2600" b="1" dirty="0">
                <a:solidFill>
                  <a:srgbClr val="FFFFFF"/>
                </a:solidFill>
                <a:latin typeface="Arial" pitchFamily="34" charset="0"/>
                <a:ea typeface="Arial" pitchFamily="34" charset="-122"/>
                <a:cs typeface="Arial" pitchFamily="34" charset="-120"/>
              </a:rPr>
              <a:t> المدرسي</a:t>
            </a:r>
            <a:endParaRPr lang="en-US" sz="2600" dirty="0"/>
          </a:p>
        </p:txBody>
      </p:sp>
      <p:sp>
        <p:nvSpPr>
          <p:cNvPr id="5" name="Text 3"/>
          <p:cNvSpPr/>
          <p:nvPr/>
        </p:nvSpPr>
        <p:spPr>
          <a:xfrm>
            <a:off x="365760" y="777240"/>
            <a:ext cx="8412480" cy="338328"/>
          </a:xfrm>
          <a:prstGeom prst="rect">
            <a:avLst/>
          </a:prstGeom>
          <a:noFill/>
          <a:ln/>
        </p:spPr>
        <p:txBody>
          <a:bodyPr wrap="square" lIns="0" tIns="0" rIns="0" bIns="0" rtlCol="0" anchor="t"/>
          <a:lstStyle/>
          <a:p>
            <a:pPr marL="0" indent="0" algn="r" rtl="1">
              <a:buNone/>
            </a:pPr>
            <a:r>
              <a:rPr lang="en-US" sz="1300" dirty="0">
                <a:solidFill>
                  <a:srgbClr val="A8D4E0"/>
                </a:solidFill>
                <a:latin typeface="Arial" pitchFamily="34" charset="0"/>
                <a:ea typeface="Arial" pitchFamily="34" charset="-122"/>
                <a:cs typeface="Arial" pitchFamily="34" charset="-120"/>
              </a:rPr>
              <a:t>المفهوم والأهمية والمنطلقات</a:t>
            </a:r>
            <a:endParaRPr lang="en-US" sz="1300" dirty="0"/>
          </a:p>
        </p:txBody>
      </p:sp>
      <p:sp>
        <p:nvSpPr>
          <p:cNvPr id="6" name="Shape 4"/>
          <p:cNvSpPr/>
          <p:nvPr/>
        </p:nvSpPr>
        <p:spPr>
          <a:xfrm>
            <a:off x="320040" y="1325880"/>
            <a:ext cx="8503920" cy="1005840"/>
          </a:xfrm>
          <a:prstGeom prst="rect">
            <a:avLst/>
          </a:prstGeom>
          <a:solidFill>
            <a:srgbClr val="EBF5FB"/>
          </a:solidFill>
          <a:ln w="12700">
            <a:solidFill>
              <a:srgbClr val="C8D6E5"/>
            </a:solidFill>
            <a:prstDash val="solid"/>
          </a:ln>
          <a:effectLst>
            <a:outerShdw blurRad="63500" dist="25400" dir="8100000" algn="bl" rotWithShape="0">
              <a:srgbClr val="000000">
                <a:alpha val="12000"/>
              </a:srgbClr>
            </a:outerShdw>
          </a:effectLst>
        </p:spPr>
      </p:sp>
      <p:sp>
        <p:nvSpPr>
          <p:cNvPr id="7" name="Shape 5"/>
          <p:cNvSpPr/>
          <p:nvPr/>
        </p:nvSpPr>
        <p:spPr>
          <a:xfrm>
            <a:off x="8759952" y="1325880"/>
            <a:ext cx="64008" cy="1005840"/>
          </a:xfrm>
          <a:prstGeom prst="rect">
            <a:avLst/>
          </a:prstGeom>
          <a:solidFill>
            <a:srgbClr val="0A6E75"/>
          </a:solidFill>
          <a:ln w="12700">
            <a:solidFill>
              <a:srgbClr val="0A6E75"/>
            </a:solidFill>
            <a:prstDash val="solid"/>
          </a:ln>
        </p:spPr>
      </p:sp>
      <p:sp>
        <p:nvSpPr>
          <p:cNvPr id="8" name="Text 6"/>
          <p:cNvSpPr/>
          <p:nvPr/>
        </p:nvSpPr>
        <p:spPr>
          <a:xfrm>
            <a:off x="502920" y="1371600"/>
            <a:ext cx="8092440" cy="914400"/>
          </a:xfrm>
          <a:prstGeom prst="rect">
            <a:avLst/>
          </a:prstGeom>
          <a:noFill/>
          <a:ln/>
        </p:spPr>
        <p:txBody>
          <a:bodyPr wrap="square" lIns="0" tIns="0" rIns="0" bIns="0" rtlCol="0" anchor="ctr"/>
          <a:lstStyle/>
          <a:p>
            <a:pPr marL="0" indent="0" algn="r" rtl="1">
              <a:buNone/>
            </a:pPr>
            <a:r>
              <a:rPr lang="en-US" sz="1300" dirty="0">
                <a:solidFill>
                  <a:srgbClr val="1A2533"/>
                </a:solidFill>
                <a:latin typeface="Arial" pitchFamily="34" charset="0"/>
                <a:ea typeface="Arial" pitchFamily="34" charset="-122"/>
                <a:cs typeface="Arial" pitchFamily="34" charset="-120"/>
              </a:rPr>
              <a:t>التقويم المدرسي هو عملية منهجية شاملة تهدف إلى قياس أداء المدرسة وفق معايير الجودة المعتمدة، وتحليل نقاط القوة وفرص التحسين، وتزويد القيادة المدرسية بالبيانات اللازمة لاتخاذ قرارات مدروسة تُحسّن العملية التعليمية وترفع جودة نواتج التعلم.</a:t>
            </a:r>
            <a:endParaRPr lang="en-US" sz="1300" dirty="0"/>
          </a:p>
        </p:txBody>
      </p:sp>
      <p:sp>
        <p:nvSpPr>
          <p:cNvPr id="9" name="Shape 7"/>
          <p:cNvSpPr/>
          <p:nvPr/>
        </p:nvSpPr>
        <p:spPr>
          <a:xfrm>
            <a:off x="5897880" y="2514600"/>
            <a:ext cx="2651760" cy="210312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10" name="Shape 8"/>
          <p:cNvSpPr/>
          <p:nvPr/>
        </p:nvSpPr>
        <p:spPr>
          <a:xfrm>
            <a:off x="8485632" y="2514600"/>
            <a:ext cx="64008" cy="2103120"/>
          </a:xfrm>
          <a:prstGeom prst="rect">
            <a:avLst/>
          </a:prstGeom>
          <a:solidFill>
            <a:srgbClr val="1A8A5A"/>
          </a:solidFill>
          <a:ln w="12700">
            <a:solidFill>
              <a:srgbClr val="1A8A5A"/>
            </a:solidFill>
            <a:prstDash val="solid"/>
          </a:ln>
        </p:spPr>
      </p:sp>
      <p:sp>
        <p:nvSpPr>
          <p:cNvPr id="11" name="Shape 9"/>
          <p:cNvSpPr/>
          <p:nvPr/>
        </p:nvSpPr>
        <p:spPr>
          <a:xfrm>
            <a:off x="5897880" y="2514600"/>
            <a:ext cx="2651760" cy="384048"/>
          </a:xfrm>
          <a:prstGeom prst="rect">
            <a:avLst/>
          </a:prstGeom>
          <a:solidFill>
            <a:srgbClr val="1A8A5A"/>
          </a:solidFill>
          <a:ln w="12700">
            <a:solidFill>
              <a:srgbClr val="1A8A5A"/>
            </a:solidFill>
            <a:prstDash val="solid"/>
          </a:ln>
        </p:spPr>
      </p:sp>
      <p:sp>
        <p:nvSpPr>
          <p:cNvPr id="12" name="Text 10"/>
          <p:cNvSpPr/>
          <p:nvPr/>
        </p:nvSpPr>
        <p:spPr>
          <a:xfrm>
            <a:off x="5897880" y="2514600"/>
            <a:ext cx="2651760" cy="384048"/>
          </a:xfrm>
          <a:prstGeom prst="rect">
            <a:avLst/>
          </a:prstGeom>
          <a:noFill/>
          <a:ln/>
        </p:spPr>
        <p:txBody>
          <a:bodyPr wrap="square" lIns="0" tIns="0" rIns="0" bIns="0" rtlCol="0" anchor="ctr"/>
          <a:lstStyle/>
          <a:p>
            <a:pPr marL="0" indent="0" algn="ctr" rtl="1">
              <a:buNone/>
            </a:pPr>
            <a:r>
              <a:rPr lang="en-US" sz="1300" b="1" dirty="0">
                <a:solidFill>
                  <a:srgbClr val="FFFFFF"/>
                </a:solidFill>
                <a:latin typeface="Arial" pitchFamily="34" charset="0"/>
                <a:ea typeface="Arial" pitchFamily="34" charset="-122"/>
                <a:cs typeface="Arial" pitchFamily="34" charset="-120"/>
              </a:rPr>
              <a:t>أثر التقويم</a:t>
            </a:r>
            <a:endParaRPr lang="en-US" sz="1300" dirty="0"/>
          </a:p>
        </p:txBody>
      </p:sp>
      <p:sp>
        <p:nvSpPr>
          <p:cNvPr id="13" name="Text 11"/>
          <p:cNvSpPr/>
          <p:nvPr/>
        </p:nvSpPr>
        <p:spPr>
          <a:xfrm>
            <a:off x="5989320" y="2926080"/>
            <a:ext cx="2468880" cy="1600200"/>
          </a:xfrm>
          <a:prstGeom prst="rect">
            <a:avLst/>
          </a:prstGeom>
          <a:noFill/>
          <a:ln/>
        </p:spPr>
        <p:txBody>
          <a:bodyPr wrap="square" rtlCol="0" anchor="t"/>
          <a:lstStyle/>
          <a:p>
            <a:pPr marL="0" indent="0" algn="r" rtl="1">
              <a:buNone/>
            </a:pPr>
            <a:r>
              <a:rPr lang="en-US" sz="1100" dirty="0">
                <a:solidFill>
                  <a:srgbClr val="3D5068"/>
                </a:solidFill>
                <a:latin typeface="Arial" pitchFamily="34" charset="0"/>
                <a:ea typeface="Arial" pitchFamily="34" charset="-122"/>
                <a:cs typeface="Arial" pitchFamily="34" charset="-120"/>
              </a:rPr>
              <a:t>بناء مدرسة فاعلة تحقق نواتج تعلم عالية وتُسهم في مستهدفات </a:t>
            </a:r>
            <a:r>
              <a:rPr lang="en-US" sz="1100" dirty="0" err="1">
                <a:solidFill>
                  <a:srgbClr val="3D5068"/>
                </a:solidFill>
                <a:latin typeface="Arial" pitchFamily="34" charset="0"/>
                <a:ea typeface="Arial" pitchFamily="34" charset="-122"/>
                <a:cs typeface="Arial" pitchFamily="34" charset="-120"/>
              </a:rPr>
              <a:t>رؤية</a:t>
            </a:r>
            <a:r>
              <a:rPr lang="en-US" sz="1100" dirty="0">
                <a:solidFill>
                  <a:srgbClr val="3D5068"/>
                </a:solidFill>
                <a:latin typeface="Arial" pitchFamily="34" charset="0"/>
                <a:ea typeface="Arial" pitchFamily="34" charset="-122"/>
                <a:cs typeface="Arial" pitchFamily="34" charset="-120"/>
              </a:rPr>
              <a:t> 2030</a:t>
            </a:r>
            <a:r>
              <a:rPr lang="ar-SA" sz="1100" dirty="0">
                <a:solidFill>
                  <a:srgbClr val="3D5068"/>
                </a:solidFill>
                <a:latin typeface="Arial" pitchFamily="34" charset="0"/>
                <a:ea typeface="Arial" pitchFamily="34" charset="-122"/>
                <a:cs typeface="Arial" pitchFamily="34" charset="-120"/>
              </a:rPr>
              <a:t>.</a:t>
            </a:r>
            <a:endParaRPr lang="en-US" sz="1100" dirty="0"/>
          </a:p>
        </p:txBody>
      </p:sp>
      <p:sp>
        <p:nvSpPr>
          <p:cNvPr id="14" name="Shape 12"/>
          <p:cNvSpPr/>
          <p:nvPr/>
        </p:nvSpPr>
        <p:spPr>
          <a:xfrm>
            <a:off x="3108960" y="2514600"/>
            <a:ext cx="2651760" cy="210312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15" name="Shape 13"/>
          <p:cNvSpPr/>
          <p:nvPr/>
        </p:nvSpPr>
        <p:spPr>
          <a:xfrm>
            <a:off x="5696712" y="2514600"/>
            <a:ext cx="64008" cy="2103120"/>
          </a:xfrm>
          <a:prstGeom prst="rect">
            <a:avLst/>
          </a:prstGeom>
          <a:solidFill>
            <a:srgbClr val="0A6E75"/>
          </a:solidFill>
          <a:ln w="12700">
            <a:solidFill>
              <a:srgbClr val="0A6E75"/>
            </a:solidFill>
            <a:prstDash val="solid"/>
          </a:ln>
        </p:spPr>
      </p:sp>
      <p:sp>
        <p:nvSpPr>
          <p:cNvPr id="16" name="Shape 14"/>
          <p:cNvSpPr/>
          <p:nvPr/>
        </p:nvSpPr>
        <p:spPr>
          <a:xfrm>
            <a:off x="3108960" y="2514600"/>
            <a:ext cx="2651760" cy="384048"/>
          </a:xfrm>
          <a:prstGeom prst="rect">
            <a:avLst/>
          </a:prstGeom>
          <a:solidFill>
            <a:srgbClr val="0A6E75"/>
          </a:solidFill>
          <a:ln w="12700">
            <a:solidFill>
              <a:srgbClr val="0A6E75"/>
            </a:solidFill>
            <a:prstDash val="solid"/>
          </a:ln>
        </p:spPr>
      </p:sp>
      <p:sp>
        <p:nvSpPr>
          <p:cNvPr id="17" name="Text 15"/>
          <p:cNvSpPr/>
          <p:nvPr/>
        </p:nvSpPr>
        <p:spPr>
          <a:xfrm>
            <a:off x="3108960" y="2514600"/>
            <a:ext cx="2651760" cy="384048"/>
          </a:xfrm>
          <a:prstGeom prst="rect">
            <a:avLst/>
          </a:prstGeom>
          <a:noFill/>
          <a:ln/>
        </p:spPr>
        <p:txBody>
          <a:bodyPr wrap="square" lIns="0" tIns="0" rIns="0" bIns="0" rtlCol="0" anchor="ctr"/>
          <a:lstStyle/>
          <a:p>
            <a:pPr marL="0" indent="0" algn="ctr" rtl="1">
              <a:buNone/>
            </a:pPr>
            <a:r>
              <a:rPr lang="en-US" sz="1300" b="1" dirty="0">
                <a:solidFill>
                  <a:srgbClr val="FFFFFF"/>
                </a:solidFill>
                <a:latin typeface="Arial" pitchFamily="34" charset="0"/>
                <a:ea typeface="Arial" pitchFamily="34" charset="-122"/>
                <a:cs typeface="Arial" pitchFamily="34" charset="-120"/>
              </a:rPr>
              <a:t>أدوات التقويم</a:t>
            </a:r>
            <a:endParaRPr lang="en-US" sz="1300" dirty="0"/>
          </a:p>
        </p:txBody>
      </p:sp>
      <p:sp>
        <p:nvSpPr>
          <p:cNvPr id="18" name="Text 16"/>
          <p:cNvSpPr/>
          <p:nvPr/>
        </p:nvSpPr>
        <p:spPr>
          <a:xfrm>
            <a:off x="3200400" y="2926080"/>
            <a:ext cx="2468880" cy="1600200"/>
          </a:xfrm>
          <a:prstGeom prst="rect">
            <a:avLst/>
          </a:prstGeom>
          <a:noFill/>
          <a:ln/>
        </p:spPr>
        <p:txBody>
          <a:bodyPr wrap="square" rtlCol="0" anchor="t"/>
          <a:lstStyle/>
          <a:p>
            <a:pPr marL="171450" indent="-171450" algn="r" rtl="1">
              <a:buFont typeface="Arial" panose="020B0604020202020204" pitchFamily="34" charset="0"/>
              <a:buChar char="•"/>
            </a:pPr>
            <a:r>
              <a:rPr lang="en-US" sz="1100" dirty="0">
                <a:solidFill>
                  <a:srgbClr val="3D5068"/>
                </a:solidFill>
                <a:latin typeface="Arial" pitchFamily="34" charset="0"/>
                <a:ea typeface="Arial" pitchFamily="34" charset="-122"/>
                <a:cs typeface="Arial" pitchFamily="34" charset="-120"/>
              </a:rPr>
              <a:t>تحليل الوثائق</a:t>
            </a:r>
            <a:r>
              <a:rPr lang="ar-SA" sz="1100" dirty="0">
                <a:solidFill>
                  <a:srgbClr val="3D5068"/>
                </a:solidFill>
                <a:latin typeface="Arial" pitchFamily="34" charset="0"/>
                <a:ea typeface="Arial" pitchFamily="34" charset="-122"/>
                <a:cs typeface="Arial" pitchFamily="34" charset="-120"/>
              </a:rPr>
              <a:t>.</a:t>
            </a:r>
            <a:endParaRPr lang="en-US" sz="1100" dirty="0">
              <a:solidFill>
                <a:srgbClr val="3D5068"/>
              </a:solidFill>
              <a:latin typeface="Arial" pitchFamily="34" charset="0"/>
              <a:ea typeface="Arial" pitchFamily="34" charset="-122"/>
              <a:cs typeface="Arial" pitchFamily="34" charset="-120"/>
            </a:endParaRPr>
          </a:p>
          <a:p>
            <a:pPr marL="171450" indent="-171450" algn="r" rtl="1">
              <a:buFont typeface="Arial" panose="020B0604020202020204" pitchFamily="34" charset="0"/>
              <a:buChar char="•"/>
            </a:pPr>
            <a:r>
              <a:rPr lang="en-US" sz="1100" dirty="0">
                <a:solidFill>
                  <a:srgbClr val="3D5068"/>
                </a:solidFill>
                <a:latin typeface="Arial" pitchFamily="34" charset="0"/>
                <a:ea typeface="Arial" pitchFamily="34" charset="-122"/>
                <a:cs typeface="Arial" pitchFamily="34" charset="-120"/>
              </a:rPr>
              <a:t>الملاحظة الميدانية</a:t>
            </a:r>
            <a:r>
              <a:rPr lang="ar-SA" sz="1100" dirty="0">
                <a:solidFill>
                  <a:srgbClr val="3D5068"/>
                </a:solidFill>
                <a:latin typeface="Arial" pitchFamily="34" charset="0"/>
                <a:ea typeface="Arial" pitchFamily="34" charset="-122"/>
                <a:cs typeface="Arial" pitchFamily="34" charset="-120"/>
              </a:rPr>
              <a:t>.</a:t>
            </a:r>
            <a:endParaRPr lang="en-US" sz="1100" dirty="0">
              <a:solidFill>
                <a:srgbClr val="3D5068"/>
              </a:solidFill>
              <a:latin typeface="Arial" pitchFamily="34" charset="0"/>
              <a:ea typeface="Arial" pitchFamily="34" charset="-122"/>
              <a:cs typeface="Arial" pitchFamily="34" charset="-120"/>
            </a:endParaRPr>
          </a:p>
          <a:p>
            <a:pPr marL="171450" indent="-171450" algn="r" rtl="1">
              <a:buFont typeface="Arial" panose="020B0604020202020204" pitchFamily="34" charset="0"/>
              <a:buChar char="•"/>
            </a:pPr>
            <a:r>
              <a:rPr lang="en-US" sz="1100" dirty="0">
                <a:solidFill>
                  <a:srgbClr val="3D5068"/>
                </a:solidFill>
                <a:latin typeface="Arial" pitchFamily="34" charset="0"/>
                <a:ea typeface="Arial" pitchFamily="34" charset="-122"/>
                <a:cs typeface="Arial" pitchFamily="34" charset="-120"/>
              </a:rPr>
              <a:t>المقابلات</a:t>
            </a:r>
            <a:r>
              <a:rPr lang="ar-SA" sz="1100" dirty="0">
                <a:solidFill>
                  <a:srgbClr val="3D5068"/>
                </a:solidFill>
                <a:latin typeface="Arial" pitchFamily="34" charset="0"/>
                <a:ea typeface="Arial" pitchFamily="34" charset="-122"/>
                <a:cs typeface="Arial" pitchFamily="34" charset="-120"/>
              </a:rPr>
              <a:t>.</a:t>
            </a:r>
            <a:endParaRPr lang="en-US" sz="1100" dirty="0">
              <a:solidFill>
                <a:srgbClr val="3D5068"/>
              </a:solidFill>
              <a:latin typeface="Arial" pitchFamily="34" charset="0"/>
              <a:ea typeface="Arial" pitchFamily="34" charset="-122"/>
              <a:cs typeface="Arial" pitchFamily="34" charset="-120"/>
            </a:endParaRPr>
          </a:p>
          <a:p>
            <a:pPr marL="171450" indent="-171450" algn="r" rtl="1">
              <a:buFont typeface="Arial" panose="020B0604020202020204" pitchFamily="34" charset="0"/>
              <a:buChar char="•"/>
            </a:pPr>
            <a:r>
              <a:rPr lang="en-US" sz="1100" dirty="0">
                <a:solidFill>
                  <a:srgbClr val="3D5068"/>
                </a:solidFill>
                <a:latin typeface="Arial" pitchFamily="34" charset="0"/>
                <a:ea typeface="Arial" pitchFamily="34" charset="-122"/>
                <a:cs typeface="Arial" pitchFamily="34" charset="-120"/>
              </a:rPr>
              <a:t>الاستبانات</a:t>
            </a:r>
            <a:r>
              <a:rPr lang="ar-SA" sz="1100" dirty="0">
                <a:solidFill>
                  <a:srgbClr val="3D5068"/>
                </a:solidFill>
                <a:latin typeface="Arial" pitchFamily="34" charset="0"/>
                <a:ea typeface="Arial" pitchFamily="34" charset="-122"/>
                <a:cs typeface="Arial" pitchFamily="34" charset="-120"/>
              </a:rPr>
              <a:t>.</a:t>
            </a:r>
            <a:endParaRPr lang="en-US" sz="1100" dirty="0">
              <a:solidFill>
                <a:srgbClr val="3D5068"/>
              </a:solidFill>
              <a:latin typeface="Arial" pitchFamily="34" charset="0"/>
              <a:ea typeface="Arial" pitchFamily="34" charset="-122"/>
              <a:cs typeface="Arial" pitchFamily="34" charset="-120"/>
            </a:endParaRPr>
          </a:p>
          <a:p>
            <a:pPr marL="171450" indent="-171450" algn="r" rtl="1">
              <a:buFont typeface="Arial" panose="020B0604020202020204" pitchFamily="34" charset="0"/>
              <a:buChar char="•"/>
            </a:pPr>
            <a:r>
              <a:rPr lang="en-US" sz="1100" dirty="0">
                <a:solidFill>
                  <a:srgbClr val="3D5068"/>
                </a:solidFill>
                <a:latin typeface="Arial" pitchFamily="34" charset="0"/>
                <a:ea typeface="Arial" pitchFamily="34" charset="-122"/>
                <a:cs typeface="Arial" pitchFamily="34" charset="-120"/>
              </a:rPr>
              <a:t>الاختبارات الوطنية.</a:t>
            </a:r>
            <a:endParaRPr lang="en-US" sz="1100" dirty="0"/>
          </a:p>
        </p:txBody>
      </p:sp>
      <p:sp>
        <p:nvSpPr>
          <p:cNvPr id="19" name="Shape 17"/>
          <p:cNvSpPr/>
          <p:nvPr/>
        </p:nvSpPr>
        <p:spPr>
          <a:xfrm>
            <a:off x="320040" y="2514600"/>
            <a:ext cx="2651760" cy="210312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20" name="Shape 18"/>
          <p:cNvSpPr/>
          <p:nvPr/>
        </p:nvSpPr>
        <p:spPr>
          <a:xfrm>
            <a:off x="2907792" y="2514600"/>
            <a:ext cx="64008" cy="2103120"/>
          </a:xfrm>
          <a:prstGeom prst="rect">
            <a:avLst/>
          </a:prstGeom>
          <a:solidFill>
            <a:srgbClr val="1A7DAC"/>
          </a:solidFill>
          <a:ln w="12700">
            <a:solidFill>
              <a:srgbClr val="1A7DAC"/>
            </a:solidFill>
            <a:prstDash val="solid"/>
          </a:ln>
        </p:spPr>
      </p:sp>
      <p:sp>
        <p:nvSpPr>
          <p:cNvPr id="21" name="Shape 19"/>
          <p:cNvSpPr/>
          <p:nvPr/>
        </p:nvSpPr>
        <p:spPr>
          <a:xfrm>
            <a:off x="320040" y="2514600"/>
            <a:ext cx="2651760" cy="384048"/>
          </a:xfrm>
          <a:prstGeom prst="rect">
            <a:avLst/>
          </a:prstGeom>
          <a:solidFill>
            <a:srgbClr val="1A7DAC"/>
          </a:solidFill>
          <a:ln w="12700">
            <a:solidFill>
              <a:srgbClr val="1A7DAC"/>
            </a:solidFill>
            <a:prstDash val="solid"/>
          </a:ln>
        </p:spPr>
      </p:sp>
      <p:sp>
        <p:nvSpPr>
          <p:cNvPr id="22" name="Text 20"/>
          <p:cNvSpPr/>
          <p:nvPr/>
        </p:nvSpPr>
        <p:spPr>
          <a:xfrm>
            <a:off x="320040" y="2514600"/>
            <a:ext cx="2651760" cy="384048"/>
          </a:xfrm>
          <a:prstGeom prst="rect">
            <a:avLst/>
          </a:prstGeom>
          <a:noFill/>
          <a:ln/>
        </p:spPr>
        <p:txBody>
          <a:bodyPr wrap="square" lIns="0" tIns="0" rIns="0" bIns="0" rtlCol="0" anchor="ctr"/>
          <a:lstStyle/>
          <a:p>
            <a:pPr marL="0" indent="0" algn="ctr" rtl="1">
              <a:buNone/>
            </a:pPr>
            <a:r>
              <a:rPr lang="en-US" sz="1300" b="1" dirty="0">
                <a:solidFill>
                  <a:srgbClr val="FFFFFF"/>
                </a:solidFill>
                <a:latin typeface="Arial" pitchFamily="34" charset="0"/>
                <a:ea typeface="Arial" pitchFamily="34" charset="-122"/>
                <a:cs typeface="Arial" pitchFamily="34" charset="-120"/>
              </a:rPr>
              <a:t>أهداف التقويم</a:t>
            </a:r>
            <a:endParaRPr lang="en-US" sz="1300" dirty="0"/>
          </a:p>
        </p:txBody>
      </p:sp>
      <p:sp>
        <p:nvSpPr>
          <p:cNvPr id="23" name="Text 21"/>
          <p:cNvSpPr/>
          <p:nvPr/>
        </p:nvSpPr>
        <p:spPr>
          <a:xfrm>
            <a:off x="411480" y="2926080"/>
            <a:ext cx="2468880" cy="1600200"/>
          </a:xfrm>
          <a:prstGeom prst="rect">
            <a:avLst/>
          </a:prstGeom>
          <a:noFill/>
          <a:ln/>
        </p:spPr>
        <p:txBody>
          <a:bodyPr wrap="square" rtlCol="0" anchor="t"/>
          <a:lstStyle/>
          <a:p>
            <a:pPr marL="0" indent="0" algn="r" rtl="1">
              <a:buNone/>
            </a:pPr>
            <a:r>
              <a:rPr lang="en-US" sz="1100" dirty="0">
                <a:solidFill>
                  <a:srgbClr val="3D5068"/>
                </a:solidFill>
                <a:latin typeface="Arial" pitchFamily="34" charset="0"/>
                <a:ea typeface="Arial" pitchFamily="34" charset="-122"/>
                <a:cs typeface="Arial" pitchFamily="34" charset="-120"/>
              </a:rPr>
              <a:t>قياس الأداء المؤسسي وتحديد الفجوات وبناء خطط التحسين المستدام</a:t>
            </a:r>
            <a:r>
              <a:rPr lang="ar-SA" sz="1100" dirty="0">
                <a:solidFill>
                  <a:srgbClr val="3D5068"/>
                </a:solidFill>
                <a:latin typeface="Arial" pitchFamily="34" charset="0"/>
                <a:ea typeface="Arial" pitchFamily="34" charset="-122"/>
                <a:cs typeface="Arial" pitchFamily="34" charset="-120"/>
              </a:rPr>
              <a:t>ة.</a:t>
            </a:r>
            <a:endParaRPr lang="en-US" sz="11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4F7FA"/>
        </a:solidFill>
        <a:effectLst/>
      </p:bgPr>
    </p:bg>
    <p:spTree>
      <p:nvGrpSpPr>
        <p:cNvPr id="1" name=""/>
        <p:cNvGrpSpPr/>
        <p:nvPr/>
      </p:nvGrpSpPr>
      <p:grpSpPr>
        <a:xfrm>
          <a:off x="0" y="0"/>
          <a:ext cx="0" cy="0"/>
          <a:chOff x="0" y="0"/>
          <a:chExt cx="0" cy="0"/>
        </a:xfrm>
      </p:grpSpPr>
      <p:sp>
        <p:nvSpPr>
          <p:cNvPr id="2" name="Shape 0"/>
          <p:cNvSpPr/>
          <p:nvPr/>
        </p:nvSpPr>
        <p:spPr>
          <a:xfrm>
            <a:off x="0" y="0"/>
            <a:ext cx="9144000" cy="1097280"/>
          </a:xfrm>
          <a:prstGeom prst="rect">
            <a:avLst/>
          </a:prstGeom>
          <a:solidFill>
            <a:srgbClr val="0D2137"/>
          </a:solidFill>
          <a:ln w="12700">
            <a:solidFill>
              <a:srgbClr val="0D2137"/>
            </a:solidFill>
            <a:prstDash val="solid"/>
          </a:ln>
        </p:spPr>
      </p:sp>
      <p:sp>
        <p:nvSpPr>
          <p:cNvPr id="3" name="Shape 1"/>
          <p:cNvSpPr/>
          <p:nvPr/>
        </p:nvSpPr>
        <p:spPr>
          <a:xfrm>
            <a:off x="0" y="1097280"/>
            <a:ext cx="9144000" cy="64008"/>
          </a:xfrm>
          <a:prstGeom prst="rect">
            <a:avLst/>
          </a:prstGeom>
          <a:solidFill>
            <a:srgbClr val="0A6E75"/>
          </a:solidFill>
          <a:ln w="12700">
            <a:solidFill>
              <a:srgbClr val="0A6E75"/>
            </a:solidFill>
            <a:prstDash val="solid"/>
          </a:ln>
        </p:spPr>
      </p:sp>
      <p:sp>
        <p:nvSpPr>
          <p:cNvPr id="4" name="Text 2"/>
          <p:cNvSpPr/>
          <p:nvPr/>
        </p:nvSpPr>
        <p:spPr>
          <a:xfrm>
            <a:off x="365760" y="73152"/>
            <a:ext cx="8412480" cy="777240"/>
          </a:xfrm>
          <a:prstGeom prst="rect">
            <a:avLst/>
          </a:prstGeom>
          <a:noFill/>
          <a:ln/>
        </p:spPr>
        <p:txBody>
          <a:bodyPr wrap="square" lIns="0" tIns="0" rIns="0" bIns="0" rtlCol="0" anchor="ctr"/>
          <a:lstStyle/>
          <a:p>
            <a:pPr marL="0" indent="0" algn="r" rtl="1">
              <a:buNone/>
            </a:pPr>
            <a:r>
              <a:rPr lang="en-US" sz="2600" b="1" dirty="0">
                <a:solidFill>
                  <a:srgbClr val="FFFFFF"/>
                </a:solidFill>
                <a:latin typeface="Arial" pitchFamily="34" charset="0"/>
                <a:ea typeface="Arial" pitchFamily="34" charset="-122"/>
                <a:cs typeface="Arial" pitchFamily="34" charset="-120"/>
              </a:rPr>
              <a:t>دور هيئة تقويم التعليم والتدريب</a:t>
            </a:r>
            <a:endParaRPr lang="en-US" sz="2600" dirty="0"/>
          </a:p>
        </p:txBody>
      </p:sp>
      <p:sp>
        <p:nvSpPr>
          <p:cNvPr id="5" name="Text 3"/>
          <p:cNvSpPr/>
          <p:nvPr/>
        </p:nvSpPr>
        <p:spPr>
          <a:xfrm>
            <a:off x="365760" y="777240"/>
            <a:ext cx="8412480" cy="338328"/>
          </a:xfrm>
          <a:prstGeom prst="rect">
            <a:avLst/>
          </a:prstGeom>
          <a:noFill/>
          <a:ln/>
        </p:spPr>
        <p:txBody>
          <a:bodyPr wrap="square" lIns="0" tIns="0" rIns="0" bIns="0" rtlCol="0" anchor="t"/>
          <a:lstStyle/>
          <a:p>
            <a:pPr marL="0" indent="0" algn="r" rtl="1">
              <a:buNone/>
            </a:pPr>
            <a:r>
              <a:rPr lang="en-US" sz="1300" dirty="0">
                <a:solidFill>
                  <a:srgbClr val="A8D4E0"/>
                </a:solidFill>
                <a:latin typeface="Arial" pitchFamily="34" charset="0"/>
                <a:ea typeface="Arial" pitchFamily="34" charset="-122"/>
                <a:cs typeface="Arial" pitchFamily="34" charset="-120"/>
              </a:rPr>
              <a:t>الجهة المرجعية للاعتماد المدرسي في المملكة</a:t>
            </a:r>
            <a:endParaRPr lang="en-US" sz="1300" dirty="0"/>
          </a:p>
        </p:txBody>
      </p:sp>
      <p:sp>
        <p:nvSpPr>
          <p:cNvPr id="6" name="Shape 4"/>
          <p:cNvSpPr/>
          <p:nvPr/>
        </p:nvSpPr>
        <p:spPr>
          <a:xfrm>
            <a:off x="320040" y="1325880"/>
            <a:ext cx="8503920" cy="777240"/>
          </a:xfrm>
          <a:prstGeom prst="rect">
            <a:avLst/>
          </a:prstGeom>
          <a:solidFill>
            <a:srgbClr val="FEF9EC"/>
          </a:solidFill>
          <a:ln w="12700">
            <a:solidFill>
              <a:srgbClr val="C8D6E5"/>
            </a:solidFill>
            <a:prstDash val="solid"/>
          </a:ln>
          <a:effectLst>
            <a:outerShdw blurRad="63500" dist="25400" dir="8100000" algn="bl" rotWithShape="0">
              <a:srgbClr val="000000">
                <a:alpha val="12000"/>
              </a:srgbClr>
            </a:outerShdw>
          </a:effectLst>
        </p:spPr>
      </p:sp>
      <p:sp>
        <p:nvSpPr>
          <p:cNvPr id="7" name="Shape 5"/>
          <p:cNvSpPr/>
          <p:nvPr/>
        </p:nvSpPr>
        <p:spPr>
          <a:xfrm>
            <a:off x="8759952" y="1325880"/>
            <a:ext cx="64008" cy="777240"/>
          </a:xfrm>
          <a:prstGeom prst="rect">
            <a:avLst/>
          </a:prstGeom>
          <a:solidFill>
            <a:srgbClr val="C9A227"/>
          </a:solidFill>
          <a:ln w="12700">
            <a:solidFill>
              <a:srgbClr val="C9A227"/>
            </a:solidFill>
            <a:prstDash val="solid"/>
          </a:ln>
        </p:spPr>
      </p:sp>
      <p:sp>
        <p:nvSpPr>
          <p:cNvPr id="8" name="Text 6"/>
          <p:cNvSpPr/>
          <p:nvPr/>
        </p:nvSpPr>
        <p:spPr>
          <a:xfrm>
            <a:off x="457200" y="1371600"/>
            <a:ext cx="8229600" cy="685800"/>
          </a:xfrm>
          <a:prstGeom prst="rect">
            <a:avLst/>
          </a:prstGeom>
          <a:noFill/>
          <a:ln/>
        </p:spPr>
        <p:txBody>
          <a:bodyPr wrap="square" lIns="0" tIns="0" rIns="0" bIns="0" rtlCol="0" anchor="ctr"/>
          <a:lstStyle/>
          <a:p>
            <a:pPr marL="0" indent="0" algn="r" rtl="1">
              <a:buNone/>
            </a:pPr>
            <a:r>
              <a:rPr lang="en-US" sz="1250" dirty="0">
                <a:solidFill>
                  <a:srgbClr val="1A2533"/>
                </a:solidFill>
                <a:latin typeface="Arial" pitchFamily="34" charset="0"/>
                <a:ea typeface="Arial" pitchFamily="34" charset="-122"/>
                <a:cs typeface="Arial" pitchFamily="34" charset="-120"/>
              </a:rPr>
              <a:t>الهيئة هي الجهة المختصة في المملكة بالتقويم والقياس واعتماد المؤهلات في التعليم والتدريب؛ لرفع جودتهما وكفايتهما، ومساهمتهما في خدمة الاقتصاد والتنمية الوطنية، وتحقيق مستهدفات </a:t>
            </a:r>
            <a:r>
              <a:rPr lang="en-US" sz="1250" dirty="0" err="1">
                <a:solidFill>
                  <a:srgbClr val="1A2533"/>
                </a:solidFill>
                <a:latin typeface="Arial" pitchFamily="34" charset="0"/>
                <a:ea typeface="Arial" pitchFamily="34" charset="-122"/>
                <a:cs typeface="Arial" pitchFamily="34" charset="-120"/>
              </a:rPr>
              <a:t>رؤية</a:t>
            </a:r>
            <a:r>
              <a:rPr lang="en-US" sz="1250" dirty="0">
                <a:solidFill>
                  <a:srgbClr val="1A2533"/>
                </a:solidFill>
                <a:latin typeface="Arial" pitchFamily="34" charset="0"/>
                <a:ea typeface="Arial" pitchFamily="34" charset="-122"/>
                <a:cs typeface="Arial" pitchFamily="34" charset="-120"/>
              </a:rPr>
              <a:t> 2030</a:t>
            </a:r>
            <a:r>
              <a:rPr lang="ar-SA" sz="1250" dirty="0">
                <a:solidFill>
                  <a:srgbClr val="1A2533"/>
                </a:solidFill>
                <a:latin typeface="Arial" pitchFamily="34" charset="0"/>
                <a:ea typeface="Arial" pitchFamily="34" charset="-122"/>
                <a:cs typeface="Arial" pitchFamily="34" charset="-120"/>
              </a:rPr>
              <a:t>.</a:t>
            </a:r>
            <a:endParaRPr lang="en-US" sz="1250" dirty="0"/>
          </a:p>
        </p:txBody>
      </p:sp>
      <p:sp>
        <p:nvSpPr>
          <p:cNvPr id="9" name="Shape 7"/>
          <p:cNvSpPr/>
          <p:nvPr/>
        </p:nvSpPr>
        <p:spPr>
          <a:xfrm>
            <a:off x="4727052" y="2286000"/>
            <a:ext cx="4297680" cy="123444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10" name="Shape 8"/>
          <p:cNvSpPr/>
          <p:nvPr/>
        </p:nvSpPr>
        <p:spPr>
          <a:xfrm>
            <a:off x="8960724" y="2286000"/>
            <a:ext cx="64008" cy="1234440"/>
          </a:xfrm>
          <a:prstGeom prst="rect">
            <a:avLst/>
          </a:prstGeom>
          <a:solidFill>
            <a:srgbClr val="0D2137"/>
          </a:solidFill>
          <a:ln w="12700">
            <a:solidFill>
              <a:srgbClr val="0D2137"/>
            </a:solidFill>
            <a:prstDash val="solid"/>
          </a:ln>
        </p:spPr>
      </p:sp>
      <p:sp>
        <p:nvSpPr>
          <p:cNvPr id="11" name="Shape 9"/>
          <p:cNvSpPr/>
          <p:nvPr/>
        </p:nvSpPr>
        <p:spPr>
          <a:xfrm>
            <a:off x="4727052" y="2286000"/>
            <a:ext cx="4297680" cy="338328"/>
          </a:xfrm>
          <a:prstGeom prst="rect">
            <a:avLst/>
          </a:prstGeom>
          <a:solidFill>
            <a:srgbClr val="0D2137"/>
          </a:solidFill>
          <a:ln w="12700">
            <a:solidFill>
              <a:srgbClr val="0D2137"/>
            </a:solidFill>
            <a:prstDash val="solid"/>
          </a:ln>
        </p:spPr>
      </p:sp>
      <p:sp>
        <p:nvSpPr>
          <p:cNvPr id="12" name="Text 10"/>
          <p:cNvSpPr/>
          <p:nvPr/>
        </p:nvSpPr>
        <p:spPr>
          <a:xfrm>
            <a:off x="4727052" y="2286000"/>
            <a:ext cx="4297680" cy="338328"/>
          </a:xfrm>
          <a:prstGeom prst="rect">
            <a:avLst/>
          </a:prstGeom>
          <a:noFill/>
          <a:ln/>
        </p:spPr>
        <p:txBody>
          <a:bodyPr wrap="square" lIns="0" tIns="0" rIns="0" bIns="0" rtlCol="0" anchor="ctr"/>
          <a:lstStyle/>
          <a:p>
            <a:pPr marL="0" indent="0" algn="ctr" rtl="1">
              <a:buNone/>
            </a:pPr>
            <a:r>
              <a:rPr lang="en-US" sz="1200" b="1" dirty="0">
                <a:solidFill>
                  <a:srgbClr val="FFFFFF"/>
                </a:solidFill>
                <a:latin typeface="Arial" pitchFamily="34" charset="0"/>
                <a:ea typeface="Arial" pitchFamily="34" charset="-122"/>
                <a:cs typeface="Arial" pitchFamily="34" charset="-120"/>
              </a:rPr>
              <a:t>برنامج التقويم والتصنيف</a:t>
            </a:r>
            <a:endParaRPr lang="en-US" sz="1200" dirty="0"/>
          </a:p>
        </p:txBody>
      </p:sp>
      <p:sp>
        <p:nvSpPr>
          <p:cNvPr id="13" name="Text 11"/>
          <p:cNvSpPr/>
          <p:nvPr/>
        </p:nvSpPr>
        <p:spPr>
          <a:xfrm>
            <a:off x="4836780" y="2651760"/>
            <a:ext cx="4078224" cy="822960"/>
          </a:xfrm>
          <a:prstGeom prst="rect">
            <a:avLst/>
          </a:prstGeom>
          <a:noFill/>
          <a:ln/>
        </p:spPr>
        <p:txBody>
          <a:bodyPr wrap="square" rtlCol="0" anchor="t"/>
          <a:lstStyle/>
          <a:p>
            <a:pPr marL="0" indent="0" algn="r" rtl="1">
              <a:buNone/>
            </a:pPr>
            <a:r>
              <a:rPr lang="en-US" sz="1100" dirty="0">
                <a:solidFill>
                  <a:srgbClr val="3D5068"/>
                </a:solidFill>
                <a:latin typeface="Arial" pitchFamily="34" charset="0"/>
                <a:ea typeface="Arial" pitchFamily="34" charset="-122"/>
                <a:cs typeface="Arial" pitchFamily="34" charset="-120"/>
              </a:rPr>
              <a:t>تنفيذ برنامج التقويم والتصنيف والاعتماد المدرسي بالتعاون مع وزارة التعليم وبمشاركة فرق </a:t>
            </a:r>
            <a:r>
              <a:rPr lang="en-US" sz="1100" dirty="0" err="1">
                <a:solidFill>
                  <a:srgbClr val="3D5068"/>
                </a:solidFill>
                <a:latin typeface="Arial" pitchFamily="34" charset="0"/>
                <a:ea typeface="Arial" pitchFamily="34" charset="-122"/>
                <a:cs typeface="Arial" pitchFamily="34" charset="-120"/>
              </a:rPr>
              <a:t>التقويم</a:t>
            </a:r>
            <a:r>
              <a:rPr lang="en-US" sz="1100" dirty="0">
                <a:solidFill>
                  <a:srgbClr val="3D5068"/>
                </a:solidFill>
                <a:latin typeface="Arial" pitchFamily="34" charset="0"/>
                <a:ea typeface="Arial" pitchFamily="34" charset="-122"/>
                <a:cs typeface="Arial" pitchFamily="34" charset="-120"/>
              </a:rPr>
              <a:t> </a:t>
            </a:r>
            <a:r>
              <a:rPr lang="en-US" sz="1100" dirty="0" err="1">
                <a:solidFill>
                  <a:srgbClr val="3D5068"/>
                </a:solidFill>
                <a:latin typeface="Arial" pitchFamily="34" charset="0"/>
                <a:ea typeface="Arial" pitchFamily="34" charset="-122"/>
                <a:cs typeface="Arial" pitchFamily="34" charset="-120"/>
              </a:rPr>
              <a:t>المدرسي</a:t>
            </a:r>
            <a:r>
              <a:rPr lang="ar-SA" sz="1100" dirty="0">
                <a:solidFill>
                  <a:srgbClr val="3D5068"/>
                </a:solidFill>
                <a:latin typeface="Arial" pitchFamily="34" charset="0"/>
                <a:ea typeface="Arial" pitchFamily="34" charset="-122"/>
                <a:cs typeface="Arial" pitchFamily="34" charset="-120"/>
              </a:rPr>
              <a:t>.</a:t>
            </a:r>
            <a:endParaRPr lang="en-US" sz="1100" dirty="0"/>
          </a:p>
        </p:txBody>
      </p:sp>
      <p:sp>
        <p:nvSpPr>
          <p:cNvPr id="14" name="Shape 12"/>
          <p:cNvSpPr/>
          <p:nvPr/>
        </p:nvSpPr>
        <p:spPr>
          <a:xfrm>
            <a:off x="200772" y="2286000"/>
            <a:ext cx="4297680" cy="123444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15" name="Shape 13"/>
          <p:cNvSpPr/>
          <p:nvPr/>
        </p:nvSpPr>
        <p:spPr>
          <a:xfrm>
            <a:off x="4434444" y="2286000"/>
            <a:ext cx="64008" cy="1234440"/>
          </a:xfrm>
          <a:prstGeom prst="rect">
            <a:avLst/>
          </a:prstGeom>
          <a:solidFill>
            <a:srgbClr val="0A6E75"/>
          </a:solidFill>
          <a:ln w="12700">
            <a:solidFill>
              <a:srgbClr val="0A6E75"/>
            </a:solidFill>
            <a:prstDash val="solid"/>
          </a:ln>
        </p:spPr>
      </p:sp>
      <p:sp>
        <p:nvSpPr>
          <p:cNvPr id="16" name="Shape 14"/>
          <p:cNvSpPr/>
          <p:nvPr/>
        </p:nvSpPr>
        <p:spPr>
          <a:xfrm>
            <a:off x="200772" y="2286000"/>
            <a:ext cx="4297680" cy="338328"/>
          </a:xfrm>
          <a:prstGeom prst="rect">
            <a:avLst/>
          </a:prstGeom>
          <a:solidFill>
            <a:srgbClr val="0A6E75"/>
          </a:solidFill>
          <a:ln w="12700">
            <a:solidFill>
              <a:srgbClr val="0A6E75"/>
            </a:solidFill>
            <a:prstDash val="solid"/>
          </a:ln>
        </p:spPr>
      </p:sp>
      <p:sp>
        <p:nvSpPr>
          <p:cNvPr id="17" name="Text 15"/>
          <p:cNvSpPr/>
          <p:nvPr/>
        </p:nvSpPr>
        <p:spPr>
          <a:xfrm>
            <a:off x="200772" y="2286000"/>
            <a:ext cx="4297680" cy="338328"/>
          </a:xfrm>
          <a:prstGeom prst="rect">
            <a:avLst/>
          </a:prstGeom>
          <a:noFill/>
          <a:ln/>
        </p:spPr>
        <p:txBody>
          <a:bodyPr wrap="square" lIns="0" tIns="0" rIns="0" bIns="0" rtlCol="0" anchor="ctr"/>
          <a:lstStyle/>
          <a:p>
            <a:pPr marL="0" indent="0" algn="ctr" rtl="1">
              <a:buNone/>
            </a:pPr>
            <a:r>
              <a:rPr lang="en-US" sz="1200" b="1" dirty="0">
                <a:solidFill>
                  <a:srgbClr val="FFFFFF"/>
                </a:solidFill>
                <a:latin typeface="Arial" pitchFamily="34" charset="0"/>
                <a:ea typeface="Arial" pitchFamily="34" charset="-122"/>
                <a:cs typeface="Arial" pitchFamily="34" charset="-120"/>
              </a:rPr>
              <a:t>منصة تميز الرقمية</a:t>
            </a:r>
            <a:endParaRPr lang="en-US" sz="1200" dirty="0"/>
          </a:p>
        </p:txBody>
      </p:sp>
      <p:sp>
        <p:nvSpPr>
          <p:cNvPr id="18" name="Text 16"/>
          <p:cNvSpPr/>
          <p:nvPr/>
        </p:nvSpPr>
        <p:spPr>
          <a:xfrm>
            <a:off x="310500" y="2651760"/>
            <a:ext cx="4078224" cy="822960"/>
          </a:xfrm>
          <a:prstGeom prst="rect">
            <a:avLst/>
          </a:prstGeom>
          <a:noFill/>
          <a:ln/>
        </p:spPr>
        <p:txBody>
          <a:bodyPr wrap="square" rtlCol="0" anchor="t"/>
          <a:lstStyle/>
          <a:p>
            <a:pPr marL="0" indent="0" algn="r" rtl="1">
              <a:buNone/>
            </a:pPr>
            <a:r>
              <a:rPr lang="en-US" sz="1100" dirty="0">
                <a:solidFill>
                  <a:srgbClr val="3D5068"/>
                </a:solidFill>
                <a:latin typeface="Arial" pitchFamily="34" charset="0"/>
                <a:ea typeface="Arial" pitchFamily="34" charset="-122"/>
                <a:cs typeface="Arial" pitchFamily="34" charset="-120"/>
              </a:rPr>
              <a:t>جمع البيانات وتحليل أداء المدارس عبر منصة 'تميز' الرقمية لضمان موضوعية </a:t>
            </a:r>
            <a:r>
              <a:rPr lang="en-US" sz="1100" dirty="0" err="1">
                <a:solidFill>
                  <a:srgbClr val="3D5068"/>
                </a:solidFill>
                <a:latin typeface="Arial" pitchFamily="34" charset="0"/>
                <a:ea typeface="Arial" pitchFamily="34" charset="-122"/>
                <a:cs typeface="Arial" pitchFamily="34" charset="-120"/>
              </a:rPr>
              <a:t>التقييم</a:t>
            </a:r>
            <a:r>
              <a:rPr lang="en-US" sz="1100" dirty="0">
                <a:solidFill>
                  <a:srgbClr val="3D5068"/>
                </a:solidFill>
                <a:latin typeface="Arial" pitchFamily="34" charset="0"/>
                <a:ea typeface="Arial" pitchFamily="34" charset="-122"/>
                <a:cs typeface="Arial" pitchFamily="34" charset="-120"/>
              </a:rPr>
              <a:t> </a:t>
            </a:r>
            <a:r>
              <a:rPr lang="en-US" sz="1100" dirty="0" err="1">
                <a:solidFill>
                  <a:srgbClr val="3D5068"/>
                </a:solidFill>
                <a:latin typeface="Arial" pitchFamily="34" charset="0"/>
                <a:ea typeface="Arial" pitchFamily="34" charset="-122"/>
                <a:cs typeface="Arial" pitchFamily="34" charset="-120"/>
              </a:rPr>
              <a:t>وشموليته</a:t>
            </a:r>
            <a:r>
              <a:rPr lang="ar-SA" sz="1100" dirty="0">
                <a:solidFill>
                  <a:srgbClr val="3D5068"/>
                </a:solidFill>
                <a:latin typeface="Arial" pitchFamily="34" charset="0"/>
                <a:ea typeface="Arial" pitchFamily="34" charset="-122"/>
                <a:cs typeface="Arial" pitchFamily="34" charset="-120"/>
              </a:rPr>
              <a:t>.</a:t>
            </a:r>
            <a:endParaRPr lang="en-US" sz="1100" dirty="0"/>
          </a:p>
        </p:txBody>
      </p:sp>
      <p:sp>
        <p:nvSpPr>
          <p:cNvPr id="19" name="Shape 17"/>
          <p:cNvSpPr/>
          <p:nvPr/>
        </p:nvSpPr>
        <p:spPr>
          <a:xfrm>
            <a:off x="4727052" y="3657600"/>
            <a:ext cx="4297680" cy="123444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20" name="Shape 18"/>
          <p:cNvSpPr/>
          <p:nvPr/>
        </p:nvSpPr>
        <p:spPr>
          <a:xfrm>
            <a:off x="8960724" y="3657600"/>
            <a:ext cx="64008" cy="1234440"/>
          </a:xfrm>
          <a:prstGeom prst="rect">
            <a:avLst/>
          </a:prstGeom>
          <a:solidFill>
            <a:srgbClr val="1A8A5A"/>
          </a:solidFill>
          <a:ln w="12700">
            <a:solidFill>
              <a:srgbClr val="1A8A5A"/>
            </a:solidFill>
            <a:prstDash val="solid"/>
          </a:ln>
        </p:spPr>
      </p:sp>
      <p:sp>
        <p:nvSpPr>
          <p:cNvPr id="21" name="Shape 19"/>
          <p:cNvSpPr/>
          <p:nvPr/>
        </p:nvSpPr>
        <p:spPr>
          <a:xfrm>
            <a:off x="4727052" y="3657600"/>
            <a:ext cx="4297680" cy="338328"/>
          </a:xfrm>
          <a:prstGeom prst="rect">
            <a:avLst/>
          </a:prstGeom>
          <a:solidFill>
            <a:srgbClr val="1A8A5A"/>
          </a:solidFill>
          <a:ln w="12700">
            <a:solidFill>
              <a:srgbClr val="1A8A5A"/>
            </a:solidFill>
            <a:prstDash val="solid"/>
          </a:ln>
        </p:spPr>
      </p:sp>
      <p:sp>
        <p:nvSpPr>
          <p:cNvPr id="22" name="Text 20"/>
          <p:cNvSpPr/>
          <p:nvPr/>
        </p:nvSpPr>
        <p:spPr>
          <a:xfrm>
            <a:off x="4727052" y="3657600"/>
            <a:ext cx="4297680" cy="338328"/>
          </a:xfrm>
          <a:prstGeom prst="rect">
            <a:avLst/>
          </a:prstGeom>
          <a:noFill/>
          <a:ln/>
        </p:spPr>
        <p:txBody>
          <a:bodyPr wrap="square" lIns="0" tIns="0" rIns="0" bIns="0" rtlCol="0" anchor="ctr"/>
          <a:lstStyle/>
          <a:p>
            <a:pPr marL="0" indent="0" algn="ctr" rtl="1">
              <a:buNone/>
            </a:pPr>
            <a:r>
              <a:rPr lang="en-US" sz="1200" b="1" dirty="0">
                <a:solidFill>
                  <a:srgbClr val="FFFFFF"/>
                </a:solidFill>
                <a:latin typeface="Arial" pitchFamily="34" charset="0"/>
                <a:ea typeface="Arial" pitchFamily="34" charset="-122"/>
                <a:cs typeface="Arial" pitchFamily="34" charset="-120"/>
              </a:rPr>
              <a:t>تحقيق رؤية 2030</a:t>
            </a:r>
            <a:endParaRPr lang="en-US" sz="1200" dirty="0"/>
          </a:p>
        </p:txBody>
      </p:sp>
      <p:sp>
        <p:nvSpPr>
          <p:cNvPr id="23" name="Text 21"/>
          <p:cNvSpPr/>
          <p:nvPr/>
        </p:nvSpPr>
        <p:spPr>
          <a:xfrm>
            <a:off x="4836780" y="4023360"/>
            <a:ext cx="4078224" cy="822960"/>
          </a:xfrm>
          <a:prstGeom prst="rect">
            <a:avLst/>
          </a:prstGeom>
          <a:noFill/>
          <a:ln/>
        </p:spPr>
        <p:txBody>
          <a:bodyPr wrap="square" rtlCol="0" anchor="t"/>
          <a:lstStyle/>
          <a:p>
            <a:pPr marL="0" indent="0" algn="r" rtl="1">
              <a:buNone/>
            </a:pPr>
            <a:r>
              <a:rPr lang="en-US" sz="1100" dirty="0">
                <a:solidFill>
                  <a:srgbClr val="3D5068"/>
                </a:solidFill>
                <a:latin typeface="Arial" pitchFamily="34" charset="0"/>
                <a:ea typeface="Arial" pitchFamily="34" charset="-122"/>
                <a:cs typeface="Arial" pitchFamily="34" charset="-120"/>
              </a:rPr>
              <a:t>المساهمة في إعداد متعلم منافس عالمياً وبناء نموذج سعودي عالي الأثر </a:t>
            </a:r>
            <a:r>
              <a:rPr lang="en-US" sz="1100" dirty="0" err="1">
                <a:solidFill>
                  <a:srgbClr val="3D5068"/>
                </a:solidFill>
                <a:latin typeface="Arial" pitchFamily="34" charset="0"/>
                <a:ea typeface="Arial" pitchFamily="34" charset="-122"/>
                <a:cs typeface="Arial" pitchFamily="34" charset="-120"/>
              </a:rPr>
              <a:t>للجودة</a:t>
            </a:r>
            <a:r>
              <a:rPr lang="en-US" sz="1100" dirty="0">
                <a:solidFill>
                  <a:srgbClr val="3D5068"/>
                </a:solidFill>
                <a:latin typeface="Arial" pitchFamily="34" charset="0"/>
                <a:ea typeface="Arial" pitchFamily="34" charset="-122"/>
                <a:cs typeface="Arial" pitchFamily="34" charset="-120"/>
              </a:rPr>
              <a:t> </a:t>
            </a:r>
            <a:r>
              <a:rPr lang="en-US" sz="1100" dirty="0" err="1">
                <a:solidFill>
                  <a:srgbClr val="3D5068"/>
                </a:solidFill>
                <a:latin typeface="Arial" pitchFamily="34" charset="0"/>
                <a:ea typeface="Arial" pitchFamily="34" charset="-122"/>
                <a:cs typeface="Arial" pitchFamily="34" charset="-120"/>
              </a:rPr>
              <a:t>التعليمية</a:t>
            </a:r>
            <a:r>
              <a:rPr lang="en-US" sz="1100" dirty="0">
                <a:solidFill>
                  <a:srgbClr val="3D5068"/>
                </a:solidFill>
                <a:latin typeface="Arial" pitchFamily="34" charset="0"/>
                <a:ea typeface="Arial" pitchFamily="34" charset="-122"/>
                <a:cs typeface="Arial" pitchFamily="34" charset="-120"/>
              </a:rPr>
              <a:t>.</a:t>
            </a:r>
            <a:endParaRPr lang="en-US" sz="1100" dirty="0"/>
          </a:p>
        </p:txBody>
      </p:sp>
      <p:sp>
        <p:nvSpPr>
          <p:cNvPr id="24" name="Shape 22"/>
          <p:cNvSpPr/>
          <p:nvPr/>
        </p:nvSpPr>
        <p:spPr>
          <a:xfrm>
            <a:off x="200772" y="3657600"/>
            <a:ext cx="4297680" cy="123444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25" name="Shape 23"/>
          <p:cNvSpPr/>
          <p:nvPr/>
        </p:nvSpPr>
        <p:spPr>
          <a:xfrm>
            <a:off x="4434444" y="3657600"/>
            <a:ext cx="64008" cy="1234440"/>
          </a:xfrm>
          <a:prstGeom prst="rect">
            <a:avLst/>
          </a:prstGeom>
          <a:solidFill>
            <a:srgbClr val="1A7DAC"/>
          </a:solidFill>
          <a:ln w="12700">
            <a:solidFill>
              <a:srgbClr val="1A7DAC"/>
            </a:solidFill>
            <a:prstDash val="solid"/>
          </a:ln>
        </p:spPr>
      </p:sp>
      <p:sp>
        <p:nvSpPr>
          <p:cNvPr id="26" name="Shape 24"/>
          <p:cNvSpPr/>
          <p:nvPr/>
        </p:nvSpPr>
        <p:spPr>
          <a:xfrm>
            <a:off x="200772" y="3657600"/>
            <a:ext cx="4297680" cy="338328"/>
          </a:xfrm>
          <a:prstGeom prst="rect">
            <a:avLst/>
          </a:prstGeom>
          <a:solidFill>
            <a:srgbClr val="1A7DAC"/>
          </a:solidFill>
          <a:ln w="12700">
            <a:solidFill>
              <a:srgbClr val="1A7DAC"/>
            </a:solidFill>
            <a:prstDash val="solid"/>
          </a:ln>
        </p:spPr>
      </p:sp>
      <p:sp>
        <p:nvSpPr>
          <p:cNvPr id="27" name="Text 25"/>
          <p:cNvSpPr/>
          <p:nvPr/>
        </p:nvSpPr>
        <p:spPr>
          <a:xfrm>
            <a:off x="200772" y="3657600"/>
            <a:ext cx="4297680" cy="338328"/>
          </a:xfrm>
          <a:prstGeom prst="rect">
            <a:avLst/>
          </a:prstGeom>
          <a:noFill/>
          <a:ln/>
        </p:spPr>
        <p:txBody>
          <a:bodyPr wrap="square" lIns="0" tIns="0" rIns="0" bIns="0" rtlCol="0" anchor="ctr"/>
          <a:lstStyle/>
          <a:p>
            <a:pPr marL="0" indent="0" algn="ctr" rtl="1">
              <a:buNone/>
            </a:pPr>
            <a:r>
              <a:rPr lang="en-US" sz="1200" b="1" dirty="0">
                <a:solidFill>
                  <a:srgbClr val="FFFFFF"/>
                </a:solidFill>
                <a:latin typeface="Arial" pitchFamily="34" charset="0"/>
                <a:ea typeface="Arial" pitchFamily="34" charset="-122"/>
                <a:cs typeface="Arial" pitchFamily="34" charset="-120"/>
              </a:rPr>
              <a:t>دعم القرار التعليمي</a:t>
            </a:r>
            <a:endParaRPr lang="en-US" sz="1200" dirty="0"/>
          </a:p>
        </p:txBody>
      </p:sp>
      <p:sp>
        <p:nvSpPr>
          <p:cNvPr id="28" name="Text 26"/>
          <p:cNvSpPr/>
          <p:nvPr/>
        </p:nvSpPr>
        <p:spPr>
          <a:xfrm>
            <a:off x="310500" y="4023360"/>
            <a:ext cx="4078224" cy="822960"/>
          </a:xfrm>
          <a:prstGeom prst="rect">
            <a:avLst/>
          </a:prstGeom>
          <a:noFill/>
          <a:ln/>
        </p:spPr>
        <p:txBody>
          <a:bodyPr wrap="square" rtlCol="0" anchor="t"/>
          <a:lstStyle/>
          <a:p>
            <a:pPr marL="0" indent="0" algn="r" rtl="1">
              <a:buNone/>
            </a:pPr>
            <a:r>
              <a:rPr lang="en-US" sz="1100" dirty="0">
                <a:solidFill>
                  <a:srgbClr val="3D5068"/>
                </a:solidFill>
                <a:latin typeface="Arial" pitchFamily="34" charset="0"/>
                <a:ea typeface="Arial" pitchFamily="34" charset="-122"/>
                <a:cs typeface="Arial" pitchFamily="34" charset="-120"/>
              </a:rPr>
              <a:t>تزويد المستفيدين ببيانات أداء المدارس لاتخاذ القرارات التعليمية وإدارة </a:t>
            </a:r>
            <a:r>
              <a:rPr lang="en-US" sz="1100" dirty="0" err="1">
                <a:solidFill>
                  <a:srgbClr val="3D5068"/>
                </a:solidFill>
                <a:latin typeface="Arial" pitchFamily="34" charset="0"/>
                <a:ea typeface="Arial" pitchFamily="34" charset="-122"/>
                <a:cs typeface="Arial" pitchFamily="34" charset="-120"/>
              </a:rPr>
              <a:t>النظام</a:t>
            </a:r>
            <a:r>
              <a:rPr lang="en-US" sz="1100" dirty="0">
                <a:solidFill>
                  <a:srgbClr val="3D5068"/>
                </a:solidFill>
                <a:latin typeface="Arial" pitchFamily="34" charset="0"/>
                <a:ea typeface="Arial" pitchFamily="34" charset="-122"/>
                <a:cs typeface="Arial" pitchFamily="34" charset="-120"/>
              </a:rPr>
              <a:t> </a:t>
            </a:r>
            <a:r>
              <a:rPr lang="en-US" sz="1100" dirty="0" err="1">
                <a:solidFill>
                  <a:srgbClr val="3D5068"/>
                </a:solidFill>
                <a:latin typeface="Arial" pitchFamily="34" charset="0"/>
                <a:ea typeface="Arial" pitchFamily="34" charset="-122"/>
                <a:cs typeface="Arial" pitchFamily="34" charset="-120"/>
              </a:rPr>
              <a:t>التعليمي</a:t>
            </a:r>
            <a:r>
              <a:rPr lang="en-US" sz="1100" dirty="0">
                <a:solidFill>
                  <a:srgbClr val="3D5068"/>
                </a:solidFill>
                <a:latin typeface="Arial" pitchFamily="34" charset="0"/>
                <a:ea typeface="Arial" pitchFamily="34" charset="-122"/>
                <a:cs typeface="Arial" pitchFamily="34" charset="-120"/>
              </a:rPr>
              <a:t>.</a:t>
            </a:r>
            <a:endParaRPr lang="en-US" sz="11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4F7FA"/>
        </a:solidFill>
        <a:effectLst/>
      </p:bgPr>
    </p:bg>
    <p:spTree>
      <p:nvGrpSpPr>
        <p:cNvPr id="1" name=""/>
        <p:cNvGrpSpPr/>
        <p:nvPr/>
      </p:nvGrpSpPr>
      <p:grpSpPr>
        <a:xfrm>
          <a:off x="0" y="0"/>
          <a:ext cx="0" cy="0"/>
          <a:chOff x="0" y="0"/>
          <a:chExt cx="0" cy="0"/>
        </a:xfrm>
      </p:grpSpPr>
      <p:sp>
        <p:nvSpPr>
          <p:cNvPr id="2" name="Shape 0"/>
          <p:cNvSpPr/>
          <p:nvPr/>
        </p:nvSpPr>
        <p:spPr>
          <a:xfrm>
            <a:off x="0" y="0"/>
            <a:ext cx="9144000" cy="1097280"/>
          </a:xfrm>
          <a:prstGeom prst="rect">
            <a:avLst/>
          </a:prstGeom>
          <a:solidFill>
            <a:srgbClr val="0D2137"/>
          </a:solidFill>
          <a:ln w="12700">
            <a:solidFill>
              <a:srgbClr val="0D2137"/>
            </a:solidFill>
            <a:prstDash val="solid"/>
          </a:ln>
        </p:spPr>
      </p:sp>
      <p:sp>
        <p:nvSpPr>
          <p:cNvPr id="3" name="Shape 1"/>
          <p:cNvSpPr/>
          <p:nvPr/>
        </p:nvSpPr>
        <p:spPr>
          <a:xfrm>
            <a:off x="0" y="1097280"/>
            <a:ext cx="9144000" cy="64008"/>
          </a:xfrm>
          <a:prstGeom prst="rect">
            <a:avLst/>
          </a:prstGeom>
          <a:solidFill>
            <a:srgbClr val="0A6E75"/>
          </a:solidFill>
          <a:ln w="12700">
            <a:solidFill>
              <a:srgbClr val="0A6E75"/>
            </a:solidFill>
            <a:prstDash val="solid"/>
          </a:ln>
        </p:spPr>
      </p:sp>
      <p:sp>
        <p:nvSpPr>
          <p:cNvPr id="4" name="Text 2"/>
          <p:cNvSpPr/>
          <p:nvPr/>
        </p:nvSpPr>
        <p:spPr>
          <a:xfrm>
            <a:off x="365760" y="73152"/>
            <a:ext cx="8412480" cy="777240"/>
          </a:xfrm>
          <a:prstGeom prst="rect">
            <a:avLst/>
          </a:prstGeom>
          <a:noFill/>
          <a:ln/>
        </p:spPr>
        <p:txBody>
          <a:bodyPr wrap="square" lIns="0" tIns="0" rIns="0" bIns="0" rtlCol="0" anchor="ctr"/>
          <a:lstStyle/>
          <a:p>
            <a:pPr marL="0" indent="0" algn="r" rtl="1">
              <a:buNone/>
            </a:pPr>
            <a:r>
              <a:rPr lang="en-US" sz="2600" b="1" dirty="0">
                <a:solidFill>
                  <a:srgbClr val="FFFFFF"/>
                </a:solidFill>
                <a:latin typeface="Arial" pitchFamily="34" charset="0"/>
                <a:ea typeface="Arial" pitchFamily="34" charset="-122"/>
                <a:cs typeface="Arial" pitchFamily="34" charset="-120"/>
              </a:rPr>
              <a:t>التقويم المدرسي كمدخل للتحسين المستمر</a:t>
            </a:r>
            <a:endParaRPr lang="en-US" sz="2600" dirty="0"/>
          </a:p>
        </p:txBody>
      </p:sp>
      <p:sp>
        <p:nvSpPr>
          <p:cNvPr id="5" name="Text 3"/>
          <p:cNvSpPr/>
          <p:nvPr/>
        </p:nvSpPr>
        <p:spPr>
          <a:xfrm>
            <a:off x="365760" y="777240"/>
            <a:ext cx="8412480" cy="338328"/>
          </a:xfrm>
          <a:prstGeom prst="rect">
            <a:avLst/>
          </a:prstGeom>
          <a:noFill/>
          <a:ln/>
        </p:spPr>
        <p:txBody>
          <a:bodyPr wrap="square" lIns="0" tIns="0" rIns="0" bIns="0" rtlCol="0" anchor="t"/>
          <a:lstStyle/>
          <a:p>
            <a:pPr marL="0" indent="0" algn="r" rtl="1">
              <a:buNone/>
            </a:pPr>
            <a:r>
              <a:rPr lang="en-US" sz="1300" dirty="0">
                <a:solidFill>
                  <a:srgbClr val="A8D4E0"/>
                </a:solidFill>
                <a:latin typeface="Arial" pitchFamily="34" charset="0"/>
                <a:ea typeface="Arial" pitchFamily="34" charset="-122"/>
                <a:cs typeface="Arial" pitchFamily="34" charset="-120"/>
              </a:rPr>
              <a:t>دورة التحسين المبنية على البيانات</a:t>
            </a:r>
            <a:endParaRPr lang="en-US" sz="1300" dirty="0"/>
          </a:p>
        </p:txBody>
      </p:sp>
      <p:sp>
        <p:nvSpPr>
          <p:cNvPr id="6" name="Shape 4"/>
          <p:cNvSpPr/>
          <p:nvPr/>
        </p:nvSpPr>
        <p:spPr>
          <a:xfrm>
            <a:off x="320040" y="1371600"/>
            <a:ext cx="2011680" cy="320040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7" name="Shape 5"/>
          <p:cNvSpPr/>
          <p:nvPr/>
        </p:nvSpPr>
        <p:spPr>
          <a:xfrm>
            <a:off x="1097280" y="1463040"/>
            <a:ext cx="502920" cy="502920"/>
          </a:xfrm>
          <a:prstGeom prst="ellipse">
            <a:avLst/>
          </a:prstGeom>
          <a:solidFill>
            <a:srgbClr val="0D2137"/>
          </a:solidFill>
          <a:ln w="12700">
            <a:solidFill>
              <a:srgbClr val="0D2137"/>
            </a:solidFill>
            <a:prstDash val="solid"/>
          </a:ln>
        </p:spPr>
        <p:txBody>
          <a:bodyPr/>
          <a:lstStyle/>
          <a:p>
            <a:endParaRPr lang="ar-SA" dirty="0"/>
          </a:p>
        </p:txBody>
      </p:sp>
      <p:sp>
        <p:nvSpPr>
          <p:cNvPr id="8" name="Text 6"/>
          <p:cNvSpPr/>
          <p:nvPr/>
        </p:nvSpPr>
        <p:spPr>
          <a:xfrm>
            <a:off x="1097280" y="1463040"/>
            <a:ext cx="502920" cy="502920"/>
          </a:xfrm>
          <a:prstGeom prst="rect">
            <a:avLst/>
          </a:prstGeom>
          <a:noFill/>
          <a:ln/>
        </p:spPr>
        <p:txBody>
          <a:bodyPr wrap="square" lIns="0" tIns="0" rIns="0" bIns="0" rtlCol="0" anchor="ctr"/>
          <a:lstStyle/>
          <a:p>
            <a:pPr marL="0" indent="0" algn="ctr">
              <a:buNone/>
            </a:pPr>
            <a:r>
              <a:rPr lang="en-US" sz="1600" b="1" dirty="0">
                <a:solidFill>
                  <a:srgbClr val="FFFFFF"/>
                </a:solidFill>
                <a:latin typeface="Arial" pitchFamily="34" charset="0"/>
                <a:ea typeface="Arial" pitchFamily="34" charset="-122"/>
                <a:cs typeface="Arial" pitchFamily="34" charset="-120"/>
              </a:rPr>
              <a:t>4</a:t>
            </a:r>
            <a:endParaRPr lang="en-US" sz="1600" dirty="0"/>
          </a:p>
        </p:txBody>
      </p:sp>
      <p:sp>
        <p:nvSpPr>
          <p:cNvPr id="11" name="Shape 9"/>
          <p:cNvSpPr/>
          <p:nvPr/>
        </p:nvSpPr>
        <p:spPr>
          <a:xfrm>
            <a:off x="2331720" y="2880360"/>
            <a:ext cx="137160" cy="45720"/>
          </a:xfrm>
          <a:prstGeom prst="rect">
            <a:avLst/>
          </a:prstGeom>
          <a:solidFill>
            <a:srgbClr val="C8D6E5"/>
          </a:solidFill>
          <a:ln w="12700">
            <a:solidFill>
              <a:srgbClr val="C8D6E5"/>
            </a:solidFill>
            <a:prstDash val="solid"/>
          </a:ln>
        </p:spPr>
      </p:sp>
      <p:sp>
        <p:nvSpPr>
          <p:cNvPr id="12" name="Shape 10"/>
          <p:cNvSpPr/>
          <p:nvPr/>
        </p:nvSpPr>
        <p:spPr>
          <a:xfrm>
            <a:off x="2468880" y="1371600"/>
            <a:ext cx="2011680" cy="320040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13" name="Shape 11"/>
          <p:cNvSpPr/>
          <p:nvPr/>
        </p:nvSpPr>
        <p:spPr>
          <a:xfrm>
            <a:off x="3246120" y="1463040"/>
            <a:ext cx="502920" cy="502920"/>
          </a:xfrm>
          <a:prstGeom prst="ellipse">
            <a:avLst/>
          </a:prstGeom>
          <a:solidFill>
            <a:srgbClr val="0A6E75"/>
          </a:solidFill>
          <a:ln w="12700">
            <a:solidFill>
              <a:srgbClr val="0A6E75"/>
            </a:solidFill>
            <a:prstDash val="solid"/>
          </a:ln>
        </p:spPr>
      </p:sp>
      <p:sp>
        <p:nvSpPr>
          <p:cNvPr id="14" name="Text 12"/>
          <p:cNvSpPr/>
          <p:nvPr/>
        </p:nvSpPr>
        <p:spPr>
          <a:xfrm>
            <a:off x="3246120" y="1463040"/>
            <a:ext cx="502920" cy="502920"/>
          </a:xfrm>
          <a:prstGeom prst="rect">
            <a:avLst/>
          </a:prstGeom>
          <a:noFill/>
          <a:ln/>
        </p:spPr>
        <p:txBody>
          <a:bodyPr wrap="square" lIns="0" tIns="0" rIns="0" bIns="0" rtlCol="0" anchor="ctr"/>
          <a:lstStyle/>
          <a:p>
            <a:pPr marL="0" indent="0" algn="ctr">
              <a:buNone/>
            </a:pPr>
            <a:r>
              <a:rPr lang="en-US" sz="1600" b="1" dirty="0">
                <a:solidFill>
                  <a:srgbClr val="FFFFFF"/>
                </a:solidFill>
                <a:latin typeface="Arial" pitchFamily="34" charset="0"/>
                <a:ea typeface="Arial" pitchFamily="34" charset="-122"/>
                <a:cs typeface="Arial" pitchFamily="34" charset="-120"/>
              </a:rPr>
              <a:t>3</a:t>
            </a:r>
            <a:endParaRPr lang="en-US" sz="1600" dirty="0"/>
          </a:p>
        </p:txBody>
      </p:sp>
      <p:sp>
        <p:nvSpPr>
          <p:cNvPr id="17" name="Shape 15"/>
          <p:cNvSpPr/>
          <p:nvPr/>
        </p:nvSpPr>
        <p:spPr>
          <a:xfrm>
            <a:off x="4480560" y="2880360"/>
            <a:ext cx="137160" cy="45720"/>
          </a:xfrm>
          <a:prstGeom prst="rect">
            <a:avLst/>
          </a:prstGeom>
          <a:solidFill>
            <a:srgbClr val="C8D6E5"/>
          </a:solidFill>
          <a:ln w="12700">
            <a:solidFill>
              <a:srgbClr val="C8D6E5"/>
            </a:solidFill>
            <a:prstDash val="solid"/>
          </a:ln>
        </p:spPr>
      </p:sp>
      <p:sp>
        <p:nvSpPr>
          <p:cNvPr id="18" name="Shape 16"/>
          <p:cNvSpPr/>
          <p:nvPr/>
        </p:nvSpPr>
        <p:spPr>
          <a:xfrm>
            <a:off x="4617720" y="1371600"/>
            <a:ext cx="2011680" cy="320040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19" name="Shape 17"/>
          <p:cNvSpPr/>
          <p:nvPr/>
        </p:nvSpPr>
        <p:spPr>
          <a:xfrm>
            <a:off x="5394960" y="1463040"/>
            <a:ext cx="502920" cy="502920"/>
          </a:xfrm>
          <a:prstGeom prst="ellipse">
            <a:avLst/>
          </a:prstGeom>
          <a:solidFill>
            <a:srgbClr val="1A8A5A"/>
          </a:solidFill>
          <a:ln w="12700">
            <a:solidFill>
              <a:srgbClr val="1A8A5A"/>
            </a:solidFill>
            <a:prstDash val="solid"/>
          </a:ln>
        </p:spPr>
      </p:sp>
      <p:sp>
        <p:nvSpPr>
          <p:cNvPr id="20" name="Text 18"/>
          <p:cNvSpPr/>
          <p:nvPr/>
        </p:nvSpPr>
        <p:spPr>
          <a:xfrm>
            <a:off x="5394960" y="1463040"/>
            <a:ext cx="502920" cy="502920"/>
          </a:xfrm>
          <a:prstGeom prst="rect">
            <a:avLst/>
          </a:prstGeom>
          <a:noFill/>
          <a:ln/>
        </p:spPr>
        <p:txBody>
          <a:bodyPr wrap="square" lIns="0" tIns="0" rIns="0" bIns="0" rtlCol="0" anchor="ctr"/>
          <a:lstStyle/>
          <a:p>
            <a:pPr marL="0" indent="0" algn="ctr">
              <a:buNone/>
            </a:pPr>
            <a:r>
              <a:rPr lang="en-US" sz="1600" b="1" dirty="0">
                <a:solidFill>
                  <a:srgbClr val="FFFFFF"/>
                </a:solidFill>
                <a:latin typeface="Arial" pitchFamily="34" charset="0"/>
                <a:ea typeface="Arial" pitchFamily="34" charset="-122"/>
                <a:cs typeface="Arial" pitchFamily="34" charset="-120"/>
              </a:rPr>
              <a:t>2</a:t>
            </a:r>
            <a:endParaRPr lang="en-US" sz="1600" dirty="0"/>
          </a:p>
        </p:txBody>
      </p:sp>
      <p:sp>
        <p:nvSpPr>
          <p:cNvPr id="23" name="Shape 21"/>
          <p:cNvSpPr/>
          <p:nvPr/>
        </p:nvSpPr>
        <p:spPr>
          <a:xfrm>
            <a:off x="6629400" y="2880360"/>
            <a:ext cx="137160" cy="45720"/>
          </a:xfrm>
          <a:prstGeom prst="rect">
            <a:avLst/>
          </a:prstGeom>
          <a:solidFill>
            <a:srgbClr val="C8D6E5"/>
          </a:solidFill>
          <a:ln w="12700">
            <a:solidFill>
              <a:srgbClr val="C8D6E5"/>
            </a:solidFill>
            <a:prstDash val="solid"/>
          </a:ln>
        </p:spPr>
      </p:sp>
      <p:sp>
        <p:nvSpPr>
          <p:cNvPr id="24" name="Shape 22"/>
          <p:cNvSpPr/>
          <p:nvPr/>
        </p:nvSpPr>
        <p:spPr>
          <a:xfrm>
            <a:off x="6766560" y="1371600"/>
            <a:ext cx="2011680" cy="320040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25" name="Shape 23"/>
          <p:cNvSpPr/>
          <p:nvPr/>
        </p:nvSpPr>
        <p:spPr>
          <a:xfrm>
            <a:off x="7543800" y="1463040"/>
            <a:ext cx="502920" cy="502920"/>
          </a:xfrm>
          <a:prstGeom prst="ellipse">
            <a:avLst/>
          </a:prstGeom>
          <a:solidFill>
            <a:srgbClr val="C9A227"/>
          </a:solidFill>
          <a:ln w="12700">
            <a:solidFill>
              <a:srgbClr val="C9A227"/>
            </a:solidFill>
            <a:prstDash val="solid"/>
          </a:ln>
        </p:spPr>
      </p:sp>
      <p:sp>
        <p:nvSpPr>
          <p:cNvPr id="26" name="Text 24"/>
          <p:cNvSpPr/>
          <p:nvPr/>
        </p:nvSpPr>
        <p:spPr>
          <a:xfrm>
            <a:off x="7543800" y="1463040"/>
            <a:ext cx="502920" cy="502920"/>
          </a:xfrm>
          <a:prstGeom prst="rect">
            <a:avLst/>
          </a:prstGeom>
          <a:noFill/>
          <a:ln/>
        </p:spPr>
        <p:txBody>
          <a:bodyPr wrap="square" lIns="0" tIns="0" rIns="0" bIns="0" rtlCol="0" anchor="ctr"/>
          <a:lstStyle/>
          <a:p>
            <a:pPr marL="0" indent="0" algn="ctr">
              <a:buNone/>
            </a:pPr>
            <a:r>
              <a:rPr lang="en-US" sz="1600" b="1" dirty="0">
                <a:solidFill>
                  <a:srgbClr val="FFFFFF"/>
                </a:solidFill>
                <a:latin typeface="Arial" pitchFamily="34" charset="0"/>
                <a:ea typeface="Arial" pitchFamily="34" charset="-122"/>
                <a:cs typeface="Arial" pitchFamily="34" charset="-120"/>
              </a:rPr>
              <a:t>1</a:t>
            </a:r>
            <a:endParaRPr lang="en-US" sz="1600" dirty="0"/>
          </a:p>
        </p:txBody>
      </p:sp>
      <p:sp>
        <p:nvSpPr>
          <p:cNvPr id="27" name="Text 25"/>
          <p:cNvSpPr/>
          <p:nvPr/>
        </p:nvSpPr>
        <p:spPr>
          <a:xfrm>
            <a:off x="365760" y="2058495"/>
            <a:ext cx="1828800" cy="411480"/>
          </a:xfrm>
          <a:prstGeom prst="rect">
            <a:avLst/>
          </a:prstGeom>
          <a:noFill/>
          <a:ln/>
        </p:spPr>
        <p:txBody>
          <a:bodyPr wrap="square" lIns="0" tIns="0" rIns="0" bIns="0" rtlCol="0" anchor="ctr"/>
          <a:lstStyle/>
          <a:p>
            <a:pPr marL="0" indent="0" algn="ctr" rtl="1">
              <a:buNone/>
            </a:pPr>
            <a:r>
              <a:rPr lang="en-US" sz="1300" b="1" dirty="0">
                <a:solidFill>
                  <a:srgbClr val="C9A227"/>
                </a:solidFill>
                <a:latin typeface="Arial" pitchFamily="34" charset="0"/>
                <a:ea typeface="Arial" pitchFamily="34" charset="-122"/>
                <a:cs typeface="Arial" pitchFamily="34" charset="-120"/>
              </a:rPr>
              <a:t>المتابعة والقياس</a:t>
            </a:r>
            <a:endParaRPr lang="en-US" sz="1300" dirty="0"/>
          </a:p>
        </p:txBody>
      </p:sp>
      <p:sp>
        <p:nvSpPr>
          <p:cNvPr id="28" name="Text 26"/>
          <p:cNvSpPr/>
          <p:nvPr/>
        </p:nvSpPr>
        <p:spPr>
          <a:xfrm>
            <a:off x="411480" y="2544768"/>
            <a:ext cx="1828800" cy="1920240"/>
          </a:xfrm>
          <a:prstGeom prst="rect">
            <a:avLst/>
          </a:prstGeom>
          <a:noFill/>
          <a:ln/>
        </p:spPr>
        <p:txBody>
          <a:bodyPr wrap="square" rtlCol="0" anchor="t"/>
          <a:lstStyle/>
          <a:p>
            <a:pPr marL="0" indent="0" algn="r" rtl="1">
              <a:buNone/>
            </a:pPr>
            <a:r>
              <a:rPr lang="en-US" sz="1100" dirty="0">
                <a:solidFill>
                  <a:srgbClr val="3D5068"/>
                </a:solidFill>
                <a:latin typeface="Arial" pitchFamily="34" charset="0"/>
                <a:ea typeface="Arial" pitchFamily="34" charset="-122"/>
                <a:cs typeface="Arial" pitchFamily="34" charset="-120"/>
              </a:rPr>
              <a:t>رصد مؤشرات الأداء بانتظام وتقويم الأثر للوصول إلى التميز المؤسسي</a:t>
            </a:r>
            <a:endParaRPr lang="en-US" sz="1100" dirty="0"/>
          </a:p>
        </p:txBody>
      </p:sp>
      <p:sp>
        <p:nvSpPr>
          <p:cNvPr id="29" name="Text 27"/>
          <p:cNvSpPr/>
          <p:nvPr/>
        </p:nvSpPr>
        <p:spPr>
          <a:xfrm>
            <a:off x="320040" y="4709160"/>
            <a:ext cx="8503920" cy="320040"/>
          </a:xfrm>
          <a:prstGeom prst="rect">
            <a:avLst/>
          </a:prstGeom>
          <a:noFill/>
          <a:ln/>
        </p:spPr>
        <p:txBody>
          <a:bodyPr wrap="square" rtlCol="0" anchor="ctr"/>
          <a:lstStyle/>
          <a:p>
            <a:pPr marL="0" indent="0" algn="ctr" rtl="1">
              <a:buNone/>
            </a:pPr>
            <a:r>
              <a:rPr lang="en-US" sz="1200" b="1" i="1" dirty="0">
                <a:solidFill>
                  <a:srgbClr val="0A6E75"/>
                </a:solidFill>
                <a:latin typeface="Arial" pitchFamily="34" charset="0"/>
                <a:ea typeface="Arial" pitchFamily="34" charset="-122"/>
                <a:cs typeface="Arial" pitchFamily="34" charset="-120"/>
              </a:rPr>
              <a:t>القرارات المبنية على البيانات هي الركيزة الأساسية للتحسين المستمر والاعتماد المدرسي</a:t>
            </a:r>
            <a:endParaRPr lang="en-US" sz="1200" dirty="0"/>
          </a:p>
        </p:txBody>
      </p:sp>
      <p:sp>
        <p:nvSpPr>
          <p:cNvPr id="32" name="Text 7">
            <a:extLst>
              <a:ext uri="{FF2B5EF4-FFF2-40B4-BE49-F238E27FC236}">
                <a16:creationId xmlns:a16="http://schemas.microsoft.com/office/drawing/2014/main" id="{E2D86F10-BBC1-4679-9177-3CA9732C8028}"/>
              </a:ext>
            </a:extLst>
          </p:cNvPr>
          <p:cNvSpPr/>
          <p:nvPr/>
        </p:nvSpPr>
        <p:spPr>
          <a:xfrm>
            <a:off x="6858000" y="2057400"/>
            <a:ext cx="1828800" cy="411480"/>
          </a:xfrm>
          <a:prstGeom prst="rect">
            <a:avLst/>
          </a:prstGeom>
          <a:noFill/>
          <a:ln/>
        </p:spPr>
        <p:txBody>
          <a:bodyPr wrap="square" lIns="0" tIns="0" rIns="0" bIns="0" rtlCol="0" anchor="ctr"/>
          <a:lstStyle/>
          <a:p>
            <a:pPr marL="0" indent="0" algn="ctr" rtl="1">
              <a:buNone/>
            </a:pPr>
            <a:r>
              <a:rPr lang="en-US" sz="1300" b="1" dirty="0">
                <a:solidFill>
                  <a:srgbClr val="0D2137"/>
                </a:solidFill>
                <a:latin typeface="Arial" pitchFamily="34" charset="0"/>
                <a:ea typeface="Arial" pitchFamily="34" charset="-122"/>
                <a:cs typeface="Arial" pitchFamily="34" charset="-120"/>
              </a:rPr>
              <a:t>تحليل البيانات</a:t>
            </a:r>
            <a:endParaRPr lang="en-US" sz="1300" dirty="0"/>
          </a:p>
        </p:txBody>
      </p:sp>
      <p:sp>
        <p:nvSpPr>
          <p:cNvPr id="33" name="Text 8">
            <a:extLst>
              <a:ext uri="{FF2B5EF4-FFF2-40B4-BE49-F238E27FC236}">
                <a16:creationId xmlns:a16="http://schemas.microsoft.com/office/drawing/2014/main" id="{5E8E9D6F-E8FC-453F-BD72-77453197F161}"/>
              </a:ext>
            </a:extLst>
          </p:cNvPr>
          <p:cNvSpPr/>
          <p:nvPr/>
        </p:nvSpPr>
        <p:spPr>
          <a:xfrm>
            <a:off x="6766560" y="2599922"/>
            <a:ext cx="1828800" cy="1920240"/>
          </a:xfrm>
          <a:prstGeom prst="rect">
            <a:avLst/>
          </a:prstGeom>
          <a:noFill/>
          <a:ln/>
        </p:spPr>
        <p:txBody>
          <a:bodyPr wrap="square" rtlCol="0" anchor="t"/>
          <a:lstStyle/>
          <a:p>
            <a:pPr marL="0" indent="0" algn="r" rtl="1">
              <a:buNone/>
            </a:pPr>
            <a:r>
              <a:rPr lang="en-US" sz="1100" dirty="0">
                <a:solidFill>
                  <a:srgbClr val="3D5068"/>
                </a:solidFill>
                <a:latin typeface="Arial" pitchFamily="34" charset="0"/>
                <a:ea typeface="Arial" pitchFamily="34" charset="-122"/>
                <a:cs typeface="Arial" pitchFamily="34" charset="-120"/>
              </a:rPr>
              <a:t>قراءة نتائج التقويم وفق المعايير والمؤشرات في جميع المجالات الأربعة</a:t>
            </a:r>
            <a:endParaRPr lang="en-US" sz="1100" dirty="0"/>
          </a:p>
        </p:txBody>
      </p:sp>
      <p:sp>
        <p:nvSpPr>
          <p:cNvPr id="34" name="Text 13">
            <a:extLst>
              <a:ext uri="{FF2B5EF4-FFF2-40B4-BE49-F238E27FC236}">
                <a16:creationId xmlns:a16="http://schemas.microsoft.com/office/drawing/2014/main" id="{9BA7BCE1-4942-4EA0-94FC-DB2AD72D6605}"/>
              </a:ext>
            </a:extLst>
          </p:cNvPr>
          <p:cNvSpPr/>
          <p:nvPr/>
        </p:nvSpPr>
        <p:spPr>
          <a:xfrm>
            <a:off x="4732020" y="2095715"/>
            <a:ext cx="1828800" cy="411480"/>
          </a:xfrm>
          <a:prstGeom prst="rect">
            <a:avLst/>
          </a:prstGeom>
          <a:noFill/>
          <a:ln/>
        </p:spPr>
        <p:txBody>
          <a:bodyPr wrap="square" lIns="0" tIns="0" rIns="0" bIns="0" rtlCol="0" anchor="ctr"/>
          <a:lstStyle/>
          <a:p>
            <a:pPr marL="0" indent="0" algn="ctr" rtl="1">
              <a:buNone/>
            </a:pPr>
            <a:r>
              <a:rPr lang="en-US" sz="1300" b="1" dirty="0">
                <a:solidFill>
                  <a:srgbClr val="0A6E75"/>
                </a:solidFill>
                <a:latin typeface="Arial" pitchFamily="34" charset="0"/>
                <a:ea typeface="Arial" pitchFamily="34" charset="-122"/>
                <a:cs typeface="Arial" pitchFamily="34" charset="-120"/>
              </a:rPr>
              <a:t>تحديد الأولويات</a:t>
            </a:r>
            <a:endParaRPr lang="en-US" sz="1300" dirty="0"/>
          </a:p>
        </p:txBody>
      </p:sp>
      <p:sp>
        <p:nvSpPr>
          <p:cNvPr id="35" name="Text 19">
            <a:extLst>
              <a:ext uri="{FF2B5EF4-FFF2-40B4-BE49-F238E27FC236}">
                <a16:creationId xmlns:a16="http://schemas.microsoft.com/office/drawing/2014/main" id="{61B294E0-C32C-4104-8B0F-E29471559390}"/>
              </a:ext>
            </a:extLst>
          </p:cNvPr>
          <p:cNvSpPr/>
          <p:nvPr/>
        </p:nvSpPr>
        <p:spPr>
          <a:xfrm>
            <a:off x="2583180" y="2103120"/>
            <a:ext cx="1828800" cy="411480"/>
          </a:xfrm>
          <a:prstGeom prst="rect">
            <a:avLst/>
          </a:prstGeom>
          <a:noFill/>
          <a:ln/>
        </p:spPr>
        <p:txBody>
          <a:bodyPr wrap="square" lIns="0" tIns="0" rIns="0" bIns="0" rtlCol="0" anchor="ctr"/>
          <a:lstStyle/>
          <a:p>
            <a:pPr marL="0" indent="0" algn="ctr" rtl="1">
              <a:buNone/>
            </a:pPr>
            <a:r>
              <a:rPr lang="en-US" sz="1300" b="1" dirty="0">
                <a:solidFill>
                  <a:srgbClr val="1A8A5A"/>
                </a:solidFill>
                <a:latin typeface="Arial" pitchFamily="34" charset="0"/>
                <a:ea typeface="Arial" pitchFamily="34" charset="-122"/>
                <a:cs typeface="Arial" pitchFamily="34" charset="-120"/>
              </a:rPr>
              <a:t>بناء الخطة</a:t>
            </a:r>
            <a:endParaRPr lang="en-US" sz="1300" dirty="0"/>
          </a:p>
        </p:txBody>
      </p:sp>
      <p:sp>
        <p:nvSpPr>
          <p:cNvPr id="36" name="Text 20">
            <a:extLst>
              <a:ext uri="{FF2B5EF4-FFF2-40B4-BE49-F238E27FC236}">
                <a16:creationId xmlns:a16="http://schemas.microsoft.com/office/drawing/2014/main" id="{FCF8B12E-D45C-4FE3-B5F7-9305D4D0363D}"/>
              </a:ext>
            </a:extLst>
          </p:cNvPr>
          <p:cNvSpPr/>
          <p:nvPr/>
        </p:nvSpPr>
        <p:spPr>
          <a:xfrm>
            <a:off x="2514600" y="2571750"/>
            <a:ext cx="1828800" cy="1920240"/>
          </a:xfrm>
          <a:prstGeom prst="rect">
            <a:avLst/>
          </a:prstGeom>
          <a:noFill/>
          <a:ln/>
        </p:spPr>
        <p:txBody>
          <a:bodyPr wrap="square" rtlCol="0" anchor="t"/>
          <a:lstStyle/>
          <a:p>
            <a:pPr marL="0" indent="0" algn="r" rtl="1">
              <a:buNone/>
            </a:pPr>
            <a:r>
              <a:rPr lang="en-US" sz="1100" dirty="0">
                <a:solidFill>
                  <a:srgbClr val="3D5068"/>
                </a:solidFill>
                <a:latin typeface="Arial" pitchFamily="34" charset="0"/>
                <a:ea typeface="Arial" pitchFamily="34" charset="-122"/>
                <a:cs typeface="Arial" pitchFamily="34" charset="-120"/>
              </a:rPr>
              <a:t>صياغة مبادرات وبرامج قابلة للقياس مرتبطة بنواتج التعلم المستهدفة</a:t>
            </a:r>
            <a:endParaRPr lang="en-US" sz="1100" dirty="0"/>
          </a:p>
        </p:txBody>
      </p:sp>
      <p:sp>
        <p:nvSpPr>
          <p:cNvPr id="37" name="Text 14">
            <a:extLst>
              <a:ext uri="{FF2B5EF4-FFF2-40B4-BE49-F238E27FC236}">
                <a16:creationId xmlns:a16="http://schemas.microsoft.com/office/drawing/2014/main" id="{C0B9A644-28A9-458C-92C4-0585EE5DDB75}"/>
              </a:ext>
            </a:extLst>
          </p:cNvPr>
          <p:cNvSpPr/>
          <p:nvPr/>
        </p:nvSpPr>
        <p:spPr>
          <a:xfrm>
            <a:off x="4709160" y="2507195"/>
            <a:ext cx="1828800" cy="1920240"/>
          </a:xfrm>
          <a:prstGeom prst="rect">
            <a:avLst/>
          </a:prstGeom>
          <a:noFill/>
          <a:ln/>
        </p:spPr>
        <p:txBody>
          <a:bodyPr wrap="square" rtlCol="0" anchor="t"/>
          <a:lstStyle/>
          <a:p>
            <a:pPr marL="0" indent="0" algn="r" rtl="1">
              <a:buNone/>
            </a:pPr>
            <a:r>
              <a:rPr lang="en-US" sz="1100" dirty="0">
                <a:solidFill>
                  <a:srgbClr val="3D5068"/>
                </a:solidFill>
                <a:latin typeface="Arial" pitchFamily="34" charset="0"/>
                <a:ea typeface="Arial" pitchFamily="34" charset="-122"/>
                <a:cs typeface="Arial" pitchFamily="34" charset="-120"/>
              </a:rPr>
              <a:t>ترتيب فرص التحسين بحسب أثرها على نواتج التعلم وفق بيانات موضوعية</a:t>
            </a:r>
            <a:endParaRPr lang="en-US" sz="11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4F7FA"/>
        </a:solidFill>
        <a:effectLst/>
      </p:bgPr>
    </p:bg>
    <p:spTree>
      <p:nvGrpSpPr>
        <p:cNvPr id="1" name=""/>
        <p:cNvGrpSpPr/>
        <p:nvPr/>
      </p:nvGrpSpPr>
      <p:grpSpPr>
        <a:xfrm>
          <a:off x="0" y="0"/>
          <a:ext cx="0" cy="0"/>
          <a:chOff x="0" y="0"/>
          <a:chExt cx="0" cy="0"/>
        </a:xfrm>
      </p:grpSpPr>
      <p:sp>
        <p:nvSpPr>
          <p:cNvPr id="2" name="Shape 0"/>
          <p:cNvSpPr/>
          <p:nvPr/>
        </p:nvSpPr>
        <p:spPr>
          <a:xfrm>
            <a:off x="0" y="0"/>
            <a:ext cx="9144000" cy="1097280"/>
          </a:xfrm>
          <a:prstGeom prst="rect">
            <a:avLst/>
          </a:prstGeom>
          <a:solidFill>
            <a:srgbClr val="0D2137"/>
          </a:solidFill>
          <a:ln w="12700">
            <a:solidFill>
              <a:srgbClr val="0D2137"/>
            </a:solidFill>
            <a:prstDash val="solid"/>
          </a:ln>
        </p:spPr>
      </p:sp>
      <p:sp>
        <p:nvSpPr>
          <p:cNvPr id="3" name="Shape 1"/>
          <p:cNvSpPr/>
          <p:nvPr/>
        </p:nvSpPr>
        <p:spPr>
          <a:xfrm>
            <a:off x="0" y="1097280"/>
            <a:ext cx="9144000" cy="64008"/>
          </a:xfrm>
          <a:prstGeom prst="rect">
            <a:avLst/>
          </a:prstGeom>
          <a:solidFill>
            <a:srgbClr val="0A6E75"/>
          </a:solidFill>
          <a:ln w="12700">
            <a:solidFill>
              <a:srgbClr val="0A6E75"/>
            </a:solidFill>
            <a:prstDash val="solid"/>
          </a:ln>
        </p:spPr>
      </p:sp>
      <p:sp>
        <p:nvSpPr>
          <p:cNvPr id="4" name="Text 2"/>
          <p:cNvSpPr/>
          <p:nvPr/>
        </p:nvSpPr>
        <p:spPr>
          <a:xfrm>
            <a:off x="365760" y="73152"/>
            <a:ext cx="8412480" cy="777240"/>
          </a:xfrm>
          <a:prstGeom prst="rect">
            <a:avLst/>
          </a:prstGeom>
          <a:noFill/>
          <a:ln/>
        </p:spPr>
        <p:txBody>
          <a:bodyPr wrap="square" lIns="0" tIns="0" rIns="0" bIns="0" rtlCol="0" anchor="ctr"/>
          <a:lstStyle/>
          <a:p>
            <a:pPr marL="0" indent="0" algn="r" rtl="1">
              <a:buNone/>
            </a:pPr>
            <a:r>
              <a:rPr lang="en-US" sz="2600" b="1" dirty="0">
                <a:solidFill>
                  <a:srgbClr val="FFFFFF"/>
                </a:solidFill>
                <a:latin typeface="Arial" pitchFamily="34" charset="0"/>
                <a:ea typeface="Arial" pitchFamily="34" charset="-122"/>
                <a:cs typeface="Arial" pitchFamily="34" charset="-120"/>
              </a:rPr>
              <a:t>أدوات التقويم المدرسي</a:t>
            </a:r>
            <a:endParaRPr lang="en-US" sz="2600" dirty="0"/>
          </a:p>
        </p:txBody>
      </p:sp>
      <p:sp>
        <p:nvSpPr>
          <p:cNvPr id="5" name="Text 3"/>
          <p:cNvSpPr/>
          <p:nvPr/>
        </p:nvSpPr>
        <p:spPr>
          <a:xfrm>
            <a:off x="365760" y="777240"/>
            <a:ext cx="8412480" cy="338328"/>
          </a:xfrm>
          <a:prstGeom prst="rect">
            <a:avLst/>
          </a:prstGeom>
          <a:noFill/>
          <a:ln/>
        </p:spPr>
        <p:txBody>
          <a:bodyPr wrap="square" lIns="0" tIns="0" rIns="0" bIns="0" rtlCol="0" anchor="t"/>
          <a:lstStyle/>
          <a:p>
            <a:pPr marL="0" indent="0" algn="r" rtl="1">
              <a:buNone/>
            </a:pPr>
            <a:r>
              <a:rPr lang="en-US" sz="1300" dirty="0">
                <a:solidFill>
                  <a:srgbClr val="A8D4E0"/>
                </a:solidFill>
                <a:latin typeface="Arial" pitchFamily="34" charset="0"/>
                <a:ea typeface="Arial" pitchFamily="34" charset="-122"/>
                <a:cs typeface="Arial" pitchFamily="34" charset="-120"/>
              </a:rPr>
              <a:t>منهجية متكاملة لجمع البيانات وتحليل الأداء</a:t>
            </a:r>
            <a:endParaRPr lang="en-US" sz="1300" dirty="0"/>
          </a:p>
        </p:txBody>
      </p:sp>
      <p:sp>
        <p:nvSpPr>
          <p:cNvPr id="6" name="Shape 4"/>
          <p:cNvSpPr/>
          <p:nvPr/>
        </p:nvSpPr>
        <p:spPr>
          <a:xfrm>
            <a:off x="320040" y="1325880"/>
            <a:ext cx="1600200" cy="352044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7" name="Shape 5"/>
          <p:cNvSpPr/>
          <p:nvPr/>
        </p:nvSpPr>
        <p:spPr>
          <a:xfrm>
            <a:off x="320040" y="1325880"/>
            <a:ext cx="1600200" cy="502920"/>
          </a:xfrm>
          <a:prstGeom prst="rect">
            <a:avLst/>
          </a:prstGeom>
          <a:solidFill>
            <a:srgbClr val="0D2137"/>
          </a:solidFill>
          <a:ln w="12700">
            <a:solidFill>
              <a:srgbClr val="0D2137"/>
            </a:solidFill>
            <a:prstDash val="solid"/>
          </a:ln>
        </p:spPr>
      </p:sp>
      <p:sp>
        <p:nvSpPr>
          <p:cNvPr id="8" name="Text 6"/>
          <p:cNvSpPr/>
          <p:nvPr/>
        </p:nvSpPr>
        <p:spPr>
          <a:xfrm>
            <a:off x="320040" y="1325880"/>
            <a:ext cx="1600200" cy="502920"/>
          </a:xfrm>
          <a:prstGeom prst="rect">
            <a:avLst/>
          </a:prstGeom>
          <a:noFill/>
          <a:ln/>
        </p:spPr>
        <p:txBody>
          <a:bodyPr wrap="square" lIns="0" tIns="0" rIns="0" bIns="0" rtlCol="0" anchor="ctr"/>
          <a:lstStyle/>
          <a:p>
            <a:pPr marL="0" indent="0" algn="ctr">
              <a:buNone/>
            </a:pPr>
            <a:r>
              <a:rPr lang="en-US" sz="1800" dirty="0">
                <a:solidFill>
                  <a:srgbClr val="FFFFFF"/>
                </a:solidFill>
                <a:latin typeface="Arial" pitchFamily="34" charset="0"/>
                <a:ea typeface="Arial" pitchFamily="34" charset="-122"/>
                <a:cs typeface="Arial" pitchFamily="34" charset="-120"/>
              </a:rPr>
              <a:t>📄</a:t>
            </a:r>
            <a:endParaRPr lang="en-US" sz="1800" dirty="0"/>
          </a:p>
        </p:txBody>
      </p:sp>
      <p:sp>
        <p:nvSpPr>
          <p:cNvPr id="9" name="Text 7"/>
          <p:cNvSpPr/>
          <p:nvPr/>
        </p:nvSpPr>
        <p:spPr>
          <a:xfrm>
            <a:off x="365760" y="1847088"/>
            <a:ext cx="1508760" cy="457200"/>
          </a:xfrm>
          <a:prstGeom prst="rect">
            <a:avLst/>
          </a:prstGeom>
          <a:noFill/>
          <a:ln/>
        </p:spPr>
        <p:txBody>
          <a:bodyPr wrap="square" lIns="0" tIns="0" rIns="0" bIns="0" rtlCol="0" anchor="ctr"/>
          <a:lstStyle/>
          <a:p>
            <a:pPr marL="0" indent="0" algn="ctr" rtl="1">
              <a:buNone/>
            </a:pPr>
            <a:r>
              <a:rPr lang="en-US" sz="1100" b="1" dirty="0">
                <a:solidFill>
                  <a:srgbClr val="0D2137"/>
                </a:solidFill>
                <a:latin typeface="Arial" pitchFamily="34" charset="0"/>
                <a:ea typeface="Arial" pitchFamily="34" charset="-122"/>
                <a:cs typeface="Arial" pitchFamily="34" charset="-120"/>
              </a:rPr>
              <a:t>تحليل الوثائق</a:t>
            </a:r>
            <a:endParaRPr lang="en-US" sz="1100" dirty="0"/>
          </a:p>
        </p:txBody>
      </p:sp>
      <p:sp>
        <p:nvSpPr>
          <p:cNvPr id="10" name="Text 8"/>
          <p:cNvSpPr/>
          <p:nvPr/>
        </p:nvSpPr>
        <p:spPr>
          <a:xfrm>
            <a:off x="365760" y="2331720"/>
            <a:ext cx="1508760" cy="2423160"/>
          </a:xfrm>
          <a:prstGeom prst="rect">
            <a:avLst/>
          </a:prstGeom>
          <a:noFill/>
          <a:ln/>
        </p:spPr>
        <p:txBody>
          <a:bodyPr wrap="square" rtlCol="0" anchor="t"/>
          <a:lstStyle/>
          <a:p>
            <a:pPr marL="179388" indent="-179388" algn="r" rtl="1">
              <a:buSzPct val="100000"/>
              <a:buChar char="•"/>
            </a:pPr>
            <a:r>
              <a:rPr lang="en-US" sz="1000" dirty="0">
                <a:solidFill>
                  <a:srgbClr val="3D5068"/>
                </a:solidFill>
                <a:latin typeface="Arial" pitchFamily="34" charset="0"/>
                <a:ea typeface="Arial" pitchFamily="34" charset="-122"/>
                <a:cs typeface="Arial" pitchFamily="34" charset="-120"/>
              </a:rPr>
              <a:t>الإدارة المدرسية</a:t>
            </a:r>
            <a:endParaRPr lang="en-US" sz="1000" dirty="0"/>
          </a:p>
          <a:p>
            <a:pPr marL="179388" indent="-179388" algn="r" rtl="1">
              <a:buSzPct val="100000"/>
              <a:buChar char="•"/>
            </a:pPr>
            <a:r>
              <a:rPr lang="en-US" sz="1000" dirty="0">
                <a:solidFill>
                  <a:srgbClr val="3D5068"/>
                </a:solidFill>
                <a:latin typeface="Arial" pitchFamily="34" charset="0"/>
                <a:ea typeface="Arial" pitchFamily="34" charset="-122"/>
                <a:cs typeface="Arial" pitchFamily="34" charset="-120"/>
              </a:rPr>
              <a:t>التعليم والتعلم</a:t>
            </a:r>
            <a:endParaRPr lang="en-US" sz="1000" dirty="0"/>
          </a:p>
          <a:p>
            <a:pPr marL="179388" indent="-179388" algn="r" rtl="1">
              <a:buSzPct val="100000"/>
              <a:buChar char="•"/>
            </a:pPr>
            <a:r>
              <a:rPr lang="en-US" sz="1000" dirty="0">
                <a:solidFill>
                  <a:srgbClr val="3D5068"/>
                </a:solidFill>
                <a:latin typeface="Arial" pitchFamily="34" charset="0"/>
                <a:ea typeface="Arial" pitchFamily="34" charset="-122"/>
                <a:cs typeface="Arial" pitchFamily="34" charset="-120"/>
              </a:rPr>
              <a:t>نواتج التعلم</a:t>
            </a:r>
            <a:endParaRPr lang="en-US" sz="1000" dirty="0"/>
          </a:p>
          <a:p>
            <a:pPr marL="179388" indent="-179388" algn="r" rtl="1">
              <a:buSzPct val="100000"/>
              <a:buChar char="•"/>
            </a:pPr>
            <a:r>
              <a:rPr lang="en-US" sz="1000" dirty="0">
                <a:solidFill>
                  <a:srgbClr val="3D5068"/>
                </a:solidFill>
                <a:latin typeface="Arial" pitchFamily="34" charset="0"/>
                <a:ea typeface="Arial" pitchFamily="34" charset="-122"/>
                <a:cs typeface="Arial" pitchFamily="34" charset="-120"/>
              </a:rPr>
              <a:t>البيئة المدرسية</a:t>
            </a:r>
            <a:endParaRPr lang="en-US" sz="1000" dirty="0"/>
          </a:p>
        </p:txBody>
      </p:sp>
      <p:sp>
        <p:nvSpPr>
          <p:cNvPr id="11" name="Shape 9"/>
          <p:cNvSpPr/>
          <p:nvPr/>
        </p:nvSpPr>
        <p:spPr>
          <a:xfrm>
            <a:off x="2029968" y="1325880"/>
            <a:ext cx="1600200" cy="352044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12" name="Shape 10"/>
          <p:cNvSpPr/>
          <p:nvPr/>
        </p:nvSpPr>
        <p:spPr>
          <a:xfrm>
            <a:off x="2029968" y="1325880"/>
            <a:ext cx="1600200" cy="502920"/>
          </a:xfrm>
          <a:prstGeom prst="rect">
            <a:avLst/>
          </a:prstGeom>
          <a:solidFill>
            <a:srgbClr val="0A6E75"/>
          </a:solidFill>
          <a:ln w="12700">
            <a:solidFill>
              <a:srgbClr val="0A6E75"/>
            </a:solidFill>
            <a:prstDash val="solid"/>
          </a:ln>
        </p:spPr>
      </p:sp>
      <p:sp>
        <p:nvSpPr>
          <p:cNvPr id="13" name="Text 11"/>
          <p:cNvSpPr/>
          <p:nvPr/>
        </p:nvSpPr>
        <p:spPr>
          <a:xfrm>
            <a:off x="2029968" y="1325880"/>
            <a:ext cx="1600200" cy="502920"/>
          </a:xfrm>
          <a:prstGeom prst="rect">
            <a:avLst/>
          </a:prstGeom>
          <a:noFill/>
          <a:ln/>
        </p:spPr>
        <p:txBody>
          <a:bodyPr wrap="square" lIns="0" tIns="0" rIns="0" bIns="0" rtlCol="0" anchor="ctr"/>
          <a:lstStyle/>
          <a:p>
            <a:pPr marL="0" indent="0" algn="ctr">
              <a:buNone/>
            </a:pPr>
            <a:r>
              <a:rPr lang="en-US" sz="1800" dirty="0">
                <a:solidFill>
                  <a:srgbClr val="FFFFFF"/>
                </a:solidFill>
                <a:latin typeface="Arial" pitchFamily="34" charset="0"/>
                <a:ea typeface="Arial" pitchFamily="34" charset="-122"/>
                <a:cs typeface="Arial" pitchFamily="34" charset="-120"/>
              </a:rPr>
              <a:t>👁</a:t>
            </a:r>
            <a:endParaRPr lang="en-US" sz="1800" dirty="0"/>
          </a:p>
        </p:txBody>
      </p:sp>
      <p:sp>
        <p:nvSpPr>
          <p:cNvPr id="14" name="Text 12"/>
          <p:cNvSpPr/>
          <p:nvPr/>
        </p:nvSpPr>
        <p:spPr>
          <a:xfrm>
            <a:off x="2075688" y="1847088"/>
            <a:ext cx="1508760" cy="457200"/>
          </a:xfrm>
          <a:prstGeom prst="rect">
            <a:avLst/>
          </a:prstGeom>
          <a:noFill/>
          <a:ln/>
        </p:spPr>
        <p:txBody>
          <a:bodyPr wrap="square" lIns="0" tIns="0" rIns="0" bIns="0" rtlCol="0" anchor="ctr"/>
          <a:lstStyle/>
          <a:p>
            <a:pPr marL="0" indent="0" algn="ctr" rtl="1">
              <a:buNone/>
            </a:pPr>
            <a:r>
              <a:rPr lang="en-US" sz="1100" b="1" dirty="0">
                <a:solidFill>
                  <a:srgbClr val="0A6E75"/>
                </a:solidFill>
                <a:latin typeface="Arial" pitchFamily="34" charset="0"/>
                <a:ea typeface="Arial" pitchFamily="34" charset="-122"/>
                <a:cs typeface="Arial" pitchFamily="34" charset="-120"/>
              </a:rPr>
              <a:t>الملاحظة الميدانية</a:t>
            </a:r>
            <a:endParaRPr lang="en-US" sz="1100" dirty="0"/>
          </a:p>
        </p:txBody>
      </p:sp>
      <p:sp>
        <p:nvSpPr>
          <p:cNvPr id="15" name="Text 13"/>
          <p:cNvSpPr/>
          <p:nvPr/>
        </p:nvSpPr>
        <p:spPr>
          <a:xfrm>
            <a:off x="2075688" y="2331720"/>
            <a:ext cx="1508760" cy="2423160"/>
          </a:xfrm>
          <a:prstGeom prst="rect">
            <a:avLst/>
          </a:prstGeom>
          <a:noFill/>
          <a:ln/>
        </p:spPr>
        <p:txBody>
          <a:bodyPr wrap="square" rtlCol="0" anchor="t"/>
          <a:lstStyle/>
          <a:p>
            <a:pPr marL="179388" indent="-179388" algn="r" rtl="1">
              <a:buSzPct val="100000"/>
              <a:buChar char="•"/>
            </a:pPr>
            <a:r>
              <a:rPr lang="en-US" sz="1000" dirty="0">
                <a:solidFill>
                  <a:srgbClr val="3D5068"/>
                </a:solidFill>
                <a:latin typeface="Arial" pitchFamily="34" charset="0"/>
                <a:ea typeface="Arial" pitchFamily="34" charset="-122"/>
                <a:cs typeface="Arial" pitchFamily="34" charset="-120"/>
              </a:rPr>
              <a:t>ملاحظة الصفوف الدراسية</a:t>
            </a:r>
            <a:endParaRPr lang="en-US" sz="1000" dirty="0"/>
          </a:p>
          <a:p>
            <a:pPr marL="179388" indent="-179388" algn="r" rtl="1">
              <a:buSzPct val="100000"/>
              <a:buChar char="•"/>
            </a:pPr>
            <a:r>
              <a:rPr lang="en-US" sz="1000" dirty="0">
                <a:solidFill>
                  <a:srgbClr val="3D5068"/>
                </a:solidFill>
                <a:latin typeface="Arial" pitchFamily="34" charset="0"/>
                <a:ea typeface="Arial" pitchFamily="34" charset="-122"/>
                <a:cs typeface="Arial" pitchFamily="34" charset="-120"/>
              </a:rPr>
              <a:t>ملاحظة البيئة المدرسية</a:t>
            </a:r>
            <a:endParaRPr lang="en-US" sz="1000" dirty="0"/>
          </a:p>
        </p:txBody>
      </p:sp>
      <p:sp>
        <p:nvSpPr>
          <p:cNvPr id="16" name="Shape 14"/>
          <p:cNvSpPr/>
          <p:nvPr/>
        </p:nvSpPr>
        <p:spPr>
          <a:xfrm>
            <a:off x="3739896" y="1325880"/>
            <a:ext cx="1600200" cy="352044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17" name="Shape 15"/>
          <p:cNvSpPr/>
          <p:nvPr/>
        </p:nvSpPr>
        <p:spPr>
          <a:xfrm>
            <a:off x="3739896" y="1325880"/>
            <a:ext cx="1600200" cy="502920"/>
          </a:xfrm>
          <a:prstGeom prst="rect">
            <a:avLst/>
          </a:prstGeom>
          <a:solidFill>
            <a:srgbClr val="1A8A5A"/>
          </a:solidFill>
          <a:ln w="12700">
            <a:solidFill>
              <a:srgbClr val="1A8A5A"/>
            </a:solidFill>
            <a:prstDash val="solid"/>
          </a:ln>
        </p:spPr>
      </p:sp>
      <p:sp>
        <p:nvSpPr>
          <p:cNvPr id="18" name="Text 16"/>
          <p:cNvSpPr/>
          <p:nvPr/>
        </p:nvSpPr>
        <p:spPr>
          <a:xfrm>
            <a:off x="3739896" y="1325880"/>
            <a:ext cx="1600200" cy="502920"/>
          </a:xfrm>
          <a:prstGeom prst="rect">
            <a:avLst/>
          </a:prstGeom>
          <a:noFill/>
          <a:ln/>
        </p:spPr>
        <p:txBody>
          <a:bodyPr wrap="square" lIns="0" tIns="0" rIns="0" bIns="0" rtlCol="0" anchor="ctr"/>
          <a:lstStyle/>
          <a:p>
            <a:pPr marL="0" indent="0" algn="ctr">
              <a:buNone/>
            </a:pPr>
            <a:r>
              <a:rPr lang="en-US" sz="1800" dirty="0">
                <a:solidFill>
                  <a:srgbClr val="FFFFFF"/>
                </a:solidFill>
                <a:latin typeface="Arial" pitchFamily="34" charset="0"/>
                <a:ea typeface="Arial" pitchFamily="34" charset="-122"/>
                <a:cs typeface="Arial" pitchFamily="34" charset="-120"/>
              </a:rPr>
              <a:t>🗣</a:t>
            </a:r>
            <a:endParaRPr lang="en-US" sz="1800" dirty="0"/>
          </a:p>
        </p:txBody>
      </p:sp>
      <p:sp>
        <p:nvSpPr>
          <p:cNvPr id="19" name="Text 17"/>
          <p:cNvSpPr/>
          <p:nvPr/>
        </p:nvSpPr>
        <p:spPr>
          <a:xfrm>
            <a:off x="3785616" y="1847088"/>
            <a:ext cx="1508760" cy="457200"/>
          </a:xfrm>
          <a:prstGeom prst="rect">
            <a:avLst/>
          </a:prstGeom>
          <a:noFill/>
          <a:ln/>
        </p:spPr>
        <p:txBody>
          <a:bodyPr wrap="square" lIns="0" tIns="0" rIns="0" bIns="0" rtlCol="0" anchor="ctr"/>
          <a:lstStyle/>
          <a:p>
            <a:pPr marL="0" indent="0" algn="ctr" rtl="1">
              <a:buNone/>
            </a:pPr>
            <a:r>
              <a:rPr lang="en-US" sz="1100" b="1" dirty="0">
                <a:solidFill>
                  <a:srgbClr val="1A8A5A"/>
                </a:solidFill>
                <a:latin typeface="Arial" pitchFamily="34" charset="0"/>
                <a:ea typeface="Arial" pitchFamily="34" charset="-122"/>
                <a:cs typeface="Arial" pitchFamily="34" charset="-120"/>
              </a:rPr>
              <a:t>المقابلات</a:t>
            </a:r>
            <a:endParaRPr lang="en-US" sz="1100" dirty="0"/>
          </a:p>
        </p:txBody>
      </p:sp>
      <p:sp>
        <p:nvSpPr>
          <p:cNvPr id="20" name="Text 18"/>
          <p:cNvSpPr/>
          <p:nvPr/>
        </p:nvSpPr>
        <p:spPr>
          <a:xfrm>
            <a:off x="3785616" y="2331720"/>
            <a:ext cx="1508760" cy="2423160"/>
          </a:xfrm>
          <a:prstGeom prst="rect">
            <a:avLst/>
          </a:prstGeom>
          <a:noFill/>
          <a:ln/>
        </p:spPr>
        <p:txBody>
          <a:bodyPr wrap="square" rtlCol="0" anchor="t"/>
          <a:lstStyle/>
          <a:p>
            <a:pPr marL="171450" indent="-171450" algn="r" rtl="1">
              <a:buSzPct val="100000"/>
              <a:buFont typeface="Arial" panose="020B0604020202020204" pitchFamily="34" charset="0"/>
              <a:buChar char="•"/>
            </a:pPr>
            <a:r>
              <a:rPr lang="en-US" sz="1000" dirty="0" err="1">
                <a:solidFill>
                  <a:srgbClr val="3D5068"/>
                </a:solidFill>
                <a:latin typeface="Arial" pitchFamily="34" charset="0"/>
                <a:ea typeface="Arial" pitchFamily="34" charset="-122"/>
                <a:cs typeface="Arial" pitchFamily="34" charset="-120"/>
              </a:rPr>
              <a:t>مقابلة</a:t>
            </a:r>
            <a:r>
              <a:rPr lang="en-US" sz="1000" dirty="0">
                <a:solidFill>
                  <a:srgbClr val="3D5068"/>
                </a:solidFill>
                <a:latin typeface="Arial" pitchFamily="34" charset="0"/>
                <a:ea typeface="Arial" pitchFamily="34" charset="-122"/>
                <a:cs typeface="Arial" pitchFamily="34" charset="-120"/>
              </a:rPr>
              <a:t> المتعلمين</a:t>
            </a:r>
            <a:endParaRPr lang="en-US" sz="1000" dirty="0"/>
          </a:p>
          <a:p>
            <a:pPr marL="179388" indent="-179388" algn="r" rtl="1">
              <a:buSzPct val="100000"/>
              <a:buChar char="•"/>
            </a:pPr>
            <a:r>
              <a:rPr lang="en-US" sz="1000" dirty="0">
                <a:solidFill>
                  <a:srgbClr val="3D5068"/>
                </a:solidFill>
                <a:latin typeface="Arial" pitchFamily="34" charset="0"/>
                <a:ea typeface="Arial" pitchFamily="34" charset="-122"/>
                <a:cs typeface="Arial" pitchFamily="34" charset="-120"/>
              </a:rPr>
              <a:t>مقابلة المعلمين</a:t>
            </a:r>
            <a:endParaRPr lang="en-US" sz="1000" dirty="0"/>
          </a:p>
          <a:p>
            <a:pPr marL="179388" indent="-179388" algn="r" rtl="1">
              <a:buSzPct val="100000"/>
              <a:buChar char="•"/>
            </a:pPr>
            <a:r>
              <a:rPr lang="en-US" sz="1000" dirty="0">
                <a:solidFill>
                  <a:srgbClr val="3D5068"/>
                </a:solidFill>
                <a:latin typeface="Arial" pitchFamily="34" charset="0"/>
                <a:ea typeface="Arial" pitchFamily="34" charset="-122"/>
                <a:cs typeface="Arial" pitchFamily="34" charset="-120"/>
              </a:rPr>
              <a:t>الموجه الطلابي</a:t>
            </a:r>
            <a:endParaRPr lang="en-US" sz="1000" dirty="0"/>
          </a:p>
          <a:p>
            <a:pPr marL="179388" indent="-179388" algn="r" rtl="1">
              <a:buSzPct val="100000"/>
              <a:buChar char="•"/>
            </a:pPr>
            <a:r>
              <a:rPr lang="en-US" sz="1000" dirty="0">
                <a:solidFill>
                  <a:srgbClr val="3D5068"/>
                </a:solidFill>
                <a:latin typeface="Arial" pitchFamily="34" charset="0"/>
                <a:ea typeface="Arial" pitchFamily="34" charset="-122"/>
                <a:cs typeface="Arial" pitchFamily="34" charset="-120"/>
              </a:rPr>
              <a:t>مدير المدرسة</a:t>
            </a:r>
            <a:endParaRPr lang="en-US" sz="1000" dirty="0"/>
          </a:p>
        </p:txBody>
      </p:sp>
      <p:sp>
        <p:nvSpPr>
          <p:cNvPr id="21" name="Shape 19"/>
          <p:cNvSpPr/>
          <p:nvPr/>
        </p:nvSpPr>
        <p:spPr>
          <a:xfrm>
            <a:off x="5449824" y="1325880"/>
            <a:ext cx="1600200" cy="352044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22" name="Shape 20"/>
          <p:cNvSpPr/>
          <p:nvPr/>
        </p:nvSpPr>
        <p:spPr>
          <a:xfrm>
            <a:off x="5449824" y="1325880"/>
            <a:ext cx="1600200" cy="502920"/>
          </a:xfrm>
          <a:prstGeom prst="rect">
            <a:avLst/>
          </a:prstGeom>
          <a:solidFill>
            <a:srgbClr val="1A7DAC"/>
          </a:solidFill>
          <a:ln w="12700">
            <a:solidFill>
              <a:srgbClr val="1A7DAC"/>
            </a:solidFill>
            <a:prstDash val="solid"/>
          </a:ln>
        </p:spPr>
      </p:sp>
      <p:sp>
        <p:nvSpPr>
          <p:cNvPr id="23" name="Text 21"/>
          <p:cNvSpPr/>
          <p:nvPr/>
        </p:nvSpPr>
        <p:spPr>
          <a:xfrm>
            <a:off x="5449824" y="1325880"/>
            <a:ext cx="1600200" cy="502920"/>
          </a:xfrm>
          <a:prstGeom prst="rect">
            <a:avLst/>
          </a:prstGeom>
          <a:noFill/>
          <a:ln/>
        </p:spPr>
        <p:txBody>
          <a:bodyPr wrap="square" lIns="0" tIns="0" rIns="0" bIns="0" rtlCol="0" anchor="ctr"/>
          <a:lstStyle/>
          <a:p>
            <a:pPr marL="0" indent="0" algn="ctr">
              <a:buNone/>
            </a:pPr>
            <a:r>
              <a:rPr lang="en-US" sz="1800" dirty="0">
                <a:solidFill>
                  <a:srgbClr val="FFFFFF"/>
                </a:solidFill>
                <a:latin typeface="Arial" pitchFamily="34" charset="0"/>
                <a:ea typeface="Arial" pitchFamily="34" charset="-122"/>
                <a:cs typeface="Arial" pitchFamily="34" charset="-120"/>
              </a:rPr>
              <a:t>📊</a:t>
            </a:r>
            <a:endParaRPr lang="en-US" sz="1800" dirty="0"/>
          </a:p>
        </p:txBody>
      </p:sp>
      <p:sp>
        <p:nvSpPr>
          <p:cNvPr id="24" name="Text 22"/>
          <p:cNvSpPr/>
          <p:nvPr/>
        </p:nvSpPr>
        <p:spPr>
          <a:xfrm>
            <a:off x="5495544" y="1847088"/>
            <a:ext cx="1508760" cy="457200"/>
          </a:xfrm>
          <a:prstGeom prst="rect">
            <a:avLst/>
          </a:prstGeom>
          <a:noFill/>
          <a:ln/>
        </p:spPr>
        <p:txBody>
          <a:bodyPr wrap="square" lIns="0" tIns="0" rIns="0" bIns="0" rtlCol="0" anchor="ctr"/>
          <a:lstStyle/>
          <a:p>
            <a:pPr marL="0" indent="0" algn="ctr" rtl="1">
              <a:buNone/>
            </a:pPr>
            <a:r>
              <a:rPr lang="en-US" sz="1100" b="1" dirty="0">
                <a:solidFill>
                  <a:srgbClr val="1A7DAC"/>
                </a:solidFill>
                <a:latin typeface="Arial" pitchFamily="34" charset="0"/>
                <a:ea typeface="Arial" pitchFamily="34" charset="-122"/>
                <a:cs typeface="Arial" pitchFamily="34" charset="-120"/>
              </a:rPr>
              <a:t>الاستبانات</a:t>
            </a:r>
            <a:endParaRPr lang="en-US" sz="1100" dirty="0"/>
          </a:p>
        </p:txBody>
      </p:sp>
      <p:sp>
        <p:nvSpPr>
          <p:cNvPr id="25" name="Text 23"/>
          <p:cNvSpPr/>
          <p:nvPr/>
        </p:nvSpPr>
        <p:spPr>
          <a:xfrm>
            <a:off x="5495544" y="2331720"/>
            <a:ext cx="1508760" cy="2423160"/>
          </a:xfrm>
          <a:prstGeom prst="rect">
            <a:avLst/>
          </a:prstGeom>
          <a:noFill/>
          <a:ln/>
        </p:spPr>
        <p:txBody>
          <a:bodyPr wrap="square" rtlCol="0" anchor="t"/>
          <a:lstStyle/>
          <a:p>
            <a:pPr marL="179388" indent="-179388" algn="r" rtl="1">
              <a:buSzPct val="100000"/>
              <a:buChar char="•"/>
            </a:pPr>
            <a:r>
              <a:rPr lang="en-US" sz="1000" dirty="0">
                <a:solidFill>
                  <a:srgbClr val="3D5068"/>
                </a:solidFill>
                <a:latin typeface="Arial" pitchFamily="34" charset="0"/>
                <a:ea typeface="Arial" pitchFamily="34" charset="-122"/>
                <a:cs typeface="Arial" pitchFamily="34" charset="-120"/>
              </a:rPr>
              <a:t>استبانة المتعلم</a:t>
            </a:r>
            <a:endParaRPr lang="en-US" sz="1000" dirty="0"/>
          </a:p>
          <a:p>
            <a:pPr marL="179388" indent="-179388" algn="r" rtl="1">
              <a:buSzPct val="100000"/>
              <a:buChar char="•"/>
            </a:pPr>
            <a:r>
              <a:rPr lang="en-US" sz="1000" dirty="0">
                <a:solidFill>
                  <a:srgbClr val="3D5068"/>
                </a:solidFill>
                <a:latin typeface="Arial" pitchFamily="34" charset="0"/>
                <a:ea typeface="Arial" pitchFamily="34" charset="-122"/>
                <a:cs typeface="Arial" pitchFamily="34" charset="-120"/>
              </a:rPr>
              <a:t>استبانة المعلم</a:t>
            </a:r>
            <a:endParaRPr lang="en-US" sz="1000" dirty="0"/>
          </a:p>
          <a:p>
            <a:pPr marL="179388" indent="-179388" algn="r" rtl="1">
              <a:buSzPct val="100000"/>
              <a:buChar char="•"/>
            </a:pPr>
            <a:r>
              <a:rPr lang="en-US" sz="1000" dirty="0">
                <a:solidFill>
                  <a:srgbClr val="3D5068"/>
                </a:solidFill>
                <a:latin typeface="Arial" pitchFamily="34" charset="0"/>
                <a:ea typeface="Arial" pitchFamily="34" charset="-122"/>
                <a:cs typeface="Arial" pitchFamily="34" charset="-120"/>
              </a:rPr>
              <a:t>استبانة ولي الأمر</a:t>
            </a:r>
            <a:endParaRPr lang="en-US" sz="1000" dirty="0"/>
          </a:p>
        </p:txBody>
      </p:sp>
      <p:sp>
        <p:nvSpPr>
          <p:cNvPr id="26" name="Shape 24"/>
          <p:cNvSpPr/>
          <p:nvPr/>
        </p:nvSpPr>
        <p:spPr>
          <a:xfrm>
            <a:off x="7159752" y="1325880"/>
            <a:ext cx="1600200" cy="352044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27" name="Shape 25"/>
          <p:cNvSpPr/>
          <p:nvPr/>
        </p:nvSpPr>
        <p:spPr>
          <a:xfrm>
            <a:off x="7159752" y="1325880"/>
            <a:ext cx="1600200" cy="502920"/>
          </a:xfrm>
          <a:prstGeom prst="rect">
            <a:avLst/>
          </a:prstGeom>
          <a:solidFill>
            <a:srgbClr val="C9A227"/>
          </a:solidFill>
          <a:ln w="12700">
            <a:solidFill>
              <a:srgbClr val="C9A227"/>
            </a:solidFill>
            <a:prstDash val="solid"/>
          </a:ln>
        </p:spPr>
      </p:sp>
      <p:sp>
        <p:nvSpPr>
          <p:cNvPr id="28" name="Text 26"/>
          <p:cNvSpPr/>
          <p:nvPr/>
        </p:nvSpPr>
        <p:spPr>
          <a:xfrm>
            <a:off x="7159752" y="1325880"/>
            <a:ext cx="1600200" cy="502920"/>
          </a:xfrm>
          <a:prstGeom prst="rect">
            <a:avLst/>
          </a:prstGeom>
          <a:noFill/>
          <a:ln/>
        </p:spPr>
        <p:txBody>
          <a:bodyPr wrap="square" lIns="0" tIns="0" rIns="0" bIns="0" rtlCol="0" anchor="ctr"/>
          <a:lstStyle/>
          <a:p>
            <a:pPr marL="0" indent="0" algn="ctr">
              <a:buNone/>
            </a:pPr>
            <a:r>
              <a:rPr lang="en-US" sz="1800" dirty="0">
                <a:solidFill>
                  <a:srgbClr val="FFFFFF"/>
                </a:solidFill>
                <a:latin typeface="Arial" pitchFamily="34" charset="0"/>
                <a:ea typeface="Arial" pitchFamily="34" charset="-122"/>
                <a:cs typeface="Arial" pitchFamily="34" charset="-120"/>
              </a:rPr>
              <a:t>📝</a:t>
            </a:r>
            <a:endParaRPr lang="en-US" sz="1800" dirty="0"/>
          </a:p>
        </p:txBody>
      </p:sp>
      <p:sp>
        <p:nvSpPr>
          <p:cNvPr id="29" name="Text 27"/>
          <p:cNvSpPr/>
          <p:nvPr/>
        </p:nvSpPr>
        <p:spPr>
          <a:xfrm>
            <a:off x="7205472" y="1847088"/>
            <a:ext cx="1508760" cy="457200"/>
          </a:xfrm>
          <a:prstGeom prst="rect">
            <a:avLst/>
          </a:prstGeom>
          <a:noFill/>
          <a:ln/>
        </p:spPr>
        <p:txBody>
          <a:bodyPr wrap="square" lIns="0" tIns="0" rIns="0" bIns="0" rtlCol="0" anchor="ctr"/>
          <a:lstStyle/>
          <a:p>
            <a:pPr marL="0" indent="0" algn="ctr" rtl="1">
              <a:buNone/>
            </a:pPr>
            <a:r>
              <a:rPr lang="en-US" sz="1100" b="1" dirty="0">
                <a:solidFill>
                  <a:srgbClr val="C9A227"/>
                </a:solidFill>
                <a:latin typeface="Arial" pitchFamily="34" charset="0"/>
                <a:ea typeface="Arial" pitchFamily="34" charset="-122"/>
                <a:cs typeface="Arial" pitchFamily="34" charset="-120"/>
              </a:rPr>
              <a:t>الاختبارات الوطنية</a:t>
            </a:r>
            <a:endParaRPr lang="en-US" sz="1100" dirty="0"/>
          </a:p>
        </p:txBody>
      </p:sp>
      <p:sp>
        <p:nvSpPr>
          <p:cNvPr id="30" name="Text 28"/>
          <p:cNvSpPr/>
          <p:nvPr/>
        </p:nvSpPr>
        <p:spPr>
          <a:xfrm>
            <a:off x="7205472" y="2331720"/>
            <a:ext cx="1508760" cy="2423160"/>
          </a:xfrm>
          <a:prstGeom prst="rect">
            <a:avLst/>
          </a:prstGeom>
          <a:noFill/>
          <a:ln/>
        </p:spPr>
        <p:txBody>
          <a:bodyPr wrap="square" rtlCol="0" anchor="t"/>
          <a:lstStyle/>
          <a:p>
            <a:pPr marL="179388" indent="-179388" algn="r" rtl="1">
              <a:buSzPct val="100000"/>
              <a:buChar char="•"/>
            </a:pPr>
            <a:r>
              <a:rPr lang="ar-SA" sz="1000" dirty="0">
                <a:solidFill>
                  <a:srgbClr val="3D5068"/>
                </a:solidFill>
                <a:latin typeface="Arial" pitchFamily="34" charset="0"/>
                <a:cs typeface="Arial" pitchFamily="34" charset="-120"/>
              </a:rPr>
              <a:t>نافس: القراءة</a:t>
            </a:r>
            <a:endParaRPr lang="en-US" sz="1000" dirty="0"/>
          </a:p>
          <a:p>
            <a:pPr marL="179388" indent="-179388" algn="r" rtl="1">
              <a:buSzPct val="100000"/>
              <a:buChar char="•"/>
            </a:pPr>
            <a:r>
              <a:rPr lang="en-US" sz="1000" dirty="0" err="1">
                <a:solidFill>
                  <a:srgbClr val="3D5068"/>
                </a:solidFill>
                <a:latin typeface="Arial" pitchFamily="34" charset="0"/>
                <a:ea typeface="Arial" pitchFamily="34" charset="-122"/>
                <a:cs typeface="Arial" pitchFamily="34" charset="-120"/>
              </a:rPr>
              <a:t>نافس</a:t>
            </a:r>
            <a:r>
              <a:rPr lang="ar-SA" sz="1000" dirty="0">
                <a:solidFill>
                  <a:srgbClr val="3D5068"/>
                </a:solidFill>
                <a:latin typeface="Arial" pitchFamily="34" charset="0"/>
                <a:ea typeface="Arial" pitchFamily="34" charset="-122"/>
                <a:cs typeface="Arial" pitchFamily="34" charset="-120"/>
              </a:rPr>
              <a:t>: </a:t>
            </a:r>
            <a:r>
              <a:rPr lang="en-US" sz="1000" dirty="0" err="1">
                <a:solidFill>
                  <a:srgbClr val="3D5068"/>
                </a:solidFill>
                <a:latin typeface="Arial" pitchFamily="34" charset="0"/>
                <a:ea typeface="Arial" pitchFamily="34" charset="-122"/>
                <a:cs typeface="Arial" pitchFamily="34" charset="-120"/>
              </a:rPr>
              <a:t>الرياضيات</a:t>
            </a:r>
            <a:endParaRPr lang="en-US" sz="1000" dirty="0"/>
          </a:p>
          <a:p>
            <a:pPr marL="179388" indent="-179388" algn="r" rtl="1">
              <a:buSzPct val="100000"/>
              <a:buChar char="•"/>
            </a:pPr>
            <a:r>
              <a:rPr lang="en-US" sz="1000" dirty="0" err="1">
                <a:solidFill>
                  <a:srgbClr val="3D5068"/>
                </a:solidFill>
                <a:latin typeface="Arial" pitchFamily="34" charset="0"/>
                <a:ea typeface="Arial" pitchFamily="34" charset="-122"/>
                <a:cs typeface="Arial" pitchFamily="34" charset="-120"/>
              </a:rPr>
              <a:t>نافس</a:t>
            </a:r>
            <a:r>
              <a:rPr lang="en-US" sz="1000" dirty="0">
                <a:solidFill>
                  <a:srgbClr val="3D5068"/>
                </a:solidFill>
                <a:latin typeface="Arial" pitchFamily="34" charset="0"/>
                <a:ea typeface="Arial" pitchFamily="34" charset="-122"/>
                <a:cs typeface="Arial" pitchFamily="34" charset="-120"/>
              </a:rPr>
              <a:t>:</a:t>
            </a:r>
            <a:r>
              <a:rPr lang="ar-SA" sz="1000" dirty="0">
                <a:solidFill>
                  <a:srgbClr val="3D5068"/>
                </a:solidFill>
                <a:latin typeface="Arial" pitchFamily="34" charset="0"/>
                <a:ea typeface="Arial" pitchFamily="34" charset="-122"/>
                <a:cs typeface="Arial" pitchFamily="34" charset="-120"/>
              </a:rPr>
              <a:t> </a:t>
            </a:r>
            <a:r>
              <a:rPr lang="en-US" sz="1000" dirty="0" err="1">
                <a:solidFill>
                  <a:srgbClr val="3D5068"/>
                </a:solidFill>
                <a:latin typeface="Arial" pitchFamily="34" charset="0"/>
                <a:ea typeface="Arial" pitchFamily="34" charset="-122"/>
                <a:cs typeface="Arial" pitchFamily="34" charset="-120"/>
              </a:rPr>
              <a:t>العلوم</a:t>
            </a:r>
            <a:endParaRPr lang="en-US" sz="1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4F7FA"/>
        </a:solidFill>
        <a:effectLst/>
      </p:bgPr>
    </p:bg>
    <p:spTree>
      <p:nvGrpSpPr>
        <p:cNvPr id="1" name=""/>
        <p:cNvGrpSpPr/>
        <p:nvPr/>
      </p:nvGrpSpPr>
      <p:grpSpPr>
        <a:xfrm>
          <a:off x="0" y="0"/>
          <a:ext cx="0" cy="0"/>
          <a:chOff x="0" y="0"/>
          <a:chExt cx="0" cy="0"/>
        </a:xfrm>
      </p:grpSpPr>
      <p:sp>
        <p:nvSpPr>
          <p:cNvPr id="2" name="Shape 0"/>
          <p:cNvSpPr/>
          <p:nvPr/>
        </p:nvSpPr>
        <p:spPr>
          <a:xfrm>
            <a:off x="0" y="0"/>
            <a:ext cx="9144000" cy="1097280"/>
          </a:xfrm>
          <a:prstGeom prst="rect">
            <a:avLst/>
          </a:prstGeom>
          <a:solidFill>
            <a:srgbClr val="0D2137"/>
          </a:solidFill>
          <a:ln w="12700">
            <a:solidFill>
              <a:srgbClr val="0D2137"/>
            </a:solidFill>
            <a:prstDash val="solid"/>
          </a:ln>
        </p:spPr>
      </p:sp>
      <p:sp>
        <p:nvSpPr>
          <p:cNvPr id="3" name="Shape 1"/>
          <p:cNvSpPr/>
          <p:nvPr/>
        </p:nvSpPr>
        <p:spPr>
          <a:xfrm>
            <a:off x="0" y="1097280"/>
            <a:ext cx="9144000" cy="64008"/>
          </a:xfrm>
          <a:prstGeom prst="rect">
            <a:avLst/>
          </a:prstGeom>
          <a:solidFill>
            <a:srgbClr val="0A6E75"/>
          </a:solidFill>
          <a:ln w="12700">
            <a:solidFill>
              <a:srgbClr val="0A6E75"/>
            </a:solidFill>
            <a:prstDash val="solid"/>
          </a:ln>
        </p:spPr>
      </p:sp>
      <p:sp>
        <p:nvSpPr>
          <p:cNvPr id="4" name="Text 2"/>
          <p:cNvSpPr/>
          <p:nvPr/>
        </p:nvSpPr>
        <p:spPr>
          <a:xfrm>
            <a:off x="365760" y="73152"/>
            <a:ext cx="8412480" cy="777240"/>
          </a:xfrm>
          <a:prstGeom prst="rect">
            <a:avLst/>
          </a:prstGeom>
          <a:noFill/>
          <a:ln/>
        </p:spPr>
        <p:txBody>
          <a:bodyPr wrap="square" lIns="0" tIns="0" rIns="0" bIns="0" rtlCol="0" anchor="ctr"/>
          <a:lstStyle/>
          <a:p>
            <a:pPr marL="0" indent="0" algn="r" rtl="1">
              <a:buNone/>
            </a:pPr>
            <a:r>
              <a:rPr lang="en-US" sz="2600" b="1" dirty="0">
                <a:solidFill>
                  <a:srgbClr val="FFFFFF"/>
                </a:solidFill>
                <a:latin typeface="Arial" pitchFamily="34" charset="0"/>
                <a:ea typeface="Arial" pitchFamily="34" charset="-122"/>
                <a:cs typeface="Arial" pitchFamily="34" charset="-120"/>
              </a:rPr>
              <a:t>مجالات التقويم والاعتماد المدرسي</a:t>
            </a:r>
            <a:endParaRPr lang="en-US" sz="2600" dirty="0"/>
          </a:p>
        </p:txBody>
      </p:sp>
      <p:sp>
        <p:nvSpPr>
          <p:cNvPr id="5" name="Text 3"/>
          <p:cNvSpPr/>
          <p:nvPr/>
        </p:nvSpPr>
        <p:spPr>
          <a:xfrm>
            <a:off x="365760" y="777240"/>
            <a:ext cx="8412480" cy="338328"/>
          </a:xfrm>
          <a:prstGeom prst="rect">
            <a:avLst/>
          </a:prstGeom>
          <a:noFill/>
          <a:ln/>
        </p:spPr>
        <p:txBody>
          <a:bodyPr wrap="square" lIns="0" tIns="0" rIns="0" bIns="0" rtlCol="0" anchor="t"/>
          <a:lstStyle/>
          <a:p>
            <a:pPr marL="0" indent="0" algn="r" rtl="1">
              <a:buNone/>
            </a:pPr>
            <a:r>
              <a:rPr lang="en-US" sz="1300" dirty="0">
                <a:solidFill>
                  <a:srgbClr val="A8D4E0"/>
                </a:solidFill>
                <a:latin typeface="Arial" pitchFamily="34" charset="0"/>
                <a:ea typeface="Arial" pitchFamily="34" charset="-122"/>
                <a:cs typeface="Arial" pitchFamily="34" charset="-120"/>
              </a:rPr>
              <a:t>الإطار المرجعي لهيئة تقويم التعليم والتدريب</a:t>
            </a:r>
            <a:endParaRPr lang="en-US" sz="1300" dirty="0"/>
          </a:p>
        </p:txBody>
      </p:sp>
      <p:sp>
        <p:nvSpPr>
          <p:cNvPr id="6" name="Shape 4"/>
          <p:cNvSpPr/>
          <p:nvPr/>
        </p:nvSpPr>
        <p:spPr>
          <a:xfrm>
            <a:off x="4713800" y="1325880"/>
            <a:ext cx="4297680" cy="173736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7" name="Shape 5"/>
          <p:cNvSpPr/>
          <p:nvPr/>
        </p:nvSpPr>
        <p:spPr>
          <a:xfrm>
            <a:off x="8947472" y="1325880"/>
            <a:ext cx="64008" cy="1737360"/>
          </a:xfrm>
          <a:prstGeom prst="rect">
            <a:avLst/>
          </a:prstGeom>
          <a:solidFill>
            <a:srgbClr val="0D2137"/>
          </a:solidFill>
          <a:ln w="12700">
            <a:solidFill>
              <a:srgbClr val="0D2137"/>
            </a:solidFill>
            <a:prstDash val="solid"/>
          </a:ln>
        </p:spPr>
      </p:sp>
      <p:sp>
        <p:nvSpPr>
          <p:cNvPr id="8" name="Shape 6"/>
          <p:cNvSpPr/>
          <p:nvPr/>
        </p:nvSpPr>
        <p:spPr>
          <a:xfrm>
            <a:off x="4713800" y="1325880"/>
            <a:ext cx="4297680" cy="457200"/>
          </a:xfrm>
          <a:prstGeom prst="rect">
            <a:avLst/>
          </a:prstGeom>
          <a:solidFill>
            <a:srgbClr val="0D2137"/>
          </a:solidFill>
          <a:ln w="12700">
            <a:solidFill>
              <a:srgbClr val="0D2137"/>
            </a:solidFill>
            <a:prstDash val="solid"/>
          </a:ln>
        </p:spPr>
      </p:sp>
      <p:sp>
        <p:nvSpPr>
          <p:cNvPr id="9" name="Text 7"/>
          <p:cNvSpPr/>
          <p:nvPr/>
        </p:nvSpPr>
        <p:spPr>
          <a:xfrm>
            <a:off x="4713800" y="1325880"/>
            <a:ext cx="4297680" cy="457200"/>
          </a:xfrm>
          <a:prstGeom prst="rect">
            <a:avLst/>
          </a:prstGeom>
          <a:noFill/>
          <a:ln/>
        </p:spPr>
        <p:txBody>
          <a:bodyPr wrap="square" lIns="0" tIns="0" rIns="0" bIns="0" rtlCol="0" anchor="ctr"/>
          <a:lstStyle/>
          <a:p>
            <a:pPr marL="0" indent="0" algn="ctr" rtl="1">
              <a:buNone/>
            </a:pPr>
            <a:r>
              <a:rPr lang="en-US" sz="1400" b="1" dirty="0">
                <a:solidFill>
                  <a:srgbClr val="FFFFFF"/>
                </a:solidFill>
                <a:latin typeface="Arial" pitchFamily="34" charset="0"/>
                <a:ea typeface="Arial" pitchFamily="34" charset="-122"/>
                <a:cs typeface="Arial" pitchFamily="34" charset="-120"/>
              </a:rPr>
              <a:t>🏛  القيادة المدرسية</a:t>
            </a:r>
            <a:endParaRPr lang="en-US" sz="1400" dirty="0"/>
          </a:p>
        </p:txBody>
      </p:sp>
      <p:sp>
        <p:nvSpPr>
          <p:cNvPr id="10" name="Text 8"/>
          <p:cNvSpPr/>
          <p:nvPr/>
        </p:nvSpPr>
        <p:spPr>
          <a:xfrm>
            <a:off x="4850960" y="1828800"/>
            <a:ext cx="3977640" cy="1188720"/>
          </a:xfrm>
          <a:prstGeom prst="rect">
            <a:avLst/>
          </a:prstGeom>
          <a:noFill/>
          <a:ln/>
        </p:spPr>
        <p:txBody>
          <a:bodyPr wrap="square" rtlCol="0" anchor="t"/>
          <a:lstStyle/>
          <a:p>
            <a:pPr marL="179388" indent="-179388" algn="r" rtl="1">
              <a:buSzPct val="100000"/>
              <a:buChar char="•"/>
            </a:pPr>
            <a:r>
              <a:rPr lang="en-US" sz="1200" dirty="0">
                <a:solidFill>
                  <a:srgbClr val="1A2533"/>
                </a:solidFill>
                <a:latin typeface="Arial" pitchFamily="34" charset="0"/>
                <a:ea typeface="Arial" pitchFamily="34" charset="-122"/>
                <a:cs typeface="Arial" pitchFamily="34" charset="-120"/>
              </a:rPr>
              <a:t>التخطيط الاستراتيجي</a:t>
            </a:r>
            <a:endParaRPr lang="en-US" sz="1200" dirty="0"/>
          </a:p>
          <a:p>
            <a:pPr marL="179388" indent="-179388" algn="r" rtl="1">
              <a:buSzPct val="100000"/>
              <a:buChar char="•"/>
            </a:pPr>
            <a:r>
              <a:rPr lang="en-US" sz="1200" dirty="0">
                <a:solidFill>
                  <a:srgbClr val="1A2533"/>
                </a:solidFill>
                <a:latin typeface="Arial" pitchFamily="34" charset="0"/>
                <a:ea typeface="Arial" pitchFamily="34" charset="-122"/>
                <a:cs typeface="Arial" pitchFamily="34" charset="-120"/>
              </a:rPr>
              <a:t>قيادة العملية التعليمية</a:t>
            </a:r>
            <a:endParaRPr lang="en-US" sz="1200" dirty="0"/>
          </a:p>
          <a:p>
            <a:pPr marL="179388" indent="-179388" algn="r" rtl="1">
              <a:buSzPct val="100000"/>
              <a:buChar char="•"/>
            </a:pPr>
            <a:r>
              <a:rPr lang="en-US" sz="1200" dirty="0">
                <a:solidFill>
                  <a:srgbClr val="1A2533"/>
                </a:solidFill>
                <a:latin typeface="Arial" pitchFamily="34" charset="0"/>
                <a:ea typeface="Arial" pitchFamily="34" charset="-122"/>
                <a:cs typeface="Arial" pitchFamily="34" charset="-120"/>
              </a:rPr>
              <a:t>المجتمع المدرسي</a:t>
            </a:r>
            <a:endParaRPr lang="en-US" sz="1200" dirty="0"/>
          </a:p>
          <a:p>
            <a:pPr marL="179388" indent="-179388" algn="r" rtl="1">
              <a:buSzPct val="100000"/>
              <a:buChar char="•"/>
            </a:pPr>
            <a:r>
              <a:rPr lang="en-US" sz="1200" dirty="0">
                <a:solidFill>
                  <a:srgbClr val="1A2533"/>
                </a:solidFill>
                <a:latin typeface="Arial" pitchFamily="34" charset="0"/>
                <a:ea typeface="Arial" pitchFamily="34" charset="-122"/>
                <a:cs typeface="Arial" pitchFamily="34" charset="-120"/>
              </a:rPr>
              <a:t>التطوير المؤسسي</a:t>
            </a:r>
            <a:endParaRPr lang="en-US" sz="1200" dirty="0"/>
          </a:p>
        </p:txBody>
      </p:sp>
      <p:sp>
        <p:nvSpPr>
          <p:cNvPr id="11" name="Shape 9"/>
          <p:cNvSpPr/>
          <p:nvPr/>
        </p:nvSpPr>
        <p:spPr>
          <a:xfrm>
            <a:off x="187520" y="1325880"/>
            <a:ext cx="4297680" cy="173736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12" name="Shape 10"/>
          <p:cNvSpPr/>
          <p:nvPr/>
        </p:nvSpPr>
        <p:spPr>
          <a:xfrm>
            <a:off x="4421192" y="1325880"/>
            <a:ext cx="64008" cy="1737360"/>
          </a:xfrm>
          <a:prstGeom prst="rect">
            <a:avLst/>
          </a:prstGeom>
          <a:solidFill>
            <a:srgbClr val="0A6E75"/>
          </a:solidFill>
          <a:ln w="12700">
            <a:solidFill>
              <a:srgbClr val="0A6E75"/>
            </a:solidFill>
            <a:prstDash val="solid"/>
          </a:ln>
        </p:spPr>
      </p:sp>
      <p:sp>
        <p:nvSpPr>
          <p:cNvPr id="13" name="Shape 11"/>
          <p:cNvSpPr/>
          <p:nvPr/>
        </p:nvSpPr>
        <p:spPr>
          <a:xfrm>
            <a:off x="187520" y="1325880"/>
            <a:ext cx="4297680" cy="457200"/>
          </a:xfrm>
          <a:prstGeom prst="rect">
            <a:avLst/>
          </a:prstGeom>
          <a:solidFill>
            <a:srgbClr val="0A6E75"/>
          </a:solidFill>
          <a:ln w="12700">
            <a:solidFill>
              <a:srgbClr val="0A6E75"/>
            </a:solidFill>
            <a:prstDash val="solid"/>
          </a:ln>
        </p:spPr>
      </p:sp>
      <p:sp>
        <p:nvSpPr>
          <p:cNvPr id="14" name="Text 12"/>
          <p:cNvSpPr/>
          <p:nvPr/>
        </p:nvSpPr>
        <p:spPr>
          <a:xfrm>
            <a:off x="187520" y="1325880"/>
            <a:ext cx="4297680" cy="457200"/>
          </a:xfrm>
          <a:prstGeom prst="rect">
            <a:avLst/>
          </a:prstGeom>
          <a:noFill/>
          <a:ln/>
        </p:spPr>
        <p:txBody>
          <a:bodyPr wrap="square" lIns="0" tIns="0" rIns="0" bIns="0" rtlCol="0" anchor="ctr"/>
          <a:lstStyle/>
          <a:p>
            <a:pPr marL="0" indent="0" algn="ctr" rtl="1">
              <a:buNone/>
            </a:pPr>
            <a:r>
              <a:rPr lang="en-US" sz="1400" b="1" dirty="0">
                <a:solidFill>
                  <a:srgbClr val="FFFFFF"/>
                </a:solidFill>
                <a:latin typeface="Arial" pitchFamily="34" charset="0"/>
                <a:ea typeface="Arial" pitchFamily="34" charset="-122"/>
                <a:cs typeface="Arial" pitchFamily="34" charset="-120"/>
              </a:rPr>
              <a:t>📚  التعليم والتعلم</a:t>
            </a:r>
            <a:endParaRPr lang="en-US" sz="1400" dirty="0"/>
          </a:p>
        </p:txBody>
      </p:sp>
      <p:sp>
        <p:nvSpPr>
          <p:cNvPr id="15" name="Text 13"/>
          <p:cNvSpPr/>
          <p:nvPr/>
        </p:nvSpPr>
        <p:spPr>
          <a:xfrm>
            <a:off x="324680" y="1828800"/>
            <a:ext cx="3977640" cy="1188720"/>
          </a:xfrm>
          <a:prstGeom prst="rect">
            <a:avLst/>
          </a:prstGeom>
          <a:noFill/>
          <a:ln/>
        </p:spPr>
        <p:txBody>
          <a:bodyPr wrap="square" rtlCol="0" anchor="t"/>
          <a:lstStyle/>
          <a:p>
            <a:pPr marL="179388" indent="-179388" algn="r" rtl="1">
              <a:buSzPct val="100000"/>
              <a:buChar char="•"/>
            </a:pPr>
            <a:r>
              <a:rPr lang="en-US" sz="1200" dirty="0">
                <a:solidFill>
                  <a:srgbClr val="1A2533"/>
                </a:solidFill>
                <a:latin typeface="Arial" pitchFamily="34" charset="0"/>
                <a:ea typeface="Arial" pitchFamily="34" charset="-122"/>
                <a:cs typeface="Arial" pitchFamily="34" charset="-120"/>
              </a:rPr>
              <a:t>بناء خبرات التعلم</a:t>
            </a:r>
            <a:endParaRPr lang="en-US" sz="1200" dirty="0"/>
          </a:p>
          <a:p>
            <a:pPr marL="179388" indent="-179388" algn="r" rtl="1">
              <a:buSzPct val="100000"/>
              <a:buChar char="•"/>
            </a:pPr>
            <a:r>
              <a:rPr lang="en-US" sz="1200" dirty="0">
                <a:solidFill>
                  <a:srgbClr val="1A2533"/>
                </a:solidFill>
                <a:latin typeface="Arial" pitchFamily="34" charset="0"/>
                <a:ea typeface="Arial" pitchFamily="34" charset="-122"/>
                <a:cs typeface="Arial" pitchFamily="34" charset="-120"/>
              </a:rPr>
              <a:t>تقويم التعلم</a:t>
            </a:r>
            <a:endParaRPr lang="en-US" sz="1200" dirty="0"/>
          </a:p>
        </p:txBody>
      </p:sp>
      <p:sp>
        <p:nvSpPr>
          <p:cNvPr id="16" name="Shape 14"/>
          <p:cNvSpPr/>
          <p:nvPr/>
        </p:nvSpPr>
        <p:spPr>
          <a:xfrm>
            <a:off x="4713800" y="3246120"/>
            <a:ext cx="4297680" cy="173736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17" name="Shape 15"/>
          <p:cNvSpPr/>
          <p:nvPr/>
        </p:nvSpPr>
        <p:spPr>
          <a:xfrm>
            <a:off x="8947472" y="3246120"/>
            <a:ext cx="64008" cy="1737360"/>
          </a:xfrm>
          <a:prstGeom prst="rect">
            <a:avLst/>
          </a:prstGeom>
          <a:solidFill>
            <a:srgbClr val="1A8A5A"/>
          </a:solidFill>
          <a:ln w="12700">
            <a:solidFill>
              <a:srgbClr val="1A8A5A"/>
            </a:solidFill>
            <a:prstDash val="solid"/>
          </a:ln>
        </p:spPr>
      </p:sp>
      <p:sp>
        <p:nvSpPr>
          <p:cNvPr id="18" name="Shape 16"/>
          <p:cNvSpPr/>
          <p:nvPr/>
        </p:nvSpPr>
        <p:spPr>
          <a:xfrm>
            <a:off x="4713800" y="3246120"/>
            <a:ext cx="4297680" cy="457200"/>
          </a:xfrm>
          <a:prstGeom prst="rect">
            <a:avLst/>
          </a:prstGeom>
          <a:solidFill>
            <a:srgbClr val="1A8A5A"/>
          </a:solidFill>
          <a:ln w="12700">
            <a:solidFill>
              <a:srgbClr val="1A8A5A"/>
            </a:solidFill>
            <a:prstDash val="solid"/>
          </a:ln>
        </p:spPr>
      </p:sp>
      <p:sp>
        <p:nvSpPr>
          <p:cNvPr id="19" name="Text 17"/>
          <p:cNvSpPr/>
          <p:nvPr/>
        </p:nvSpPr>
        <p:spPr>
          <a:xfrm>
            <a:off x="4713800" y="3246120"/>
            <a:ext cx="4297680" cy="457200"/>
          </a:xfrm>
          <a:prstGeom prst="rect">
            <a:avLst/>
          </a:prstGeom>
          <a:noFill/>
          <a:ln/>
        </p:spPr>
        <p:txBody>
          <a:bodyPr wrap="square" lIns="0" tIns="0" rIns="0" bIns="0" rtlCol="0" anchor="ctr"/>
          <a:lstStyle/>
          <a:p>
            <a:pPr marL="0" indent="0" algn="ctr" rtl="1">
              <a:buNone/>
            </a:pPr>
            <a:r>
              <a:rPr lang="en-US" sz="1400" b="1" dirty="0">
                <a:solidFill>
                  <a:srgbClr val="FFFFFF"/>
                </a:solidFill>
                <a:latin typeface="Arial" pitchFamily="34" charset="0"/>
                <a:ea typeface="Arial" pitchFamily="34" charset="-122"/>
                <a:cs typeface="Arial" pitchFamily="34" charset="-120"/>
              </a:rPr>
              <a:t>🎯  نواتج التعلم</a:t>
            </a:r>
            <a:endParaRPr lang="en-US" sz="1400" dirty="0"/>
          </a:p>
        </p:txBody>
      </p:sp>
      <p:sp>
        <p:nvSpPr>
          <p:cNvPr id="20" name="Text 18"/>
          <p:cNvSpPr/>
          <p:nvPr/>
        </p:nvSpPr>
        <p:spPr>
          <a:xfrm>
            <a:off x="4850960" y="3749040"/>
            <a:ext cx="3977640" cy="1188720"/>
          </a:xfrm>
          <a:prstGeom prst="rect">
            <a:avLst/>
          </a:prstGeom>
          <a:noFill/>
          <a:ln/>
        </p:spPr>
        <p:txBody>
          <a:bodyPr wrap="square" rtlCol="0" anchor="t"/>
          <a:lstStyle/>
          <a:p>
            <a:pPr marL="179388" indent="-179388" algn="r" rtl="1">
              <a:buSzPct val="100000"/>
              <a:buChar char="•"/>
            </a:pPr>
            <a:r>
              <a:rPr lang="en-US" sz="1200" dirty="0">
                <a:solidFill>
                  <a:srgbClr val="1A2533"/>
                </a:solidFill>
                <a:latin typeface="Arial" pitchFamily="34" charset="0"/>
                <a:ea typeface="Arial" pitchFamily="34" charset="-122"/>
                <a:cs typeface="Arial" pitchFamily="34" charset="-120"/>
              </a:rPr>
              <a:t>التحصيل التعليمي</a:t>
            </a:r>
            <a:endParaRPr lang="en-US" sz="1200" dirty="0"/>
          </a:p>
          <a:p>
            <a:pPr marL="179388" indent="-179388" algn="r" rtl="1">
              <a:buSzPct val="100000"/>
              <a:buChar char="•"/>
            </a:pPr>
            <a:r>
              <a:rPr lang="en-US" sz="1200" dirty="0">
                <a:solidFill>
                  <a:srgbClr val="1A2533"/>
                </a:solidFill>
                <a:latin typeface="Arial" pitchFamily="34" charset="0"/>
                <a:ea typeface="Arial" pitchFamily="34" charset="-122"/>
                <a:cs typeface="Arial" pitchFamily="34" charset="-120"/>
              </a:rPr>
              <a:t>التطور الشخصي والصحي والاجتماعي</a:t>
            </a:r>
            <a:endParaRPr lang="en-US" sz="1200" dirty="0"/>
          </a:p>
        </p:txBody>
      </p:sp>
      <p:sp>
        <p:nvSpPr>
          <p:cNvPr id="21" name="Shape 19"/>
          <p:cNvSpPr/>
          <p:nvPr/>
        </p:nvSpPr>
        <p:spPr>
          <a:xfrm>
            <a:off x="187520" y="3246120"/>
            <a:ext cx="4297680" cy="173736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22" name="Shape 20"/>
          <p:cNvSpPr/>
          <p:nvPr/>
        </p:nvSpPr>
        <p:spPr>
          <a:xfrm>
            <a:off x="4421192" y="3246120"/>
            <a:ext cx="64008" cy="1737360"/>
          </a:xfrm>
          <a:prstGeom prst="rect">
            <a:avLst/>
          </a:prstGeom>
          <a:solidFill>
            <a:srgbClr val="1A7DAC"/>
          </a:solidFill>
          <a:ln w="12700">
            <a:solidFill>
              <a:srgbClr val="1A7DAC"/>
            </a:solidFill>
            <a:prstDash val="solid"/>
          </a:ln>
        </p:spPr>
      </p:sp>
      <p:sp>
        <p:nvSpPr>
          <p:cNvPr id="23" name="Shape 21"/>
          <p:cNvSpPr/>
          <p:nvPr/>
        </p:nvSpPr>
        <p:spPr>
          <a:xfrm>
            <a:off x="187520" y="3246120"/>
            <a:ext cx="4297680" cy="457200"/>
          </a:xfrm>
          <a:prstGeom prst="rect">
            <a:avLst/>
          </a:prstGeom>
          <a:solidFill>
            <a:srgbClr val="1A7DAC"/>
          </a:solidFill>
          <a:ln w="12700">
            <a:solidFill>
              <a:srgbClr val="1A7DAC"/>
            </a:solidFill>
            <a:prstDash val="solid"/>
          </a:ln>
        </p:spPr>
      </p:sp>
      <p:sp>
        <p:nvSpPr>
          <p:cNvPr id="24" name="Text 22"/>
          <p:cNvSpPr/>
          <p:nvPr/>
        </p:nvSpPr>
        <p:spPr>
          <a:xfrm>
            <a:off x="187520" y="3246120"/>
            <a:ext cx="4297680" cy="457200"/>
          </a:xfrm>
          <a:prstGeom prst="rect">
            <a:avLst/>
          </a:prstGeom>
          <a:noFill/>
          <a:ln/>
        </p:spPr>
        <p:txBody>
          <a:bodyPr wrap="square" lIns="0" tIns="0" rIns="0" bIns="0" rtlCol="0" anchor="ctr"/>
          <a:lstStyle/>
          <a:p>
            <a:pPr marL="0" indent="0" algn="ctr" rtl="1">
              <a:buNone/>
            </a:pPr>
            <a:r>
              <a:rPr lang="en-US" sz="1400" b="1" dirty="0">
                <a:solidFill>
                  <a:srgbClr val="FFFFFF"/>
                </a:solidFill>
                <a:latin typeface="Arial" pitchFamily="34" charset="0"/>
                <a:ea typeface="Arial" pitchFamily="34" charset="-122"/>
                <a:cs typeface="Arial" pitchFamily="34" charset="-120"/>
              </a:rPr>
              <a:t>🏫  البيئة المدرسية</a:t>
            </a:r>
            <a:endParaRPr lang="en-US" sz="1400" dirty="0"/>
          </a:p>
        </p:txBody>
      </p:sp>
      <p:sp>
        <p:nvSpPr>
          <p:cNvPr id="25" name="Text 23"/>
          <p:cNvSpPr/>
          <p:nvPr/>
        </p:nvSpPr>
        <p:spPr>
          <a:xfrm>
            <a:off x="324680" y="3749040"/>
            <a:ext cx="3977640" cy="1188720"/>
          </a:xfrm>
          <a:prstGeom prst="rect">
            <a:avLst/>
          </a:prstGeom>
          <a:noFill/>
          <a:ln/>
        </p:spPr>
        <p:txBody>
          <a:bodyPr wrap="square" rtlCol="0" anchor="t"/>
          <a:lstStyle/>
          <a:p>
            <a:pPr marL="179388" indent="-179388" algn="r" rtl="1">
              <a:buSzPct val="100000"/>
              <a:buChar char="•"/>
            </a:pPr>
            <a:r>
              <a:rPr lang="en-US" sz="1200" dirty="0">
                <a:solidFill>
                  <a:srgbClr val="1A2533"/>
                </a:solidFill>
                <a:latin typeface="Arial" pitchFamily="34" charset="0"/>
                <a:ea typeface="Arial" pitchFamily="34" charset="-122"/>
                <a:cs typeface="Arial" pitchFamily="34" charset="-120"/>
              </a:rPr>
              <a:t>المبنى المدرسي</a:t>
            </a:r>
            <a:endParaRPr lang="en-US" sz="1200" dirty="0"/>
          </a:p>
          <a:p>
            <a:pPr marL="179388" indent="-179388" algn="r" rtl="1">
              <a:buSzPct val="100000"/>
              <a:buChar char="•"/>
            </a:pPr>
            <a:r>
              <a:rPr lang="en-US" sz="1200" dirty="0">
                <a:solidFill>
                  <a:srgbClr val="1A2533"/>
                </a:solidFill>
                <a:latin typeface="Arial" pitchFamily="34" charset="0"/>
                <a:ea typeface="Arial" pitchFamily="34" charset="-122"/>
                <a:cs typeface="Arial" pitchFamily="34" charset="-120"/>
              </a:rPr>
              <a:t>الأمن والسلامة</a:t>
            </a:r>
            <a:endParaRPr lang="en-US" sz="12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4F7FA"/>
        </a:solidFill>
        <a:effectLst/>
      </p:bgPr>
    </p:bg>
    <p:spTree>
      <p:nvGrpSpPr>
        <p:cNvPr id="1" name=""/>
        <p:cNvGrpSpPr/>
        <p:nvPr/>
      </p:nvGrpSpPr>
      <p:grpSpPr>
        <a:xfrm>
          <a:off x="0" y="0"/>
          <a:ext cx="0" cy="0"/>
          <a:chOff x="0" y="0"/>
          <a:chExt cx="0" cy="0"/>
        </a:xfrm>
      </p:grpSpPr>
      <p:sp>
        <p:nvSpPr>
          <p:cNvPr id="2" name="Shape 0"/>
          <p:cNvSpPr/>
          <p:nvPr/>
        </p:nvSpPr>
        <p:spPr>
          <a:xfrm>
            <a:off x="0" y="0"/>
            <a:ext cx="9144000" cy="1097280"/>
          </a:xfrm>
          <a:prstGeom prst="rect">
            <a:avLst/>
          </a:prstGeom>
          <a:solidFill>
            <a:srgbClr val="0D2137"/>
          </a:solidFill>
          <a:ln w="12700">
            <a:solidFill>
              <a:srgbClr val="0D2137"/>
            </a:solidFill>
            <a:prstDash val="solid"/>
          </a:ln>
        </p:spPr>
      </p:sp>
      <p:sp>
        <p:nvSpPr>
          <p:cNvPr id="3" name="Shape 1"/>
          <p:cNvSpPr/>
          <p:nvPr/>
        </p:nvSpPr>
        <p:spPr>
          <a:xfrm>
            <a:off x="0" y="1097280"/>
            <a:ext cx="9144000" cy="64008"/>
          </a:xfrm>
          <a:prstGeom prst="rect">
            <a:avLst/>
          </a:prstGeom>
          <a:solidFill>
            <a:srgbClr val="0A6E75"/>
          </a:solidFill>
          <a:ln w="12700">
            <a:solidFill>
              <a:srgbClr val="0A6E75"/>
            </a:solidFill>
            <a:prstDash val="solid"/>
          </a:ln>
        </p:spPr>
      </p:sp>
      <p:sp>
        <p:nvSpPr>
          <p:cNvPr id="4" name="Text 2"/>
          <p:cNvSpPr/>
          <p:nvPr/>
        </p:nvSpPr>
        <p:spPr>
          <a:xfrm>
            <a:off x="365760" y="73152"/>
            <a:ext cx="8412480" cy="777240"/>
          </a:xfrm>
          <a:prstGeom prst="rect">
            <a:avLst/>
          </a:prstGeom>
          <a:noFill/>
          <a:ln/>
        </p:spPr>
        <p:txBody>
          <a:bodyPr wrap="square" lIns="0" tIns="0" rIns="0" bIns="0" rtlCol="0" anchor="ctr"/>
          <a:lstStyle/>
          <a:p>
            <a:pPr marL="0" indent="0" algn="r" rtl="1">
              <a:buNone/>
            </a:pPr>
            <a:r>
              <a:rPr lang="en-US" sz="2600" b="1" dirty="0">
                <a:solidFill>
                  <a:srgbClr val="FFFFFF"/>
                </a:solidFill>
                <a:latin typeface="Arial" pitchFamily="34" charset="0"/>
                <a:ea typeface="Arial" pitchFamily="34" charset="-122"/>
                <a:cs typeface="Arial" pitchFamily="34" charset="-120"/>
              </a:rPr>
              <a:t>مستويات الأداء المعتمدة</a:t>
            </a:r>
            <a:endParaRPr lang="en-US" sz="2600" dirty="0"/>
          </a:p>
        </p:txBody>
      </p:sp>
      <p:sp>
        <p:nvSpPr>
          <p:cNvPr id="5" name="Text 3"/>
          <p:cNvSpPr/>
          <p:nvPr/>
        </p:nvSpPr>
        <p:spPr>
          <a:xfrm>
            <a:off x="365760" y="777240"/>
            <a:ext cx="8412480" cy="338328"/>
          </a:xfrm>
          <a:prstGeom prst="rect">
            <a:avLst/>
          </a:prstGeom>
          <a:noFill/>
          <a:ln/>
        </p:spPr>
        <p:txBody>
          <a:bodyPr wrap="square" lIns="0" tIns="0" rIns="0" bIns="0" rtlCol="0" anchor="t"/>
          <a:lstStyle/>
          <a:p>
            <a:pPr marL="0" indent="0" algn="r" rtl="1">
              <a:buNone/>
            </a:pPr>
            <a:r>
              <a:rPr lang="en-US" sz="1300" dirty="0">
                <a:solidFill>
                  <a:srgbClr val="A8D4E0"/>
                </a:solidFill>
                <a:latin typeface="Arial" pitchFamily="34" charset="0"/>
                <a:ea typeface="Arial" pitchFamily="34" charset="-122"/>
                <a:cs typeface="Arial" pitchFamily="34" charset="-120"/>
              </a:rPr>
              <a:t>إطار تصنيف الأداء وفق معايير الاعتماد المدرسي</a:t>
            </a:r>
            <a:endParaRPr lang="en-US" sz="1300" dirty="0"/>
          </a:p>
        </p:txBody>
      </p:sp>
      <p:sp>
        <p:nvSpPr>
          <p:cNvPr id="6" name="Shape 4"/>
          <p:cNvSpPr/>
          <p:nvPr/>
        </p:nvSpPr>
        <p:spPr>
          <a:xfrm>
            <a:off x="194146" y="1252131"/>
            <a:ext cx="1645920" cy="868680"/>
          </a:xfrm>
          <a:prstGeom prst="rect">
            <a:avLst/>
          </a:prstGeom>
          <a:solidFill>
            <a:srgbClr val="1A8A5A"/>
          </a:solidFill>
          <a:ln w="12700">
            <a:solidFill>
              <a:srgbClr val="1A8A5A"/>
            </a:solidFill>
            <a:prstDash val="solid"/>
          </a:ln>
        </p:spPr>
      </p:sp>
      <p:sp>
        <p:nvSpPr>
          <p:cNvPr id="7" name="Text 5"/>
          <p:cNvSpPr/>
          <p:nvPr/>
        </p:nvSpPr>
        <p:spPr>
          <a:xfrm>
            <a:off x="194146" y="1232519"/>
            <a:ext cx="1645920" cy="457200"/>
          </a:xfrm>
          <a:prstGeom prst="rect">
            <a:avLst/>
          </a:prstGeom>
          <a:noFill/>
          <a:ln/>
        </p:spPr>
        <p:txBody>
          <a:bodyPr wrap="square" lIns="0" tIns="0" rIns="0" bIns="0" rtlCol="0" anchor="ctr"/>
          <a:lstStyle/>
          <a:p>
            <a:pPr marL="0" indent="0" algn="ctr" rtl="1">
              <a:buNone/>
            </a:pPr>
            <a:r>
              <a:rPr lang="en-US" sz="1600" b="1" dirty="0">
                <a:solidFill>
                  <a:srgbClr val="FFFFFF"/>
                </a:solidFill>
                <a:latin typeface="Arial" pitchFamily="34" charset="0"/>
                <a:ea typeface="Arial" pitchFamily="34" charset="-122"/>
                <a:cs typeface="Arial" pitchFamily="34" charset="-120"/>
              </a:rPr>
              <a:t>التميز</a:t>
            </a:r>
            <a:endParaRPr lang="en-US" sz="1600" dirty="0"/>
          </a:p>
        </p:txBody>
      </p:sp>
      <p:sp>
        <p:nvSpPr>
          <p:cNvPr id="8" name="Text 6"/>
          <p:cNvSpPr/>
          <p:nvPr/>
        </p:nvSpPr>
        <p:spPr>
          <a:xfrm>
            <a:off x="194146" y="1768320"/>
            <a:ext cx="1645920" cy="365760"/>
          </a:xfrm>
          <a:prstGeom prst="rect">
            <a:avLst/>
          </a:prstGeom>
          <a:noFill/>
          <a:ln/>
        </p:spPr>
        <p:txBody>
          <a:bodyPr wrap="square" lIns="0" tIns="0" rIns="0" bIns="0" rtlCol="0" anchor="ctr"/>
          <a:lstStyle/>
          <a:p>
            <a:pPr marL="0" indent="0" algn="ctr">
              <a:buNone/>
            </a:pPr>
            <a:r>
              <a:rPr lang="en-US" sz="1300" dirty="0">
                <a:solidFill>
                  <a:srgbClr val="FFFFFF"/>
                </a:solidFill>
                <a:latin typeface="Arial" pitchFamily="34" charset="0"/>
                <a:ea typeface="Arial" pitchFamily="34" charset="-122"/>
                <a:cs typeface="Arial" pitchFamily="34" charset="-120"/>
              </a:rPr>
              <a:t>★★★★</a:t>
            </a:r>
            <a:endParaRPr lang="en-US" sz="1300" dirty="0"/>
          </a:p>
        </p:txBody>
      </p:sp>
      <p:sp>
        <p:nvSpPr>
          <p:cNvPr id="9" name="Shape 7"/>
          <p:cNvSpPr/>
          <p:nvPr/>
        </p:nvSpPr>
        <p:spPr>
          <a:xfrm>
            <a:off x="1840066" y="1252131"/>
            <a:ext cx="1828800" cy="868680"/>
          </a:xfrm>
          <a:prstGeom prst="rect">
            <a:avLst/>
          </a:prstGeom>
          <a:solidFill>
            <a:srgbClr val="1A8A5A">
              <a:alpha val="25000"/>
            </a:srgbClr>
          </a:solidFill>
          <a:ln w="12700">
            <a:solidFill>
              <a:srgbClr val="1A8A5A"/>
            </a:solidFill>
            <a:prstDash val="solid"/>
          </a:ln>
        </p:spPr>
        <p:txBody>
          <a:bodyPr/>
          <a:lstStyle/>
          <a:p>
            <a:endParaRPr lang="ar-SA" dirty="0"/>
          </a:p>
        </p:txBody>
      </p:sp>
      <p:sp>
        <p:nvSpPr>
          <p:cNvPr id="10" name="Text 8"/>
          <p:cNvSpPr/>
          <p:nvPr/>
        </p:nvSpPr>
        <p:spPr>
          <a:xfrm>
            <a:off x="1851499" y="1258774"/>
            <a:ext cx="1828800" cy="868680"/>
          </a:xfrm>
          <a:prstGeom prst="rect">
            <a:avLst/>
          </a:prstGeom>
          <a:noFill/>
          <a:ln/>
        </p:spPr>
        <p:txBody>
          <a:bodyPr wrap="square" lIns="0" tIns="0" rIns="0" bIns="0" rtlCol="0" anchor="ctr"/>
          <a:lstStyle/>
          <a:p>
            <a:pPr marL="0" indent="0" algn="ctr" rtl="1">
              <a:buNone/>
            </a:pPr>
            <a:r>
              <a:rPr lang="ar-SA" sz="1200" b="1" dirty="0">
                <a:solidFill>
                  <a:srgbClr val="1A8A5A"/>
                </a:solidFill>
                <a:latin typeface="Arial" pitchFamily="34" charset="0"/>
                <a:cs typeface="Arial" pitchFamily="34" charset="-120"/>
              </a:rPr>
              <a:t>90% فأعلى</a:t>
            </a:r>
            <a:endParaRPr lang="en-US" sz="1200" dirty="0"/>
          </a:p>
        </p:txBody>
      </p:sp>
      <p:sp>
        <p:nvSpPr>
          <p:cNvPr id="11" name="Shape 9"/>
          <p:cNvSpPr/>
          <p:nvPr/>
        </p:nvSpPr>
        <p:spPr>
          <a:xfrm>
            <a:off x="3668866" y="1252131"/>
            <a:ext cx="5349240" cy="86868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12" name="Text 10"/>
          <p:cNvSpPr/>
          <p:nvPr/>
        </p:nvSpPr>
        <p:spPr>
          <a:xfrm>
            <a:off x="3728503" y="1223837"/>
            <a:ext cx="5074920" cy="868680"/>
          </a:xfrm>
          <a:prstGeom prst="rect">
            <a:avLst/>
          </a:prstGeom>
          <a:noFill/>
          <a:ln/>
        </p:spPr>
        <p:txBody>
          <a:bodyPr wrap="square" lIns="0" tIns="0" rIns="0" bIns="0" rtlCol="0" anchor="ctr"/>
          <a:lstStyle/>
          <a:p>
            <a:pPr marL="0" indent="0" algn="r" rtl="1">
              <a:buNone/>
            </a:pPr>
            <a:r>
              <a:rPr lang="en-US" sz="1150" dirty="0">
                <a:solidFill>
                  <a:srgbClr val="1A2533"/>
                </a:solidFill>
                <a:latin typeface="Arial" pitchFamily="34" charset="0"/>
                <a:ea typeface="Arial" pitchFamily="34" charset="-122"/>
                <a:cs typeface="Arial" pitchFamily="34" charset="-120"/>
              </a:rPr>
              <a:t>مستوى أداء مرتفع يتطلب استدامة التميز والابتكار وتحقيق مستويات متقدمة في جميع المجالات</a:t>
            </a:r>
            <a:endParaRPr lang="en-US" sz="1150" dirty="0"/>
          </a:p>
        </p:txBody>
      </p:sp>
      <p:sp>
        <p:nvSpPr>
          <p:cNvPr id="13" name="Shape 11"/>
          <p:cNvSpPr/>
          <p:nvPr/>
        </p:nvSpPr>
        <p:spPr>
          <a:xfrm>
            <a:off x="194146" y="2214099"/>
            <a:ext cx="1645920" cy="871330"/>
          </a:xfrm>
          <a:prstGeom prst="rect">
            <a:avLst/>
          </a:prstGeom>
          <a:solidFill>
            <a:srgbClr val="1A7DAC"/>
          </a:solidFill>
          <a:ln w="12700">
            <a:solidFill>
              <a:srgbClr val="1A7DAC"/>
            </a:solidFill>
            <a:prstDash val="solid"/>
          </a:ln>
        </p:spPr>
      </p:sp>
      <p:sp>
        <p:nvSpPr>
          <p:cNvPr id="14" name="Text 12"/>
          <p:cNvSpPr/>
          <p:nvPr/>
        </p:nvSpPr>
        <p:spPr>
          <a:xfrm>
            <a:off x="194146" y="2223375"/>
            <a:ext cx="1645920" cy="457200"/>
          </a:xfrm>
          <a:prstGeom prst="rect">
            <a:avLst/>
          </a:prstGeom>
          <a:noFill/>
          <a:ln/>
        </p:spPr>
        <p:txBody>
          <a:bodyPr wrap="square" lIns="0" tIns="0" rIns="0" bIns="0" rtlCol="0" anchor="ctr"/>
          <a:lstStyle/>
          <a:p>
            <a:pPr marL="0" indent="0" algn="ctr" rtl="1">
              <a:buNone/>
            </a:pPr>
            <a:r>
              <a:rPr lang="en-US" sz="1600" b="1" dirty="0">
                <a:solidFill>
                  <a:srgbClr val="FFFFFF"/>
                </a:solidFill>
                <a:latin typeface="Arial" pitchFamily="34" charset="0"/>
                <a:ea typeface="Arial" pitchFamily="34" charset="-122"/>
                <a:cs typeface="Arial" pitchFamily="34" charset="-120"/>
              </a:rPr>
              <a:t>التقدم</a:t>
            </a:r>
            <a:endParaRPr lang="en-US" sz="1600" dirty="0"/>
          </a:p>
        </p:txBody>
      </p:sp>
      <p:sp>
        <p:nvSpPr>
          <p:cNvPr id="15" name="Text 13"/>
          <p:cNvSpPr/>
          <p:nvPr/>
        </p:nvSpPr>
        <p:spPr>
          <a:xfrm>
            <a:off x="194146" y="2701269"/>
            <a:ext cx="1645920" cy="365760"/>
          </a:xfrm>
          <a:prstGeom prst="rect">
            <a:avLst/>
          </a:prstGeom>
          <a:noFill/>
          <a:ln/>
        </p:spPr>
        <p:txBody>
          <a:bodyPr wrap="square" lIns="0" tIns="0" rIns="0" bIns="0" rtlCol="0" anchor="ctr"/>
          <a:lstStyle/>
          <a:p>
            <a:pPr marL="0" indent="0" algn="ctr">
              <a:buNone/>
            </a:pPr>
            <a:r>
              <a:rPr lang="en-US" sz="1300" dirty="0">
                <a:solidFill>
                  <a:srgbClr val="FFFFFF"/>
                </a:solidFill>
                <a:latin typeface="Arial" pitchFamily="34" charset="0"/>
                <a:ea typeface="Arial" pitchFamily="34" charset="-122"/>
                <a:cs typeface="Arial" pitchFamily="34" charset="-120"/>
              </a:rPr>
              <a:t>★★★</a:t>
            </a:r>
            <a:endParaRPr lang="en-US" sz="1300" dirty="0"/>
          </a:p>
        </p:txBody>
      </p:sp>
      <p:sp>
        <p:nvSpPr>
          <p:cNvPr id="16" name="Shape 14"/>
          <p:cNvSpPr/>
          <p:nvPr/>
        </p:nvSpPr>
        <p:spPr>
          <a:xfrm>
            <a:off x="1840066" y="2217088"/>
            <a:ext cx="1828800" cy="868680"/>
          </a:xfrm>
          <a:prstGeom prst="rect">
            <a:avLst/>
          </a:prstGeom>
          <a:solidFill>
            <a:srgbClr val="1A7DAC">
              <a:alpha val="25000"/>
            </a:srgbClr>
          </a:solidFill>
          <a:ln w="12700">
            <a:solidFill>
              <a:srgbClr val="1A7DAC"/>
            </a:solidFill>
            <a:prstDash val="solid"/>
          </a:ln>
        </p:spPr>
      </p:sp>
      <p:sp>
        <p:nvSpPr>
          <p:cNvPr id="17" name="Text 15"/>
          <p:cNvSpPr/>
          <p:nvPr/>
        </p:nvSpPr>
        <p:spPr>
          <a:xfrm>
            <a:off x="1807930" y="2203819"/>
            <a:ext cx="1828800" cy="868680"/>
          </a:xfrm>
          <a:prstGeom prst="rect">
            <a:avLst/>
          </a:prstGeom>
          <a:noFill/>
          <a:ln/>
        </p:spPr>
        <p:txBody>
          <a:bodyPr wrap="square" lIns="0" tIns="0" rIns="0" bIns="0" rtlCol="0" anchor="ctr"/>
          <a:lstStyle/>
          <a:p>
            <a:pPr marL="0" indent="0" algn="ctr" rtl="1">
              <a:buNone/>
            </a:pPr>
            <a:r>
              <a:rPr lang="ar-SA" sz="1200" b="1" dirty="0">
                <a:solidFill>
                  <a:srgbClr val="1A7DAC"/>
                </a:solidFill>
                <a:latin typeface="Arial" pitchFamily="34" charset="0"/>
                <a:cs typeface="Arial" pitchFamily="34" charset="-120"/>
              </a:rPr>
              <a:t>من 75% ـــ 90%</a:t>
            </a:r>
            <a:endParaRPr lang="en-US" sz="1200" dirty="0"/>
          </a:p>
        </p:txBody>
      </p:sp>
      <p:sp>
        <p:nvSpPr>
          <p:cNvPr id="18" name="Shape 16"/>
          <p:cNvSpPr/>
          <p:nvPr/>
        </p:nvSpPr>
        <p:spPr>
          <a:xfrm>
            <a:off x="3668866" y="2217088"/>
            <a:ext cx="5349240" cy="86868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19" name="Text 17"/>
          <p:cNvSpPr/>
          <p:nvPr/>
        </p:nvSpPr>
        <p:spPr>
          <a:xfrm>
            <a:off x="3733139" y="2186010"/>
            <a:ext cx="5074920" cy="868680"/>
          </a:xfrm>
          <a:prstGeom prst="rect">
            <a:avLst/>
          </a:prstGeom>
          <a:noFill/>
          <a:ln/>
        </p:spPr>
        <p:txBody>
          <a:bodyPr wrap="square" lIns="0" tIns="0" rIns="0" bIns="0" rtlCol="0" anchor="ctr"/>
          <a:lstStyle/>
          <a:p>
            <a:pPr marL="0" indent="0" algn="r" rtl="1">
              <a:buNone/>
            </a:pPr>
            <a:r>
              <a:rPr lang="en-US" sz="1150" dirty="0">
                <a:solidFill>
                  <a:srgbClr val="1A2533"/>
                </a:solidFill>
                <a:latin typeface="Arial" pitchFamily="34" charset="0"/>
                <a:ea typeface="Arial" pitchFamily="34" charset="-122"/>
                <a:cs typeface="Arial" pitchFamily="34" charset="-120"/>
              </a:rPr>
              <a:t>مستوى أداء جيد يتطلب استمرار المتابعة للتحسين والتطوير في بعض المجالات</a:t>
            </a:r>
            <a:endParaRPr lang="en-US" sz="1150" dirty="0"/>
          </a:p>
        </p:txBody>
      </p:sp>
      <p:sp>
        <p:nvSpPr>
          <p:cNvPr id="20" name="Shape 18"/>
          <p:cNvSpPr/>
          <p:nvPr/>
        </p:nvSpPr>
        <p:spPr>
          <a:xfrm>
            <a:off x="194146" y="3194255"/>
            <a:ext cx="1645920" cy="868680"/>
          </a:xfrm>
          <a:prstGeom prst="rect">
            <a:avLst/>
          </a:prstGeom>
          <a:solidFill>
            <a:srgbClr val="E67E22"/>
          </a:solidFill>
          <a:ln w="12700">
            <a:solidFill>
              <a:srgbClr val="E67E22"/>
            </a:solidFill>
            <a:prstDash val="solid"/>
          </a:ln>
        </p:spPr>
      </p:sp>
      <p:sp>
        <p:nvSpPr>
          <p:cNvPr id="21" name="Text 19"/>
          <p:cNvSpPr/>
          <p:nvPr/>
        </p:nvSpPr>
        <p:spPr>
          <a:xfrm>
            <a:off x="194146" y="3202686"/>
            <a:ext cx="1645920" cy="457200"/>
          </a:xfrm>
          <a:prstGeom prst="rect">
            <a:avLst/>
          </a:prstGeom>
          <a:noFill/>
          <a:ln/>
        </p:spPr>
        <p:txBody>
          <a:bodyPr wrap="square" lIns="0" tIns="0" rIns="0" bIns="0" rtlCol="0" anchor="ctr"/>
          <a:lstStyle/>
          <a:p>
            <a:pPr marL="0" indent="0" algn="ctr" rtl="1">
              <a:buNone/>
            </a:pPr>
            <a:r>
              <a:rPr lang="en-US" sz="1600" b="1" dirty="0">
                <a:solidFill>
                  <a:srgbClr val="FFFFFF"/>
                </a:solidFill>
                <a:latin typeface="Arial" pitchFamily="34" charset="0"/>
                <a:ea typeface="Arial" pitchFamily="34" charset="-122"/>
                <a:cs typeface="Arial" pitchFamily="34" charset="-120"/>
              </a:rPr>
              <a:t>الانطلاق</a:t>
            </a:r>
            <a:endParaRPr lang="en-US" sz="1600" dirty="0"/>
          </a:p>
        </p:txBody>
      </p:sp>
      <p:sp>
        <p:nvSpPr>
          <p:cNvPr id="22" name="Text 20"/>
          <p:cNvSpPr/>
          <p:nvPr/>
        </p:nvSpPr>
        <p:spPr>
          <a:xfrm>
            <a:off x="162010" y="3691393"/>
            <a:ext cx="1645920" cy="365760"/>
          </a:xfrm>
          <a:prstGeom prst="rect">
            <a:avLst/>
          </a:prstGeom>
          <a:noFill/>
          <a:ln/>
        </p:spPr>
        <p:txBody>
          <a:bodyPr wrap="square" lIns="0" tIns="0" rIns="0" bIns="0" rtlCol="0" anchor="ctr"/>
          <a:lstStyle/>
          <a:p>
            <a:pPr marL="0" indent="0" algn="ctr">
              <a:buNone/>
            </a:pPr>
            <a:r>
              <a:rPr lang="en-US" sz="1300" dirty="0">
                <a:solidFill>
                  <a:srgbClr val="FFFFFF"/>
                </a:solidFill>
                <a:latin typeface="Arial" pitchFamily="34" charset="0"/>
                <a:ea typeface="Arial" pitchFamily="34" charset="-122"/>
                <a:cs typeface="Arial" pitchFamily="34" charset="-120"/>
              </a:rPr>
              <a:t>★★</a:t>
            </a:r>
            <a:endParaRPr lang="en-US" sz="1300" dirty="0"/>
          </a:p>
        </p:txBody>
      </p:sp>
      <p:sp>
        <p:nvSpPr>
          <p:cNvPr id="23" name="Shape 21"/>
          <p:cNvSpPr/>
          <p:nvPr/>
        </p:nvSpPr>
        <p:spPr>
          <a:xfrm>
            <a:off x="1840066" y="3193774"/>
            <a:ext cx="1828800" cy="868680"/>
          </a:xfrm>
          <a:prstGeom prst="rect">
            <a:avLst/>
          </a:prstGeom>
          <a:solidFill>
            <a:srgbClr val="E67E22">
              <a:alpha val="25000"/>
            </a:srgbClr>
          </a:solidFill>
          <a:ln w="12700">
            <a:solidFill>
              <a:srgbClr val="E67E22"/>
            </a:solidFill>
            <a:prstDash val="solid"/>
          </a:ln>
        </p:spPr>
      </p:sp>
      <p:sp>
        <p:nvSpPr>
          <p:cNvPr id="24" name="Text 22"/>
          <p:cNvSpPr/>
          <p:nvPr/>
        </p:nvSpPr>
        <p:spPr>
          <a:xfrm>
            <a:off x="1840066" y="3214613"/>
            <a:ext cx="1828800" cy="868680"/>
          </a:xfrm>
          <a:prstGeom prst="rect">
            <a:avLst/>
          </a:prstGeom>
          <a:noFill/>
          <a:ln/>
        </p:spPr>
        <p:txBody>
          <a:bodyPr wrap="square" lIns="0" tIns="0" rIns="0" bIns="0" rtlCol="0" anchor="ctr"/>
          <a:lstStyle/>
          <a:p>
            <a:pPr marL="0" indent="0" algn="ctr" rtl="1">
              <a:buNone/>
            </a:pPr>
            <a:r>
              <a:rPr lang="ar-SA" sz="1200" b="1" dirty="0">
                <a:solidFill>
                  <a:srgbClr val="E67E22"/>
                </a:solidFill>
                <a:latin typeface="Arial" pitchFamily="34" charset="0"/>
                <a:cs typeface="Arial" pitchFamily="34" charset="-120"/>
              </a:rPr>
              <a:t>50% ـــ 75%</a:t>
            </a:r>
            <a:endParaRPr lang="en-US" sz="1200" dirty="0"/>
          </a:p>
        </p:txBody>
      </p:sp>
      <p:sp>
        <p:nvSpPr>
          <p:cNvPr id="25" name="Shape 23"/>
          <p:cNvSpPr/>
          <p:nvPr/>
        </p:nvSpPr>
        <p:spPr>
          <a:xfrm>
            <a:off x="3668866" y="3186187"/>
            <a:ext cx="5349240" cy="86868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26" name="Text 24"/>
          <p:cNvSpPr/>
          <p:nvPr/>
        </p:nvSpPr>
        <p:spPr>
          <a:xfrm>
            <a:off x="3733139" y="3186187"/>
            <a:ext cx="5074920" cy="868680"/>
          </a:xfrm>
          <a:prstGeom prst="rect">
            <a:avLst/>
          </a:prstGeom>
          <a:noFill/>
          <a:ln/>
        </p:spPr>
        <p:txBody>
          <a:bodyPr wrap="square" lIns="0" tIns="0" rIns="0" bIns="0" rtlCol="0" anchor="ctr"/>
          <a:lstStyle/>
          <a:p>
            <a:pPr marL="0" indent="0" algn="r" rtl="1">
              <a:buNone/>
            </a:pPr>
            <a:r>
              <a:rPr lang="en-US" sz="1150" dirty="0">
                <a:solidFill>
                  <a:srgbClr val="1A2533"/>
                </a:solidFill>
                <a:latin typeface="Arial" pitchFamily="34" charset="0"/>
                <a:ea typeface="Arial" pitchFamily="34" charset="-122"/>
                <a:cs typeface="Arial" pitchFamily="34" charset="-120"/>
              </a:rPr>
              <a:t>مستوى أداء مقبول يتطلب تحسينات كبيرة في بعض المجالات لتحقيق التوقعات المستهدفة</a:t>
            </a:r>
            <a:endParaRPr lang="en-US" sz="1150" dirty="0"/>
          </a:p>
        </p:txBody>
      </p:sp>
      <p:sp>
        <p:nvSpPr>
          <p:cNvPr id="27" name="Shape 25"/>
          <p:cNvSpPr/>
          <p:nvPr/>
        </p:nvSpPr>
        <p:spPr>
          <a:xfrm>
            <a:off x="194146" y="4170799"/>
            <a:ext cx="1645920" cy="868680"/>
          </a:xfrm>
          <a:prstGeom prst="rect">
            <a:avLst/>
          </a:prstGeom>
          <a:solidFill>
            <a:srgbClr val="C0392B"/>
          </a:solidFill>
          <a:ln w="12700">
            <a:solidFill>
              <a:srgbClr val="C0392B"/>
            </a:solidFill>
            <a:prstDash val="solid"/>
          </a:ln>
        </p:spPr>
      </p:sp>
      <p:sp>
        <p:nvSpPr>
          <p:cNvPr id="28" name="Text 26"/>
          <p:cNvSpPr/>
          <p:nvPr/>
        </p:nvSpPr>
        <p:spPr>
          <a:xfrm>
            <a:off x="194146" y="4245930"/>
            <a:ext cx="1645920" cy="457200"/>
          </a:xfrm>
          <a:prstGeom prst="rect">
            <a:avLst/>
          </a:prstGeom>
          <a:noFill/>
          <a:ln/>
        </p:spPr>
        <p:txBody>
          <a:bodyPr wrap="square" lIns="0" tIns="0" rIns="0" bIns="0" rtlCol="0" anchor="ctr"/>
          <a:lstStyle/>
          <a:p>
            <a:pPr marL="0" indent="0" algn="ctr" rtl="1">
              <a:buNone/>
            </a:pPr>
            <a:r>
              <a:rPr lang="en-US" sz="1600" b="1" dirty="0">
                <a:solidFill>
                  <a:srgbClr val="FFFFFF"/>
                </a:solidFill>
                <a:latin typeface="Arial" pitchFamily="34" charset="0"/>
                <a:ea typeface="Arial" pitchFamily="34" charset="-122"/>
                <a:cs typeface="Arial" pitchFamily="34" charset="-120"/>
              </a:rPr>
              <a:t>التهيئة</a:t>
            </a:r>
            <a:endParaRPr lang="en-US" sz="1600" dirty="0"/>
          </a:p>
        </p:txBody>
      </p:sp>
      <p:sp>
        <p:nvSpPr>
          <p:cNvPr id="29" name="Text 27"/>
          <p:cNvSpPr/>
          <p:nvPr/>
        </p:nvSpPr>
        <p:spPr>
          <a:xfrm>
            <a:off x="194146" y="4634961"/>
            <a:ext cx="1645920" cy="365760"/>
          </a:xfrm>
          <a:prstGeom prst="rect">
            <a:avLst/>
          </a:prstGeom>
          <a:noFill/>
          <a:ln/>
        </p:spPr>
        <p:txBody>
          <a:bodyPr wrap="square" lIns="0" tIns="0" rIns="0" bIns="0" rtlCol="0" anchor="ctr"/>
          <a:lstStyle/>
          <a:p>
            <a:pPr marL="0" indent="0" algn="ctr">
              <a:buNone/>
            </a:pPr>
            <a:r>
              <a:rPr lang="en-US" sz="1300" dirty="0">
                <a:solidFill>
                  <a:srgbClr val="FFFFFF"/>
                </a:solidFill>
                <a:latin typeface="Arial" pitchFamily="34" charset="0"/>
                <a:ea typeface="Arial" pitchFamily="34" charset="-122"/>
                <a:cs typeface="Arial" pitchFamily="34" charset="-120"/>
              </a:rPr>
              <a:t>★</a:t>
            </a:r>
            <a:endParaRPr lang="en-US" sz="1300" dirty="0"/>
          </a:p>
        </p:txBody>
      </p:sp>
      <p:sp>
        <p:nvSpPr>
          <p:cNvPr id="30" name="Shape 28"/>
          <p:cNvSpPr/>
          <p:nvPr/>
        </p:nvSpPr>
        <p:spPr>
          <a:xfrm>
            <a:off x="1840066" y="4171786"/>
            <a:ext cx="1828800" cy="868680"/>
          </a:xfrm>
          <a:prstGeom prst="rect">
            <a:avLst/>
          </a:prstGeom>
          <a:solidFill>
            <a:srgbClr val="C0392B">
              <a:alpha val="25000"/>
            </a:srgbClr>
          </a:solidFill>
          <a:ln w="12700">
            <a:solidFill>
              <a:srgbClr val="C0392B"/>
            </a:solidFill>
            <a:prstDash val="solid"/>
          </a:ln>
        </p:spPr>
      </p:sp>
      <p:sp>
        <p:nvSpPr>
          <p:cNvPr id="31" name="Text 29"/>
          <p:cNvSpPr/>
          <p:nvPr/>
        </p:nvSpPr>
        <p:spPr>
          <a:xfrm>
            <a:off x="1904339" y="4153962"/>
            <a:ext cx="1828800" cy="868680"/>
          </a:xfrm>
          <a:prstGeom prst="rect">
            <a:avLst/>
          </a:prstGeom>
          <a:noFill/>
          <a:ln/>
        </p:spPr>
        <p:txBody>
          <a:bodyPr wrap="square" lIns="0" tIns="0" rIns="0" bIns="0" rtlCol="0" anchor="ctr"/>
          <a:lstStyle/>
          <a:p>
            <a:pPr marL="0" indent="0" algn="ctr" rtl="1">
              <a:buNone/>
            </a:pPr>
            <a:r>
              <a:rPr lang="en-US" sz="1200" b="1" dirty="0">
                <a:solidFill>
                  <a:srgbClr val="C0392B"/>
                </a:solidFill>
                <a:latin typeface="Arial" pitchFamily="34" charset="0"/>
                <a:ea typeface="Arial" pitchFamily="34" charset="-122"/>
                <a:cs typeface="Arial" pitchFamily="34" charset="-120"/>
              </a:rPr>
              <a:t>أقل من 50%</a:t>
            </a:r>
            <a:endParaRPr lang="en-US" sz="1200" dirty="0"/>
          </a:p>
        </p:txBody>
      </p:sp>
      <p:sp>
        <p:nvSpPr>
          <p:cNvPr id="32" name="Shape 30"/>
          <p:cNvSpPr/>
          <p:nvPr/>
        </p:nvSpPr>
        <p:spPr>
          <a:xfrm>
            <a:off x="3668866" y="4177425"/>
            <a:ext cx="5349240" cy="86868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33" name="Text 31"/>
          <p:cNvSpPr/>
          <p:nvPr/>
        </p:nvSpPr>
        <p:spPr>
          <a:xfrm>
            <a:off x="3733139" y="4188027"/>
            <a:ext cx="5074920" cy="868680"/>
          </a:xfrm>
          <a:prstGeom prst="rect">
            <a:avLst/>
          </a:prstGeom>
          <a:noFill/>
          <a:ln/>
        </p:spPr>
        <p:txBody>
          <a:bodyPr wrap="square" lIns="0" tIns="0" rIns="0" bIns="0" rtlCol="0" anchor="ctr"/>
          <a:lstStyle/>
          <a:p>
            <a:pPr marL="0" indent="0" algn="r" rtl="1">
              <a:buNone/>
            </a:pPr>
            <a:r>
              <a:rPr lang="en-US" sz="1150" dirty="0">
                <a:solidFill>
                  <a:srgbClr val="1A2533"/>
                </a:solidFill>
                <a:latin typeface="Arial" pitchFamily="34" charset="0"/>
                <a:ea typeface="Arial" pitchFamily="34" charset="-122"/>
                <a:cs typeface="Arial" pitchFamily="34" charset="-120"/>
              </a:rPr>
              <a:t>مستوى أداء منخفض يتطلب إحداث تدخلات جوهرية للتحسين والتطوير في معظم المجالات</a:t>
            </a:r>
            <a:endParaRPr lang="en-US" sz="11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4F7FA"/>
        </a:solidFill>
        <a:effectLst/>
      </p:bgPr>
    </p:bg>
    <p:spTree>
      <p:nvGrpSpPr>
        <p:cNvPr id="1" name=""/>
        <p:cNvGrpSpPr/>
        <p:nvPr/>
      </p:nvGrpSpPr>
      <p:grpSpPr>
        <a:xfrm>
          <a:off x="0" y="0"/>
          <a:ext cx="0" cy="0"/>
          <a:chOff x="0" y="0"/>
          <a:chExt cx="0" cy="0"/>
        </a:xfrm>
      </p:grpSpPr>
      <p:sp>
        <p:nvSpPr>
          <p:cNvPr id="2" name="Shape 0"/>
          <p:cNvSpPr/>
          <p:nvPr/>
        </p:nvSpPr>
        <p:spPr>
          <a:xfrm>
            <a:off x="0" y="0"/>
            <a:ext cx="9144000" cy="1097280"/>
          </a:xfrm>
          <a:prstGeom prst="rect">
            <a:avLst/>
          </a:prstGeom>
          <a:solidFill>
            <a:srgbClr val="0D2137"/>
          </a:solidFill>
          <a:ln w="12700">
            <a:solidFill>
              <a:srgbClr val="0D2137"/>
            </a:solidFill>
            <a:prstDash val="solid"/>
          </a:ln>
        </p:spPr>
      </p:sp>
      <p:sp>
        <p:nvSpPr>
          <p:cNvPr id="3" name="Shape 1"/>
          <p:cNvSpPr/>
          <p:nvPr/>
        </p:nvSpPr>
        <p:spPr>
          <a:xfrm>
            <a:off x="0" y="1097280"/>
            <a:ext cx="9144000" cy="64008"/>
          </a:xfrm>
          <a:prstGeom prst="rect">
            <a:avLst/>
          </a:prstGeom>
          <a:solidFill>
            <a:srgbClr val="0A6E75"/>
          </a:solidFill>
          <a:ln w="12700">
            <a:solidFill>
              <a:srgbClr val="0A6E75"/>
            </a:solidFill>
            <a:prstDash val="solid"/>
          </a:ln>
        </p:spPr>
      </p:sp>
      <p:sp>
        <p:nvSpPr>
          <p:cNvPr id="4" name="Text 2"/>
          <p:cNvSpPr/>
          <p:nvPr/>
        </p:nvSpPr>
        <p:spPr>
          <a:xfrm>
            <a:off x="365760" y="73152"/>
            <a:ext cx="8412480" cy="777240"/>
          </a:xfrm>
          <a:prstGeom prst="rect">
            <a:avLst/>
          </a:prstGeom>
          <a:noFill/>
          <a:ln/>
        </p:spPr>
        <p:txBody>
          <a:bodyPr wrap="square" lIns="0" tIns="0" rIns="0" bIns="0" rtlCol="0" anchor="ctr"/>
          <a:lstStyle/>
          <a:p>
            <a:pPr marL="0" indent="0" algn="r" rtl="1">
              <a:buNone/>
            </a:pPr>
            <a:r>
              <a:rPr lang="en-US" sz="2600" b="1" dirty="0">
                <a:solidFill>
                  <a:srgbClr val="FFFFFF"/>
                </a:solidFill>
                <a:latin typeface="Arial" pitchFamily="34" charset="0"/>
                <a:ea typeface="Arial" pitchFamily="34" charset="-122"/>
                <a:cs typeface="Arial" pitchFamily="34" charset="-120"/>
              </a:rPr>
              <a:t>مجال القيادة المدرسية</a:t>
            </a:r>
            <a:endParaRPr lang="en-US" sz="2600" dirty="0"/>
          </a:p>
        </p:txBody>
      </p:sp>
      <p:sp>
        <p:nvSpPr>
          <p:cNvPr id="5" name="Text 3"/>
          <p:cNvSpPr/>
          <p:nvPr/>
        </p:nvSpPr>
        <p:spPr>
          <a:xfrm>
            <a:off x="365760" y="777240"/>
            <a:ext cx="8412480" cy="338328"/>
          </a:xfrm>
          <a:prstGeom prst="rect">
            <a:avLst/>
          </a:prstGeom>
          <a:noFill/>
          <a:ln/>
        </p:spPr>
        <p:txBody>
          <a:bodyPr wrap="square" lIns="0" tIns="0" rIns="0" bIns="0" rtlCol="0" anchor="t"/>
          <a:lstStyle/>
          <a:p>
            <a:pPr marL="0" indent="0" algn="r" rtl="1">
              <a:buNone/>
            </a:pPr>
            <a:r>
              <a:rPr lang="en-US" sz="1300" dirty="0">
                <a:solidFill>
                  <a:srgbClr val="A8D4E0"/>
                </a:solidFill>
                <a:latin typeface="Arial" pitchFamily="34" charset="0"/>
                <a:ea typeface="Arial" pitchFamily="34" charset="-122"/>
                <a:cs typeface="Arial" pitchFamily="34" charset="-120"/>
              </a:rPr>
              <a:t>ركيزة التحسين المؤسسي وقيادة التغيير</a:t>
            </a:r>
            <a:endParaRPr lang="en-US" sz="1300" dirty="0"/>
          </a:p>
        </p:txBody>
      </p:sp>
      <p:sp>
        <p:nvSpPr>
          <p:cNvPr id="6" name="Shape 4"/>
          <p:cNvSpPr/>
          <p:nvPr/>
        </p:nvSpPr>
        <p:spPr>
          <a:xfrm>
            <a:off x="320040" y="1325880"/>
            <a:ext cx="8503920" cy="685800"/>
          </a:xfrm>
          <a:prstGeom prst="rect">
            <a:avLst/>
          </a:prstGeom>
          <a:solidFill>
            <a:srgbClr val="EAF0F8"/>
          </a:solidFill>
          <a:ln w="12700">
            <a:solidFill>
              <a:srgbClr val="C8D6E5"/>
            </a:solidFill>
            <a:prstDash val="solid"/>
          </a:ln>
          <a:effectLst>
            <a:outerShdw blurRad="63500" dist="25400" dir="8100000" algn="bl" rotWithShape="0">
              <a:srgbClr val="000000">
                <a:alpha val="12000"/>
              </a:srgbClr>
            </a:outerShdw>
          </a:effectLst>
        </p:spPr>
      </p:sp>
      <p:sp>
        <p:nvSpPr>
          <p:cNvPr id="7" name="Shape 5"/>
          <p:cNvSpPr/>
          <p:nvPr/>
        </p:nvSpPr>
        <p:spPr>
          <a:xfrm>
            <a:off x="8759952" y="1325880"/>
            <a:ext cx="64008" cy="685800"/>
          </a:xfrm>
          <a:prstGeom prst="rect">
            <a:avLst/>
          </a:prstGeom>
          <a:solidFill>
            <a:srgbClr val="0D2137"/>
          </a:solidFill>
          <a:ln w="12700">
            <a:solidFill>
              <a:srgbClr val="0D2137"/>
            </a:solidFill>
            <a:prstDash val="solid"/>
          </a:ln>
        </p:spPr>
      </p:sp>
      <p:sp>
        <p:nvSpPr>
          <p:cNvPr id="8" name="Text 6"/>
          <p:cNvSpPr/>
          <p:nvPr/>
        </p:nvSpPr>
        <p:spPr>
          <a:xfrm>
            <a:off x="457200" y="1371600"/>
            <a:ext cx="8229600" cy="594360"/>
          </a:xfrm>
          <a:prstGeom prst="rect">
            <a:avLst/>
          </a:prstGeom>
          <a:noFill/>
          <a:ln/>
        </p:spPr>
        <p:txBody>
          <a:bodyPr wrap="square" lIns="0" tIns="0" rIns="0" bIns="0" rtlCol="0" anchor="ctr"/>
          <a:lstStyle/>
          <a:p>
            <a:pPr marL="0" indent="0" algn="r" rtl="1">
              <a:buNone/>
            </a:pPr>
            <a:r>
              <a:rPr lang="en-US" sz="1200" dirty="0">
                <a:solidFill>
                  <a:srgbClr val="1A2533"/>
                </a:solidFill>
                <a:latin typeface="Arial" pitchFamily="34" charset="0"/>
                <a:ea typeface="Arial" pitchFamily="34" charset="-122"/>
                <a:cs typeface="Arial" pitchFamily="34" charset="-120"/>
              </a:rPr>
              <a:t>تركز القيادة المدرسية على عمليات التأثير الفاعل في المجتمع المدرسي لتحقيق مستويات متقدمة من الأداء، ودعم تنفيذ الخطط وإدارة عمليات التعليم والتطوير المهني المستمر وتعزيز الشراكة المجتمعية.</a:t>
            </a:r>
            <a:endParaRPr lang="en-US" sz="1200" dirty="0"/>
          </a:p>
        </p:txBody>
      </p:sp>
      <p:grpSp>
        <p:nvGrpSpPr>
          <p:cNvPr id="58" name="مجموعة 57">
            <a:extLst>
              <a:ext uri="{FF2B5EF4-FFF2-40B4-BE49-F238E27FC236}">
                <a16:creationId xmlns:a16="http://schemas.microsoft.com/office/drawing/2014/main" id="{BE5C9AD0-04C5-4ACE-8799-2F5B0844D4E1}"/>
              </a:ext>
            </a:extLst>
          </p:cNvPr>
          <p:cNvGrpSpPr/>
          <p:nvPr/>
        </p:nvGrpSpPr>
        <p:grpSpPr>
          <a:xfrm>
            <a:off x="1852653" y="2148840"/>
            <a:ext cx="5669280" cy="2926080"/>
            <a:chOff x="3383280" y="2148840"/>
            <a:chExt cx="5669280" cy="2926080"/>
          </a:xfrm>
        </p:grpSpPr>
        <p:sp>
          <p:nvSpPr>
            <p:cNvPr id="9" name="Shape 7"/>
            <p:cNvSpPr/>
            <p:nvPr/>
          </p:nvSpPr>
          <p:spPr>
            <a:xfrm>
              <a:off x="6400800" y="2148840"/>
              <a:ext cx="2651760" cy="146304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10" name="Shape 8"/>
            <p:cNvSpPr/>
            <p:nvPr/>
          </p:nvSpPr>
          <p:spPr>
            <a:xfrm>
              <a:off x="8988552" y="2148840"/>
              <a:ext cx="64008" cy="1463040"/>
            </a:xfrm>
            <a:prstGeom prst="rect">
              <a:avLst/>
            </a:prstGeom>
            <a:solidFill>
              <a:srgbClr val="0D2137"/>
            </a:solidFill>
            <a:ln w="12700">
              <a:solidFill>
                <a:srgbClr val="0D2137"/>
              </a:solidFill>
              <a:prstDash val="solid"/>
            </a:ln>
          </p:spPr>
        </p:sp>
        <p:sp>
          <p:nvSpPr>
            <p:cNvPr id="11" name="Shape 9"/>
            <p:cNvSpPr/>
            <p:nvPr/>
          </p:nvSpPr>
          <p:spPr>
            <a:xfrm>
              <a:off x="8503920" y="2240280"/>
              <a:ext cx="411480" cy="411480"/>
            </a:xfrm>
            <a:prstGeom prst="ellipse">
              <a:avLst/>
            </a:prstGeom>
            <a:solidFill>
              <a:srgbClr val="0D2137"/>
            </a:solidFill>
            <a:ln w="12700">
              <a:solidFill>
                <a:srgbClr val="0D2137"/>
              </a:solidFill>
              <a:prstDash val="solid"/>
            </a:ln>
          </p:spPr>
        </p:sp>
        <p:sp>
          <p:nvSpPr>
            <p:cNvPr id="12" name="Text 10"/>
            <p:cNvSpPr/>
            <p:nvPr/>
          </p:nvSpPr>
          <p:spPr>
            <a:xfrm>
              <a:off x="8503920" y="2240280"/>
              <a:ext cx="411480" cy="411480"/>
            </a:xfrm>
            <a:prstGeom prst="rect">
              <a:avLst/>
            </a:prstGeom>
            <a:noFill/>
            <a:ln/>
          </p:spPr>
          <p:txBody>
            <a:bodyPr wrap="square" lIns="0" tIns="0" rIns="0" bIns="0" rtlCol="0" anchor="ctr"/>
            <a:lstStyle/>
            <a:p>
              <a:pPr marL="0" indent="0" algn="ctr">
                <a:buNone/>
              </a:pPr>
              <a:r>
                <a:rPr lang="en-US" sz="1400" b="1" dirty="0">
                  <a:solidFill>
                    <a:srgbClr val="FFFFFF"/>
                  </a:solidFill>
                  <a:latin typeface="Arial" pitchFamily="34" charset="0"/>
                  <a:ea typeface="Arial" pitchFamily="34" charset="-122"/>
                  <a:cs typeface="Arial" pitchFamily="34" charset="-120"/>
                </a:rPr>
                <a:t>1</a:t>
              </a:r>
              <a:endParaRPr lang="en-US" sz="1400" dirty="0"/>
            </a:p>
          </p:txBody>
        </p:sp>
        <p:sp>
          <p:nvSpPr>
            <p:cNvPr id="13" name="Text 11"/>
            <p:cNvSpPr/>
            <p:nvPr/>
          </p:nvSpPr>
          <p:spPr>
            <a:xfrm>
              <a:off x="6492240" y="2221992"/>
              <a:ext cx="1920240" cy="347472"/>
            </a:xfrm>
            <a:prstGeom prst="rect">
              <a:avLst/>
            </a:prstGeom>
            <a:noFill/>
            <a:ln/>
          </p:spPr>
          <p:txBody>
            <a:bodyPr wrap="square" lIns="0" tIns="0" rIns="0" bIns="0" rtlCol="0" anchor="ctr"/>
            <a:lstStyle/>
            <a:p>
              <a:pPr marL="0" indent="0" algn="r" rtl="1">
                <a:buNone/>
              </a:pPr>
              <a:r>
                <a:rPr lang="en-US" sz="1200" b="1" dirty="0">
                  <a:solidFill>
                    <a:srgbClr val="0D2137"/>
                  </a:solidFill>
                  <a:latin typeface="Arial" pitchFamily="34" charset="0"/>
                  <a:ea typeface="Arial" pitchFamily="34" charset="-122"/>
                  <a:cs typeface="Arial" pitchFamily="34" charset="-120"/>
                </a:rPr>
                <a:t>التخطيط</a:t>
              </a:r>
              <a:endParaRPr lang="en-US" sz="1200" dirty="0"/>
            </a:p>
          </p:txBody>
        </p:sp>
        <p:sp>
          <p:nvSpPr>
            <p:cNvPr id="14" name="Text 12"/>
            <p:cNvSpPr/>
            <p:nvPr/>
          </p:nvSpPr>
          <p:spPr>
            <a:xfrm>
              <a:off x="6492240" y="2606040"/>
              <a:ext cx="2377440" cy="914400"/>
            </a:xfrm>
            <a:prstGeom prst="rect">
              <a:avLst/>
            </a:prstGeom>
            <a:noFill/>
            <a:ln/>
          </p:spPr>
          <p:txBody>
            <a:bodyPr wrap="square" rtlCol="0" anchor="t"/>
            <a:lstStyle/>
            <a:p>
              <a:pPr marL="179388" indent="-179388" algn="r" rtl="1">
                <a:buSzPct val="100000"/>
                <a:buChar char="•"/>
              </a:pPr>
              <a:r>
                <a:rPr lang="en-US" sz="1050" dirty="0">
                  <a:solidFill>
                    <a:srgbClr val="3D5068"/>
                  </a:solidFill>
                  <a:latin typeface="Arial" pitchFamily="34" charset="0"/>
                  <a:ea typeface="Arial" pitchFamily="34" charset="-122"/>
                  <a:cs typeface="Arial" pitchFamily="34" charset="-120"/>
                </a:rPr>
                <a:t>خطة تشغيلية مكتملة العناصر</a:t>
              </a:r>
              <a:endParaRPr lang="en-US" sz="1050" dirty="0"/>
            </a:p>
            <a:p>
              <a:pPr marL="179388" indent="-179388" algn="r" rtl="1">
                <a:buSzPct val="100000"/>
                <a:buChar char="•"/>
              </a:pPr>
              <a:r>
                <a:rPr lang="en-US" sz="1050" dirty="0">
                  <a:solidFill>
                    <a:srgbClr val="3D5068"/>
                  </a:solidFill>
                  <a:latin typeface="Arial" pitchFamily="34" charset="0"/>
                  <a:ea typeface="Arial" pitchFamily="34" charset="-122"/>
                  <a:cs typeface="Arial" pitchFamily="34" charset="-120"/>
                </a:rPr>
                <a:t>أهداف تطويرية محددة وقابلة للقياس</a:t>
              </a:r>
              <a:endParaRPr lang="en-US" sz="1050" dirty="0"/>
            </a:p>
            <a:p>
              <a:pPr marL="179388" indent="-179388" algn="r" rtl="1">
                <a:buSzPct val="100000"/>
                <a:buChar char="•"/>
              </a:pPr>
              <a:r>
                <a:rPr lang="en-US" sz="1050" dirty="0">
                  <a:solidFill>
                    <a:srgbClr val="3D5068"/>
                  </a:solidFill>
                  <a:latin typeface="Arial" pitchFamily="34" charset="0"/>
                  <a:ea typeface="Arial" pitchFamily="34" charset="-122"/>
                  <a:cs typeface="Arial" pitchFamily="34" charset="-120"/>
                </a:rPr>
                <a:t>برامج ومبادرات مزمّنة وواضحة</a:t>
              </a:r>
              <a:endParaRPr lang="en-US" sz="1050" dirty="0"/>
            </a:p>
            <a:p>
              <a:pPr marL="179388" indent="-179388" algn="r" rtl="1">
                <a:buSzPct val="100000"/>
                <a:buChar char="•"/>
              </a:pPr>
              <a:r>
                <a:rPr lang="en-US" sz="1050" dirty="0">
                  <a:solidFill>
                    <a:srgbClr val="3D5068"/>
                  </a:solidFill>
                  <a:latin typeface="Arial" pitchFamily="34" charset="0"/>
                  <a:ea typeface="Arial" pitchFamily="34" charset="-122"/>
                  <a:cs typeface="Arial" pitchFamily="34" charset="-120"/>
                </a:rPr>
                <a:t>خطط للاستدامة والتحسين</a:t>
              </a:r>
              <a:endParaRPr lang="en-US" sz="1050" dirty="0"/>
            </a:p>
          </p:txBody>
        </p:sp>
        <p:sp>
          <p:nvSpPr>
            <p:cNvPr id="15" name="Shape 13"/>
            <p:cNvSpPr/>
            <p:nvPr/>
          </p:nvSpPr>
          <p:spPr>
            <a:xfrm>
              <a:off x="3383280" y="2148840"/>
              <a:ext cx="2651760" cy="146304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16" name="Shape 14"/>
            <p:cNvSpPr/>
            <p:nvPr/>
          </p:nvSpPr>
          <p:spPr>
            <a:xfrm>
              <a:off x="5971032" y="2148840"/>
              <a:ext cx="64008" cy="1463040"/>
            </a:xfrm>
            <a:prstGeom prst="rect">
              <a:avLst/>
            </a:prstGeom>
            <a:solidFill>
              <a:srgbClr val="0A6E75"/>
            </a:solidFill>
            <a:ln w="12700">
              <a:solidFill>
                <a:srgbClr val="0A6E75"/>
              </a:solidFill>
              <a:prstDash val="solid"/>
            </a:ln>
          </p:spPr>
        </p:sp>
        <p:sp>
          <p:nvSpPr>
            <p:cNvPr id="17" name="Shape 15"/>
            <p:cNvSpPr/>
            <p:nvPr/>
          </p:nvSpPr>
          <p:spPr>
            <a:xfrm>
              <a:off x="5486400" y="2240280"/>
              <a:ext cx="411480" cy="411480"/>
            </a:xfrm>
            <a:prstGeom prst="ellipse">
              <a:avLst/>
            </a:prstGeom>
            <a:solidFill>
              <a:srgbClr val="0A6E75"/>
            </a:solidFill>
            <a:ln w="12700">
              <a:solidFill>
                <a:srgbClr val="0A6E75"/>
              </a:solidFill>
              <a:prstDash val="solid"/>
            </a:ln>
          </p:spPr>
        </p:sp>
        <p:sp>
          <p:nvSpPr>
            <p:cNvPr id="18" name="Text 16"/>
            <p:cNvSpPr/>
            <p:nvPr/>
          </p:nvSpPr>
          <p:spPr>
            <a:xfrm>
              <a:off x="5486400" y="2240280"/>
              <a:ext cx="411480" cy="411480"/>
            </a:xfrm>
            <a:prstGeom prst="rect">
              <a:avLst/>
            </a:prstGeom>
            <a:noFill/>
            <a:ln/>
          </p:spPr>
          <p:txBody>
            <a:bodyPr wrap="square" lIns="0" tIns="0" rIns="0" bIns="0" rtlCol="0" anchor="ctr"/>
            <a:lstStyle/>
            <a:p>
              <a:pPr marL="0" indent="0" algn="ctr">
                <a:buNone/>
              </a:pPr>
              <a:r>
                <a:rPr lang="en-US" sz="1400" b="1" dirty="0">
                  <a:solidFill>
                    <a:srgbClr val="FFFFFF"/>
                  </a:solidFill>
                  <a:latin typeface="Arial" pitchFamily="34" charset="0"/>
                  <a:ea typeface="Arial" pitchFamily="34" charset="-122"/>
                  <a:cs typeface="Arial" pitchFamily="34" charset="-120"/>
                </a:rPr>
                <a:t>2</a:t>
              </a:r>
              <a:endParaRPr lang="en-US" sz="1400" dirty="0"/>
            </a:p>
          </p:txBody>
        </p:sp>
        <p:sp>
          <p:nvSpPr>
            <p:cNvPr id="19" name="Text 17"/>
            <p:cNvSpPr/>
            <p:nvPr/>
          </p:nvSpPr>
          <p:spPr>
            <a:xfrm>
              <a:off x="3474720" y="2221992"/>
              <a:ext cx="1920240" cy="347472"/>
            </a:xfrm>
            <a:prstGeom prst="rect">
              <a:avLst/>
            </a:prstGeom>
            <a:noFill/>
            <a:ln/>
          </p:spPr>
          <p:txBody>
            <a:bodyPr wrap="square" lIns="0" tIns="0" rIns="0" bIns="0" rtlCol="0" anchor="ctr"/>
            <a:lstStyle/>
            <a:p>
              <a:pPr marL="0" indent="0" algn="r" rtl="1">
                <a:buNone/>
              </a:pPr>
              <a:r>
                <a:rPr lang="en-US" sz="1200" b="1" dirty="0">
                  <a:solidFill>
                    <a:srgbClr val="0A6E75"/>
                  </a:solidFill>
                  <a:latin typeface="Arial" pitchFamily="34" charset="0"/>
                  <a:ea typeface="Arial" pitchFamily="34" charset="-122"/>
                  <a:cs typeface="Arial" pitchFamily="34" charset="-120"/>
                </a:rPr>
                <a:t>قيادة العملية التعليمية</a:t>
              </a:r>
              <a:endParaRPr lang="en-US" sz="1200" dirty="0"/>
            </a:p>
          </p:txBody>
        </p:sp>
        <p:sp>
          <p:nvSpPr>
            <p:cNvPr id="20" name="Text 18"/>
            <p:cNvSpPr/>
            <p:nvPr/>
          </p:nvSpPr>
          <p:spPr>
            <a:xfrm>
              <a:off x="3474720" y="2606040"/>
              <a:ext cx="2377440" cy="914400"/>
            </a:xfrm>
            <a:prstGeom prst="rect">
              <a:avLst/>
            </a:prstGeom>
            <a:noFill/>
            <a:ln/>
          </p:spPr>
          <p:txBody>
            <a:bodyPr wrap="square" rtlCol="0" anchor="t"/>
            <a:lstStyle/>
            <a:p>
              <a:pPr marL="179388" indent="-179388" algn="r" rtl="1">
                <a:buSzPct val="100000"/>
                <a:buChar char="•"/>
              </a:pPr>
              <a:r>
                <a:rPr lang="en-US" sz="1050" dirty="0">
                  <a:solidFill>
                    <a:srgbClr val="3D5068"/>
                  </a:solidFill>
                  <a:latin typeface="Arial" pitchFamily="34" charset="0"/>
                  <a:ea typeface="Arial" pitchFamily="34" charset="-122"/>
                  <a:cs typeface="Arial" pitchFamily="34" charset="-120"/>
                </a:rPr>
                <a:t>تعزيز القيم الإسلامية والهوية الوطنية</a:t>
              </a:r>
              <a:endParaRPr lang="en-US" sz="1050" dirty="0"/>
            </a:p>
            <a:p>
              <a:pPr marL="179388" indent="-179388" algn="r" rtl="1">
                <a:buSzPct val="100000"/>
                <a:buChar char="•"/>
              </a:pPr>
              <a:r>
                <a:rPr lang="en-US" sz="1050" dirty="0">
                  <a:solidFill>
                    <a:srgbClr val="3D5068"/>
                  </a:solidFill>
                  <a:latin typeface="Arial" pitchFamily="34" charset="0"/>
                  <a:ea typeface="Arial" pitchFamily="34" charset="-122"/>
                  <a:cs typeface="Arial" pitchFamily="34" charset="-120"/>
                </a:rPr>
                <a:t>توفير مناخ آمن داعم للتعلم</a:t>
              </a:r>
              <a:endParaRPr lang="en-US" sz="1050" dirty="0"/>
            </a:p>
            <a:p>
              <a:pPr marL="179388" indent="-179388" algn="r" rtl="1">
                <a:buSzPct val="100000"/>
                <a:buChar char="•"/>
              </a:pPr>
              <a:r>
                <a:rPr lang="en-US" sz="1050" dirty="0">
                  <a:solidFill>
                    <a:srgbClr val="3D5068"/>
                  </a:solidFill>
                  <a:latin typeface="Arial" pitchFamily="34" charset="0"/>
                  <a:ea typeface="Arial" pitchFamily="34" charset="-122"/>
                  <a:cs typeface="Arial" pitchFamily="34" charset="-120"/>
                </a:rPr>
                <a:t>نشر قواعد السلوك ومتابعة تطبيقها</a:t>
              </a:r>
              <a:endParaRPr lang="en-US" sz="1050" dirty="0"/>
            </a:p>
            <a:p>
              <a:pPr marL="179388" indent="-179388" algn="r" rtl="1">
                <a:buSzPct val="100000"/>
                <a:buChar char="•"/>
              </a:pPr>
              <a:r>
                <a:rPr lang="en-US" sz="1050" dirty="0">
                  <a:solidFill>
                    <a:srgbClr val="3D5068"/>
                  </a:solidFill>
                  <a:latin typeface="Arial" pitchFamily="34" charset="0"/>
                  <a:ea typeface="Arial" pitchFamily="34" charset="-122"/>
                  <a:cs typeface="Arial" pitchFamily="34" charset="-120"/>
                </a:rPr>
                <a:t>برامج الأنشطة الإثرائية</a:t>
              </a:r>
              <a:endParaRPr lang="en-US" sz="1050" dirty="0"/>
            </a:p>
          </p:txBody>
        </p:sp>
        <p:sp>
          <p:nvSpPr>
            <p:cNvPr id="21" name="Shape 19"/>
            <p:cNvSpPr/>
            <p:nvPr/>
          </p:nvSpPr>
          <p:spPr>
            <a:xfrm>
              <a:off x="6400800" y="3703320"/>
              <a:ext cx="2651760" cy="137160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22" name="Shape 20"/>
            <p:cNvSpPr/>
            <p:nvPr/>
          </p:nvSpPr>
          <p:spPr>
            <a:xfrm>
              <a:off x="8988552" y="3703320"/>
              <a:ext cx="64008" cy="1371600"/>
            </a:xfrm>
            <a:prstGeom prst="rect">
              <a:avLst/>
            </a:prstGeom>
            <a:solidFill>
              <a:srgbClr val="1A8A5A"/>
            </a:solidFill>
            <a:ln w="12700">
              <a:solidFill>
                <a:srgbClr val="1A8A5A"/>
              </a:solidFill>
              <a:prstDash val="solid"/>
            </a:ln>
          </p:spPr>
        </p:sp>
        <p:sp>
          <p:nvSpPr>
            <p:cNvPr id="23" name="Shape 21"/>
            <p:cNvSpPr/>
            <p:nvPr/>
          </p:nvSpPr>
          <p:spPr>
            <a:xfrm>
              <a:off x="8503920" y="3794760"/>
              <a:ext cx="411480" cy="411480"/>
            </a:xfrm>
            <a:prstGeom prst="ellipse">
              <a:avLst/>
            </a:prstGeom>
            <a:solidFill>
              <a:srgbClr val="1A8A5A"/>
            </a:solidFill>
            <a:ln w="12700">
              <a:solidFill>
                <a:srgbClr val="1A8A5A"/>
              </a:solidFill>
              <a:prstDash val="solid"/>
            </a:ln>
          </p:spPr>
        </p:sp>
        <p:sp>
          <p:nvSpPr>
            <p:cNvPr id="24" name="Text 22"/>
            <p:cNvSpPr/>
            <p:nvPr/>
          </p:nvSpPr>
          <p:spPr>
            <a:xfrm>
              <a:off x="8503920" y="3794760"/>
              <a:ext cx="411480" cy="411480"/>
            </a:xfrm>
            <a:prstGeom prst="rect">
              <a:avLst/>
            </a:prstGeom>
            <a:noFill/>
            <a:ln/>
          </p:spPr>
          <p:txBody>
            <a:bodyPr wrap="square" lIns="0" tIns="0" rIns="0" bIns="0" rtlCol="0" anchor="ctr"/>
            <a:lstStyle/>
            <a:p>
              <a:pPr marL="0" indent="0" algn="ctr">
                <a:buNone/>
              </a:pPr>
              <a:r>
                <a:rPr lang="en-US" sz="1400" b="1" dirty="0">
                  <a:solidFill>
                    <a:srgbClr val="FFFFFF"/>
                  </a:solidFill>
                  <a:latin typeface="Arial" pitchFamily="34" charset="0"/>
                  <a:ea typeface="Arial" pitchFamily="34" charset="-122"/>
                  <a:cs typeface="Arial" pitchFamily="34" charset="-120"/>
                </a:rPr>
                <a:t>3</a:t>
              </a:r>
              <a:endParaRPr lang="en-US" sz="1400" dirty="0"/>
            </a:p>
          </p:txBody>
        </p:sp>
        <p:sp>
          <p:nvSpPr>
            <p:cNvPr id="25" name="Text 23"/>
            <p:cNvSpPr/>
            <p:nvPr/>
          </p:nvSpPr>
          <p:spPr>
            <a:xfrm>
              <a:off x="6492240" y="3776472"/>
              <a:ext cx="1920240" cy="347472"/>
            </a:xfrm>
            <a:prstGeom prst="rect">
              <a:avLst/>
            </a:prstGeom>
            <a:noFill/>
            <a:ln/>
          </p:spPr>
          <p:txBody>
            <a:bodyPr wrap="square" lIns="0" tIns="0" rIns="0" bIns="0" rtlCol="0" anchor="ctr"/>
            <a:lstStyle/>
            <a:p>
              <a:pPr marL="0" indent="0" algn="r" rtl="1">
                <a:buNone/>
              </a:pPr>
              <a:r>
                <a:rPr lang="en-US" sz="1200" b="1" dirty="0">
                  <a:solidFill>
                    <a:srgbClr val="1A8A5A"/>
                  </a:solidFill>
                  <a:latin typeface="Arial" pitchFamily="34" charset="0"/>
                  <a:ea typeface="Arial" pitchFamily="34" charset="-122"/>
                  <a:cs typeface="Arial" pitchFamily="34" charset="-120"/>
                </a:rPr>
                <a:t>المجتمع المدرسي</a:t>
              </a:r>
              <a:endParaRPr lang="en-US" sz="1200" dirty="0"/>
            </a:p>
          </p:txBody>
        </p:sp>
        <p:sp>
          <p:nvSpPr>
            <p:cNvPr id="26" name="Text 24"/>
            <p:cNvSpPr/>
            <p:nvPr/>
          </p:nvSpPr>
          <p:spPr>
            <a:xfrm>
              <a:off x="6492240" y="4215384"/>
              <a:ext cx="2377440" cy="768096"/>
            </a:xfrm>
            <a:prstGeom prst="rect">
              <a:avLst/>
            </a:prstGeom>
            <a:noFill/>
            <a:ln/>
          </p:spPr>
          <p:txBody>
            <a:bodyPr wrap="square" rtlCol="0" anchor="t"/>
            <a:lstStyle/>
            <a:p>
              <a:pPr marL="179388" indent="-179388" algn="r" rtl="1">
                <a:buSzPct val="100000"/>
                <a:buChar char="•"/>
              </a:pPr>
              <a:r>
                <a:rPr lang="en-US" sz="1050" dirty="0">
                  <a:solidFill>
                    <a:srgbClr val="3D5068"/>
                  </a:solidFill>
                  <a:latin typeface="Arial" pitchFamily="34" charset="0"/>
                  <a:ea typeface="Arial" pitchFamily="34" charset="-122"/>
                  <a:cs typeface="Arial" pitchFamily="34" charset="-120"/>
                </a:rPr>
                <a:t>بناء العلاقات الإيجابية والتعاون</a:t>
              </a:r>
              <a:endParaRPr lang="en-US" sz="1050" dirty="0"/>
            </a:p>
            <a:p>
              <a:pPr marL="179388" indent="-179388" algn="r" rtl="1">
                <a:buSzPct val="100000"/>
                <a:buChar char="•"/>
              </a:pPr>
              <a:r>
                <a:rPr lang="en-US" sz="1050" dirty="0">
                  <a:solidFill>
                    <a:srgbClr val="3D5068"/>
                  </a:solidFill>
                  <a:latin typeface="Arial" pitchFamily="34" charset="0"/>
                  <a:ea typeface="Arial" pitchFamily="34" charset="-122"/>
                  <a:cs typeface="Arial" pitchFamily="34" charset="-120"/>
                </a:rPr>
                <a:t>تعزيز مشاركة الأسرة</a:t>
              </a:r>
              <a:endParaRPr lang="en-US" sz="1050" dirty="0"/>
            </a:p>
            <a:p>
              <a:pPr marL="179388" indent="-179388" algn="r" rtl="1">
                <a:buSzPct val="100000"/>
                <a:buChar char="•"/>
              </a:pPr>
              <a:r>
                <a:rPr lang="en-US" sz="1050" dirty="0">
                  <a:solidFill>
                    <a:srgbClr val="3D5068"/>
                  </a:solidFill>
                  <a:latin typeface="Arial" pitchFamily="34" charset="0"/>
                  <a:ea typeface="Arial" pitchFamily="34" charset="-122"/>
                  <a:cs typeface="Arial" pitchFamily="34" charset="-120"/>
                </a:rPr>
                <a:t>الشراكة المجتمعية الفاعلة</a:t>
              </a:r>
              <a:endParaRPr lang="en-US" sz="1050" dirty="0"/>
            </a:p>
          </p:txBody>
        </p:sp>
        <p:sp>
          <p:nvSpPr>
            <p:cNvPr id="27" name="Shape 25"/>
            <p:cNvSpPr/>
            <p:nvPr/>
          </p:nvSpPr>
          <p:spPr>
            <a:xfrm>
              <a:off x="3383280" y="3703320"/>
              <a:ext cx="2651760" cy="137160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28" name="Shape 26"/>
            <p:cNvSpPr/>
            <p:nvPr/>
          </p:nvSpPr>
          <p:spPr>
            <a:xfrm>
              <a:off x="5971032" y="3703320"/>
              <a:ext cx="64008" cy="1371600"/>
            </a:xfrm>
            <a:prstGeom prst="rect">
              <a:avLst/>
            </a:prstGeom>
            <a:solidFill>
              <a:srgbClr val="1A7DAC"/>
            </a:solidFill>
            <a:ln w="12700">
              <a:solidFill>
                <a:srgbClr val="1A7DAC"/>
              </a:solidFill>
              <a:prstDash val="solid"/>
            </a:ln>
          </p:spPr>
        </p:sp>
        <p:sp>
          <p:nvSpPr>
            <p:cNvPr id="29" name="Shape 27"/>
            <p:cNvSpPr/>
            <p:nvPr/>
          </p:nvSpPr>
          <p:spPr>
            <a:xfrm>
              <a:off x="5486400" y="3794760"/>
              <a:ext cx="411480" cy="411480"/>
            </a:xfrm>
            <a:prstGeom prst="ellipse">
              <a:avLst/>
            </a:prstGeom>
            <a:solidFill>
              <a:srgbClr val="1A7DAC"/>
            </a:solidFill>
            <a:ln w="12700">
              <a:solidFill>
                <a:srgbClr val="1A7DAC"/>
              </a:solidFill>
              <a:prstDash val="solid"/>
            </a:ln>
          </p:spPr>
        </p:sp>
        <p:sp>
          <p:nvSpPr>
            <p:cNvPr id="30" name="Text 28"/>
            <p:cNvSpPr/>
            <p:nvPr/>
          </p:nvSpPr>
          <p:spPr>
            <a:xfrm>
              <a:off x="5486400" y="3794760"/>
              <a:ext cx="411480" cy="411480"/>
            </a:xfrm>
            <a:prstGeom prst="rect">
              <a:avLst/>
            </a:prstGeom>
            <a:noFill/>
            <a:ln/>
          </p:spPr>
          <p:txBody>
            <a:bodyPr wrap="square" lIns="0" tIns="0" rIns="0" bIns="0" rtlCol="0" anchor="ctr"/>
            <a:lstStyle/>
            <a:p>
              <a:pPr marL="0" indent="0" algn="ctr">
                <a:buNone/>
              </a:pPr>
              <a:r>
                <a:rPr lang="en-US" sz="1400" b="1" dirty="0">
                  <a:solidFill>
                    <a:srgbClr val="FFFFFF"/>
                  </a:solidFill>
                  <a:latin typeface="Arial" pitchFamily="34" charset="0"/>
                  <a:ea typeface="Arial" pitchFamily="34" charset="-122"/>
                  <a:cs typeface="Arial" pitchFamily="34" charset="-120"/>
                </a:rPr>
                <a:t>4</a:t>
              </a:r>
              <a:endParaRPr lang="en-US" sz="1400" dirty="0"/>
            </a:p>
          </p:txBody>
        </p:sp>
        <p:sp>
          <p:nvSpPr>
            <p:cNvPr id="31" name="Text 29"/>
            <p:cNvSpPr/>
            <p:nvPr/>
          </p:nvSpPr>
          <p:spPr>
            <a:xfrm>
              <a:off x="3474720" y="3776472"/>
              <a:ext cx="1920240" cy="347472"/>
            </a:xfrm>
            <a:prstGeom prst="rect">
              <a:avLst/>
            </a:prstGeom>
            <a:noFill/>
            <a:ln/>
          </p:spPr>
          <p:txBody>
            <a:bodyPr wrap="square" lIns="0" tIns="0" rIns="0" bIns="0" rtlCol="0" anchor="ctr"/>
            <a:lstStyle/>
            <a:p>
              <a:pPr marL="0" indent="0" algn="r" rtl="1">
                <a:buNone/>
              </a:pPr>
              <a:r>
                <a:rPr lang="en-US" sz="1200" b="1" dirty="0">
                  <a:solidFill>
                    <a:srgbClr val="1A7DAC"/>
                  </a:solidFill>
                  <a:latin typeface="Arial" pitchFamily="34" charset="0"/>
                  <a:ea typeface="Arial" pitchFamily="34" charset="-122"/>
                  <a:cs typeface="Arial" pitchFamily="34" charset="-120"/>
                </a:rPr>
                <a:t>التطوير المؤسسي</a:t>
              </a:r>
              <a:endParaRPr lang="en-US" sz="1200" dirty="0"/>
            </a:p>
          </p:txBody>
        </p:sp>
        <p:sp>
          <p:nvSpPr>
            <p:cNvPr id="32" name="Text 30"/>
            <p:cNvSpPr/>
            <p:nvPr/>
          </p:nvSpPr>
          <p:spPr>
            <a:xfrm>
              <a:off x="3474720" y="4160520"/>
              <a:ext cx="2377440" cy="822960"/>
            </a:xfrm>
            <a:prstGeom prst="rect">
              <a:avLst/>
            </a:prstGeom>
            <a:noFill/>
            <a:ln/>
          </p:spPr>
          <p:txBody>
            <a:bodyPr wrap="square" rtlCol="0" anchor="t"/>
            <a:lstStyle/>
            <a:p>
              <a:pPr marL="179388" indent="-179388" algn="r" rtl="1">
                <a:buSzPct val="100000"/>
                <a:buChar char="•"/>
              </a:pPr>
              <a:r>
                <a:rPr lang="en-US" sz="1050" dirty="0">
                  <a:solidFill>
                    <a:srgbClr val="3D5068"/>
                  </a:solidFill>
                  <a:latin typeface="Arial" pitchFamily="34" charset="0"/>
                  <a:ea typeface="Arial" pitchFamily="34" charset="-122"/>
                  <a:cs typeface="Arial" pitchFamily="34" charset="-120"/>
                </a:rPr>
                <a:t>التطوير المهني وفق تقويم الأداء</a:t>
              </a:r>
              <a:endParaRPr lang="en-US" sz="1050" dirty="0"/>
            </a:p>
            <a:p>
              <a:pPr marL="179388" indent="-179388" algn="r" rtl="1">
                <a:buSzPct val="100000"/>
                <a:buChar char="•"/>
              </a:pPr>
              <a:r>
                <a:rPr lang="en-US" sz="1050" dirty="0">
                  <a:solidFill>
                    <a:srgbClr val="3D5068"/>
                  </a:solidFill>
                  <a:latin typeface="Arial" pitchFamily="34" charset="0"/>
                  <a:ea typeface="Arial" pitchFamily="34" charset="-122"/>
                  <a:cs typeface="Arial" pitchFamily="34" charset="-120"/>
                </a:rPr>
                <a:t>التقويم الذاتي المبني على المعايير</a:t>
              </a:r>
              <a:endParaRPr lang="en-US" sz="1050" dirty="0"/>
            </a:p>
            <a:p>
              <a:pPr marL="179388" indent="-179388" algn="r" rtl="1">
                <a:buSzPct val="100000"/>
                <a:buChar char="•"/>
              </a:pPr>
              <a:r>
                <a:rPr lang="en-US" sz="1050" dirty="0">
                  <a:solidFill>
                    <a:srgbClr val="3D5068"/>
                  </a:solidFill>
                  <a:latin typeface="Arial" pitchFamily="34" charset="0"/>
                  <a:ea typeface="Arial" pitchFamily="34" charset="-122"/>
                  <a:cs typeface="Arial" pitchFamily="34" charset="-120"/>
                </a:rPr>
                <a:t>خطة التحسين بعد التقويم الخارجي</a:t>
              </a:r>
              <a:endParaRPr lang="en-US" sz="1050" dirty="0"/>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4F7FA"/>
        </a:solidFill>
        <a:effectLst/>
      </p:bgPr>
    </p:bg>
    <p:spTree>
      <p:nvGrpSpPr>
        <p:cNvPr id="1" name=""/>
        <p:cNvGrpSpPr/>
        <p:nvPr/>
      </p:nvGrpSpPr>
      <p:grpSpPr>
        <a:xfrm>
          <a:off x="0" y="0"/>
          <a:ext cx="0" cy="0"/>
          <a:chOff x="0" y="0"/>
          <a:chExt cx="0" cy="0"/>
        </a:xfrm>
      </p:grpSpPr>
      <p:sp>
        <p:nvSpPr>
          <p:cNvPr id="2" name="Shape 0"/>
          <p:cNvSpPr/>
          <p:nvPr/>
        </p:nvSpPr>
        <p:spPr>
          <a:xfrm>
            <a:off x="0" y="0"/>
            <a:ext cx="9144000" cy="1097280"/>
          </a:xfrm>
          <a:prstGeom prst="rect">
            <a:avLst/>
          </a:prstGeom>
          <a:solidFill>
            <a:srgbClr val="0D2137"/>
          </a:solidFill>
          <a:ln w="12700">
            <a:solidFill>
              <a:srgbClr val="0D2137"/>
            </a:solidFill>
            <a:prstDash val="solid"/>
          </a:ln>
        </p:spPr>
      </p:sp>
      <p:sp>
        <p:nvSpPr>
          <p:cNvPr id="3" name="Shape 1"/>
          <p:cNvSpPr/>
          <p:nvPr/>
        </p:nvSpPr>
        <p:spPr>
          <a:xfrm>
            <a:off x="0" y="1097280"/>
            <a:ext cx="9144000" cy="64008"/>
          </a:xfrm>
          <a:prstGeom prst="rect">
            <a:avLst/>
          </a:prstGeom>
          <a:solidFill>
            <a:srgbClr val="0A6E75"/>
          </a:solidFill>
          <a:ln w="12700">
            <a:solidFill>
              <a:srgbClr val="0A6E75"/>
            </a:solidFill>
            <a:prstDash val="solid"/>
          </a:ln>
        </p:spPr>
      </p:sp>
      <p:sp>
        <p:nvSpPr>
          <p:cNvPr id="4" name="Text 2"/>
          <p:cNvSpPr/>
          <p:nvPr/>
        </p:nvSpPr>
        <p:spPr>
          <a:xfrm>
            <a:off x="365760" y="73152"/>
            <a:ext cx="8412480" cy="777240"/>
          </a:xfrm>
          <a:prstGeom prst="rect">
            <a:avLst/>
          </a:prstGeom>
          <a:noFill/>
          <a:ln/>
        </p:spPr>
        <p:txBody>
          <a:bodyPr wrap="square" lIns="0" tIns="0" rIns="0" bIns="0" rtlCol="0" anchor="ctr"/>
          <a:lstStyle/>
          <a:p>
            <a:pPr marL="0" indent="0" algn="r" rtl="1">
              <a:buNone/>
            </a:pPr>
            <a:r>
              <a:rPr lang="en-US" sz="2600" b="1" dirty="0">
                <a:solidFill>
                  <a:srgbClr val="FFFFFF"/>
                </a:solidFill>
                <a:latin typeface="Arial" pitchFamily="34" charset="0"/>
                <a:ea typeface="Arial" pitchFamily="34" charset="-122"/>
                <a:cs typeface="Arial" pitchFamily="34" charset="-120"/>
              </a:rPr>
              <a:t>الممارسات القيادية الداعمة للتميز المؤسسي</a:t>
            </a:r>
            <a:endParaRPr lang="en-US" sz="2600" dirty="0"/>
          </a:p>
        </p:txBody>
      </p:sp>
      <p:sp>
        <p:nvSpPr>
          <p:cNvPr id="5" name="Text 3"/>
          <p:cNvSpPr/>
          <p:nvPr/>
        </p:nvSpPr>
        <p:spPr>
          <a:xfrm>
            <a:off x="365760" y="777240"/>
            <a:ext cx="8412480" cy="338328"/>
          </a:xfrm>
          <a:prstGeom prst="rect">
            <a:avLst/>
          </a:prstGeom>
          <a:noFill/>
          <a:ln/>
        </p:spPr>
        <p:txBody>
          <a:bodyPr wrap="square" lIns="0" tIns="0" rIns="0" bIns="0" rtlCol="0" anchor="t"/>
          <a:lstStyle/>
          <a:p>
            <a:pPr marL="0" indent="0" algn="r" rtl="1">
              <a:buNone/>
            </a:pPr>
            <a:r>
              <a:rPr lang="en-US" sz="1300" dirty="0">
                <a:solidFill>
                  <a:srgbClr val="A8D4E0"/>
                </a:solidFill>
                <a:latin typeface="Arial" pitchFamily="34" charset="0"/>
                <a:ea typeface="Arial" pitchFamily="34" charset="-122"/>
                <a:cs typeface="Arial" pitchFamily="34" charset="-120"/>
              </a:rPr>
              <a:t>أنماط القيادة الفاعلة في مدارس الجودة</a:t>
            </a:r>
            <a:endParaRPr lang="en-US" sz="1300" dirty="0"/>
          </a:p>
        </p:txBody>
      </p:sp>
      <p:sp>
        <p:nvSpPr>
          <p:cNvPr id="6" name="Shape 4"/>
          <p:cNvSpPr/>
          <p:nvPr/>
        </p:nvSpPr>
        <p:spPr>
          <a:xfrm>
            <a:off x="4733678" y="1371600"/>
            <a:ext cx="4297680" cy="150876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7" name="Shape 5"/>
          <p:cNvSpPr/>
          <p:nvPr/>
        </p:nvSpPr>
        <p:spPr>
          <a:xfrm>
            <a:off x="8482718" y="1508760"/>
            <a:ext cx="457200" cy="457200"/>
          </a:xfrm>
          <a:prstGeom prst="ellipse">
            <a:avLst/>
          </a:prstGeom>
          <a:solidFill>
            <a:srgbClr val="0D2137"/>
          </a:solidFill>
          <a:ln w="12700">
            <a:solidFill>
              <a:srgbClr val="0D2137"/>
            </a:solidFill>
            <a:prstDash val="solid"/>
          </a:ln>
        </p:spPr>
      </p:sp>
      <p:sp>
        <p:nvSpPr>
          <p:cNvPr id="8" name="Text 6"/>
          <p:cNvSpPr/>
          <p:nvPr/>
        </p:nvSpPr>
        <p:spPr>
          <a:xfrm>
            <a:off x="8482718" y="1508760"/>
            <a:ext cx="457200" cy="457200"/>
          </a:xfrm>
          <a:prstGeom prst="rect">
            <a:avLst/>
          </a:prstGeom>
          <a:noFill/>
          <a:ln/>
        </p:spPr>
        <p:txBody>
          <a:bodyPr wrap="square" lIns="0" tIns="0" rIns="0" bIns="0" rtlCol="0" anchor="ctr"/>
          <a:lstStyle/>
          <a:p>
            <a:pPr marL="0" indent="0" algn="ctr">
              <a:buNone/>
            </a:pPr>
            <a:r>
              <a:rPr lang="en-US" sz="1600" dirty="0">
                <a:solidFill>
                  <a:srgbClr val="FFFFFF"/>
                </a:solidFill>
                <a:latin typeface="Arial" pitchFamily="34" charset="0"/>
                <a:ea typeface="Arial" pitchFamily="34" charset="-122"/>
                <a:cs typeface="Arial" pitchFamily="34" charset="-120"/>
              </a:rPr>
              <a:t>🏆</a:t>
            </a:r>
            <a:endParaRPr lang="en-US" sz="1600" dirty="0"/>
          </a:p>
        </p:txBody>
      </p:sp>
      <p:sp>
        <p:nvSpPr>
          <p:cNvPr id="9" name="Text 7"/>
          <p:cNvSpPr/>
          <p:nvPr/>
        </p:nvSpPr>
        <p:spPr>
          <a:xfrm>
            <a:off x="4870838" y="1568196"/>
            <a:ext cx="3520440" cy="347472"/>
          </a:xfrm>
          <a:prstGeom prst="rect">
            <a:avLst/>
          </a:prstGeom>
          <a:noFill/>
          <a:ln/>
        </p:spPr>
        <p:txBody>
          <a:bodyPr wrap="square" lIns="0" tIns="0" rIns="0" bIns="0" rtlCol="0" anchor="ctr"/>
          <a:lstStyle/>
          <a:p>
            <a:pPr marL="0" indent="0" algn="r" rtl="1">
              <a:buNone/>
            </a:pPr>
            <a:r>
              <a:rPr lang="en-US" sz="1300" b="1" dirty="0">
                <a:solidFill>
                  <a:srgbClr val="0D2137"/>
                </a:solidFill>
                <a:latin typeface="Arial" pitchFamily="34" charset="0"/>
                <a:ea typeface="Arial" pitchFamily="34" charset="-122"/>
                <a:cs typeface="Arial" pitchFamily="34" charset="-120"/>
              </a:rPr>
              <a:t>بناء ثقافة الجودة</a:t>
            </a:r>
            <a:endParaRPr lang="en-US" sz="1300" dirty="0"/>
          </a:p>
        </p:txBody>
      </p:sp>
      <p:sp>
        <p:nvSpPr>
          <p:cNvPr id="11" name="Text 9"/>
          <p:cNvSpPr/>
          <p:nvPr/>
        </p:nvSpPr>
        <p:spPr>
          <a:xfrm>
            <a:off x="4870838" y="1920240"/>
            <a:ext cx="3977640" cy="914400"/>
          </a:xfrm>
          <a:prstGeom prst="rect">
            <a:avLst/>
          </a:prstGeom>
          <a:noFill/>
          <a:ln/>
        </p:spPr>
        <p:txBody>
          <a:bodyPr wrap="square" rtlCol="0" anchor="t"/>
          <a:lstStyle/>
          <a:p>
            <a:pPr marL="0" indent="0" algn="r" rtl="1">
              <a:buNone/>
            </a:pPr>
            <a:r>
              <a:rPr lang="en-US" sz="1100" dirty="0">
                <a:solidFill>
                  <a:srgbClr val="3D5068"/>
                </a:solidFill>
                <a:latin typeface="Arial" pitchFamily="34" charset="0"/>
                <a:ea typeface="Arial" pitchFamily="34" charset="-122"/>
                <a:cs typeface="Arial" pitchFamily="34" charset="-120"/>
              </a:rPr>
              <a:t>ترسيخ التقويم الذاتي كممارسة مؤسسية يومية، ونشر ثقافة البيانات وتوظيف النتائج في التحسين المستمر وتحقيق الأهداف الاستراتيجية.</a:t>
            </a:r>
            <a:endParaRPr lang="en-US" sz="1100" dirty="0"/>
          </a:p>
        </p:txBody>
      </p:sp>
      <p:sp>
        <p:nvSpPr>
          <p:cNvPr id="12" name="Shape 10"/>
          <p:cNvSpPr/>
          <p:nvPr/>
        </p:nvSpPr>
        <p:spPr>
          <a:xfrm>
            <a:off x="207398" y="1371600"/>
            <a:ext cx="4297680" cy="150876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13" name="Shape 11"/>
          <p:cNvSpPr/>
          <p:nvPr/>
        </p:nvSpPr>
        <p:spPr>
          <a:xfrm>
            <a:off x="3956438" y="1508760"/>
            <a:ext cx="457200" cy="457200"/>
          </a:xfrm>
          <a:prstGeom prst="ellipse">
            <a:avLst/>
          </a:prstGeom>
          <a:solidFill>
            <a:srgbClr val="0A6E75"/>
          </a:solidFill>
          <a:ln w="12700">
            <a:solidFill>
              <a:srgbClr val="0A6E75"/>
            </a:solidFill>
            <a:prstDash val="solid"/>
          </a:ln>
        </p:spPr>
      </p:sp>
      <p:sp>
        <p:nvSpPr>
          <p:cNvPr id="14" name="Text 12"/>
          <p:cNvSpPr/>
          <p:nvPr/>
        </p:nvSpPr>
        <p:spPr>
          <a:xfrm>
            <a:off x="3956438" y="1508760"/>
            <a:ext cx="457200" cy="457200"/>
          </a:xfrm>
          <a:prstGeom prst="rect">
            <a:avLst/>
          </a:prstGeom>
          <a:noFill/>
          <a:ln/>
        </p:spPr>
        <p:txBody>
          <a:bodyPr wrap="square" lIns="0" tIns="0" rIns="0" bIns="0" rtlCol="0" anchor="ctr"/>
          <a:lstStyle/>
          <a:p>
            <a:pPr marL="0" indent="0" algn="ctr">
              <a:buNone/>
            </a:pPr>
            <a:r>
              <a:rPr lang="en-US" sz="1600" dirty="0">
                <a:solidFill>
                  <a:srgbClr val="FFFFFF"/>
                </a:solidFill>
                <a:latin typeface="Arial" pitchFamily="34" charset="0"/>
                <a:ea typeface="Arial" pitchFamily="34" charset="-122"/>
                <a:cs typeface="Arial" pitchFamily="34" charset="-120"/>
              </a:rPr>
              <a:t>🤝</a:t>
            </a:r>
            <a:endParaRPr lang="en-US" sz="1600" dirty="0"/>
          </a:p>
        </p:txBody>
      </p:sp>
      <p:sp>
        <p:nvSpPr>
          <p:cNvPr id="15" name="Text 13"/>
          <p:cNvSpPr/>
          <p:nvPr/>
        </p:nvSpPr>
        <p:spPr>
          <a:xfrm>
            <a:off x="344558" y="1574159"/>
            <a:ext cx="3520440" cy="347472"/>
          </a:xfrm>
          <a:prstGeom prst="rect">
            <a:avLst/>
          </a:prstGeom>
          <a:noFill/>
          <a:ln/>
        </p:spPr>
        <p:txBody>
          <a:bodyPr wrap="square" lIns="0" tIns="0" rIns="0" bIns="0" rtlCol="0" anchor="ctr"/>
          <a:lstStyle/>
          <a:p>
            <a:pPr marL="0" indent="0" algn="r" rtl="1">
              <a:buNone/>
            </a:pPr>
            <a:r>
              <a:rPr lang="en-US" sz="1300" b="1" dirty="0">
                <a:solidFill>
                  <a:srgbClr val="0A6E75"/>
                </a:solidFill>
                <a:latin typeface="Arial" pitchFamily="34" charset="0"/>
                <a:ea typeface="Arial" pitchFamily="34" charset="-122"/>
                <a:cs typeface="Arial" pitchFamily="34" charset="-120"/>
              </a:rPr>
              <a:t>تعزيز الشراكات</a:t>
            </a:r>
            <a:endParaRPr lang="en-US" sz="1300" dirty="0"/>
          </a:p>
        </p:txBody>
      </p:sp>
      <p:sp>
        <p:nvSpPr>
          <p:cNvPr id="17" name="Text 15"/>
          <p:cNvSpPr/>
          <p:nvPr/>
        </p:nvSpPr>
        <p:spPr>
          <a:xfrm>
            <a:off x="344558" y="1920240"/>
            <a:ext cx="3977640" cy="914400"/>
          </a:xfrm>
          <a:prstGeom prst="rect">
            <a:avLst/>
          </a:prstGeom>
          <a:noFill/>
          <a:ln/>
        </p:spPr>
        <p:txBody>
          <a:bodyPr wrap="square" rtlCol="0" anchor="t"/>
          <a:lstStyle/>
          <a:p>
            <a:pPr marL="0" indent="0" algn="r" rtl="1">
              <a:buNone/>
            </a:pPr>
            <a:r>
              <a:rPr lang="en-US" sz="1100" dirty="0">
                <a:solidFill>
                  <a:srgbClr val="3D5068"/>
                </a:solidFill>
                <a:latin typeface="Arial" pitchFamily="34" charset="0"/>
                <a:ea typeface="Arial" pitchFamily="34" charset="-122"/>
                <a:cs typeface="Arial" pitchFamily="34" charset="-120"/>
              </a:rPr>
              <a:t>بناء شراكات فاعلة مع الأسرة والمجتمع المحلي والمؤسسات الوطنية لدعم تعلم المتعلمين وتحقيق أهداف التطوير المؤسسي.</a:t>
            </a:r>
            <a:endParaRPr lang="en-US" sz="1100" dirty="0"/>
          </a:p>
        </p:txBody>
      </p:sp>
      <p:sp>
        <p:nvSpPr>
          <p:cNvPr id="18" name="Shape 16"/>
          <p:cNvSpPr/>
          <p:nvPr/>
        </p:nvSpPr>
        <p:spPr>
          <a:xfrm>
            <a:off x="4733678" y="3017520"/>
            <a:ext cx="4297680" cy="150876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19" name="Shape 17"/>
          <p:cNvSpPr/>
          <p:nvPr/>
        </p:nvSpPr>
        <p:spPr>
          <a:xfrm>
            <a:off x="8482718" y="3154680"/>
            <a:ext cx="457200" cy="457200"/>
          </a:xfrm>
          <a:prstGeom prst="ellipse">
            <a:avLst/>
          </a:prstGeom>
          <a:solidFill>
            <a:srgbClr val="1A8A5A"/>
          </a:solidFill>
          <a:ln w="12700">
            <a:solidFill>
              <a:srgbClr val="1A8A5A"/>
            </a:solidFill>
            <a:prstDash val="solid"/>
          </a:ln>
        </p:spPr>
      </p:sp>
      <p:sp>
        <p:nvSpPr>
          <p:cNvPr id="20" name="Text 18"/>
          <p:cNvSpPr/>
          <p:nvPr/>
        </p:nvSpPr>
        <p:spPr>
          <a:xfrm>
            <a:off x="8482718" y="3154680"/>
            <a:ext cx="457200" cy="457200"/>
          </a:xfrm>
          <a:prstGeom prst="rect">
            <a:avLst/>
          </a:prstGeom>
          <a:noFill/>
          <a:ln/>
        </p:spPr>
        <p:txBody>
          <a:bodyPr wrap="square" lIns="0" tIns="0" rIns="0" bIns="0" rtlCol="0" anchor="ctr"/>
          <a:lstStyle/>
          <a:p>
            <a:pPr marL="0" indent="0" algn="ctr">
              <a:buNone/>
            </a:pPr>
            <a:r>
              <a:rPr lang="en-US" sz="1600" dirty="0">
                <a:solidFill>
                  <a:srgbClr val="FFFFFF"/>
                </a:solidFill>
                <a:latin typeface="Arial" pitchFamily="34" charset="0"/>
                <a:ea typeface="Arial" pitchFamily="34" charset="-122"/>
                <a:cs typeface="Arial" pitchFamily="34" charset="-120"/>
              </a:rPr>
              <a:t>⚡</a:t>
            </a:r>
            <a:endParaRPr lang="en-US" sz="1600" dirty="0"/>
          </a:p>
        </p:txBody>
      </p:sp>
      <p:sp>
        <p:nvSpPr>
          <p:cNvPr id="21" name="Text 19"/>
          <p:cNvSpPr/>
          <p:nvPr/>
        </p:nvSpPr>
        <p:spPr>
          <a:xfrm>
            <a:off x="4893698" y="3212128"/>
            <a:ext cx="3520440" cy="347472"/>
          </a:xfrm>
          <a:prstGeom prst="rect">
            <a:avLst/>
          </a:prstGeom>
          <a:noFill/>
          <a:ln/>
        </p:spPr>
        <p:txBody>
          <a:bodyPr wrap="square" lIns="0" tIns="0" rIns="0" bIns="0" rtlCol="0" anchor="ctr"/>
          <a:lstStyle/>
          <a:p>
            <a:pPr marL="0" indent="0" algn="r" rtl="1">
              <a:buNone/>
            </a:pPr>
            <a:r>
              <a:rPr lang="en-US" sz="1300" b="1" dirty="0">
                <a:solidFill>
                  <a:srgbClr val="1A8A5A"/>
                </a:solidFill>
                <a:latin typeface="Arial" pitchFamily="34" charset="0"/>
                <a:ea typeface="Arial" pitchFamily="34" charset="-122"/>
                <a:cs typeface="Arial" pitchFamily="34" charset="-120"/>
              </a:rPr>
              <a:t>تمكين فرق العمل</a:t>
            </a:r>
            <a:endParaRPr lang="en-US" sz="1300" dirty="0"/>
          </a:p>
        </p:txBody>
      </p:sp>
      <p:sp>
        <p:nvSpPr>
          <p:cNvPr id="23" name="Text 21"/>
          <p:cNvSpPr/>
          <p:nvPr/>
        </p:nvSpPr>
        <p:spPr>
          <a:xfrm>
            <a:off x="4870838" y="3566160"/>
            <a:ext cx="3977640" cy="914400"/>
          </a:xfrm>
          <a:prstGeom prst="rect">
            <a:avLst/>
          </a:prstGeom>
          <a:noFill/>
          <a:ln/>
        </p:spPr>
        <p:txBody>
          <a:bodyPr wrap="square" rtlCol="0" anchor="t"/>
          <a:lstStyle/>
          <a:p>
            <a:pPr marL="0" indent="0" algn="r" rtl="1">
              <a:buNone/>
            </a:pPr>
            <a:r>
              <a:rPr lang="en-US" sz="1100" dirty="0">
                <a:solidFill>
                  <a:srgbClr val="3D5068"/>
                </a:solidFill>
                <a:latin typeface="Arial" pitchFamily="34" charset="0"/>
                <a:ea typeface="Arial" pitchFamily="34" charset="-122"/>
                <a:cs typeface="Arial" pitchFamily="34" charset="-120"/>
              </a:rPr>
              <a:t>بناء فرق عمل متماسكة عبر توزيع المسؤوليات وتعزيز العمل التعاوني وبناء العلاقات الإيجابية القائمة على الثقة والاحترام المتبادل.</a:t>
            </a:r>
            <a:endParaRPr lang="en-US" sz="1100" dirty="0"/>
          </a:p>
        </p:txBody>
      </p:sp>
      <p:sp>
        <p:nvSpPr>
          <p:cNvPr id="24" name="Shape 22"/>
          <p:cNvSpPr/>
          <p:nvPr/>
        </p:nvSpPr>
        <p:spPr>
          <a:xfrm>
            <a:off x="207398" y="3017520"/>
            <a:ext cx="4297680" cy="150876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25" name="Shape 23"/>
          <p:cNvSpPr/>
          <p:nvPr/>
        </p:nvSpPr>
        <p:spPr>
          <a:xfrm>
            <a:off x="3956438" y="3154680"/>
            <a:ext cx="457200" cy="457200"/>
          </a:xfrm>
          <a:prstGeom prst="ellipse">
            <a:avLst/>
          </a:prstGeom>
          <a:solidFill>
            <a:srgbClr val="1A7DAC"/>
          </a:solidFill>
          <a:ln w="12700">
            <a:solidFill>
              <a:srgbClr val="1A7DAC"/>
            </a:solidFill>
            <a:prstDash val="solid"/>
          </a:ln>
        </p:spPr>
      </p:sp>
      <p:sp>
        <p:nvSpPr>
          <p:cNvPr id="26" name="Text 24"/>
          <p:cNvSpPr/>
          <p:nvPr/>
        </p:nvSpPr>
        <p:spPr>
          <a:xfrm>
            <a:off x="3956438" y="3154680"/>
            <a:ext cx="457200" cy="457200"/>
          </a:xfrm>
          <a:prstGeom prst="rect">
            <a:avLst/>
          </a:prstGeom>
          <a:noFill/>
          <a:ln/>
        </p:spPr>
        <p:txBody>
          <a:bodyPr wrap="square" lIns="0" tIns="0" rIns="0" bIns="0" rtlCol="0" anchor="ctr"/>
          <a:lstStyle/>
          <a:p>
            <a:pPr marL="0" indent="0" algn="ctr">
              <a:buNone/>
            </a:pPr>
            <a:r>
              <a:rPr lang="en-US" sz="1600" dirty="0">
                <a:solidFill>
                  <a:srgbClr val="FFFFFF"/>
                </a:solidFill>
                <a:latin typeface="Arial" pitchFamily="34" charset="0"/>
                <a:ea typeface="Arial" pitchFamily="34" charset="-122"/>
                <a:cs typeface="Arial" pitchFamily="34" charset="-120"/>
              </a:rPr>
              <a:t>📈</a:t>
            </a:r>
            <a:endParaRPr lang="en-US" sz="1600" dirty="0"/>
          </a:p>
        </p:txBody>
      </p:sp>
      <p:sp>
        <p:nvSpPr>
          <p:cNvPr id="27" name="Text 25"/>
          <p:cNvSpPr/>
          <p:nvPr/>
        </p:nvSpPr>
        <p:spPr>
          <a:xfrm>
            <a:off x="367418" y="3203514"/>
            <a:ext cx="3520440" cy="347472"/>
          </a:xfrm>
          <a:prstGeom prst="rect">
            <a:avLst/>
          </a:prstGeom>
          <a:noFill/>
          <a:ln/>
        </p:spPr>
        <p:txBody>
          <a:bodyPr wrap="square" lIns="0" tIns="0" rIns="0" bIns="0" rtlCol="0" anchor="ctr"/>
          <a:lstStyle/>
          <a:p>
            <a:pPr marL="0" indent="0" algn="r" rtl="1">
              <a:buNone/>
            </a:pPr>
            <a:r>
              <a:rPr lang="en-US" sz="1300" b="1" dirty="0">
                <a:solidFill>
                  <a:srgbClr val="1A7DAC"/>
                </a:solidFill>
                <a:latin typeface="Arial" pitchFamily="34" charset="0"/>
                <a:ea typeface="Arial" pitchFamily="34" charset="-122"/>
                <a:cs typeface="Arial" pitchFamily="34" charset="-120"/>
              </a:rPr>
              <a:t>دعم التطوير المهني</a:t>
            </a:r>
            <a:endParaRPr lang="en-US" sz="1300" dirty="0"/>
          </a:p>
        </p:txBody>
      </p:sp>
      <p:sp>
        <p:nvSpPr>
          <p:cNvPr id="29" name="Text 27"/>
          <p:cNvSpPr/>
          <p:nvPr/>
        </p:nvSpPr>
        <p:spPr>
          <a:xfrm>
            <a:off x="344558" y="3566160"/>
            <a:ext cx="3977640" cy="914400"/>
          </a:xfrm>
          <a:prstGeom prst="rect">
            <a:avLst/>
          </a:prstGeom>
          <a:noFill/>
          <a:ln/>
        </p:spPr>
        <p:txBody>
          <a:bodyPr wrap="square" rtlCol="0" anchor="t"/>
          <a:lstStyle/>
          <a:p>
            <a:pPr marL="0" indent="0" algn="r" rtl="1">
              <a:buNone/>
            </a:pPr>
            <a:r>
              <a:rPr lang="en-US" sz="1100" dirty="0">
                <a:solidFill>
                  <a:srgbClr val="3D5068"/>
                </a:solidFill>
                <a:latin typeface="Arial" pitchFamily="34" charset="0"/>
                <a:ea typeface="Arial" pitchFamily="34" charset="-122"/>
                <a:cs typeface="Arial" pitchFamily="34" charset="-120"/>
              </a:rPr>
              <a:t>ربط برامج النمو المهني بنتائج تقويم الأداء الوظيفي وتشجيع الرخصة المهنية والمشاركة في مجتمعات التعلم المهنية والبحوث الإجرائية.</a:t>
            </a:r>
            <a:endParaRPr lang="en-US" sz="1100" dirty="0"/>
          </a:p>
        </p:txBody>
      </p:sp>
      <p:sp>
        <p:nvSpPr>
          <p:cNvPr id="30" name="Text 28"/>
          <p:cNvSpPr/>
          <p:nvPr/>
        </p:nvSpPr>
        <p:spPr>
          <a:xfrm>
            <a:off x="320040" y="4663440"/>
            <a:ext cx="8503920" cy="338328"/>
          </a:xfrm>
          <a:prstGeom prst="rect">
            <a:avLst/>
          </a:prstGeom>
          <a:noFill/>
          <a:ln/>
        </p:spPr>
        <p:txBody>
          <a:bodyPr wrap="square" rtlCol="0" anchor="ctr"/>
          <a:lstStyle/>
          <a:p>
            <a:pPr marL="0" indent="0" algn="ctr" rtl="1">
              <a:buNone/>
            </a:pPr>
            <a:r>
              <a:rPr lang="en-US" sz="1200" b="1" i="1" dirty="0">
                <a:solidFill>
                  <a:srgbClr val="0A6E75"/>
                </a:solidFill>
                <a:latin typeface="Arial" pitchFamily="34" charset="0"/>
                <a:ea typeface="Arial" pitchFamily="34" charset="-122"/>
                <a:cs typeface="Arial" pitchFamily="34" charset="-120"/>
              </a:rPr>
              <a:t>"القيادة الفاعلة تُحوّل نتائج التقويم إلى منطلقات للتغيير الإيجابي"</a:t>
            </a:r>
            <a:endParaRPr lang="en-US" sz="12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4F7FA"/>
        </a:solidFill>
        <a:effectLst/>
      </p:bgPr>
    </p:bg>
    <p:spTree>
      <p:nvGrpSpPr>
        <p:cNvPr id="1" name=""/>
        <p:cNvGrpSpPr/>
        <p:nvPr/>
      </p:nvGrpSpPr>
      <p:grpSpPr>
        <a:xfrm>
          <a:off x="0" y="0"/>
          <a:ext cx="0" cy="0"/>
          <a:chOff x="0" y="0"/>
          <a:chExt cx="0" cy="0"/>
        </a:xfrm>
      </p:grpSpPr>
      <p:sp>
        <p:nvSpPr>
          <p:cNvPr id="2" name="Shape 0"/>
          <p:cNvSpPr/>
          <p:nvPr/>
        </p:nvSpPr>
        <p:spPr>
          <a:xfrm>
            <a:off x="0" y="0"/>
            <a:ext cx="9144000" cy="1097280"/>
          </a:xfrm>
          <a:prstGeom prst="rect">
            <a:avLst/>
          </a:prstGeom>
          <a:solidFill>
            <a:srgbClr val="0D2137"/>
          </a:solidFill>
          <a:ln w="12700">
            <a:solidFill>
              <a:srgbClr val="0D2137"/>
            </a:solidFill>
            <a:prstDash val="solid"/>
          </a:ln>
        </p:spPr>
      </p:sp>
      <p:sp>
        <p:nvSpPr>
          <p:cNvPr id="3" name="Shape 1"/>
          <p:cNvSpPr/>
          <p:nvPr/>
        </p:nvSpPr>
        <p:spPr>
          <a:xfrm>
            <a:off x="0" y="1097280"/>
            <a:ext cx="9144000" cy="64008"/>
          </a:xfrm>
          <a:prstGeom prst="rect">
            <a:avLst/>
          </a:prstGeom>
          <a:solidFill>
            <a:srgbClr val="0A6E75"/>
          </a:solidFill>
          <a:ln w="12700">
            <a:solidFill>
              <a:srgbClr val="0A6E75"/>
            </a:solidFill>
            <a:prstDash val="solid"/>
          </a:ln>
        </p:spPr>
      </p:sp>
      <p:sp>
        <p:nvSpPr>
          <p:cNvPr id="4" name="Text 2"/>
          <p:cNvSpPr/>
          <p:nvPr/>
        </p:nvSpPr>
        <p:spPr>
          <a:xfrm>
            <a:off x="365760" y="73152"/>
            <a:ext cx="8412480" cy="777240"/>
          </a:xfrm>
          <a:prstGeom prst="rect">
            <a:avLst/>
          </a:prstGeom>
          <a:noFill/>
          <a:ln/>
        </p:spPr>
        <p:txBody>
          <a:bodyPr wrap="square" lIns="0" tIns="0" rIns="0" bIns="0" rtlCol="0" anchor="ctr"/>
          <a:lstStyle/>
          <a:p>
            <a:pPr marL="0" indent="0" algn="r" rtl="1">
              <a:buNone/>
            </a:pPr>
            <a:r>
              <a:rPr lang="en-US" sz="2600" b="1" dirty="0">
                <a:solidFill>
                  <a:srgbClr val="FFFFFF"/>
                </a:solidFill>
                <a:latin typeface="Arial" pitchFamily="34" charset="0"/>
                <a:ea typeface="Arial" pitchFamily="34" charset="-122"/>
                <a:cs typeface="Arial" pitchFamily="34" charset="-120"/>
              </a:rPr>
              <a:t>فرص التحسين في القيادة المدرسية</a:t>
            </a:r>
            <a:endParaRPr lang="en-US" sz="2600" dirty="0"/>
          </a:p>
        </p:txBody>
      </p:sp>
      <p:sp>
        <p:nvSpPr>
          <p:cNvPr id="5" name="Text 3"/>
          <p:cNvSpPr/>
          <p:nvPr/>
        </p:nvSpPr>
        <p:spPr>
          <a:xfrm>
            <a:off x="365760" y="777240"/>
            <a:ext cx="8412480" cy="338328"/>
          </a:xfrm>
          <a:prstGeom prst="rect">
            <a:avLst/>
          </a:prstGeom>
          <a:noFill/>
          <a:ln/>
        </p:spPr>
        <p:txBody>
          <a:bodyPr wrap="square" lIns="0" tIns="0" rIns="0" bIns="0" rtlCol="0" anchor="t"/>
          <a:lstStyle/>
          <a:p>
            <a:pPr marL="0" indent="0" algn="r" rtl="1">
              <a:buNone/>
            </a:pPr>
            <a:r>
              <a:rPr lang="en-US" sz="1300" dirty="0">
                <a:solidFill>
                  <a:srgbClr val="A8D4E0"/>
                </a:solidFill>
                <a:latin typeface="Arial" pitchFamily="34" charset="0"/>
                <a:ea typeface="Arial" pitchFamily="34" charset="-122"/>
                <a:cs typeface="Arial" pitchFamily="34" charset="-120"/>
              </a:rPr>
              <a:t>مسارات العمل نحو مستوى التقدم والتميز</a:t>
            </a:r>
            <a:endParaRPr lang="en-US" sz="1300" dirty="0"/>
          </a:p>
        </p:txBody>
      </p:sp>
      <p:sp>
        <p:nvSpPr>
          <p:cNvPr id="6" name="Shape 4"/>
          <p:cNvSpPr/>
          <p:nvPr/>
        </p:nvSpPr>
        <p:spPr>
          <a:xfrm>
            <a:off x="320040" y="1292088"/>
            <a:ext cx="2743200" cy="178308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7" name="Shape 5"/>
          <p:cNvSpPr/>
          <p:nvPr/>
        </p:nvSpPr>
        <p:spPr>
          <a:xfrm>
            <a:off x="2999232" y="1292088"/>
            <a:ext cx="64008" cy="1783080"/>
          </a:xfrm>
          <a:prstGeom prst="rect">
            <a:avLst/>
          </a:prstGeom>
          <a:solidFill>
            <a:srgbClr val="0D2137"/>
          </a:solidFill>
          <a:ln w="12700">
            <a:solidFill>
              <a:srgbClr val="0D2137"/>
            </a:solidFill>
            <a:prstDash val="solid"/>
          </a:ln>
        </p:spPr>
      </p:sp>
      <p:sp>
        <p:nvSpPr>
          <p:cNvPr id="8" name="Shape 6"/>
          <p:cNvSpPr/>
          <p:nvPr/>
        </p:nvSpPr>
        <p:spPr>
          <a:xfrm>
            <a:off x="320040" y="1292088"/>
            <a:ext cx="2743200" cy="384048"/>
          </a:xfrm>
          <a:prstGeom prst="rect">
            <a:avLst/>
          </a:prstGeom>
          <a:solidFill>
            <a:srgbClr val="0D2137"/>
          </a:solidFill>
          <a:ln w="12700">
            <a:solidFill>
              <a:srgbClr val="0D2137"/>
            </a:solidFill>
            <a:prstDash val="solid"/>
          </a:ln>
        </p:spPr>
      </p:sp>
      <p:sp>
        <p:nvSpPr>
          <p:cNvPr id="9" name="Text 7"/>
          <p:cNvSpPr/>
          <p:nvPr/>
        </p:nvSpPr>
        <p:spPr>
          <a:xfrm>
            <a:off x="320040" y="1292088"/>
            <a:ext cx="2743200" cy="384048"/>
          </a:xfrm>
          <a:prstGeom prst="rect">
            <a:avLst/>
          </a:prstGeom>
          <a:noFill/>
          <a:ln/>
        </p:spPr>
        <p:txBody>
          <a:bodyPr wrap="square" lIns="0" tIns="0" rIns="0" bIns="0" rtlCol="0" anchor="ctr"/>
          <a:lstStyle/>
          <a:p>
            <a:pPr marL="0" indent="0" algn="ctr" rtl="1">
              <a:buNone/>
            </a:pPr>
            <a:r>
              <a:rPr lang="en-US" sz="1150" b="1" dirty="0">
                <a:solidFill>
                  <a:srgbClr val="FFFFFF"/>
                </a:solidFill>
                <a:latin typeface="Arial" pitchFamily="34" charset="0"/>
                <a:ea typeface="Arial" pitchFamily="34" charset="-122"/>
                <a:cs typeface="Arial" pitchFamily="34" charset="-120"/>
              </a:rPr>
              <a:t>📋  المتابعة الفاعلة للخطط</a:t>
            </a:r>
            <a:endParaRPr lang="en-US" sz="1150" dirty="0"/>
          </a:p>
        </p:txBody>
      </p:sp>
      <p:sp>
        <p:nvSpPr>
          <p:cNvPr id="10" name="Text 8"/>
          <p:cNvSpPr/>
          <p:nvPr/>
        </p:nvSpPr>
        <p:spPr>
          <a:xfrm>
            <a:off x="411480" y="1712712"/>
            <a:ext cx="2560320" cy="1325880"/>
          </a:xfrm>
          <a:prstGeom prst="rect">
            <a:avLst/>
          </a:prstGeom>
          <a:noFill/>
          <a:ln/>
        </p:spPr>
        <p:txBody>
          <a:bodyPr wrap="square" rtlCol="0" anchor="t"/>
          <a:lstStyle/>
          <a:p>
            <a:pPr marL="0" indent="0" algn="just" rtl="1">
              <a:buNone/>
            </a:pPr>
            <a:r>
              <a:rPr lang="en-US" sz="1050" dirty="0">
                <a:solidFill>
                  <a:srgbClr val="3D5068"/>
                </a:solidFill>
                <a:latin typeface="Arial" pitchFamily="34" charset="0"/>
                <a:ea typeface="Arial" pitchFamily="34" charset="-122"/>
                <a:cs typeface="Arial" pitchFamily="34" charset="-120"/>
              </a:rPr>
              <a:t>متابعة تنفيذ الخطة التشغيلية وتقويمها بانتظام وبأساليب متنوعة وفق مؤشرات أداء محددة وواضحة وتطويرها بما يضمن </a:t>
            </a:r>
            <a:r>
              <a:rPr lang="en-US" sz="1050" dirty="0" err="1">
                <a:solidFill>
                  <a:srgbClr val="3D5068"/>
                </a:solidFill>
                <a:latin typeface="Arial" pitchFamily="34" charset="0"/>
                <a:ea typeface="Arial" pitchFamily="34" charset="-122"/>
                <a:cs typeface="Arial" pitchFamily="34" charset="-120"/>
              </a:rPr>
              <a:t>تحقيق</a:t>
            </a:r>
            <a:r>
              <a:rPr lang="en-US" sz="1050" dirty="0">
                <a:solidFill>
                  <a:srgbClr val="3D5068"/>
                </a:solidFill>
                <a:latin typeface="Arial" pitchFamily="34" charset="0"/>
                <a:ea typeface="Arial" pitchFamily="34" charset="-122"/>
                <a:cs typeface="Arial" pitchFamily="34" charset="-120"/>
              </a:rPr>
              <a:t> </a:t>
            </a:r>
            <a:r>
              <a:rPr lang="en-US" sz="1050" dirty="0" err="1">
                <a:solidFill>
                  <a:srgbClr val="3D5068"/>
                </a:solidFill>
                <a:latin typeface="Arial" pitchFamily="34" charset="0"/>
                <a:ea typeface="Arial" pitchFamily="34" charset="-122"/>
                <a:cs typeface="Arial" pitchFamily="34" charset="-120"/>
              </a:rPr>
              <a:t>أهدافها</a:t>
            </a:r>
            <a:r>
              <a:rPr lang="ar-SA" sz="1050" dirty="0">
                <a:solidFill>
                  <a:srgbClr val="3D5068"/>
                </a:solidFill>
                <a:latin typeface="Arial" pitchFamily="34" charset="0"/>
                <a:ea typeface="Arial" pitchFamily="34" charset="-122"/>
                <a:cs typeface="Arial" pitchFamily="34" charset="-120"/>
              </a:rPr>
              <a:t>.</a:t>
            </a:r>
            <a:endParaRPr lang="en-US" sz="1050" dirty="0"/>
          </a:p>
        </p:txBody>
      </p:sp>
      <p:sp>
        <p:nvSpPr>
          <p:cNvPr id="11" name="Shape 9"/>
          <p:cNvSpPr/>
          <p:nvPr/>
        </p:nvSpPr>
        <p:spPr>
          <a:xfrm>
            <a:off x="3200400" y="1292088"/>
            <a:ext cx="2743200" cy="178308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12" name="Shape 10"/>
          <p:cNvSpPr/>
          <p:nvPr/>
        </p:nvSpPr>
        <p:spPr>
          <a:xfrm>
            <a:off x="5879592" y="1292088"/>
            <a:ext cx="64008" cy="1783080"/>
          </a:xfrm>
          <a:prstGeom prst="rect">
            <a:avLst/>
          </a:prstGeom>
          <a:solidFill>
            <a:srgbClr val="0A6E75"/>
          </a:solidFill>
          <a:ln w="12700">
            <a:solidFill>
              <a:srgbClr val="0A6E75"/>
            </a:solidFill>
            <a:prstDash val="solid"/>
          </a:ln>
        </p:spPr>
      </p:sp>
      <p:sp>
        <p:nvSpPr>
          <p:cNvPr id="13" name="Shape 11"/>
          <p:cNvSpPr/>
          <p:nvPr/>
        </p:nvSpPr>
        <p:spPr>
          <a:xfrm>
            <a:off x="3200400" y="1292088"/>
            <a:ext cx="2743200" cy="384048"/>
          </a:xfrm>
          <a:prstGeom prst="rect">
            <a:avLst/>
          </a:prstGeom>
          <a:solidFill>
            <a:srgbClr val="0A6E75"/>
          </a:solidFill>
          <a:ln w="12700">
            <a:solidFill>
              <a:srgbClr val="0A6E75"/>
            </a:solidFill>
            <a:prstDash val="solid"/>
          </a:ln>
        </p:spPr>
      </p:sp>
      <p:sp>
        <p:nvSpPr>
          <p:cNvPr id="14" name="Text 12"/>
          <p:cNvSpPr/>
          <p:nvPr/>
        </p:nvSpPr>
        <p:spPr>
          <a:xfrm>
            <a:off x="3200400" y="1292088"/>
            <a:ext cx="2743200" cy="384048"/>
          </a:xfrm>
          <a:prstGeom prst="rect">
            <a:avLst/>
          </a:prstGeom>
          <a:noFill/>
          <a:ln/>
        </p:spPr>
        <p:txBody>
          <a:bodyPr wrap="square" lIns="0" tIns="0" rIns="0" bIns="0" rtlCol="0" anchor="ctr"/>
          <a:lstStyle/>
          <a:p>
            <a:pPr marL="0" indent="0" algn="ctr" rtl="1">
              <a:buNone/>
            </a:pPr>
            <a:r>
              <a:rPr lang="en-US" sz="1150" b="1" dirty="0">
                <a:solidFill>
                  <a:srgbClr val="FFFFFF"/>
                </a:solidFill>
                <a:latin typeface="Arial" pitchFamily="34" charset="0"/>
                <a:ea typeface="Arial" pitchFamily="34" charset="-122"/>
                <a:cs typeface="Arial" pitchFamily="34" charset="-120"/>
              </a:rPr>
              <a:t>🔍  ثقافة التقويم الذاتي</a:t>
            </a:r>
            <a:endParaRPr lang="en-US" sz="1150" dirty="0"/>
          </a:p>
        </p:txBody>
      </p:sp>
      <p:sp>
        <p:nvSpPr>
          <p:cNvPr id="15" name="Text 13"/>
          <p:cNvSpPr/>
          <p:nvPr/>
        </p:nvSpPr>
        <p:spPr>
          <a:xfrm>
            <a:off x="3291840" y="1712712"/>
            <a:ext cx="2560320" cy="1325880"/>
          </a:xfrm>
          <a:prstGeom prst="rect">
            <a:avLst/>
          </a:prstGeom>
          <a:noFill/>
          <a:ln/>
        </p:spPr>
        <p:txBody>
          <a:bodyPr wrap="square" rtlCol="0" anchor="t"/>
          <a:lstStyle/>
          <a:p>
            <a:pPr marL="0" indent="0" algn="just" rtl="1">
              <a:buNone/>
            </a:pPr>
            <a:r>
              <a:rPr lang="en-US" sz="1050" dirty="0">
                <a:solidFill>
                  <a:srgbClr val="3D5068"/>
                </a:solidFill>
                <a:latin typeface="Arial" pitchFamily="34" charset="0"/>
                <a:ea typeface="Arial" pitchFamily="34" charset="-122"/>
                <a:cs typeface="Arial" pitchFamily="34" charset="-120"/>
              </a:rPr>
              <a:t>تنفيذ التقويم الذاتي المستند على الإطار والمعايير المعتمدة وتعزيز ثقافته بين أعضاء المجتمع المدرسي ومشاركة نتائجه مع </a:t>
            </a:r>
            <a:r>
              <a:rPr lang="en-US" sz="1050" dirty="0" err="1">
                <a:solidFill>
                  <a:srgbClr val="3D5068"/>
                </a:solidFill>
                <a:latin typeface="Arial" pitchFamily="34" charset="0"/>
                <a:ea typeface="Arial" pitchFamily="34" charset="-122"/>
                <a:cs typeface="Arial" pitchFamily="34" charset="-120"/>
              </a:rPr>
              <a:t>جميع</a:t>
            </a:r>
            <a:r>
              <a:rPr lang="en-US" sz="1050" dirty="0">
                <a:solidFill>
                  <a:srgbClr val="3D5068"/>
                </a:solidFill>
                <a:latin typeface="Arial" pitchFamily="34" charset="0"/>
                <a:ea typeface="Arial" pitchFamily="34" charset="-122"/>
                <a:cs typeface="Arial" pitchFamily="34" charset="-120"/>
              </a:rPr>
              <a:t> </a:t>
            </a:r>
            <a:r>
              <a:rPr lang="en-US" sz="1050" dirty="0" err="1">
                <a:solidFill>
                  <a:srgbClr val="3D5068"/>
                </a:solidFill>
                <a:latin typeface="Arial" pitchFamily="34" charset="0"/>
                <a:ea typeface="Arial" pitchFamily="34" charset="-122"/>
                <a:cs typeface="Arial" pitchFamily="34" charset="-120"/>
              </a:rPr>
              <a:t>المعنيين</a:t>
            </a:r>
            <a:r>
              <a:rPr lang="ar-SA" sz="1050" dirty="0">
                <a:solidFill>
                  <a:srgbClr val="3D5068"/>
                </a:solidFill>
                <a:latin typeface="Arial" pitchFamily="34" charset="0"/>
                <a:ea typeface="Arial" pitchFamily="34" charset="-122"/>
                <a:cs typeface="Arial" pitchFamily="34" charset="-120"/>
              </a:rPr>
              <a:t>.</a:t>
            </a:r>
            <a:endParaRPr lang="en-US" sz="1050" dirty="0"/>
          </a:p>
        </p:txBody>
      </p:sp>
      <p:sp>
        <p:nvSpPr>
          <p:cNvPr id="16" name="Shape 14"/>
          <p:cNvSpPr/>
          <p:nvPr/>
        </p:nvSpPr>
        <p:spPr>
          <a:xfrm>
            <a:off x="6080760" y="1292088"/>
            <a:ext cx="2743200" cy="178308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17" name="Shape 15"/>
          <p:cNvSpPr/>
          <p:nvPr/>
        </p:nvSpPr>
        <p:spPr>
          <a:xfrm>
            <a:off x="8759952" y="1292088"/>
            <a:ext cx="64008" cy="1783080"/>
          </a:xfrm>
          <a:prstGeom prst="rect">
            <a:avLst/>
          </a:prstGeom>
          <a:solidFill>
            <a:srgbClr val="1A8A5A"/>
          </a:solidFill>
          <a:ln w="12700">
            <a:solidFill>
              <a:srgbClr val="1A8A5A"/>
            </a:solidFill>
            <a:prstDash val="solid"/>
          </a:ln>
        </p:spPr>
      </p:sp>
      <p:sp>
        <p:nvSpPr>
          <p:cNvPr id="18" name="Shape 16"/>
          <p:cNvSpPr/>
          <p:nvPr/>
        </p:nvSpPr>
        <p:spPr>
          <a:xfrm>
            <a:off x="6080760" y="1292088"/>
            <a:ext cx="2743200" cy="384048"/>
          </a:xfrm>
          <a:prstGeom prst="rect">
            <a:avLst/>
          </a:prstGeom>
          <a:solidFill>
            <a:srgbClr val="1A8A5A"/>
          </a:solidFill>
          <a:ln w="12700">
            <a:solidFill>
              <a:srgbClr val="1A8A5A"/>
            </a:solidFill>
            <a:prstDash val="solid"/>
          </a:ln>
        </p:spPr>
      </p:sp>
      <p:sp>
        <p:nvSpPr>
          <p:cNvPr id="19" name="Text 17"/>
          <p:cNvSpPr/>
          <p:nvPr/>
        </p:nvSpPr>
        <p:spPr>
          <a:xfrm>
            <a:off x="6080760" y="1292088"/>
            <a:ext cx="2743200" cy="384048"/>
          </a:xfrm>
          <a:prstGeom prst="rect">
            <a:avLst/>
          </a:prstGeom>
          <a:noFill/>
          <a:ln/>
        </p:spPr>
        <p:txBody>
          <a:bodyPr wrap="square" lIns="0" tIns="0" rIns="0" bIns="0" rtlCol="0" anchor="ctr"/>
          <a:lstStyle/>
          <a:p>
            <a:pPr marL="0" indent="0" algn="ctr" rtl="1">
              <a:buNone/>
            </a:pPr>
            <a:r>
              <a:rPr lang="en-US" sz="1150" b="1" dirty="0">
                <a:solidFill>
                  <a:srgbClr val="FFFFFF"/>
                </a:solidFill>
                <a:latin typeface="Arial" pitchFamily="34" charset="0"/>
                <a:ea typeface="Arial" pitchFamily="34" charset="-122"/>
                <a:cs typeface="Arial" pitchFamily="34" charset="-120"/>
              </a:rPr>
              <a:t>🎓  برامج النمو المهني</a:t>
            </a:r>
            <a:endParaRPr lang="en-US" sz="1150" dirty="0"/>
          </a:p>
        </p:txBody>
      </p:sp>
      <p:sp>
        <p:nvSpPr>
          <p:cNvPr id="20" name="Text 18"/>
          <p:cNvSpPr/>
          <p:nvPr/>
        </p:nvSpPr>
        <p:spPr>
          <a:xfrm>
            <a:off x="6172200" y="1712712"/>
            <a:ext cx="2560320" cy="1325880"/>
          </a:xfrm>
          <a:prstGeom prst="rect">
            <a:avLst/>
          </a:prstGeom>
          <a:noFill/>
          <a:ln/>
        </p:spPr>
        <p:txBody>
          <a:bodyPr wrap="square" rtlCol="0" anchor="t"/>
          <a:lstStyle/>
          <a:p>
            <a:pPr marL="0" indent="0" algn="just" rtl="1">
              <a:buNone/>
            </a:pPr>
            <a:r>
              <a:rPr lang="en-US" sz="1050" dirty="0">
                <a:solidFill>
                  <a:srgbClr val="3D5068"/>
                </a:solidFill>
                <a:latin typeface="Arial" pitchFamily="34" charset="0"/>
                <a:ea typeface="Arial" pitchFamily="34" charset="-122"/>
                <a:cs typeface="Arial" pitchFamily="34" charset="-120"/>
              </a:rPr>
              <a:t>بناء خطة للتطوير المهني ترتبط بنتائج تقويم الأداء الوظيفي وتلبي احتياجات جميع منسوبي المدرسة مع متابعة تنفيذها وقياس أثرها </a:t>
            </a:r>
            <a:r>
              <a:rPr lang="en-US" sz="1050" dirty="0" err="1">
                <a:solidFill>
                  <a:srgbClr val="3D5068"/>
                </a:solidFill>
                <a:latin typeface="Arial" pitchFamily="34" charset="0"/>
                <a:ea typeface="Arial" pitchFamily="34" charset="-122"/>
                <a:cs typeface="Arial" pitchFamily="34" charset="-120"/>
              </a:rPr>
              <a:t>في</a:t>
            </a:r>
            <a:r>
              <a:rPr lang="en-US" sz="1050" dirty="0">
                <a:solidFill>
                  <a:srgbClr val="3D5068"/>
                </a:solidFill>
                <a:latin typeface="Arial" pitchFamily="34" charset="0"/>
                <a:ea typeface="Arial" pitchFamily="34" charset="-122"/>
                <a:cs typeface="Arial" pitchFamily="34" charset="-120"/>
              </a:rPr>
              <a:t> </a:t>
            </a:r>
            <a:r>
              <a:rPr lang="en-US" sz="1050" dirty="0" err="1">
                <a:solidFill>
                  <a:srgbClr val="3D5068"/>
                </a:solidFill>
                <a:latin typeface="Arial" pitchFamily="34" charset="0"/>
                <a:ea typeface="Arial" pitchFamily="34" charset="-122"/>
                <a:cs typeface="Arial" pitchFamily="34" charset="-120"/>
              </a:rPr>
              <a:t>الأداء</a:t>
            </a:r>
            <a:r>
              <a:rPr lang="ar-SA" sz="1050" dirty="0">
                <a:solidFill>
                  <a:srgbClr val="3D5068"/>
                </a:solidFill>
                <a:latin typeface="Arial" pitchFamily="34" charset="0"/>
                <a:ea typeface="Arial" pitchFamily="34" charset="-122"/>
                <a:cs typeface="Arial" pitchFamily="34" charset="-120"/>
              </a:rPr>
              <a:t>.</a:t>
            </a:r>
            <a:endParaRPr lang="en-US" sz="1050" dirty="0"/>
          </a:p>
        </p:txBody>
      </p:sp>
      <p:sp>
        <p:nvSpPr>
          <p:cNvPr id="21" name="Shape 19"/>
          <p:cNvSpPr/>
          <p:nvPr/>
        </p:nvSpPr>
        <p:spPr>
          <a:xfrm>
            <a:off x="1760220" y="3258048"/>
            <a:ext cx="2743200" cy="178308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txBody>
          <a:bodyPr/>
          <a:lstStyle/>
          <a:p>
            <a:r>
              <a:rPr lang="ar-SA" dirty="0"/>
              <a:t>.</a:t>
            </a:r>
          </a:p>
        </p:txBody>
      </p:sp>
      <p:sp>
        <p:nvSpPr>
          <p:cNvPr id="22" name="Shape 20"/>
          <p:cNvSpPr/>
          <p:nvPr/>
        </p:nvSpPr>
        <p:spPr>
          <a:xfrm>
            <a:off x="4439412" y="3258048"/>
            <a:ext cx="64008" cy="1783080"/>
          </a:xfrm>
          <a:prstGeom prst="rect">
            <a:avLst/>
          </a:prstGeom>
          <a:solidFill>
            <a:srgbClr val="1A7DAC"/>
          </a:solidFill>
          <a:ln w="12700">
            <a:solidFill>
              <a:srgbClr val="1A7DAC"/>
            </a:solidFill>
            <a:prstDash val="solid"/>
          </a:ln>
        </p:spPr>
      </p:sp>
      <p:sp>
        <p:nvSpPr>
          <p:cNvPr id="23" name="Shape 21"/>
          <p:cNvSpPr/>
          <p:nvPr/>
        </p:nvSpPr>
        <p:spPr>
          <a:xfrm>
            <a:off x="1760220" y="3258048"/>
            <a:ext cx="2743200" cy="384048"/>
          </a:xfrm>
          <a:prstGeom prst="rect">
            <a:avLst/>
          </a:prstGeom>
          <a:solidFill>
            <a:srgbClr val="1A7DAC"/>
          </a:solidFill>
          <a:ln w="12700">
            <a:solidFill>
              <a:srgbClr val="1A7DAC"/>
            </a:solidFill>
            <a:prstDash val="solid"/>
          </a:ln>
        </p:spPr>
      </p:sp>
      <p:sp>
        <p:nvSpPr>
          <p:cNvPr id="24" name="Text 22"/>
          <p:cNvSpPr/>
          <p:nvPr/>
        </p:nvSpPr>
        <p:spPr>
          <a:xfrm>
            <a:off x="1760220" y="3258048"/>
            <a:ext cx="2743200" cy="384048"/>
          </a:xfrm>
          <a:prstGeom prst="rect">
            <a:avLst/>
          </a:prstGeom>
          <a:noFill/>
          <a:ln/>
        </p:spPr>
        <p:txBody>
          <a:bodyPr wrap="square" lIns="0" tIns="0" rIns="0" bIns="0" rtlCol="0" anchor="ctr"/>
          <a:lstStyle/>
          <a:p>
            <a:pPr marL="0" indent="0" algn="ctr" rtl="1">
              <a:buNone/>
            </a:pPr>
            <a:r>
              <a:rPr lang="en-US" sz="1150" b="1" dirty="0">
                <a:solidFill>
                  <a:srgbClr val="FFFFFF"/>
                </a:solidFill>
                <a:latin typeface="Arial" pitchFamily="34" charset="0"/>
                <a:ea typeface="Arial" pitchFamily="34" charset="-122"/>
                <a:cs typeface="Arial" pitchFamily="34" charset="-120"/>
              </a:rPr>
              <a:t>🏘  الشراكة المجتمعية</a:t>
            </a:r>
            <a:endParaRPr lang="en-US" sz="1150" dirty="0"/>
          </a:p>
        </p:txBody>
      </p:sp>
      <p:sp>
        <p:nvSpPr>
          <p:cNvPr id="25" name="Text 23"/>
          <p:cNvSpPr/>
          <p:nvPr/>
        </p:nvSpPr>
        <p:spPr>
          <a:xfrm>
            <a:off x="1851660" y="3678672"/>
            <a:ext cx="2560320" cy="1325880"/>
          </a:xfrm>
          <a:prstGeom prst="rect">
            <a:avLst/>
          </a:prstGeom>
          <a:noFill/>
          <a:ln/>
        </p:spPr>
        <p:txBody>
          <a:bodyPr wrap="square" rtlCol="0" anchor="t"/>
          <a:lstStyle/>
          <a:p>
            <a:pPr marL="0" indent="0" algn="just" rtl="1">
              <a:buNone/>
            </a:pPr>
            <a:r>
              <a:rPr lang="en-US" sz="1050" dirty="0">
                <a:solidFill>
                  <a:srgbClr val="3D5068"/>
                </a:solidFill>
                <a:latin typeface="Arial" pitchFamily="34" charset="0"/>
                <a:ea typeface="Arial" pitchFamily="34" charset="-122"/>
                <a:cs typeface="Arial" pitchFamily="34" charset="-120"/>
              </a:rPr>
              <a:t>توفير فرص التواصل مع الأسرة والمجتمع المحلي بأساليب متنوعة واستثمار إمكانات المؤسسات الوطنية لدعم تعلم المتعلمين وتحقيق </a:t>
            </a:r>
            <a:r>
              <a:rPr lang="en-US" sz="1050" dirty="0" err="1">
                <a:solidFill>
                  <a:srgbClr val="3D5068"/>
                </a:solidFill>
                <a:latin typeface="Arial" pitchFamily="34" charset="0"/>
                <a:ea typeface="Arial" pitchFamily="34" charset="-122"/>
                <a:cs typeface="Arial" pitchFamily="34" charset="-120"/>
              </a:rPr>
              <a:t>أهداف</a:t>
            </a:r>
            <a:r>
              <a:rPr lang="en-US" sz="1050" dirty="0">
                <a:solidFill>
                  <a:srgbClr val="3D5068"/>
                </a:solidFill>
                <a:latin typeface="Arial" pitchFamily="34" charset="0"/>
                <a:ea typeface="Arial" pitchFamily="34" charset="-122"/>
                <a:cs typeface="Arial" pitchFamily="34" charset="-120"/>
              </a:rPr>
              <a:t> </a:t>
            </a:r>
            <a:r>
              <a:rPr lang="en-US" sz="1050" dirty="0" err="1">
                <a:solidFill>
                  <a:srgbClr val="3D5068"/>
                </a:solidFill>
                <a:latin typeface="Arial" pitchFamily="34" charset="0"/>
                <a:ea typeface="Arial" pitchFamily="34" charset="-122"/>
                <a:cs typeface="Arial" pitchFamily="34" charset="-120"/>
              </a:rPr>
              <a:t>التطوير</a:t>
            </a:r>
            <a:r>
              <a:rPr lang="ar-SA" sz="1050" dirty="0">
                <a:solidFill>
                  <a:srgbClr val="3D5068"/>
                </a:solidFill>
                <a:latin typeface="Arial" pitchFamily="34" charset="0"/>
                <a:ea typeface="Arial" pitchFamily="34" charset="-122"/>
                <a:cs typeface="Arial" pitchFamily="34" charset="-120"/>
              </a:rPr>
              <a:t>.</a:t>
            </a:r>
            <a:endParaRPr lang="en-US" sz="1050" dirty="0"/>
          </a:p>
        </p:txBody>
      </p:sp>
      <p:sp>
        <p:nvSpPr>
          <p:cNvPr id="26" name="Shape 24"/>
          <p:cNvSpPr/>
          <p:nvPr/>
        </p:nvSpPr>
        <p:spPr>
          <a:xfrm>
            <a:off x="4640580" y="3258048"/>
            <a:ext cx="2743200" cy="178308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27" name="Shape 25"/>
          <p:cNvSpPr/>
          <p:nvPr/>
        </p:nvSpPr>
        <p:spPr>
          <a:xfrm>
            <a:off x="7319772" y="3258048"/>
            <a:ext cx="64008" cy="1783080"/>
          </a:xfrm>
          <a:prstGeom prst="rect">
            <a:avLst/>
          </a:prstGeom>
          <a:solidFill>
            <a:srgbClr val="E67E22"/>
          </a:solidFill>
          <a:ln w="12700">
            <a:solidFill>
              <a:srgbClr val="E67E22"/>
            </a:solidFill>
            <a:prstDash val="solid"/>
          </a:ln>
        </p:spPr>
      </p:sp>
      <p:sp>
        <p:nvSpPr>
          <p:cNvPr id="28" name="Shape 26"/>
          <p:cNvSpPr/>
          <p:nvPr/>
        </p:nvSpPr>
        <p:spPr>
          <a:xfrm>
            <a:off x="4640580" y="3258048"/>
            <a:ext cx="2743200" cy="384048"/>
          </a:xfrm>
          <a:prstGeom prst="rect">
            <a:avLst/>
          </a:prstGeom>
          <a:solidFill>
            <a:srgbClr val="E67E22"/>
          </a:solidFill>
          <a:ln w="12700">
            <a:solidFill>
              <a:srgbClr val="E67E22"/>
            </a:solidFill>
            <a:prstDash val="solid"/>
          </a:ln>
        </p:spPr>
      </p:sp>
      <p:sp>
        <p:nvSpPr>
          <p:cNvPr id="29" name="Text 27"/>
          <p:cNvSpPr/>
          <p:nvPr/>
        </p:nvSpPr>
        <p:spPr>
          <a:xfrm>
            <a:off x="4640580" y="3258048"/>
            <a:ext cx="2743200" cy="384048"/>
          </a:xfrm>
          <a:prstGeom prst="rect">
            <a:avLst/>
          </a:prstGeom>
          <a:noFill/>
          <a:ln/>
        </p:spPr>
        <p:txBody>
          <a:bodyPr wrap="square" lIns="0" tIns="0" rIns="0" bIns="0" rtlCol="0" anchor="ctr"/>
          <a:lstStyle/>
          <a:p>
            <a:pPr marL="0" indent="0" algn="ctr" rtl="1">
              <a:buNone/>
            </a:pPr>
            <a:r>
              <a:rPr lang="en-US" sz="1150" b="1" dirty="0">
                <a:solidFill>
                  <a:srgbClr val="FFFFFF"/>
                </a:solidFill>
                <a:latin typeface="Arial" pitchFamily="34" charset="0"/>
                <a:ea typeface="Arial" pitchFamily="34" charset="-122"/>
                <a:cs typeface="Arial" pitchFamily="34" charset="-120"/>
              </a:rPr>
              <a:t>🚀  تنفيذ خطة التحسين</a:t>
            </a:r>
            <a:endParaRPr lang="en-US" sz="1150" dirty="0"/>
          </a:p>
        </p:txBody>
      </p:sp>
      <p:sp>
        <p:nvSpPr>
          <p:cNvPr id="30" name="Text 28"/>
          <p:cNvSpPr/>
          <p:nvPr/>
        </p:nvSpPr>
        <p:spPr>
          <a:xfrm>
            <a:off x="4732020" y="3678672"/>
            <a:ext cx="2560320" cy="1325880"/>
          </a:xfrm>
          <a:prstGeom prst="rect">
            <a:avLst/>
          </a:prstGeom>
          <a:noFill/>
          <a:ln/>
        </p:spPr>
        <p:txBody>
          <a:bodyPr wrap="square" rtlCol="0" anchor="t"/>
          <a:lstStyle/>
          <a:p>
            <a:pPr marL="0" indent="0" algn="just" rtl="1">
              <a:buNone/>
            </a:pPr>
            <a:r>
              <a:rPr lang="en-US" sz="1050" dirty="0">
                <a:solidFill>
                  <a:srgbClr val="3D5068"/>
                </a:solidFill>
                <a:latin typeface="Arial" pitchFamily="34" charset="0"/>
                <a:ea typeface="Arial" pitchFamily="34" charset="-122"/>
                <a:cs typeface="Arial" pitchFamily="34" charset="-120"/>
              </a:rPr>
              <a:t>تطوير خطة تحسين واضحة في ضوء نتائج التقويم مع تحديد الأولويات ومعالجة جوانب التحسين المؤثرة في نواتج التعلم ومتابعة </a:t>
            </a:r>
            <a:r>
              <a:rPr lang="en-US" sz="1050" dirty="0" err="1">
                <a:solidFill>
                  <a:srgbClr val="3D5068"/>
                </a:solidFill>
                <a:latin typeface="Arial" pitchFamily="34" charset="0"/>
                <a:ea typeface="Arial" pitchFamily="34" charset="-122"/>
                <a:cs typeface="Arial" pitchFamily="34" charset="-120"/>
              </a:rPr>
              <a:t>تنفيذها</a:t>
            </a:r>
            <a:r>
              <a:rPr lang="en-US" sz="1050" dirty="0">
                <a:solidFill>
                  <a:srgbClr val="3D5068"/>
                </a:solidFill>
                <a:latin typeface="Arial" pitchFamily="34" charset="0"/>
                <a:ea typeface="Arial" pitchFamily="34" charset="-122"/>
                <a:cs typeface="Arial" pitchFamily="34" charset="-120"/>
              </a:rPr>
              <a:t> </a:t>
            </a:r>
            <a:r>
              <a:rPr lang="en-US" sz="1050" dirty="0" err="1">
                <a:solidFill>
                  <a:srgbClr val="3D5068"/>
                </a:solidFill>
                <a:latin typeface="Arial" pitchFamily="34" charset="0"/>
                <a:ea typeface="Arial" pitchFamily="34" charset="-122"/>
                <a:cs typeface="Arial" pitchFamily="34" charset="-120"/>
              </a:rPr>
              <a:t>بانتظام</a:t>
            </a:r>
            <a:r>
              <a:rPr lang="ar-SA" sz="1050" dirty="0">
                <a:solidFill>
                  <a:srgbClr val="3D5068"/>
                </a:solidFill>
                <a:latin typeface="Arial" pitchFamily="34" charset="0"/>
                <a:ea typeface="Arial" pitchFamily="34" charset="-122"/>
                <a:cs typeface="Arial" pitchFamily="34" charset="-120"/>
              </a:rPr>
              <a:t>.</a:t>
            </a:r>
            <a:endParaRPr lang="en-US" sz="105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F4F7FA"/>
        </a:solidFill>
        <a:effectLst/>
      </p:bgPr>
    </p:bg>
    <p:spTree>
      <p:nvGrpSpPr>
        <p:cNvPr id="1" name=""/>
        <p:cNvGrpSpPr/>
        <p:nvPr/>
      </p:nvGrpSpPr>
      <p:grpSpPr>
        <a:xfrm>
          <a:off x="0" y="0"/>
          <a:ext cx="0" cy="0"/>
          <a:chOff x="0" y="0"/>
          <a:chExt cx="0" cy="0"/>
        </a:xfrm>
      </p:grpSpPr>
      <p:sp>
        <p:nvSpPr>
          <p:cNvPr id="2" name="Shape 0"/>
          <p:cNvSpPr/>
          <p:nvPr/>
        </p:nvSpPr>
        <p:spPr>
          <a:xfrm>
            <a:off x="0" y="0"/>
            <a:ext cx="9144000" cy="1097280"/>
          </a:xfrm>
          <a:prstGeom prst="rect">
            <a:avLst/>
          </a:prstGeom>
          <a:solidFill>
            <a:srgbClr val="0D2137"/>
          </a:solidFill>
          <a:ln w="12700">
            <a:solidFill>
              <a:srgbClr val="0D2137"/>
            </a:solidFill>
            <a:prstDash val="solid"/>
          </a:ln>
        </p:spPr>
      </p:sp>
      <p:sp>
        <p:nvSpPr>
          <p:cNvPr id="3" name="Shape 1"/>
          <p:cNvSpPr/>
          <p:nvPr/>
        </p:nvSpPr>
        <p:spPr>
          <a:xfrm>
            <a:off x="0" y="1097280"/>
            <a:ext cx="9144000" cy="64008"/>
          </a:xfrm>
          <a:prstGeom prst="rect">
            <a:avLst/>
          </a:prstGeom>
          <a:solidFill>
            <a:srgbClr val="0A6E75"/>
          </a:solidFill>
          <a:ln w="12700">
            <a:solidFill>
              <a:srgbClr val="0A6E75"/>
            </a:solidFill>
            <a:prstDash val="solid"/>
          </a:ln>
        </p:spPr>
      </p:sp>
      <p:sp>
        <p:nvSpPr>
          <p:cNvPr id="4" name="Text 2"/>
          <p:cNvSpPr/>
          <p:nvPr/>
        </p:nvSpPr>
        <p:spPr>
          <a:xfrm>
            <a:off x="365760" y="73152"/>
            <a:ext cx="8412480" cy="777240"/>
          </a:xfrm>
          <a:prstGeom prst="rect">
            <a:avLst/>
          </a:prstGeom>
          <a:noFill/>
          <a:ln/>
        </p:spPr>
        <p:txBody>
          <a:bodyPr wrap="square" lIns="0" tIns="0" rIns="0" bIns="0" rtlCol="0" anchor="ctr"/>
          <a:lstStyle/>
          <a:p>
            <a:pPr marL="0" indent="0" algn="r" rtl="1">
              <a:buNone/>
            </a:pPr>
            <a:r>
              <a:rPr lang="en-US" sz="2600" b="1" dirty="0">
                <a:solidFill>
                  <a:srgbClr val="FFFFFF"/>
                </a:solidFill>
                <a:latin typeface="Arial" pitchFamily="34" charset="0"/>
                <a:ea typeface="Arial" pitchFamily="34" charset="-122"/>
                <a:cs typeface="Arial" pitchFamily="34" charset="-120"/>
              </a:rPr>
              <a:t>مجال التعليم والتعلم</a:t>
            </a:r>
            <a:endParaRPr lang="en-US" sz="2600" dirty="0"/>
          </a:p>
        </p:txBody>
      </p:sp>
      <p:sp>
        <p:nvSpPr>
          <p:cNvPr id="5" name="Text 3"/>
          <p:cNvSpPr/>
          <p:nvPr/>
        </p:nvSpPr>
        <p:spPr>
          <a:xfrm>
            <a:off x="365760" y="777240"/>
            <a:ext cx="8412480" cy="338328"/>
          </a:xfrm>
          <a:prstGeom prst="rect">
            <a:avLst/>
          </a:prstGeom>
          <a:noFill/>
          <a:ln/>
        </p:spPr>
        <p:txBody>
          <a:bodyPr wrap="square" lIns="0" tIns="0" rIns="0" bIns="0" rtlCol="0" anchor="t"/>
          <a:lstStyle/>
          <a:p>
            <a:pPr marL="0" indent="0" algn="r" rtl="1">
              <a:buNone/>
            </a:pPr>
            <a:r>
              <a:rPr lang="en-US" sz="1300" dirty="0">
                <a:solidFill>
                  <a:srgbClr val="A8D4E0"/>
                </a:solidFill>
                <a:latin typeface="Arial" pitchFamily="34" charset="0"/>
                <a:ea typeface="Arial" pitchFamily="34" charset="-122"/>
                <a:cs typeface="Arial" pitchFamily="34" charset="-120"/>
              </a:rPr>
              <a:t>بناء خبرات تعلم ثرية وتقويم فاعل</a:t>
            </a:r>
            <a:endParaRPr lang="en-US" sz="1300" dirty="0"/>
          </a:p>
        </p:txBody>
      </p:sp>
      <p:sp>
        <p:nvSpPr>
          <p:cNvPr id="6" name="Shape 4"/>
          <p:cNvSpPr/>
          <p:nvPr/>
        </p:nvSpPr>
        <p:spPr>
          <a:xfrm>
            <a:off x="320040" y="1325880"/>
            <a:ext cx="8503920" cy="658368"/>
          </a:xfrm>
          <a:prstGeom prst="rect">
            <a:avLst/>
          </a:prstGeom>
          <a:solidFill>
            <a:srgbClr val="EAF6F6"/>
          </a:solidFill>
          <a:ln w="12700">
            <a:solidFill>
              <a:srgbClr val="C8D6E5"/>
            </a:solidFill>
            <a:prstDash val="solid"/>
          </a:ln>
          <a:effectLst>
            <a:outerShdw blurRad="63500" dist="25400" dir="8100000" algn="bl" rotWithShape="0">
              <a:srgbClr val="000000">
                <a:alpha val="12000"/>
              </a:srgbClr>
            </a:outerShdw>
          </a:effectLst>
        </p:spPr>
      </p:sp>
      <p:sp>
        <p:nvSpPr>
          <p:cNvPr id="7" name="Shape 5"/>
          <p:cNvSpPr/>
          <p:nvPr/>
        </p:nvSpPr>
        <p:spPr>
          <a:xfrm>
            <a:off x="8759952" y="1325880"/>
            <a:ext cx="64008" cy="658368"/>
          </a:xfrm>
          <a:prstGeom prst="rect">
            <a:avLst/>
          </a:prstGeom>
          <a:solidFill>
            <a:srgbClr val="0A6E75"/>
          </a:solidFill>
          <a:ln w="12700">
            <a:solidFill>
              <a:srgbClr val="0A6E75"/>
            </a:solidFill>
            <a:prstDash val="solid"/>
          </a:ln>
        </p:spPr>
      </p:sp>
      <p:sp>
        <p:nvSpPr>
          <p:cNvPr id="8" name="Text 6"/>
          <p:cNvSpPr/>
          <p:nvPr/>
        </p:nvSpPr>
        <p:spPr>
          <a:xfrm>
            <a:off x="457200" y="1371600"/>
            <a:ext cx="8229600" cy="566928"/>
          </a:xfrm>
          <a:prstGeom prst="rect">
            <a:avLst/>
          </a:prstGeom>
          <a:noFill/>
          <a:ln/>
        </p:spPr>
        <p:txBody>
          <a:bodyPr wrap="square" lIns="0" tIns="0" rIns="0" bIns="0" rtlCol="0" anchor="ctr"/>
          <a:lstStyle/>
          <a:p>
            <a:pPr marL="0" indent="0" algn="r" rtl="1">
              <a:buNone/>
            </a:pPr>
            <a:r>
              <a:rPr lang="en-US" sz="1200" dirty="0">
                <a:solidFill>
                  <a:srgbClr val="1A2533"/>
                </a:solidFill>
                <a:latin typeface="Arial" pitchFamily="34" charset="0"/>
                <a:ea typeface="Arial" pitchFamily="34" charset="-122"/>
                <a:cs typeface="Arial" pitchFamily="34" charset="-120"/>
              </a:rPr>
              <a:t>ترتكز ممارسات التعليم والتعلم حول المتعلم وتتنوع استراتيجياتها وأنشطتها لتلبية احتياجاته وتنمية قدراته في اكتساب المعارف والمهارات وتطبيقها وتحليلها، وتطبيق أساليب تقويم متنوعة وفاعلة لدعم تعلمه.</a:t>
            </a:r>
            <a:endParaRPr lang="en-US" sz="1200" dirty="0"/>
          </a:p>
        </p:txBody>
      </p:sp>
      <p:sp>
        <p:nvSpPr>
          <p:cNvPr id="9" name="Shape 7"/>
          <p:cNvSpPr/>
          <p:nvPr/>
        </p:nvSpPr>
        <p:spPr>
          <a:xfrm>
            <a:off x="4663440" y="2103120"/>
            <a:ext cx="4160520" cy="274320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10" name="Shape 8"/>
          <p:cNvSpPr/>
          <p:nvPr/>
        </p:nvSpPr>
        <p:spPr>
          <a:xfrm>
            <a:off x="8759952" y="2103120"/>
            <a:ext cx="64008" cy="2743200"/>
          </a:xfrm>
          <a:prstGeom prst="rect">
            <a:avLst/>
          </a:prstGeom>
          <a:solidFill>
            <a:srgbClr val="0A6E75"/>
          </a:solidFill>
          <a:ln w="12700">
            <a:solidFill>
              <a:srgbClr val="0A6E75"/>
            </a:solidFill>
            <a:prstDash val="solid"/>
          </a:ln>
        </p:spPr>
      </p:sp>
      <p:sp>
        <p:nvSpPr>
          <p:cNvPr id="11" name="Shape 9"/>
          <p:cNvSpPr/>
          <p:nvPr/>
        </p:nvSpPr>
        <p:spPr>
          <a:xfrm>
            <a:off x="4663440" y="2103120"/>
            <a:ext cx="4160520" cy="411480"/>
          </a:xfrm>
          <a:prstGeom prst="rect">
            <a:avLst/>
          </a:prstGeom>
          <a:solidFill>
            <a:srgbClr val="0A6E75"/>
          </a:solidFill>
          <a:ln w="12700">
            <a:solidFill>
              <a:srgbClr val="0A6E75"/>
            </a:solidFill>
            <a:prstDash val="solid"/>
          </a:ln>
        </p:spPr>
      </p:sp>
      <p:sp>
        <p:nvSpPr>
          <p:cNvPr id="12" name="Text 10"/>
          <p:cNvSpPr/>
          <p:nvPr/>
        </p:nvSpPr>
        <p:spPr>
          <a:xfrm>
            <a:off x="4663440" y="2103120"/>
            <a:ext cx="4160520" cy="411480"/>
          </a:xfrm>
          <a:prstGeom prst="rect">
            <a:avLst/>
          </a:prstGeom>
          <a:noFill/>
          <a:ln/>
        </p:spPr>
        <p:txBody>
          <a:bodyPr wrap="square" lIns="0" tIns="0" rIns="0" bIns="0" rtlCol="0" anchor="ctr"/>
          <a:lstStyle/>
          <a:p>
            <a:pPr marL="0" indent="0" algn="ctr" rtl="1">
              <a:buNone/>
            </a:pPr>
            <a:r>
              <a:rPr lang="en-US" sz="1300" b="1" dirty="0">
                <a:solidFill>
                  <a:srgbClr val="FFFFFF"/>
                </a:solidFill>
                <a:latin typeface="Arial" pitchFamily="34" charset="0"/>
                <a:ea typeface="Arial" pitchFamily="34" charset="-122"/>
                <a:cs typeface="Arial" pitchFamily="34" charset="-120"/>
              </a:rPr>
              <a:t>بناء خبرات التعلم</a:t>
            </a:r>
            <a:endParaRPr lang="en-US" sz="1300" dirty="0"/>
          </a:p>
        </p:txBody>
      </p:sp>
      <p:sp>
        <p:nvSpPr>
          <p:cNvPr id="13" name="Text 11"/>
          <p:cNvSpPr/>
          <p:nvPr/>
        </p:nvSpPr>
        <p:spPr>
          <a:xfrm>
            <a:off x="4800600" y="2560320"/>
            <a:ext cx="3886200" cy="2194560"/>
          </a:xfrm>
          <a:prstGeom prst="rect">
            <a:avLst/>
          </a:prstGeom>
          <a:noFill/>
          <a:ln/>
        </p:spPr>
        <p:txBody>
          <a:bodyPr wrap="square" rtlCol="0" anchor="t"/>
          <a:lstStyle/>
          <a:p>
            <a:pPr marL="179388" indent="-179388" algn="r" rtl="1">
              <a:buSzPct val="100000"/>
              <a:buChar char="•"/>
            </a:pPr>
            <a:r>
              <a:rPr lang="en-US" sz="1100" dirty="0">
                <a:solidFill>
                  <a:srgbClr val="3D5068"/>
                </a:solidFill>
                <a:latin typeface="Arial" pitchFamily="34" charset="0"/>
                <a:ea typeface="Arial" pitchFamily="34" charset="-122"/>
                <a:cs typeface="Arial" pitchFamily="34" charset="-120"/>
              </a:rPr>
              <a:t>توفير فرص تعلم متكافئة تلبي احتياجات جميع المتعلمين</a:t>
            </a:r>
            <a:endParaRPr lang="en-US" sz="1100" dirty="0"/>
          </a:p>
          <a:p>
            <a:pPr marL="179388" indent="-179388" algn="r" rtl="1">
              <a:buSzPct val="100000"/>
              <a:buChar char="•"/>
            </a:pPr>
            <a:r>
              <a:rPr lang="en-US" sz="1100" dirty="0">
                <a:solidFill>
                  <a:srgbClr val="3D5068"/>
                </a:solidFill>
                <a:latin typeface="Arial" pitchFamily="34" charset="0"/>
                <a:ea typeface="Arial" pitchFamily="34" charset="-122"/>
                <a:cs typeface="Arial" pitchFamily="34" charset="-120"/>
              </a:rPr>
              <a:t>تنويع استراتيجيات التدريس ومراعاة الفروق الفردية</a:t>
            </a:r>
            <a:endParaRPr lang="en-US" sz="1100" dirty="0"/>
          </a:p>
          <a:p>
            <a:pPr marL="179388" indent="-179388" algn="r" rtl="1">
              <a:buSzPct val="100000"/>
              <a:buChar char="•"/>
            </a:pPr>
            <a:r>
              <a:rPr lang="en-US" sz="1100" dirty="0">
                <a:solidFill>
                  <a:srgbClr val="3D5068"/>
                </a:solidFill>
                <a:latin typeface="Arial" pitchFamily="34" charset="0"/>
                <a:ea typeface="Arial" pitchFamily="34" charset="-122"/>
                <a:cs typeface="Arial" pitchFamily="34" charset="-120"/>
              </a:rPr>
              <a:t>تفعيل التعلم الإلكتروني وتوظيف التقنية الرقمية</a:t>
            </a:r>
            <a:endParaRPr lang="en-US" sz="1100" dirty="0"/>
          </a:p>
          <a:p>
            <a:pPr marL="179388" indent="-179388" algn="r" rtl="1">
              <a:buSzPct val="100000"/>
              <a:buChar char="•"/>
            </a:pPr>
            <a:r>
              <a:rPr lang="en-US" sz="1100" dirty="0">
                <a:solidFill>
                  <a:srgbClr val="3D5068"/>
                </a:solidFill>
                <a:latin typeface="Arial" pitchFamily="34" charset="0"/>
                <a:ea typeface="Arial" pitchFamily="34" charset="-122"/>
                <a:cs typeface="Arial" pitchFamily="34" charset="-120"/>
              </a:rPr>
              <a:t>تنمية المهارات القرائية والعددية والتفكير العليا</a:t>
            </a:r>
            <a:endParaRPr lang="en-US" sz="1100" dirty="0"/>
          </a:p>
          <a:p>
            <a:pPr marL="179388" indent="-179388" algn="r" rtl="1">
              <a:buSzPct val="100000"/>
              <a:buChar char="•"/>
            </a:pPr>
            <a:r>
              <a:rPr lang="en-US" sz="1100" dirty="0">
                <a:solidFill>
                  <a:srgbClr val="3D5068"/>
                </a:solidFill>
                <a:latin typeface="Arial" pitchFamily="34" charset="0"/>
                <a:ea typeface="Arial" pitchFamily="34" charset="-122"/>
                <a:cs typeface="Arial" pitchFamily="34" charset="-120"/>
              </a:rPr>
              <a:t>تعزيز دافعية المتعلمين للتعلم والاستمتاع به</a:t>
            </a:r>
            <a:endParaRPr lang="en-US" sz="1100" dirty="0"/>
          </a:p>
          <a:p>
            <a:pPr marL="179388" indent="-179388" algn="r" rtl="1">
              <a:buSzPct val="100000"/>
              <a:buChar char="•"/>
            </a:pPr>
            <a:r>
              <a:rPr lang="en-US" sz="1100" dirty="0">
                <a:solidFill>
                  <a:srgbClr val="3D5068"/>
                </a:solidFill>
                <a:latin typeface="Arial" pitchFamily="34" charset="0"/>
                <a:ea typeface="Arial" pitchFamily="34" charset="-122"/>
                <a:cs typeface="Arial" pitchFamily="34" charset="-120"/>
              </a:rPr>
              <a:t>توفير أنشطة تطبيقية ترتبط بحياة المتعلمين</a:t>
            </a:r>
            <a:endParaRPr lang="en-US" sz="1100" dirty="0"/>
          </a:p>
        </p:txBody>
      </p:sp>
      <p:sp>
        <p:nvSpPr>
          <p:cNvPr id="14" name="Shape 12"/>
          <p:cNvSpPr/>
          <p:nvPr/>
        </p:nvSpPr>
        <p:spPr>
          <a:xfrm>
            <a:off x="320040" y="2103120"/>
            <a:ext cx="4160520" cy="274320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15" name="Shape 13"/>
          <p:cNvSpPr/>
          <p:nvPr/>
        </p:nvSpPr>
        <p:spPr>
          <a:xfrm>
            <a:off x="4416552" y="2103120"/>
            <a:ext cx="64008" cy="2743200"/>
          </a:xfrm>
          <a:prstGeom prst="rect">
            <a:avLst/>
          </a:prstGeom>
          <a:solidFill>
            <a:srgbClr val="0D2137"/>
          </a:solidFill>
          <a:ln w="12700">
            <a:solidFill>
              <a:srgbClr val="0D2137"/>
            </a:solidFill>
            <a:prstDash val="solid"/>
          </a:ln>
        </p:spPr>
      </p:sp>
      <p:sp>
        <p:nvSpPr>
          <p:cNvPr id="16" name="Shape 14"/>
          <p:cNvSpPr/>
          <p:nvPr/>
        </p:nvSpPr>
        <p:spPr>
          <a:xfrm>
            <a:off x="320040" y="2103120"/>
            <a:ext cx="4160520" cy="411480"/>
          </a:xfrm>
          <a:prstGeom prst="rect">
            <a:avLst/>
          </a:prstGeom>
          <a:solidFill>
            <a:srgbClr val="0D2137"/>
          </a:solidFill>
          <a:ln w="12700">
            <a:solidFill>
              <a:srgbClr val="0D2137"/>
            </a:solidFill>
            <a:prstDash val="solid"/>
          </a:ln>
        </p:spPr>
      </p:sp>
      <p:sp>
        <p:nvSpPr>
          <p:cNvPr id="17" name="Text 15"/>
          <p:cNvSpPr/>
          <p:nvPr/>
        </p:nvSpPr>
        <p:spPr>
          <a:xfrm>
            <a:off x="320040" y="2103120"/>
            <a:ext cx="4160520" cy="411480"/>
          </a:xfrm>
          <a:prstGeom prst="rect">
            <a:avLst/>
          </a:prstGeom>
          <a:noFill/>
          <a:ln/>
        </p:spPr>
        <p:txBody>
          <a:bodyPr wrap="square" lIns="0" tIns="0" rIns="0" bIns="0" rtlCol="0" anchor="ctr"/>
          <a:lstStyle/>
          <a:p>
            <a:pPr marL="0" indent="0" algn="ctr" rtl="1">
              <a:buNone/>
            </a:pPr>
            <a:r>
              <a:rPr lang="en-US" sz="1300" b="1" dirty="0">
                <a:solidFill>
                  <a:srgbClr val="FFFFFF"/>
                </a:solidFill>
                <a:latin typeface="Arial" pitchFamily="34" charset="0"/>
                <a:ea typeface="Arial" pitchFamily="34" charset="-122"/>
                <a:cs typeface="Arial" pitchFamily="34" charset="-120"/>
              </a:rPr>
              <a:t>تقويم التعلم</a:t>
            </a:r>
            <a:endParaRPr lang="en-US" sz="1300" dirty="0"/>
          </a:p>
        </p:txBody>
      </p:sp>
      <p:sp>
        <p:nvSpPr>
          <p:cNvPr id="18" name="Text 16"/>
          <p:cNvSpPr/>
          <p:nvPr/>
        </p:nvSpPr>
        <p:spPr>
          <a:xfrm>
            <a:off x="457200" y="2560320"/>
            <a:ext cx="3886200" cy="2194560"/>
          </a:xfrm>
          <a:prstGeom prst="rect">
            <a:avLst/>
          </a:prstGeom>
          <a:noFill/>
          <a:ln/>
        </p:spPr>
        <p:txBody>
          <a:bodyPr wrap="square" rtlCol="0" anchor="t"/>
          <a:lstStyle/>
          <a:p>
            <a:pPr marL="179388" indent="-179388" algn="r" rtl="1">
              <a:buSzPct val="100000"/>
              <a:buChar char="•"/>
            </a:pPr>
            <a:r>
              <a:rPr lang="en-US" sz="1100" dirty="0">
                <a:solidFill>
                  <a:srgbClr val="3D5068"/>
                </a:solidFill>
                <a:latin typeface="Arial" pitchFamily="34" charset="0"/>
                <a:ea typeface="Arial" pitchFamily="34" charset="-122"/>
                <a:cs typeface="Arial" pitchFamily="34" charset="-120"/>
              </a:rPr>
              <a:t>تقويم أداء المتعلمين بأساليب وأدوات تقويم متنوعة وفاعلة</a:t>
            </a:r>
            <a:endParaRPr lang="en-US" sz="1100" dirty="0"/>
          </a:p>
          <a:p>
            <a:pPr marL="179388" indent="-179388" algn="r" rtl="1">
              <a:buSzPct val="100000"/>
              <a:buChar char="•"/>
            </a:pPr>
            <a:r>
              <a:rPr lang="en-US" sz="1100" dirty="0">
                <a:solidFill>
                  <a:srgbClr val="3D5068"/>
                </a:solidFill>
                <a:latin typeface="Arial" pitchFamily="34" charset="0"/>
                <a:ea typeface="Arial" pitchFamily="34" charset="-122"/>
                <a:cs typeface="Arial" pitchFamily="34" charset="-120"/>
              </a:rPr>
              <a:t>تحليل نتائج التقويم وتوظيفها في تحسين نواتج التعلم بانتظام</a:t>
            </a:r>
            <a:endParaRPr lang="en-US" sz="1100" dirty="0"/>
          </a:p>
          <a:p>
            <a:pPr marL="179388" indent="-179388" algn="r" rtl="1">
              <a:buSzPct val="100000"/>
              <a:buChar char="•"/>
            </a:pPr>
            <a:r>
              <a:rPr lang="en-US" sz="1100" dirty="0">
                <a:solidFill>
                  <a:srgbClr val="3D5068"/>
                </a:solidFill>
                <a:latin typeface="Arial" pitchFamily="34" charset="0"/>
                <a:ea typeface="Arial" pitchFamily="34" charset="-122"/>
                <a:cs typeface="Arial" pitchFamily="34" charset="-120"/>
              </a:rPr>
              <a:t>تقديم تغذية راجعة فورية وبناءة للمتعلمين</a:t>
            </a:r>
            <a:endParaRPr lang="en-US" sz="1100" dirty="0"/>
          </a:p>
          <a:p>
            <a:pPr marL="179388" indent="-179388" algn="r" rtl="1">
              <a:buSzPct val="100000"/>
              <a:buChar char="•"/>
            </a:pPr>
            <a:r>
              <a:rPr lang="en-US" sz="1100" dirty="0">
                <a:solidFill>
                  <a:srgbClr val="3D5068"/>
                </a:solidFill>
                <a:latin typeface="Arial" pitchFamily="34" charset="0"/>
                <a:ea typeface="Arial" pitchFamily="34" charset="-122"/>
                <a:cs typeface="Arial" pitchFamily="34" charset="-120"/>
              </a:rPr>
              <a:t>تشخيص الفجوات وبناء خطط علاجية وإثرائية</a:t>
            </a:r>
            <a:endParaRPr lang="en-US" sz="11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F4F7FA"/>
        </a:solidFill>
        <a:effectLst/>
      </p:bgPr>
    </p:bg>
    <p:spTree>
      <p:nvGrpSpPr>
        <p:cNvPr id="1" name=""/>
        <p:cNvGrpSpPr/>
        <p:nvPr/>
      </p:nvGrpSpPr>
      <p:grpSpPr>
        <a:xfrm>
          <a:off x="0" y="0"/>
          <a:ext cx="0" cy="0"/>
          <a:chOff x="0" y="0"/>
          <a:chExt cx="0" cy="0"/>
        </a:xfrm>
      </p:grpSpPr>
      <p:sp>
        <p:nvSpPr>
          <p:cNvPr id="2" name="Shape 0"/>
          <p:cNvSpPr/>
          <p:nvPr/>
        </p:nvSpPr>
        <p:spPr>
          <a:xfrm>
            <a:off x="0" y="0"/>
            <a:ext cx="9144000" cy="1097280"/>
          </a:xfrm>
          <a:prstGeom prst="rect">
            <a:avLst/>
          </a:prstGeom>
          <a:solidFill>
            <a:srgbClr val="0D2137"/>
          </a:solidFill>
          <a:ln w="12700">
            <a:solidFill>
              <a:srgbClr val="0D2137"/>
            </a:solidFill>
            <a:prstDash val="solid"/>
          </a:ln>
        </p:spPr>
      </p:sp>
      <p:sp>
        <p:nvSpPr>
          <p:cNvPr id="3" name="Shape 1"/>
          <p:cNvSpPr/>
          <p:nvPr/>
        </p:nvSpPr>
        <p:spPr>
          <a:xfrm>
            <a:off x="0" y="1097280"/>
            <a:ext cx="9144000" cy="64008"/>
          </a:xfrm>
          <a:prstGeom prst="rect">
            <a:avLst/>
          </a:prstGeom>
          <a:solidFill>
            <a:srgbClr val="0A6E75"/>
          </a:solidFill>
          <a:ln w="12700">
            <a:solidFill>
              <a:srgbClr val="0A6E75"/>
            </a:solidFill>
            <a:prstDash val="solid"/>
          </a:ln>
        </p:spPr>
      </p:sp>
      <p:sp>
        <p:nvSpPr>
          <p:cNvPr id="4" name="Text 2"/>
          <p:cNvSpPr/>
          <p:nvPr/>
        </p:nvSpPr>
        <p:spPr>
          <a:xfrm>
            <a:off x="365760" y="73152"/>
            <a:ext cx="8412480" cy="777240"/>
          </a:xfrm>
          <a:prstGeom prst="rect">
            <a:avLst/>
          </a:prstGeom>
          <a:noFill/>
          <a:ln/>
        </p:spPr>
        <p:txBody>
          <a:bodyPr wrap="square" lIns="0" tIns="0" rIns="0" bIns="0" rtlCol="0" anchor="ctr"/>
          <a:lstStyle/>
          <a:p>
            <a:pPr marL="0" indent="0" algn="r" rtl="1">
              <a:buNone/>
            </a:pPr>
            <a:r>
              <a:rPr lang="en-US" sz="2600" b="1" dirty="0">
                <a:solidFill>
                  <a:srgbClr val="FFFFFF"/>
                </a:solidFill>
                <a:latin typeface="Arial" pitchFamily="34" charset="0"/>
                <a:ea typeface="Arial" pitchFamily="34" charset="-122"/>
                <a:cs typeface="Arial" pitchFamily="34" charset="-120"/>
              </a:rPr>
              <a:t>تقويم تعلم الطلبة</a:t>
            </a:r>
            <a:endParaRPr lang="en-US" sz="2600" dirty="0"/>
          </a:p>
        </p:txBody>
      </p:sp>
      <p:sp>
        <p:nvSpPr>
          <p:cNvPr id="5" name="Text 3"/>
          <p:cNvSpPr/>
          <p:nvPr/>
        </p:nvSpPr>
        <p:spPr>
          <a:xfrm>
            <a:off x="365760" y="777240"/>
            <a:ext cx="8412480" cy="338328"/>
          </a:xfrm>
          <a:prstGeom prst="rect">
            <a:avLst/>
          </a:prstGeom>
          <a:noFill/>
          <a:ln/>
        </p:spPr>
        <p:txBody>
          <a:bodyPr wrap="square" lIns="0" tIns="0" rIns="0" bIns="0" rtlCol="0" anchor="t"/>
          <a:lstStyle/>
          <a:p>
            <a:pPr marL="0" indent="0" algn="r" rtl="1">
              <a:buNone/>
            </a:pPr>
            <a:r>
              <a:rPr lang="en-US" sz="1300" dirty="0">
                <a:solidFill>
                  <a:srgbClr val="A8D4E0"/>
                </a:solidFill>
                <a:latin typeface="Arial" pitchFamily="34" charset="0"/>
                <a:ea typeface="Arial" pitchFamily="34" charset="-122"/>
                <a:cs typeface="Arial" pitchFamily="34" charset="-120"/>
              </a:rPr>
              <a:t>من القياس إلى التحسين الفعلي في نواتج التعلم</a:t>
            </a:r>
            <a:endParaRPr lang="en-US" sz="1300" dirty="0"/>
          </a:p>
        </p:txBody>
      </p:sp>
      <p:sp>
        <p:nvSpPr>
          <p:cNvPr id="6" name="Shape 4"/>
          <p:cNvSpPr/>
          <p:nvPr/>
        </p:nvSpPr>
        <p:spPr>
          <a:xfrm>
            <a:off x="4732020" y="1371600"/>
            <a:ext cx="4297680" cy="155448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7" name="Shape 5"/>
          <p:cNvSpPr/>
          <p:nvPr/>
        </p:nvSpPr>
        <p:spPr>
          <a:xfrm>
            <a:off x="8429417" y="1552109"/>
            <a:ext cx="457200" cy="457200"/>
          </a:xfrm>
          <a:prstGeom prst="ellipse">
            <a:avLst/>
          </a:prstGeom>
          <a:solidFill>
            <a:srgbClr val="0D2137"/>
          </a:solidFill>
          <a:ln w="12700">
            <a:solidFill>
              <a:srgbClr val="0D2137"/>
            </a:solidFill>
            <a:prstDash val="solid"/>
          </a:ln>
        </p:spPr>
        <p:txBody>
          <a:bodyPr/>
          <a:lstStyle/>
          <a:p>
            <a:endParaRPr lang="ar-SA" dirty="0"/>
          </a:p>
        </p:txBody>
      </p:sp>
      <p:sp>
        <p:nvSpPr>
          <p:cNvPr id="8" name="Text 6"/>
          <p:cNvSpPr/>
          <p:nvPr/>
        </p:nvSpPr>
        <p:spPr>
          <a:xfrm>
            <a:off x="8429417" y="1570397"/>
            <a:ext cx="457200" cy="457200"/>
          </a:xfrm>
          <a:prstGeom prst="rect">
            <a:avLst/>
          </a:prstGeom>
          <a:noFill/>
          <a:ln/>
        </p:spPr>
        <p:txBody>
          <a:bodyPr wrap="square" lIns="0" tIns="0" rIns="0" bIns="0" rtlCol="0" anchor="ctr"/>
          <a:lstStyle/>
          <a:p>
            <a:pPr marL="0" indent="0" algn="ctr">
              <a:buNone/>
            </a:pPr>
            <a:r>
              <a:rPr lang="en-US" sz="1600" dirty="0">
                <a:solidFill>
                  <a:srgbClr val="FFFFFF"/>
                </a:solidFill>
                <a:latin typeface="Arial" pitchFamily="34" charset="0"/>
                <a:ea typeface="Arial" pitchFamily="34" charset="-122"/>
                <a:cs typeface="Arial" pitchFamily="34" charset="-120"/>
              </a:rPr>
              <a:t>🎯</a:t>
            </a:r>
            <a:endParaRPr lang="en-US" sz="1600" dirty="0"/>
          </a:p>
        </p:txBody>
      </p:sp>
      <p:sp>
        <p:nvSpPr>
          <p:cNvPr id="9" name="Text 7"/>
          <p:cNvSpPr/>
          <p:nvPr/>
        </p:nvSpPr>
        <p:spPr>
          <a:xfrm>
            <a:off x="4297680" y="1595967"/>
            <a:ext cx="3977640" cy="347472"/>
          </a:xfrm>
          <a:prstGeom prst="rect">
            <a:avLst/>
          </a:prstGeom>
          <a:noFill/>
          <a:ln/>
        </p:spPr>
        <p:txBody>
          <a:bodyPr wrap="square" lIns="0" tIns="0" rIns="0" bIns="0" rtlCol="0" anchor="ctr"/>
          <a:lstStyle/>
          <a:p>
            <a:pPr marL="0" indent="0" algn="r" rtl="1">
              <a:buNone/>
            </a:pPr>
            <a:r>
              <a:rPr lang="en-US" sz="1300" b="1" dirty="0">
                <a:solidFill>
                  <a:srgbClr val="0D2137"/>
                </a:solidFill>
                <a:latin typeface="Arial" pitchFamily="34" charset="0"/>
                <a:ea typeface="Arial" pitchFamily="34" charset="-122"/>
                <a:cs typeface="Arial" pitchFamily="34" charset="-120"/>
              </a:rPr>
              <a:t>تنوع أدوات التقويم</a:t>
            </a:r>
            <a:endParaRPr lang="en-US" sz="1300" dirty="0"/>
          </a:p>
        </p:txBody>
      </p:sp>
      <p:sp>
        <p:nvSpPr>
          <p:cNvPr id="10" name="Text 8"/>
          <p:cNvSpPr/>
          <p:nvPr/>
        </p:nvSpPr>
        <p:spPr>
          <a:xfrm>
            <a:off x="5006340" y="2219621"/>
            <a:ext cx="3977640" cy="502920"/>
          </a:xfrm>
          <a:prstGeom prst="rect">
            <a:avLst/>
          </a:prstGeom>
          <a:noFill/>
          <a:ln/>
        </p:spPr>
        <p:txBody>
          <a:bodyPr wrap="square" rtlCol="0" anchor="t"/>
          <a:lstStyle/>
          <a:p>
            <a:pPr marL="0" indent="0" algn="r" rtl="1">
              <a:buNone/>
            </a:pPr>
            <a:r>
              <a:rPr lang="en-US" sz="1100" dirty="0">
                <a:solidFill>
                  <a:srgbClr val="3D5068"/>
                </a:solidFill>
                <a:latin typeface="Arial" pitchFamily="34" charset="0"/>
                <a:ea typeface="Arial" pitchFamily="34" charset="-122"/>
                <a:cs typeface="Arial" pitchFamily="34" charset="-120"/>
              </a:rPr>
              <a:t>تطبيق أساليب وأدوات تقويم فاعلة </a:t>
            </a:r>
            <a:r>
              <a:rPr lang="en-US" sz="1100" dirty="0" err="1">
                <a:solidFill>
                  <a:srgbClr val="3D5068"/>
                </a:solidFill>
                <a:latin typeface="Arial" pitchFamily="34" charset="0"/>
                <a:ea typeface="Arial" pitchFamily="34" charset="-122"/>
                <a:cs typeface="Arial" pitchFamily="34" charset="-120"/>
              </a:rPr>
              <a:t>ومتنوعة</a:t>
            </a:r>
            <a:r>
              <a:rPr lang="en-US" sz="1100" dirty="0">
                <a:solidFill>
                  <a:srgbClr val="3D5068"/>
                </a:solidFill>
                <a:latin typeface="Arial" pitchFamily="34" charset="0"/>
                <a:ea typeface="Arial" pitchFamily="34" charset="-122"/>
                <a:cs typeface="Arial" pitchFamily="34" charset="-120"/>
              </a:rPr>
              <a:t> )</a:t>
            </a:r>
            <a:r>
              <a:rPr lang="en-US" sz="1100" dirty="0" err="1">
                <a:solidFill>
                  <a:srgbClr val="3D5068"/>
                </a:solidFill>
                <a:latin typeface="Arial" pitchFamily="34" charset="0"/>
                <a:ea typeface="Arial" pitchFamily="34" charset="-122"/>
                <a:cs typeface="Arial" pitchFamily="34" charset="-120"/>
              </a:rPr>
              <a:t>تشخيصية</a:t>
            </a:r>
            <a:r>
              <a:rPr lang="en-US" sz="1100" dirty="0">
                <a:solidFill>
                  <a:srgbClr val="3D5068"/>
                </a:solidFill>
                <a:latin typeface="Arial" pitchFamily="34" charset="0"/>
                <a:ea typeface="Arial" pitchFamily="34" charset="-122"/>
                <a:cs typeface="Arial" pitchFamily="34" charset="-120"/>
              </a:rPr>
              <a:t> – تكوينية – </a:t>
            </a:r>
            <a:r>
              <a:rPr lang="en-US" sz="1100" dirty="0" err="1">
                <a:solidFill>
                  <a:srgbClr val="3D5068"/>
                </a:solidFill>
                <a:latin typeface="Arial" pitchFamily="34" charset="0"/>
                <a:ea typeface="Arial" pitchFamily="34" charset="-122"/>
                <a:cs typeface="Arial" pitchFamily="34" charset="-120"/>
              </a:rPr>
              <a:t>ختامية</a:t>
            </a:r>
            <a:r>
              <a:rPr lang="en-US" sz="1100" dirty="0">
                <a:solidFill>
                  <a:srgbClr val="3D5068"/>
                </a:solidFill>
                <a:latin typeface="Arial" pitchFamily="34" charset="0"/>
                <a:ea typeface="Arial" pitchFamily="34" charset="-122"/>
                <a:cs typeface="Arial" pitchFamily="34" charset="-120"/>
              </a:rPr>
              <a:t>(</a:t>
            </a:r>
            <a:r>
              <a:rPr lang="ar-SA" sz="1100" dirty="0">
                <a:solidFill>
                  <a:srgbClr val="3D5068"/>
                </a:solidFill>
                <a:latin typeface="Arial" pitchFamily="34" charset="0"/>
                <a:ea typeface="Arial" pitchFamily="34" charset="-122"/>
                <a:cs typeface="Arial" pitchFamily="34" charset="-120"/>
              </a:rPr>
              <a:t> </a:t>
            </a:r>
            <a:r>
              <a:rPr lang="en-US" sz="1100" dirty="0" err="1">
                <a:solidFill>
                  <a:srgbClr val="3D5068"/>
                </a:solidFill>
                <a:latin typeface="Arial" pitchFamily="34" charset="0"/>
                <a:ea typeface="Arial" pitchFamily="34" charset="-122"/>
                <a:cs typeface="Arial" pitchFamily="34" charset="-120"/>
              </a:rPr>
              <a:t>تشمل</a:t>
            </a:r>
            <a:r>
              <a:rPr lang="en-US" sz="1100" dirty="0">
                <a:solidFill>
                  <a:srgbClr val="3D5068"/>
                </a:solidFill>
                <a:latin typeface="Arial" pitchFamily="34" charset="0"/>
                <a:ea typeface="Arial" pitchFamily="34" charset="-122"/>
                <a:cs typeface="Arial" pitchFamily="34" charset="-120"/>
              </a:rPr>
              <a:t> الاختبارات والمشاريع والملاحظة </a:t>
            </a:r>
            <a:r>
              <a:rPr lang="en-US" sz="1100" dirty="0" err="1">
                <a:solidFill>
                  <a:srgbClr val="3D5068"/>
                </a:solidFill>
                <a:latin typeface="Arial" pitchFamily="34" charset="0"/>
                <a:ea typeface="Arial" pitchFamily="34" charset="-122"/>
                <a:cs typeface="Arial" pitchFamily="34" charset="-120"/>
              </a:rPr>
              <a:t>والأداء</a:t>
            </a:r>
            <a:r>
              <a:rPr lang="en-US" sz="1100" dirty="0">
                <a:solidFill>
                  <a:srgbClr val="3D5068"/>
                </a:solidFill>
                <a:latin typeface="Arial" pitchFamily="34" charset="0"/>
                <a:ea typeface="Arial" pitchFamily="34" charset="-122"/>
                <a:cs typeface="Arial" pitchFamily="34" charset="-120"/>
              </a:rPr>
              <a:t> </a:t>
            </a:r>
            <a:r>
              <a:rPr lang="en-US" sz="1100" dirty="0" err="1">
                <a:solidFill>
                  <a:srgbClr val="3D5068"/>
                </a:solidFill>
                <a:latin typeface="Arial" pitchFamily="34" charset="0"/>
                <a:ea typeface="Arial" pitchFamily="34" charset="-122"/>
                <a:cs typeface="Arial" pitchFamily="34" charset="-120"/>
              </a:rPr>
              <a:t>العملي</a:t>
            </a:r>
            <a:r>
              <a:rPr lang="ar-SA" sz="1100" dirty="0">
                <a:solidFill>
                  <a:srgbClr val="3D5068"/>
                </a:solidFill>
                <a:latin typeface="Arial" pitchFamily="34" charset="0"/>
                <a:ea typeface="Arial" pitchFamily="34" charset="-122"/>
                <a:cs typeface="Arial" pitchFamily="34" charset="-120"/>
              </a:rPr>
              <a:t>.</a:t>
            </a:r>
            <a:endParaRPr lang="en-US" sz="1100" dirty="0"/>
          </a:p>
        </p:txBody>
      </p:sp>
      <p:sp>
        <p:nvSpPr>
          <p:cNvPr id="11" name="Shape 9"/>
          <p:cNvSpPr/>
          <p:nvPr/>
        </p:nvSpPr>
        <p:spPr>
          <a:xfrm>
            <a:off x="4732020" y="1384299"/>
            <a:ext cx="4297680" cy="73152"/>
          </a:xfrm>
          <a:prstGeom prst="rect">
            <a:avLst/>
          </a:prstGeom>
          <a:solidFill>
            <a:srgbClr val="0D2137"/>
          </a:solidFill>
          <a:ln w="12700">
            <a:solidFill>
              <a:srgbClr val="0D2137"/>
            </a:solidFill>
            <a:prstDash val="solid"/>
          </a:ln>
        </p:spPr>
      </p:sp>
      <p:sp>
        <p:nvSpPr>
          <p:cNvPr id="12" name="Shape 10"/>
          <p:cNvSpPr/>
          <p:nvPr/>
        </p:nvSpPr>
        <p:spPr>
          <a:xfrm>
            <a:off x="320040" y="1371600"/>
            <a:ext cx="4297680" cy="155448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13" name="Shape 11"/>
          <p:cNvSpPr/>
          <p:nvPr/>
        </p:nvSpPr>
        <p:spPr>
          <a:xfrm>
            <a:off x="3977640" y="1515194"/>
            <a:ext cx="457200" cy="457200"/>
          </a:xfrm>
          <a:prstGeom prst="ellipse">
            <a:avLst/>
          </a:prstGeom>
          <a:solidFill>
            <a:srgbClr val="0A6E75"/>
          </a:solidFill>
          <a:ln w="12700">
            <a:solidFill>
              <a:srgbClr val="0A6E75"/>
            </a:solidFill>
            <a:prstDash val="solid"/>
          </a:ln>
        </p:spPr>
      </p:sp>
      <p:sp>
        <p:nvSpPr>
          <p:cNvPr id="14" name="Text 12"/>
          <p:cNvSpPr/>
          <p:nvPr/>
        </p:nvSpPr>
        <p:spPr>
          <a:xfrm>
            <a:off x="3977640" y="1552109"/>
            <a:ext cx="457200" cy="457200"/>
          </a:xfrm>
          <a:prstGeom prst="rect">
            <a:avLst/>
          </a:prstGeom>
          <a:noFill/>
          <a:ln/>
        </p:spPr>
        <p:txBody>
          <a:bodyPr wrap="square" lIns="0" tIns="0" rIns="0" bIns="0" rtlCol="0" anchor="ctr"/>
          <a:lstStyle/>
          <a:p>
            <a:pPr marL="0" indent="0" algn="ctr">
              <a:buNone/>
            </a:pPr>
            <a:r>
              <a:rPr lang="en-US" sz="1600" dirty="0">
                <a:solidFill>
                  <a:srgbClr val="FFFFFF"/>
                </a:solidFill>
                <a:latin typeface="Arial" pitchFamily="34" charset="0"/>
                <a:ea typeface="Arial" pitchFamily="34" charset="-122"/>
                <a:cs typeface="Arial" pitchFamily="34" charset="-120"/>
              </a:rPr>
              <a:t>📊</a:t>
            </a:r>
            <a:endParaRPr lang="en-US" sz="1600" dirty="0"/>
          </a:p>
        </p:txBody>
      </p:sp>
      <p:sp>
        <p:nvSpPr>
          <p:cNvPr id="15" name="Text 13"/>
          <p:cNvSpPr/>
          <p:nvPr/>
        </p:nvSpPr>
        <p:spPr>
          <a:xfrm>
            <a:off x="-114300" y="1563624"/>
            <a:ext cx="3977640" cy="347472"/>
          </a:xfrm>
          <a:prstGeom prst="rect">
            <a:avLst/>
          </a:prstGeom>
          <a:noFill/>
          <a:ln/>
        </p:spPr>
        <p:txBody>
          <a:bodyPr wrap="square" lIns="0" tIns="0" rIns="0" bIns="0" rtlCol="0" anchor="ctr"/>
          <a:lstStyle/>
          <a:p>
            <a:pPr marL="0" indent="0" algn="r" rtl="1">
              <a:buNone/>
            </a:pPr>
            <a:r>
              <a:rPr lang="en-US" sz="1300" b="1" dirty="0">
                <a:solidFill>
                  <a:srgbClr val="0A6E75"/>
                </a:solidFill>
                <a:latin typeface="Arial" pitchFamily="34" charset="0"/>
                <a:ea typeface="Arial" pitchFamily="34" charset="-122"/>
                <a:cs typeface="Arial" pitchFamily="34" charset="-120"/>
              </a:rPr>
              <a:t>تحليل النتائج</a:t>
            </a:r>
            <a:endParaRPr lang="en-US" sz="1300" dirty="0"/>
          </a:p>
        </p:txBody>
      </p:sp>
      <p:sp>
        <p:nvSpPr>
          <p:cNvPr id="16" name="Text 14"/>
          <p:cNvSpPr/>
          <p:nvPr/>
        </p:nvSpPr>
        <p:spPr>
          <a:xfrm>
            <a:off x="457200" y="2180335"/>
            <a:ext cx="3977640" cy="502920"/>
          </a:xfrm>
          <a:prstGeom prst="rect">
            <a:avLst/>
          </a:prstGeom>
          <a:noFill/>
          <a:ln/>
        </p:spPr>
        <p:txBody>
          <a:bodyPr wrap="square" rtlCol="0" anchor="t"/>
          <a:lstStyle/>
          <a:p>
            <a:pPr marL="0" indent="0" algn="r" rtl="1">
              <a:buNone/>
            </a:pPr>
            <a:r>
              <a:rPr lang="en-US" sz="1100" dirty="0">
                <a:solidFill>
                  <a:srgbClr val="3D5068"/>
                </a:solidFill>
                <a:latin typeface="Arial" pitchFamily="34" charset="0"/>
                <a:ea typeface="Arial" pitchFamily="34" charset="-122"/>
                <a:cs typeface="Arial" pitchFamily="34" charset="-120"/>
              </a:rPr>
              <a:t>تحليل نتائج التقويم وتفسيرها وتحديد الفجوة في الأداء وأسبابها لاتخاذ قرارات تعليمية مدروسة تسهم في تحسين العملية التعليمية</a:t>
            </a:r>
            <a:endParaRPr lang="en-US" sz="1100" dirty="0"/>
          </a:p>
        </p:txBody>
      </p:sp>
      <p:sp>
        <p:nvSpPr>
          <p:cNvPr id="17" name="Shape 15"/>
          <p:cNvSpPr/>
          <p:nvPr/>
        </p:nvSpPr>
        <p:spPr>
          <a:xfrm>
            <a:off x="320040" y="1371600"/>
            <a:ext cx="4297680" cy="73152"/>
          </a:xfrm>
          <a:prstGeom prst="rect">
            <a:avLst/>
          </a:prstGeom>
          <a:solidFill>
            <a:srgbClr val="0A6E75"/>
          </a:solidFill>
          <a:ln w="12700">
            <a:solidFill>
              <a:srgbClr val="0A6E75"/>
            </a:solidFill>
            <a:prstDash val="solid"/>
          </a:ln>
        </p:spPr>
      </p:sp>
      <p:sp>
        <p:nvSpPr>
          <p:cNvPr id="18" name="Shape 16"/>
          <p:cNvSpPr/>
          <p:nvPr/>
        </p:nvSpPr>
        <p:spPr>
          <a:xfrm>
            <a:off x="4732020" y="3076109"/>
            <a:ext cx="4297680" cy="155448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19" name="Shape 17"/>
          <p:cNvSpPr/>
          <p:nvPr/>
        </p:nvSpPr>
        <p:spPr>
          <a:xfrm>
            <a:off x="8448894" y="3241803"/>
            <a:ext cx="457200" cy="457200"/>
          </a:xfrm>
          <a:prstGeom prst="ellipse">
            <a:avLst/>
          </a:prstGeom>
          <a:solidFill>
            <a:srgbClr val="1A8A5A"/>
          </a:solidFill>
          <a:ln w="12700">
            <a:solidFill>
              <a:srgbClr val="1A8A5A"/>
            </a:solidFill>
            <a:prstDash val="solid"/>
          </a:ln>
        </p:spPr>
      </p:sp>
      <p:sp>
        <p:nvSpPr>
          <p:cNvPr id="20" name="Text 18"/>
          <p:cNvSpPr/>
          <p:nvPr/>
        </p:nvSpPr>
        <p:spPr>
          <a:xfrm>
            <a:off x="8448894" y="3255264"/>
            <a:ext cx="457200" cy="457200"/>
          </a:xfrm>
          <a:prstGeom prst="rect">
            <a:avLst/>
          </a:prstGeom>
          <a:noFill/>
          <a:ln/>
        </p:spPr>
        <p:txBody>
          <a:bodyPr wrap="square" lIns="0" tIns="0" rIns="0" bIns="0" rtlCol="0" anchor="ctr"/>
          <a:lstStyle/>
          <a:p>
            <a:pPr marL="0" indent="0" algn="ctr">
              <a:buNone/>
            </a:pPr>
            <a:r>
              <a:rPr lang="en-US" sz="1600" dirty="0">
                <a:solidFill>
                  <a:srgbClr val="FFFFFF"/>
                </a:solidFill>
                <a:latin typeface="Arial" pitchFamily="34" charset="0"/>
                <a:ea typeface="Arial" pitchFamily="34" charset="-122"/>
                <a:cs typeface="Arial" pitchFamily="34" charset="-120"/>
              </a:rPr>
              <a:t>💬</a:t>
            </a:r>
            <a:endParaRPr lang="en-US" sz="1600" dirty="0"/>
          </a:p>
        </p:txBody>
      </p:sp>
      <p:sp>
        <p:nvSpPr>
          <p:cNvPr id="21" name="Text 19"/>
          <p:cNvSpPr/>
          <p:nvPr/>
        </p:nvSpPr>
        <p:spPr>
          <a:xfrm>
            <a:off x="4411981" y="3312330"/>
            <a:ext cx="3977640" cy="347472"/>
          </a:xfrm>
          <a:prstGeom prst="rect">
            <a:avLst/>
          </a:prstGeom>
          <a:noFill/>
          <a:ln/>
        </p:spPr>
        <p:txBody>
          <a:bodyPr wrap="square" lIns="0" tIns="0" rIns="0" bIns="0" rtlCol="0" anchor="ctr"/>
          <a:lstStyle/>
          <a:p>
            <a:pPr marL="0" indent="0" algn="r" rtl="1">
              <a:buNone/>
            </a:pPr>
            <a:r>
              <a:rPr lang="en-US" sz="1300" b="1" dirty="0">
                <a:solidFill>
                  <a:srgbClr val="1A8A5A"/>
                </a:solidFill>
                <a:latin typeface="Arial" pitchFamily="34" charset="0"/>
                <a:ea typeface="Arial" pitchFamily="34" charset="-122"/>
                <a:cs typeface="Arial" pitchFamily="34" charset="-120"/>
              </a:rPr>
              <a:t>التغذية الراجعة</a:t>
            </a:r>
            <a:endParaRPr lang="en-US" sz="1300" dirty="0"/>
          </a:p>
        </p:txBody>
      </p:sp>
      <p:sp>
        <p:nvSpPr>
          <p:cNvPr id="22" name="Text 20"/>
          <p:cNvSpPr/>
          <p:nvPr/>
        </p:nvSpPr>
        <p:spPr>
          <a:xfrm>
            <a:off x="5006340" y="3890772"/>
            <a:ext cx="3977640" cy="502920"/>
          </a:xfrm>
          <a:prstGeom prst="rect">
            <a:avLst/>
          </a:prstGeom>
          <a:noFill/>
          <a:ln/>
        </p:spPr>
        <p:txBody>
          <a:bodyPr wrap="square" rtlCol="0" anchor="t"/>
          <a:lstStyle/>
          <a:p>
            <a:pPr marL="0" indent="0" algn="r" rtl="1">
              <a:buNone/>
            </a:pPr>
            <a:r>
              <a:rPr lang="en-US" sz="1100" dirty="0">
                <a:solidFill>
                  <a:srgbClr val="3D5068"/>
                </a:solidFill>
                <a:latin typeface="Arial" pitchFamily="34" charset="0"/>
                <a:ea typeface="Arial" pitchFamily="34" charset="-122"/>
                <a:cs typeface="Arial" pitchFamily="34" charset="-120"/>
              </a:rPr>
              <a:t>تقديم تغذية راجعة فورية وبناءة تركز على تحسين أداء المتعلمين وتوضح مستوى تقدمهم في تحقيق نواتج التعلم المستهدفة</a:t>
            </a:r>
            <a:endParaRPr lang="en-US" sz="1100" dirty="0"/>
          </a:p>
        </p:txBody>
      </p:sp>
      <p:sp>
        <p:nvSpPr>
          <p:cNvPr id="23" name="Shape 21"/>
          <p:cNvSpPr/>
          <p:nvPr/>
        </p:nvSpPr>
        <p:spPr>
          <a:xfrm>
            <a:off x="4732020" y="3079327"/>
            <a:ext cx="4297680" cy="73152"/>
          </a:xfrm>
          <a:prstGeom prst="rect">
            <a:avLst/>
          </a:prstGeom>
          <a:solidFill>
            <a:srgbClr val="1A8A5A"/>
          </a:solidFill>
          <a:ln w="12700">
            <a:solidFill>
              <a:srgbClr val="1A8A5A"/>
            </a:solidFill>
            <a:prstDash val="solid"/>
          </a:ln>
        </p:spPr>
      </p:sp>
      <p:sp>
        <p:nvSpPr>
          <p:cNvPr id="24" name="Shape 22"/>
          <p:cNvSpPr/>
          <p:nvPr/>
        </p:nvSpPr>
        <p:spPr>
          <a:xfrm>
            <a:off x="320040" y="3063240"/>
            <a:ext cx="4297680" cy="155448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25" name="Shape 23"/>
          <p:cNvSpPr/>
          <p:nvPr/>
        </p:nvSpPr>
        <p:spPr>
          <a:xfrm>
            <a:off x="3980180" y="3255264"/>
            <a:ext cx="457200" cy="457200"/>
          </a:xfrm>
          <a:prstGeom prst="ellipse">
            <a:avLst/>
          </a:prstGeom>
          <a:solidFill>
            <a:srgbClr val="1A7DAC"/>
          </a:solidFill>
          <a:ln w="12700">
            <a:solidFill>
              <a:srgbClr val="1A7DAC"/>
            </a:solidFill>
            <a:prstDash val="solid"/>
          </a:ln>
        </p:spPr>
      </p:sp>
      <p:sp>
        <p:nvSpPr>
          <p:cNvPr id="26" name="Text 24"/>
          <p:cNvSpPr/>
          <p:nvPr/>
        </p:nvSpPr>
        <p:spPr>
          <a:xfrm>
            <a:off x="3980180" y="3278124"/>
            <a:ext cx="457200" cy="457200"/>
          </a:xfrm>
          <a:prstGeom prst="rect">
            <a:avLst/>
          </a:prstGeom>
          <a:noFill/>
          <a:ln/>
        </p:spPr>
        <p:txBody>
          <a:bodyPr wrap="square" lIns="0" tIns="0" rIns="0" bIns="0" rtlCol="0" anchor="ctr"/>
          <a:lstStyle/>
          <a:p>
            <a:pPr marL="0" indent="0" algn="ctr">
              <a:buNone/>
            </a:pPr>
            <a:r>
              <a:rPr lang="en-US" sz="1600" dirty="0">
                <a:solidFill>
                  <a:srgbClr val="FFFFFF"/>
                </a:solidFill>
                <a:latin typeface="Arial" pitchFamily="34" charset="0"/>
                <a:ea typeface="Arial" pitchFamily="34" charset="-122"/>
                <a:cs typeface="Arial" pitchFamily="34" charset="-120"/>
              </a:rPr>
              <a:t>🔄</a:t>
            </a:r>
            <a:endParaRPr lang="en-US" sz="1600" dirty="0"/>
          </a:p>
        </p:txBody>
      </p:sp>
      <p:sp>
        <p:nvSpPr>
          <p:cNvPr id="27" name="Text 25"/>
          <p:cNvSpPr/>
          <p:nvPr/>
        </p:nvSpPr>
        <p:spPr>
          <a:xfrm>
            <a:off x="-114300" y="3328755"/>
            <a:ext cx="3977640" cy="347472"/>
          </a:xfrm>
          <a:prstGeom prst="rect">
            <a:avLst/>
          </a:prstGeom>
          <a:noFill/>
          <a:ln/>
        </p:spPr>
        <p:txBody>
          <a:bodyPr wrap="square" lIns="0" tIns="0" rIns="0" bIns="0" rtlCol="0" anchor="ctr"/>
          <a:lstStyle/>
          <a:p>
            <a:pPr marL="0" indent="0" algn="r" rtl="1">
              <a:buNone/>
            </a:pPr>
            <a:r>
              <a:rPr lang="en-US" sz="1300" b="1" dirty="0">
                <a:solidFill>
                  <a:srgbClr val="1A7DAC"/>
                </a:solidFill>
                <a:latin typeface="Arial" pitchFamily="34" charset="0"/>
                <a:ea typeface="Arial" pitchFamily="34" charset="-122"/>
                <a:cs typeface="Arial" pitchFamily="34" charset="-120"/>
              </a:rPr>
              <a:t>توظيف نتائج التقويم</a:t>
            </a:r>
            <a:endParaRPr lang="en-US" sz="1300" dirty="0"/>
          </a:p>
        </p:txBody>
      </p:sp>
      <p:sp>
        <p:nvSpPr>
          <p:cNvPr id="28" name="Text 26"/>
          <p:cNvSpPr/>
          <p:nvPr/>
        </p:nvSpPr>
        <p:spPr>
          <a:xfrm>
            <a:off x="457200" y="3886539"/>
            <a:ext cx="3977640" cy="502920"/>
          </a:xfrm>
          <a:prstGeom prst="rect">
            <a:avLst/>
          </a:prstGeom>
          <a:noFill/>
          <a:ln/>
        </p:spPr>
        <p:txBody>
          <a:bodyPr wrap="square" rtlCol="0" anchor="t"/>
          <a:lstStyle/>
          <a:p>
            <a:pPr marL="0" indent="0" algn="r" rtl="1">
              <a:buNone/>
            </a:pPr>
            <a:r>
              <a:rPr lang="en-US" sz="1100" dirty="0">
                <a:solidFill>
                  <a:srgbClr val="3D5068"/>
                </a:solidFill>
                <a:latin typeface="Arial" pitchFamily="34" charset="0"/>
                <a:ea typeface="Arial" pitchFamily="34" charset="-122"/>
                <a:cs typeface="Arial" pitchFamily="34" charset="-120"/>
              </a:rPr>
              <a:t>بناء خطط علاجية وإثرائية مبنية على نتائج التقويم لتحقيق التوقعات العالية وتمكين جميع المتعلمين من تحقيق أهداف التعلم</a:t>
            </a:r>
            <a:endParaRPr lang="en-US" sz="1100" dirty="0"/>
          </a:p>
        </p:txBody>
      </p:sp>
      <p:sp>
        <p:nvSpPr>
          <p:cNvPr id="29" name="Shape 27"/>
          <p:cNvSpPr/>
          <p:nvPr/>
        </p:nvSpPr>
        <p:spPr>
          <a:xfrm>
            <a:off x="320040" y="3063240"/>
            <a:ext cx="4297680" cy="73152"/>
          </a:xfrm>
          <a:prstGeom prst="rect">
            <a:avLst/>
          </a:prstGeom>
          <a:solidFill>
            <a:srgbClr val="1A7DAC"/>
          </a:solidFill>
          <a:ln w="12700">
            <a:solidFill>
              <a:srgbClr val="1A7DAC"/>
            </a:solidFill>
            <a:prstDash val="solid"/>
          </a:ln>
        </p:spPr>
      </p:sp>
      <p:sp>
        <p:nvSpPr>
          <p:cNvPr id="30" name="Text 28"/>
          <p:cNvSpPr/>
          <p:nvPr/>
        </p:nvSpPr>
        <p:spPr>
          <a:xfrm>
            <a:off x="320040" y="4736592"/>
            <a:ext cx="8503920" cy="274320"/>
          </a:xfrm>
          <a:prstGeom prst="rect">
            <a:avLst/>
          </a:prstGeom>
          <a:noFill/>
          <a:ln/>
        </p:spPr>
        <p:txBody>
          <a:bodyPr wrap="square" rtlCol="0" anchor="ctr"/>
          <a:lstStyle/>
          <a:p>
            <a:pPr marL="0" indent="0" algn="ctr" rtl="1">
              <a:buNone/>
            </a:pPr>
            <a:r>
              <a:rPr lang="en-US" sz="1150" b="1" i="1" dirty="0">
                <a:solidFill>
                  <a:srgbClr val="0D2137"/>
                </a:solidFill>
                <a:latin typeface="Arial" pitchFamily="34" charset="0"/>
                <a:ea typeface="Arial" pitchFamily="34" charset="-122"/>
                <a:cs typeface="Arial" pitchFamily="34" charset="-120"/>
              </a:rPr>
              <a:t>التقويم الفاعل أداة تشخيص وتطوير، لا مجرد إصدار أحكام على أداء المتعلمين</a:t>
            </a:r>
            <a:endParaRPr lang="en-US" sz="115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F4F7FA"/>
        </a:solidFill>
        <a:effectLst/>
      </p:bgPr>
    </p:bg>
    <p:spTree>
      <p:nvGrpSpPr>
        <p:cNvPr id="1" name=""/>
        <p:cNvGrpSpPr/>
        <p:nvPr/>
      </p:nvGrpSpPr>
      <p:grpSpPr>
        <a:xfrm>
          <a:off x="0" y="0"/>
          <a:ext cx="0" cy="0"/>
          <a:chOff x="0" y="0"/>
          <a:chExt cx="0" cy="0"/>
        </a:xfrm>
      </p:grpSpPr>
      <p:sp>
        <p:nvSpPr>
          <p:cNvPr id="2" name="Shape 0"/>
          <p:cNvSpPr/>
          <p:nvPr/>
        </p:nvSpPr>
        <p:spPr>
          <a:xfrm>
            <a:off x="0" y="0"/>
            <a:ext cx="9144000" cy="1097280"/>
          </a:xfrm>
          <a:prstGeom prst="rect">
            <a:avLst/>
          </a:prstGeom>
          <a:solidFill>
            <a:srgbClr val="0D2137"/>
          </a:solidFill>
          <a:ln w="12700">
            <a:solidFill>
              <a:srgbClr val="0D2137"/>
            </a:solidFill>
            <a:prstDash val="solid"/>
          </a:ln>
        </p:spPr>
      </p:sp>
      <p:sp>
        <p:nvSpPr>
          <p:cNvPr id="3" name="Shape 1"/>
          <p:cNvSpPr/>
          <p:nvPr/>
        </p:nvSpPr>
        <p:spPr>
          <a:xfrm>
            <a:off x="0" y="1097280"/>
            <a:ext cx="9144000" cy="64008"/>
          </a:xfrm>
          <a:prstGeom prst="rect">
            <a:avLst/>
          </a:prstGeom>
          <a:solidFill>
            <a:srgbClr val="0A6E75"/>
          </a:solidFill>
          <a:ln w="12700">
            <a:solidFill>
              <a:srgbClr val="0A6E75"/>
            </a:solidFill>
            <a:prstDash val="solid"/>
          </a:ln>
        </p:spPr>
      </p:sp>
      <p:sp>
        <p:nvSpPr>
          <p:cNvPr id="4" name="Text 2"/>
          <p:cNvSpPr/>
          <p:nvPr/>
        </p:nvSpPr>
        <p:spPr>
          <a:xfrm>
            <a:off x="365760" y="73152"/>
            <a:ext cx="8412480" cy="777240"/>
          </a:xfrm>
          <a:prstGeom prst="rect">
            <a:avLst/>
          </a:prstGeom>
          <a:noFill/>
          <a:ln/>
        </p:spPr>
        <p:txBody>
          <a:bodyPr wrap="square" lIns="0" tIns="0" rIns="0" bIns="0" rtlCol="0" anchor="ctr"/>
          <a:lstStyle/>
          <a:p>
            <a:pPr marL="0" indent="0" algn="r" rtl="1">
              <a:buNone/>
            </a:pPr>
            <a:r>
              <a:rPr lang="en-US" sz="2600" b="1" dirty="0">
                <a:solidFill>
                  <a:srgbClr val="FFFFFF"/>
                </a:solidFill>
                <a:latin typeface="Arial" pitchFamily="34" charset="0"/>
                <a:ea typeface="Arial" pitchFamily="34" charset="-122"/>
                <a:cs typeface="Arial" pitchFamily="34" charset="-120"/>
              </a:rPr>
              <a:t>تنمية مهارات القرن الحادي والعشرين</a:t>
            </a:r>
            <a:endParaRPr lang="en-US" sz="2600" dirty="0"/>
          </a:p>
        </p:txBody>
      </p:sp>
      <p:sp>
        <p:nvSpPr>
          <p:cNvPr id="5" name="Text 3"/>
          <p:cNvSpPr/>
          <p:nvPr/>
        </p:nvSpPr>
        <p:spPr>
          <a:xfrm>
            <a:off x="365760" y="777240"/>
            <a:ext cx="8412480" cy="338328"/>
          </a:xfrm>
          <a:prstGeom prst="rect">
            <a:avLst/>
          </a:prstGeom>
          <a:noFill/>
          <a:ln/>
        </p:spPr>
        <p:txBody>
          <a:bodyPr wrap="square" lIns="0" tIns="0" rIns="0" bIns="0" rtlCol="0" anchor="t"/>
          <a:lstStyle/>
          <a:p>
            <a:pPr marL="0" indent="0" algn="r" rtl="1">
              <a:buNone/>
            </a:pPr>
            <a:r>
              <a:rPr lang="en-US" sz="1300" dirty="0">
                <a:solidFill>
                  <a:srgbClr val="A8D4E0"/>
                </a:solidFill>
                <a:latin typeface="Arial" pitchFamily="34" charset="0"/>
                <a:ea typeface="Arial" pitchFamily="34" charset="-122"/>
                <a:cs typeface="Arial" pitchFamily="34" charset="-120"/>
              </a:rPr>
              <a:t>إعداد متعلم منافس عالمياً وفق مستهدفات رؤية 2030</a:t>
            </a:r>
            <a:endParaRPr lang="en-US" sz="1300" dirty="0"/>
          </a:p>
        </p:txBody>
      </p:sp>
      <p:sp>
        <p:nvSpPr>
          <p:cNvPr id="6" name="Shape 4"/>
          <p:cNvSpPr/>
          <p:nvPr/>
        </p:nvSpPr>
        <p:spPr>
          <a:xfrm>
            <a:off x="320040" y="1371600"/>
            <a:ext cx="2788920" cy="169164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txBody>
          <a:bodyPr/>
          <a:lstStyle/>
          <a:p>
            <a:endParaRPr lang="ar-SA" dirty="0"/>
          </a:p>
        </p:txBody>
      </p:sp>
      <p:sp>
        <p:nvSpPr>
          <p:cNvPr id="7" name="Shape 5"/>
          <p:cNvSpPr/>
          <p:nvPr/>
        </p:nvSpPr>
        <p:spPr>
          <a:xfrm>
            <a:off x="3044952" y="1371600"/>
            <a:ext cx="64008" cy="1691640"/>
          </a:xfrm>
          <a:prstGeom prst="rect">
            <a:avLst/>
          </a:prstGeom>
          <a:solidFill>
            <a:srgbClr val="0D2137"/>
          </a:solidFill>
          <a:ln w="12700">
            <a:solidFill>
              <a:srgbClr val="0D2137"/>
            </a:solidFill>
            <a:prstDash val="solid"/>
          </a:ln>
        </p:spPr>
      </p:sp>
      <p:sp>
        <p:nvSpPr>
          <p:cNvPr id="8" name="Shape 6"/>
          <p:cNvSpPr/>
          <p:nvPr/>
        </p:nvSpPr>
        <p:spPr>
          <a:xfrm>
            <a:off x="2560320" y="1463040"/>
            <a:ext cx="411480" cy="411480"/>
          </a:xfrm>
          <a:prstGeom prst="ellipse">
            <a:avLst/>
          </a:prstGeom>
          <a:solidFill>
            <a:srgbClr val="0D2137"/>
          </a:solidFill>
          <a:ln w="12700">
            <a:solidFill>
              <a:srgbClr val="0D2137"/>
            </a:solidFill>
            <a:prstDash val="solid"/>
          </a:ln>
        </p:spPr>
      </p:sp>
      <p:sp>
        <p:nvSpPr>
          <p:cNvPr id="9" name="Text 7"/>
          <p:cNvSpPr/>
          <p:nvPr/>
        </p:nvSpPr>
        <p:spPr>
          <a:xfrm>
            <a:off x="2560320" y="1463040"/>
            <a:ext cx="411480" cy="411480"/>
          </a:xfrm>
          <a:prstGeom prst="rect">
            <a:avLst/>
          </a:prstGeom>
          <a:noFill/>
          <a:ln/>
        </p:spPr>
        <p:txBody>
          <a:bodyPr wrap="square" lIns="0" tIns="0" rIns="0" bIns="0" rtlCol="0" anchor="ctr"/>
          <a:lstStyle/>
          <a:p>
            <a:pPr marL="0" indent="0" algn="ctr">
              <a:buNone/>
            </a:pPr>
            <a:r>
              <a:rPr lang="en-US" sz="1600" dirty="0">
                <a:solidFill>
                  <a:srgbClr val="FFFFFF"/>
                </a:solidFill>
                <a:latin typeface="Arial" pitchFamily="34" charset="0"/>
                <a:ea typeface="Arial" pitchFamily="34" charset="-122"/>
                <a:cs typeface="Arial" pitchFamily="34" charset="-120"/>
              </a:rPr>
              <a:t>🧠</a:t>
            </a:r>
            <a:endParaRPr lang="en-US" sz="1600" dirty="0"/>
          </a:p>
        </p:txBody>
      </p:sp>
      <p:sp>
        <p:nvSpPr>
          <p:cNvPr id="10" name="Text 8"/>
          <p:cNvSpPr/>
          <p:nvPr/>
        </p:nvSpPr>
        <p:spPr>
          <a:xfrm>
            <a:off x="411480" y="1463040"/>
            <a:ext cx="2057400" cy="411480"/>
          </a:xfrm>
          <a:prstGeom prst="rect">
            <a:avLst/>
          </a:prstGeom>
          <a:noFill/>
          <a:ln/>
        </p:spPr>
        <p:txBody>
          <a:bodyPr wrap="square" lIns="0" tIns="0" rIns="0" bIns="0" rtlCol="0" anchor="ctr"/>
          <a:lstStyle/>
          <a:p>
            <a:pPr marL="0" indent="0" algn="r" rtl="1">
              <a:buNone/>
            </a:pPr>
            <a:r>
              <a:rPr lang="en-US" sz="1150" b="1" dirty="0">
                <a:solidFill>
                  <a:srgbClr val="0D2137"/>
                </a:solidFill>
                <a:latin typeface="Arial" pitchFamily="34" charset="0"/>
                <a:ea typeface="Arial" pitchFamily="34" charset="-122"/>
                <a:cs typeface="Arial" pitchFamily="34" charset="-120"/>
              </a:rPr>
              <a:t>التفكير الناقد وحل المشكلات</a:t>
            </a:r>
            <a:endParaRPr lang="en-US" sz="1150" dirty="0"/>
          </a:p>
        </p:txBody>
      </p:sp>
      <p:sp>
        <p:nvSpPr>
          <p:cNvPr id="11" name="Text 9"/>
          <p:cNvSpPr/>
          <p:nvPr/>
        </p:nvSpPr>
        <p:spPr>
          <a:xfrm>
            <a:off x="411480" y="1920240"/>
            <a:ext cx="2560320" cy="1097280"/>
          </a:xfrm>
          <a:prstGeom prst="rect">
            <a:avLst/>
          </a:prstGeom>
          <a:noFill/>
          <a:ln/>
        </p:spPr>
        <p:txBody>
          <a:bodyPr wrap="square" rtlCol="0" anchor="t"/>
          <a:lstStyle/>
          <a:p>
            <a:pPr marL="0" indent="0" algn="just" rtl="1">
              <a:buNone/>
            </a:pPr>
            <a:r>
              <a:rPr lang="en-US" sz="1050" dirty="0">
                <a:solidFill>
                  <a:srgbClr val="3D5068"/>
                </a:solidFill>
                <a:latin typeface="Arial" pitchFamily="34" charset="0"/>
                <a:ea typeface="Arial" pitchFamily="34" charset="-122"/>
                <a:cs typeface="Arial" pitchFamily="34" charset="-120"/>
              </a:rPr>
              <a:t>توفير أساليب وأنشطة تعلم متنوعة تستهدف مهارات التحليل والاستنتاج والتقويم والإبداع وبناء القدرة على مواجهة </a:t>
            </a:r>
            <a:r>
              <a:rPr lang="en-US" sz="1050" dirty="0" err="1">
                <a:solidFill>
                  <a:srgbClr val="3D5068"/>
                </a:solidFill>
                <a:latin typeface="Arial" pitchFamily="34" charset="0"/>
                <a:ea typeface="Arial" pitchFamily="34" charset="-122"/>
                <a:cs typeface="Arial" pitchFamily="34" charset="-120"/>
              </a:rPr>
              <a:t>تحديات</a:t>
            </a:r>
            <a:r>
              <a:rPr lang="en-US" sz="1050" dirty="0">
                <a:solidFill>
                  <a:srgbClr val="3D5068"/>
                </a:solidFill>
                <a:latin typeface="Arial" pitchFamily="34" charset="0"/>
                <a:ea typeface="Arial" pitchFamily="34" charset="-122"/>
                <a:cs typeface="Arial" pitchFamily="34" charset="-120"/>
              </a:rPr>
              <a:t> </a:t>
            </a:r>
            <a:r>
              <a:rPr lang="en-US" sz="1050" dirty="0" err="1">
                <a:solidFill>
                  <a:srgbClr val="3D5068"/>
                </a:solidFill>
                <a:latin typeface="Arial" pitchFamily="34" charset="0"/>
                <a:ea typeface="Arial" pitchFamily="34" charset="-122"/>
                <a:cs typeface="Arial" pitchFamily="34" charset="-120"/>
              </a:rPr>
              <a:t>الواقع</a:t>
            </a:r>
            <a:r>
              <a:rPr lang="ar-SA" sz="1050" dirty="0">
                <a:solidFill>
                  <a:srgbClr val="3D5068"/>
                </a:solidFill>
                <a:latin typeface="Arial" pitchFamily="34" charset="0"/>
                <a:ea typeface="Arial" pitchFamily="34" charset="-122"/>
                <a:cs typeface="Arial" pitchFamily="34" charset="-120"/>
              </a:rPr>
              <a:t>.</a:t>
            </a:r>
            <a:endParaRPr lang="en-US" sz="1050" dirty="0"/>
          </a:p>
        </p:txBody>
      </p:sp>
      <p:sp>
        <p:nvSpPr>
          <p:cNvPr id="12" name="Shape 10"/>
          <p:cNvSpPr/>
          <p:nvPr/>
        </p:nvSpPr>
        <p:spPr>
          <a:xfrm>
            <a:off x="3246120" y="1371600"/>
            <a:ext cx="2788920" cy="169164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13" name="Shape 11"/>
          <p:cNvSpPr/>
          <p:nvPr/>
        </p:nvSpPr>
        <p:spPr>
          <a:xfrm>
            <a:off x="5971032" y="1371600"/>
            <a:ext cx="64008" cy="1691640"/>
          </a:xfrm>
          <a:prstGeom prst="rect">
            <a:avLst/>
          </a:prstGeom>
          <a:solidFill>
            <a:srgbClr val="0A6E75"/>
          </a:solidFill>
          <a:ln w="12700">
            <a:solidFill>
              <a:srgbClr val="0A6E75"/>
            </a:solidFill>
            <a:prstDash val="solid"/>
          </a:ln>
        </p:spPr>
      </p:sp>
      <p:sp>
        <p:nvSpPr>
          <p:cNvPr id="14" name="Shape 12"/>
          <p:cNvSpPr/>
          <p:nvPr/>
        </p:nvSpPr>
        <p:spPr>
          <a:xfrm>
            <a:off x="5486400" y="1463040"/>
            <a:ext cx="411480" cy="411480"/>
          </a:xfrm>
          <a:prstGeom prst="ellipse">
            <a:avLst/>
          </a:prstGeom>
          <a:solidFill>
            <a:srgbClr val="0A6E75"/>
          </a:solidFill>
          <a:ln w="12700">
            <a:solidFill>
              <a:srgbClr val="0A6E75"/>
            </a:solidFill>
            <a:prstDash val="solid"/>
          </a:ln>
        </p:spPr>
      </p:sp>
      <p:sp>
        <p:nvSpPr>
          <p:cNvPr id="15" name="Text 13"/>
          <p:cNvSpPr/>
          <p:nvPr/>
        </p:nvSpPr>
        <p:spPr>
          <a:xfrm>
            <a:off x="5486400" y="1463040"/>
            <a:ext cx="411480" cy="411480"/>
          </a:xfrm>
          <a:prstGeom prst="rect">
            <a:avLst/>
          </a:prstGeom>
          <a:noFill/>
          <a:ln/>
        </p:spPr>
        <p:txBody>
          <a:bodyPr wrap="square" lIns="0" tIns="0" rIns="0" bIns="0" rtlCol="0" anchor="ctr"/>
          <a:lstStyle/>
          <a:p>
            <a:pPr marL="0" indent="0" algn="ctr">
              <a:buNone/>
            </a:pPr>
            <a:r>
              <a:rPr lang="en-US" sz="1600" dirty="0">
                <a:solidFill>
                  <a:srgbClr val="FFFFFF"/>
                </a:solidFill>
                <a:latin typeface="Arial" pitchFamily="34" charset="0"/>
                <a:ea typeface="Arial" pitchFamily="34" charset="-122"/>
                <a:cs typeface="Arial" pitchFamily="34" charset="-120"/>
              </a:rPr>
              <a:t>🔬</a:t>
            </a:r>
            <a:endParaRPr lang="en-US" sz="1600" dirty="0"/>
          </a:p>
        </p:txBody>
      </p:sp>
      <p:sp>
        <p:nvSpPr>
          <p:cNvPr id="16" name="Text 14"/>
          <p:cNvSpPr/>
          <p:nvPr/>
        </p:nvSpPr>
        <p:spPr>
          <a:xfrm>
            <a:off x="3337560" y="1463040"/>
            <a:ext cx="2057400" cy="411480"/>
          </a:xfrm>
          <a:prstGeom prst="rect">
            <a:avLst/>
          </a:prstGeom>
          <a:noFill/>
          <a:ln/>
        </p:spPr>
        <p:txBody>
          <a:bodyPr wrap="square" lIns="0" tIns="0" rIns="0" bIns="0" rtlCol="0" anchor="ctr"/>
          <a:lstStyle/>
          <a:p>
            <a:pPr marL="0" indent="0" algn="r" rtl="1">
              <a:buNone/>
            </a:pPr>
            <a:r>
              <a:rPr lang="en-US" sz="1150" b="1" dirty="0">
                <a:solidFill>
                  <a:srgbClr val="0A6E75"/>
                </a:solidFill>
                <a:latin typeface="Arial" pitchFamily="34" charset="0"/>
                <a:ea typeface="Arial" pitchFamily="34" charset="-122"/>
                <a:cs typeface="Arial" pitchFamily="34" charset="-120"/>
              </a:rPr>
              <a:t>البحث والاستقصاء</a:t>
            </a:r>
            <a:endParaRPr lang="en-US" sz="1150" dirty="0"/>
          </a:p>
        </p:txBody>
      </p:sp>
      <p:sp>
        <p:nvSpPr>
          <p:cNvPr id="17" name="Text 15"/>
          <p:cNvSpPr/>
          <p:nvPr/>
        </p:nvSpPr>
        <p:spPr>
          <a:xfrm>
            <a:off x="3337560" y="1920240"/>
            <a:ext cx="2560320" cy="1097280"/>
          </a:xfrm>
          <a:prstGeom prst="rect">
            <a:avLst/>
          </a:prstGeom>
          <a:noFill/>
          <a:ln/>
        </p:spPr>
        <p:txBody>
          <a:bodyPr wrap="square" rtlCol="0" anchor="t"/>
          <a:lstStyle/>
          <a:p>
            <a:pPr marL="0" indent="0" algn="just" rtl="1">
              <a:buNone/>
            </a:pPr>
            <a:r>
              <a:rPr lang="en-US" sz="1050" dirty="0">
                <a:solidFill>
                  <a:srgbClr val="3D5068"/>
                </a:solidFill>
                <a:latin typeface="Arial" pitchFamily="34" charset="0"/>
                <a:ea typeface="Arial" pitchFamily="34" charset="-122"/>
                <a:cs typeface="Arial" pitchFamily="34" charset="-120"/>
              </a:rPr>
              <a:t>تشجيع المتعلمين على البحث والتجريب وتقديم أنشطة تطبيقية ترتبط بحياتهم تُعزز الوصول المستقل إلى المعرفة وتوظيفها في </a:t>
            </a:r>
            <a:r>
              <a:rPr lang="en-US" sz="1050" dirty="0" err="1">
                <a:solidFill>
                  <a:srgbClr val="3D5068"/>
                </a:solidFill>
                <a:latin typeface="Arial" pitchFamily="34" charset="0"/>
                <a:ea typeface="Arial" pitchFamily="34" charset="-122"/>
                <a:cs typeface="Arial" pitchFamily="34" charset="-120"/>
              </a:rPr>
              <a:t>مواقف</a:t>
            </a:r>
            <a:r>
              <a:rPr lang="en-US" sz="1050" dirty="0">
                <a:solidFill>
                  <a:srgbClr val="3D5068"/>
                </a:solidFill>
                <a:latin typeface="Arial" pitchFamily="34" charset="0"/>
                <a:ea typeface="Arial" pitchFamily="34" charset="-122"/>
                <a:cs typeface="Arial" pitchFamily="34" charset="-120"/>
              </a:rPr>
              <a:t> </a:t>
            </a:r>
            <a:r>
              <a:rPr lang="en-US" sz="1050" dirty="0" err="1">
                <a:solidFill>
                  <a:srgbClr val="3D5068"/>
                </a:solidFill>
                <a:latin typeface="Arial" pitchFamily="34" charset="0"/>
                <a:ea typeface="Arial" pitchFamily="34" charset="-122"/>
                <a:cs typeface="Arial" pitchFamily="34" charset="-120"/>
              </a:rPr>
              <a:t>جديدة</a:t>
            </a:r>
            <a:r>
              <a:rPr lang="ar-SA" sz="1050" dirty="0">
                <a:solidFill>
                  <a:srgbClr val="3D5068"/>
                </a:solidFill>
                <a:latin typeface="Arial" pitchFamily="34" charset="0"/>
                <a:ea typeface="Arial" pitchFamily="34" charset="-122"/>
                <a:cs typeface="Arial" pitchFamily="34" charset="-120"/>
              </a:rPr>
              <a:t>.</a:t>
            </a:r>
            <a:endParaRPr lang="en-US" sz="1050" dirty="0"/>
          </a:p>
        </p:txBody>
      </p:sp>
      <p:sp>
        <p:nvSpPr>
          <p:cNvPr id="18" name="Shape 16"/>
          <p:cNvSpPr/>
          <p:nvPr/>
        </p:nvSpPr>
        <p:spPr>
          <a:xfrm>
            <a:off x="6172200" y="1371600"/>
            <a:ext cx="2788920" cy="169164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19" name="Shape 17"/>
          <p:cNvSpPr/>
          <p:nvPr/>
        </p:nvSpPr>
        <p:spPr>
          <a:xfrm>
            <a:off x="8897112" y="1371600"/>
            <a:ext cx="64008" cy="1691640"/>
          </a:xfrm>
          <a:prstGeom prst="rect">
            <a:avLst/>
          </a:prstGeom>
          <a:solidFill>
            <a:srgbClr val="1A8A5A"/>
          </a:solidFill>
          <a:ln w="12700">
            <a:solidFill>
              <a:srgbClr val="1A8A5A"/>
            </a:solidFill>
            <a:prstDash val="solid"/>
          </a:ln>
        </p:spPr>
      </p:sp>
      <p:sp>
        <p:nvSpPr>
          <p:cNvPr id="20" name="Shape 18"/>
          <p:cNvSpPr/>
          <p:nvPr/>
        </p:nvSpPr>
        <p:spPr>
          <a:xfrm>
            <a:off x="8412480" y="1463040"/>
            <a:ext cx="411480" cy="411480"/>
          </a:xfrm>
          <a:prstGeom prst="ellipse">
            <a:avLst/>
          </a:prstGeom>
          <a:solidFill>
            <a:srgbClr val="1A8A5A"/>
          </a:solidFill>
          <a:ln w="12700">
            <a:solidFill>
              <a:srgbClr val="1A8A5A"/>
            </a:solidFill>
            <a:prstDash val="solid"/>
          </a:ln>
        </p:spPr>
      </p:sp>
      <p:sp>
        <p:nvSpPr>
          <p:cNvPr id="21" name="Text 19"/>
          <p:cNvSpPr/>
          <p:nvPr/>
        </p:nvSpPr>
        <p:spPr>
          <a:xfrm>
            <a:off x="8412480" y="1463040"/>
            <a:ext cx="411480" cy="411480"/>
          </a:xfrm>
          <a:prstGeom prst="rect">
            <a:avLst/>
          </a:prstGeom>
          <a:noFill/>
          <a:ln/>
        </p:spPr>
        <p:txBody>
          <a:bodyPr wrap="square" lIns="0" tIns="0" rIns="0" bIns="0" rtlCol="0" anchor="ctr"/>
          <a:lstStyle/>
          <a:p>
            <a:pPr marL="0" indent="0" algn="ctr">
              <a:buNone/>
            </a:pPr>
            <a:r>
              <a:rPr lang="en-US" sz="1600" dirty="0">
                <a:solidFill>
                  <a:srgbClr val="FFFFFF"/>
                </a:solidFill>
                <a:latin typeface="Arial" pitchFamily="34" charset="0"/>
                <a:ea typeface="Arial" pitchFamily="34" charset="-122"/>
                <a:cs typeface="Arial" pitchFamily="34" charset="-120"/>
              </a:rPr>
              <a:t>📱</a:t>
            </a:r>
            <a:endParaRPr lang="en-US" sz="1600" dirty="0"/>
          </a:p>
        </p:txBody>
      </p:sp>
      <p:sp>
        <p:nvSpPr>
          <p:cNvPr id="22" name="Text 20"/>
          <p:cNvSpPr/>
          <p:nvPr/>
        </p:nvSpPr>
        <p:spPr>
          <a:xfrm>
            <a:off x="6263640" y="1463040"/>
            <a:ext cx="2057400" cy="411480"/>
          </a:xfrm>
          <a:prstGeom prst="rect">
            <a:avLst/>
          </a:prstGeom>
          <a:noFill/>
          <a:ln/>
        </p:spPr>
        <p:txBody>
          <a:bodyPr wrap="square" lIns="0" tIns="0" rIns="0" bIns="0" rtlCol="0" anchor="ctr"/>
          <a:lstStyle/>
          <a:p>
            <a:pPr marL="0" indent="0" algn="r" rtl="1">
              <a:buNone/>
            </a:pPr>
            <a:r>
              <a:rPr lang="en-US" sz="1150" b="1" dirty="0">
                <a:solidFill>
                  <a:srgbClr val="1A8A5A"/>
                </a:solidFill>
                <a:latin typeface="Arial" pitchFamily="34" charset="0"/>
                <a:ea typeface="Arial" pitchFamily="34" charset="-122"/>
                <a:cs typeface="Arial" pitchFamily="34" charset="-120"/>
              </a:rPr>
              <a:t>المهارات الرقمية</a:t>
            </a:r>
            <a:endParaRPr lang="en-US" sz="1150" dirty="0"/>
          </a:p>
        </p:txBody>
      </p:sp>
      <p:sp>
        <p:nvSpPr>
          <p:cNvPr id="23" name="Text 21"/>
          <p:cNvSpPr/>
          <p:nvPr/>
        </p:nvSpPr>
        <p:spPr>
          <a:xfrm>
            <a:off x="6263640" y="1920240"/>
            <a:ext cx="2560320" cy="1097280"/>
          </a:xfrm>
          <a:prstGeom prst="rect">
            <a:avLst/>
          </a:prstGeom>
          <a:noFill/>
          <a:ln/>
        </p:spPr>
        <p:txBody>
          <a:bodyPr wrap="square" rtlCol="0" anchor="t"/>
          <a:lstStyle/>
          <a:p>
            <a:pPr marL="0" indent="0" algn="just" rtl="1">
              <a:buNone/>
            </a:pPr>
            <a:r>
              <a:rPr lang="en-US" sz="1050" dirty="0">
                <a:solidFill>
                  <a:srgbClr val="3D5068"/>
                </a:solidFill>
                <a:latin typeface="Arial" pitchFamily="34" charset="0"/>
                <a:ea typeface="Arial" pitchFamily="34" charset="-122"/>
                <a:cs typeface="Arial" pitchFamily="34" charset="-120"/>
              </a:rPr>
              <a:t>تعزيز مهارات استخدام التقنية الرقمية لدى المتعلمين وتوفير فرص ثرية من خبرات التعلم التقني وتوظيف البرمجيات في </a:t>
            </a:r>
            <a:r>
              <a:rPr lang="en-US" sz="1050" dirty="0" err="1">
                <a:solidFill>
                  <a:srgbClr val="3D5068"/>
                </a:solidFill>
                <a:latin typeface="Arial" pitchFamily="34" charset="0"/>
                <a:ea typeface="Arial" pitchFamily="34" charset="-122"/>
                <a:cs typeface="Arial" pitchFamily="34" charset="-120"/>
              </a:rPr>
              <a:t>البحث</a:t>
            </a:r>
            <a:r>
              <a:rPr lang="en-US" sz="1050" dirty="0">
                <a:solidFill>
                  <a:srgbClr val="3D5068"/>
                </a:solidFill>
                <a:latin typeface="Arial" pitchFamily="34" charset="0"/>
                <a:ea typeface="Arial" pitchFamily="34" charset="-122"/>
                <a:cs typeface="Arial" pitchFamily="34" charset="-120"/>
              </a:rPr>
              <a:t> </a:t>
            </a:r>
            <a:r>
              <a:rPr lang="en-US" sz="1050" dirty="0" err="1">
                <a:solidFill>
                  <a:srgbClr val="3D5068"/>
                </a:solidFill>
                <a:latin typeface="Arial" pitchFamily="34" charset="0"/>
                <a:ea typeface="Arial" pitchFamily="34" charset="-122"/>
                <a:cs typeface="Arial" pitchFamily="34" charset="-120"/>
              </a:rPr>
              <a:t>والمعرفة</a:t>
            </a:r>
            <a:r>
              <a:rPr lang="en-US" sz="1050" dirty="0">
                <a:solidFill>
                  <a:srgbClr val="3D5068"/>
                </a:solidFill>
                <a:latin typeface="Arial" pitchFamily="34" charset="0"/>
                <a:ea typeface="Arial" pitchFamily="34" charset="-122"/>
                <a:cs typeface="Arial" pitchFamily="34" charset="-120"/>
              </a:rPr>
              <a:t>.</a:t>
            </a:r>
            <a:endParaRPr lang="en-US" sz="1050" dirty="0"/>
          </a:p>
        </p:txBody>
      </p:sp>
      <p:sp>
        <p:nvSpPr>
          <p:cNvPr id="24" name="Shape 22"/>
          <p:cNvSpPr/>
          <p:nvPr/>
        </p:nvSpPr>
        <p:spPr>
          <a:xfrm>
            <a:off x="320040" y="3200400"/>
            <a:ext cx="2788920" cy="169164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25" name="Shape 23"/>
          <p:cNvSpPr/>
          <p:nvPr/>
        </p:nvSpPr>
        <p:spPr>
          <a:xfrm>
            <a:off x="3044952" y="3200400"/>
            <a:ext cx="64008" cy="1691640"/>
          </a:xfrm>
          <a:prstGeom prst="rect">
            <a:avLst/>
          </a:prstGeom>
          <a:solidFill>
            <a:srgbClr val="1A7DAC"/>
          </a:solidFill>
          <a:ln w="12700">
            <a:solidFill>
              <a:srgbClr val="1A7DAC"/>
            </a:solidFill>
            <a:prstDash val="solid"/>
          </a:ln>
        </p:spPr>
      </p:sp>
      <p:sp>
        <p:nvSpPr>
          <p:cNvPr id="26" name="Shape 24"/>
          <p:cNvSpPr/>
          <p:nvPr/>
        </p:nvSpPr>
        <p:spPr>
          <a:xfrm>
            <a:off x="2560320" y="3291840"/>
            <a:ext cx="411480" cy="411480"/>
          </a:xfrm>
          <a:prstGeom prst="ellipse">
            <a:avLst/>
          </a:prstGeom>
          <a:solidFill>
            <a:srgbClr val="1A7DAC"/>
          </a:solidFill>
          <a:ln w="12700">
            <a:solidFill>
              <a:srgbClr val="1A7DAC"/>
            </a:solidFill>
            <a:prstDash val="solid"/>
          </a:ln>
        </p:spPr>
      </p:sp>
      <p:sp>
        <p:nvSpPr>
          <p:cNvPr id="27" name="Text 25"/>
          <p:cNvSpPr/>
          <p:nvPr/>
        </p:nvSpPr>
        <p:spPr>
          <a:xfrm>
            <a:off x="2560320" y="3291840"/>
            <a:ext cx="411480" cy="411480"/>
          </a:xfrm>
          <a:prstGeom prst="rect">
            <a:avLst/>
          </a:prstGeom>
          <a:noFill/>
          <a:ln/>
        </p:spPr>
        <p:txBody>
          <a:bodyPr wrap="square" lIns="0" tIns="0" rIns="0" bIns="0" rtlCol="0" anchor="ctr"/>
          <a:lstStyle/>
          <a:p>
            <a:pPr marL="0" indent="0" algn="ctr">
              <a:buNone/>
            </a:pPr>
            <a:r>
              <a:rPr lang="en-US" sz="1600" dirty="0">
                <a:solidFill>
                  <a:srgbClr val="FFFFFF"/>
                </a:solidFill>
                <a:latin typeface="Arial" pitchFamily="34" charset="0"/>
                <a:ea typeface="Arial" pitchFamily="34" charset="-122"/>
                <a:cs typeface="Arial" pitchFamily="34" charset="-120"/>
              </a:rPr>
              <a:t>📖</a:t>
            </a:r>
            <a:endParaRPr lang="en-US" sz="1600" dirty="0"/>
          </a:p>
        </p:txBody>
      </p:sp>
      <p:sp>
        <p:nvSpPr>
          <p:cNvPr id="28" name="Text 26"/>
          <p:cNvSpPr/>
          <p:nvPr/>
        </p:nvSpPr>
        <p:spPr>
          <a:xfrm>
            <a:off x="411480" y="3291840"/>
            <a:ext cx="2057400" cy="411480"/>
          </a:xfrm>
          <a:prstGeom prst="rect">
            <a:avLst/>
          </a:prstGeom>
          <a:noFill/>
          <a:ln/>
        </p:spPr>
        <p:txBody>
          <a:bodyPr wrap="square" lIns="0" tIns="0" rIns="0" bIns="0" rtlCol="0" anchor="ctr"/>
          <a:lstStyle/>
          <a:p>
            <a:pPr marL="0" indent="0" algn="r" rtl="1">
              <a:buNone/>
            </a:pPr>
            <a:r>
              <a:rPr lang="en-US" sz="1150" b="1" dirty="0">
                <a:solidFill>
                  <a:srgbClr val="1A7DAC"/>
                </a:solidFill>
                <a:latin typeface="Arial" pitchFamily="34" charset="0"/>
                <a:ea typeface="Arial" pitchFamily="34" charset="-122"/>
                <a:cs typeface="Arial" pitchFamily="34" charset="-120"/>
              </a:rPr>
              <a:t>التعلم الذاتي</a:t>
            </a:r>
            <a:endParaRPr lang="en-US" sz="1150" dirty="0"/>
          </a:p>
        </p:txBody>
      </p:sp>
      <p:sp>
        <p:nvSpPr>
          <p:cNvPr id="29" name="Text 27"/>
          <p:cNvSpPr/>
          <p:nvPr/>
        </p:nvSpPr>
        <p:spPr>
          <a:xfrm>
            <a:off x="411480" y="3749040"/>
            <a:ext cx="2560320" cy="1097280"/>
          </a:xfrm>
          <a:prstGeom prst="rect">
            <a:avLst/>
          </a:prstGeom>
          <a:noFill/>
          <a:ln/>
        </p:spPr>
        <p:txBody>
          <a:bodyPr wrap="square" rtlCol="0" anchor="t"/>
          <a:lstStyle/>
          <a:p>
            <a:pPr marL="0" indent="0" algn="just" rtl="1">
              <a:buNone/>
            </a:pPr>
            <a:r>
              <a:rPr lang="en-US" sz="1050" dirty="0">
                <a:solidFill>
                  <a:srgbClr val="3D5068"/>
                </a:solidFill>
                <a:latin typeface="Arial" pitchFamily="34" charset="0"/>
                <a:ea typeface="Arial" pitchFamily="34" charset="-122"/>
                <a:cs typeface="Arial" pitchFamily="34" charset="-120"/>
              </a:rPr>
              <a:t>تنمية مهارات البحث والتعلم الذاتي وتوفير مشروعات تعلم ثرية تشجع المتعلمين على تحديد أهداف تعلمهم وإدارة الوقت وتحمل </a:t>
            </a:r>
            <a:r>
              <a:rPr lang="en-US" sz="1050" dirty="0" err="1">
                <a:solidFill>
                  <a:srgbClr val="3D5068"/>
                </a:solidFill>
                <a:latin typeface="Arial" pitchFamily="34" charset="0"/>
                <a:ea typeface="Arial" pitchFamily="34" charset="-122"/>
                <a:cs typeface="Arial" pitchFamily="34" charset="-120"/>
              </a:rPr>
              <a:t>مسؤولية</a:t>
            </a:r>
            <a:r>
              <a:rPr lang="en-US" sz="1050" dirty="0">
                <a:solidFill>
                  <a:srgbClr val="3D5068"/>
                </a:solidFill>
                <a:latin typeface="Arial" pitchFamily="34" charset="0"/>
                <a:ea typeface="Arial" pitchFamily="34" charset="-122"/>
                <a:cs typeface="Arial" pitchFamily="34" charset="-120"/>
              </a:rPr>
              <a:t> </a:t>
            </a:r>
            <a:r>
              <a:rPr lang="en-US" sz="1050" dirty="0" err="1">
                <a:solidFill>
                  <a:srgbClr val="3D5068"/>
                </a:solidFill>
                <a:latin typeface="Arial" pitchFamily="34" charset="0"/>
                <a:ea typeface="Arial" pitchFamily="34" charset="-122"/>
                <a:cs typeface="Arial" pitchFamily="34" charset="-120"/>
              </a:rPr>
              <a:t>تعلمهم</a:t>
            </a:r>
            <a:r>
              <a:rPr lang="ar-SA" sz="1050" dirty="0">
                <a:solidFill>
                  <a:srgbClr val="3D5068"/>
                </a:solidFill>
                <a:latin typeface="Arial" pitchFamily="34" charset="0"/>
                <a:ea typeface="Arial" pitchFamily="34" charset="-122"/>
                <a:cs typeface="Arial" pitchFamily="34" charset="-120"/>
              </a:rPr>
              <a:t>.</a:t>
            </a:r>
            <a:endParaRPr lang="en-US" sz="1050" dirty="0"/>
          </a:p>
        </p:txBody>
      </p:sp>
      <p:sp>
        <p:nvSpPr>
          <p:cNvPr id="30" name="Shape 28"/>
          <p:cNvSpPr/>
          <p:nvPr/>
        </p:nvSpPr>
        <p:spPr>
          <a:xfrm>
            <a:off x="3246120" y="3200400"/>
            <a:ext cx="2788920" cy="169164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31" name="Shape 29"/>
          <p:cNvSpPr/>
          <p:nvPr/>
        </p:nvSpPr>
        <p:spPr>
          <a:xfrm>
            <a:off x="5971032" y="3200400"/>
            <a:ext cx="64008" cy="1691640"/>
          </a:xfrm>
          <a:prstGeom prst="rect">
            <a:avLst/>
          </a:prstGeom>
          <a:solidFill>
            <a:srgbClr val="C9A227"/>
          </a:solidFill>
          <a:ln w="12700">
            <a:solidFill>
              <a:srgbClr val="C9A227"/>
            </a:solidFill>
            <a:prstDash val="solid"/>
          </a:ln>
        </p:spPr>
      </p:sp>
      <p:sp>
        <p:nvSpPr>
          <p:cNvPr id="32" name="Shape 30"/>
          <p:cNvSpPr/>
          <p:nvPr/>
        </p:nvSpPr>
        <p:spPr>
          <a:xfrm>
            <a:off x="5486400" y="3291840"/>
            <a:ext cx="411480" cy="411480"/>
          </a:xfrm>
          <a:prstGeom prst="ellipse">
            <a:avLst/>
          </a:prstGeom>
          <a:solidFill>
            <a:srgbClr val="C9A227"/>
          </a:solidFill>
          <a:ln w="12700">
            <a:solidFill>
              <a:srgbClr val="C9A227"/>
            </a:solidFill>
            <a:prstDash val="solid"/>
          </a:ln>
        </p:spPr>
      </p:sp>
      <p:sp>
        <p:nvSpPr>
          <p:cNvPr id="33" name="Text 31"/>
          <p:cNvSpPr/>
          <p:nvPr/>
        </p:nvSpPr>
        <p:spPr>
          <a:xfrm>
            <a:off x="5486400" y="3291840"/>
            <a:ext cx="411480" cy="411480"/>
          </a:xfrm>
          <a:prstGeom prst="rect">
            <a:avLst/>
          </a:prstGeom>
          <a:noFill/>
          <a:ln/>
        </p:spPr>
        <p:txBody>
          <a:bodyPr wrap="square" lIns="0" tIns="0" rIns="0" bIns="0" rtlCol="0" anchor="ctr"/>
          <a:lstStyle/>
          <a:p>
            <a:pPr marL="0" indent="0" algn="ctr">
              <a:buNone/>
            </a:pPr>
            <a:r>
              <a:rPr lang="en-US" sz="1600" dirty="0">
                <a:solidFill>
                  <a:srgbClr val="FFFFFF"/>
                </a:solidFill>
                <a:latin typeface="Arial" pitchFamily="34" charset="0"/>
                <a:ea typeface="Arial" pitchFamily="34" charset="-122"/>
                <a:cs typeface="Arial" pitchFamily="34" charset="-120"/>
              </a:rPr>
              <a:t>💡</a:t>
            </a:r>
            <a:endParaRPr lang="en-US" sz="1600" dirty="0"/>
          </a:p>
        </p:txBody>
      </p:sp>
      <p:sp>
        <p:nvSpPr>
          <p:cNvPr id="34" name="Text 32"/>
          <p:cNvSpPr/>
          <p:nvPr/>
        </p:nvSpPr>
        <p:spPr>
          <a:xfrm>
            <a:off x="3337560" y="3291840"/>
            <a:ext cx="2057400" cy="411480"/>
          </a:xfrm>
          <a:prstGeom prst="rect">
            <a:avLst/>
          </a:prstGeom>
          <a:noFill/>
          <a:ln/>
        </p:spPr>
        <p:txBody>
          <a:bodyPr wrap="square" lIns="0" tIns="0" rIns="0" bIns="0" rtlCol="0" anchor="ctr"/>
          <a:lstStyle/>
          <a:p>
            <a:pPr marL="0" indent="0" algn="r" rtl="1">
              <a:buNone/>
            </a:pPr>
            <a:r>
              <a:rPr lang="en-US" sz="1150" b="1" dirty="0">
                <a:solidFill>
                  <a:srgbClr val="C9A227"/>
                </a:solidFill>
                <a:latin typeface="Arial" pitchFamily="34" charset="0"/>
                <a:ea typeface="Arial" pitchFamily="34" charset="-122"/>
                <a:cs typeface="Arial" pitchFamily="34" charset="-120"/>
              </a:rPr>
              <a:t>الإبداع والابتكار</a:t>
            </a:r>
            <a:endParaRPr lang="en-US" sz="1150" dirty="0"/>
          </a:p>
        </p:txBody>
      </p:sp>
      <p:sp>
        <p:nvSpPr>
          <p:cNvPr id="35" name="Text 33"/>
          <p:cNvSpPr/>
          <p:nvPr/>
        </p:nvSpPr>
        <p:spPr>
          <a:xfrm>
            <a:off x="3337560" y="3749040"/>
            <a:ext cx="2560320" cy="1097280"/>
          </a:xfrm>
          <a:prstGeom prst="rect">
            <a:avLst/>
          </a:prstGeom>
          <a:noFill/>
          <a:ln/>
        </p:spPr>
        <p:txBody>
          <a:bodyPr wrap="square" rtlCol="0" anchor="t"/>
          <a:lstStyle/>
          <a:p>
            <a:pPr marL="0" indent="0" algn="just" rtl="1">
              <a:buNone/>
            </a:pPr>
            <a:r>
              <a:rPr lang="en-US" sz="1050" dirty="0">
                <a:solidFill>
                  <a:srgbClr val="3D5068"/>
                </a:solidFill>
                <a:latin typeface="Arial" pitchFamily="34" charset="0"/>
                <a:ea typeface="Arial" pitchFamily="34" charset="-122"/>
                <a:cs typeface="Arial" pitchFamily="34" charset="-120"/>
              </a:rPr>
              <a:t>بناء بيئات تعلم محفزة تثير الفضول وتشجع على الاستطلاع وتقديم مهام أدائية إبداعية تُمكّن المتعلمين من تطبيق المعرفة </a:t>
            </a:r>
            <a:r>
              <a:rPr lang="en-US" sz="1050" dirty="0" err="1">
                <a:solidFill>
                  <a:srgbClr val="3D5068"/>
                </a:solidFill>
                <a:latin typeface="Arial" pitchFamily="34" charset="0"/>
                <a:ea typeface="Arial" pitchFamily="34" charset="-122"/>
                <a:cs typeface="Arial" pitchFamily="34" charset="-120"/>
              </a:rPr>
              <a:t>بأساليب</a:t>
            </a:r>
            <a:r>
              <a:rPr lang="en-US" sz="1050" dirty="0">
                <a:solidFill>
                  <a:srgbClr val="3D5068"/>
                </a:solidFill>
                <a:latin typeface="Arial" pitchFamily="34" charset="0"/>
                <a:ea typeface="Arial" pitchFamily="34" charset="-122"/>
                <a:cs typeface="Arial" pitchFamily="34" charset="-120"/>
              </a:rPr>
              <a:t> </a:t>
            </a:r>
            <a:r>
              <a:rPr lang="en-US" sz="1050" dirty="0" err="1">
                <a:solidFill>
                  <a:srgbClr val="3D5068"/>
                </a:solidFill>
                <a:latin typeface="Arial" pitchFamily="34" charset="0"/>
                <a:ea typeface="Arial" pitchFamily="34" charset="-122"/>
                <a:cs typeface="Arial" pitchFamily="34" charset="-120"/>
              </a:rPr>
              <a:t>مبتكرة</a:t>
            </a:r>
            <a:r>
              <a:rPr lang="ar-SA" sz="1050" dirty="0">
                <a:solidFill>
                  <a:srgbClr val="3D5068"/>
                </a:solidFill>
                <a:latin typeface="Arial" pitchFamily="34" charset="0"/>
                <a:ea typeface="Arial" pitchFamily="34" charset="-122"/>
                <a:cs typeface="Arial" pitchFamily="34" charset="-120"/>
              </a:rPr>
              <a:t>.</a:t>
            </a:r>
            <a:endParaRPr lang="en-US" sz="1050" dirty="0"/>
          </a:p>
        </p:txBody>
      </p:sp>
      <p:sp>
        <p:nvSpPr>
          <p:cNvPr id="36" name="Shape 34"/>
          <p:cNvSpPr/>
          <p:nvPr/>
        </p:nvSpPr>
        <p:spPr>
          <a:xfrm>
            <a:off x="6172200" y="3200400"/>
            <a:ext cx="2788920" cy="169164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37" name="Shape 35"/>
          <p:cNvSpPr/>
          <p:nvPr/>
        </p:nvSpPr>
        <p:spPr>
          <a:xfrm>
            <a:off x="8897112" y="3200400"/>
            <a:ext cx="64008" cy="1691640"/>
          </a:xfrm>
          <a:prstGeom prst="rect">
            <a:avLst/>
          </a:prstGeom>
          <a:solidFill>
            <a:srgbClr val="E67E22"/>
          </a:solidFill>
          <a:ln w="12700">
            <a:solidFill>
              <a:srgbClr val="E67E22"/>
            </a:solidFill>
            <a:prstDash val="solid"/>
          </a:ln>
        </p:spPr>
      </p:sp>
      <p:sp>
        <p:nvSpPr>
          <p:cNvPr id="38" name="Shape 36"/>
          <p:cNvSpPr/>
          <p:nvPr/>
        </p:nvSpPr>
        <p:spPr>
          <a:xfrm>
            <a:off x="8412480" y="3291840"/>
            <a:ext cx="411480" cy="411480"/>
          </a:xfrm>
          <a:prstGeom prst="ellipse">
            <a:avLst/>
          </a:prstGeom>
          <a:solidFill>
            <a:srgbClr val="E67E22"/>
          </a:solidFill>
          <a:ln w="12700">
            <a:solidFill>
              <a:srgbClr val="E67E22"/>
            </a:solidFill>
            <a:prstDash val="solid"/>
          </a:ln>
        </p:spPr>
      </p:sp>
      <p:sp>
        <p:nvSpPr>
          <p:cNvPr id="39" name="Text 37"/>
          <p:cNvSpPr/>
          <p:nvPr/>
        </p:nvSpPr>
        <p:spPr>
          <a:xfrm>
            <a:off x="8412480" y="3291840"/>
            <a:ext cx="411480" cy="411480"/>
          </a:xfrm>
          <a:prstGeom prst="rect">
            <a:avLst/>
          </a:prstGeom>
          <a:noFill/>
          <a:ln/>
        </p:spPr>
        <p:txBody>
          <a:bodyPr wrap="square" lIns="0" tIns="0" rIns="0" bIns="0" rtlCol="0" anchor="ctr"/>
          <a:lstStyle/>
          <a:p>
            <a:pPr marL="0" indent="0" algn="ctr">
              <a:buNone/>
            </a:pPr>
            <a:r>
              <a:rPr lang="en-US" sz="1600" dirty="0">
                <a:solidFill>
                  <a:srgbClr val="FFFFFF"/>
                </a:solidFill>
                <a:latin typeface="Arial" pitchFamily="34" charset="0"/>
                <a:ea typeface="Arial" pitchFamily="34" charset="-122"/>
                <a:cs typeface="Arial" pitchFamily="34" charset="-120"/>
              </a:rPr>
              <a:t>🤲</a:t>
            </a:r>
            <a:endParaRPr lang="en-US" sz="1600" dirty="0"/>
          </a:p>
        </p:txBody>
      </p:sp>
      <p:sp>
        <p:nvSpPr>
          <p:cNvPr id="40" name="Text 38"/>
          <p:cNvSpPr/>
          <p:nvPr/>
        </p:nvSpPr>
        <p:spPr>
          <a:xfrm>
            <a:off x="6263640" y="3291840"/>
            <a:ext cx="2057400" cy="411480"/>
          </a:xfrm>
          <a:prstGeom prst="rect">
            <a:avLst/>
          </a:prstGeom>
          <a:noFill/>
          <a:ln/>
        </p:spPr>
        <p:txBody>
          <a:bodyPr wrap="square" lIns="0" tIns="0" rIns="0" bIns="0" rtlCol="0" anchor="ctr"/>
          <a:lstStyle/>
          <a:p>
            <a:pPr marL="0" indent="0" algn="r" rtl="1">
              <a:buNone/>
            </a:pPr>
            <a:r>
              <a:rPr lang="en-US" sz="1150" b="1" dirty="0">
                <a:solidFill>
                  <a:srgbClr val="E67E22"/>
                </a:solidFill>
                <a:latin typeface="Arial" pitchFamily="34" charset="0"/>
                <a:ea typeface="Arial" pitchFamily="34" charset="-122"/>
                <a:cs typeface="Arial" pitchFamily="34" charset="-120"/>
              </a:rPr>
              <a:t>المهارات الاجتماعية والعاطفية</a:t>
            </a:r>
            <a:endParaRPr lang="en-US" sz="1150" dirty="0"/>
          </a:p>
        </p:txBody>
      </p:sp>
      <p:sp>
        <p:nvSpPr>
          <p:cNvPr id="41" name="Text 39"/>
          <p:cNvSpPr/>
          <p:nvPr/>
        </p:nvSpPr>
        <p:spPr>
          <a:xfrm>
            <a:off x="6263640" y="3749040"/>
            <a:ext cx="2560320" cy="1097280"/>
          </a:xfrm>
          <a:prstGeom prst="rect">
            <a:avLst/>
          </a:prstGeom>
          <a:noFill/>
          <a:ln/>
        </p:spPr>
        <p:txBody>
          <a:bodyPr wrap="square" rtlCol="0" anchor="t"/>
          <a:lstStyle/>
          <a:p>
            <a:pPr marL="0" indent="0" algn="just" rtl="1">
              <a:buNone/>
            </a:pPr>
            <a:r>
              <a:rPr lang="en-US" sz="1050" dirty="0">
                <a:solidFill>
                  <a:srgbClr val="3D5068"/>
                </a:solidFill>
                <a:latin typeface="Arial" pitchFamily="34" charset="0"/>
                <a:ea typeface="Arial" pitchFamily="34" charset="-122"/>
                <a:cs typeface="Arial" pitchFamily="34" charset="-120"/>
              </a:rPr>
              <a:t>تعزيز قدرة المتعلمين على التواصل والتعاون والعمل الجماعي وإدارة المشاعر وبناء العلاقات الإيجابية وتنمية </a:t>
            </a:r>
            <a:r>
              <a:rPr lang="en-US" sz="1050" dirty="0" err="1">
                <a:solidFill>
                  <a:srgbClr val="3D5068"/>
                </a:solidFill>
                <a:latin typeface="Arial" pitchFamily="34" charset="0"/>
                <a:ea typeface="Arial" pitchFamily="34" charset="-122"/>
                <a:cs typeface="Arial" pitchFamily="34" charset="-120"/>
              </a:rPr>
              <a:t>الثقة</a:t>
            </a:r>
            <a:r>
              <a:rPr lang="en-US" sz="1050" dirty="0">
                <a:solidFill>
                  <a:srgbClr val="3D5068"/>
                </a:solidFill>
                <a:latin typeface="Arial" pitchFamily="34" charset="0"/>
                <a:ea typeface="Arial" pitchFamily="34" charset="-122"/>
                <a:cs typeface="Arial" pitchFamily="34" charset="-120"/>
              </a:rPr>
              <a:t> </a:t>
            </a:r>
            <a:r>
              <a:rPr lang="en-US" sz="1050" dirty="0" err="1">
                <a:solidFill>
                  <a:srgbClr val="3D5068"/>
                </a:solidFill>
                <a:latin typeface="Arial" pitchFamily="34" charset="0"/>
                <a:ea typeface="Arial" pitchFamily="34" charset="-122"/>
                <a:cs typeface="Arial" pitchFamily="34" charset="-120"/>
              </a:rPr>
              <a:t>بالنفس</a:t>
            </a:r>
            <a:r>
              <a:rPr lang="ar-SA" sz="1050" dirty="0">
                <a:solidFill>
                  <a:srgbClr val="3D5068"/>
                </a:solidFill>
                <a:latin typeface="Arial" pitchFamily="34" charset="0"/>
                <a:ea typeface="Arial" pitchFamily="34" charset="-122"/>
                <a:cs typeface="Arial" pitchFamily="34" charset="-120"/>
              </a:rPr>
              <a:t>.</a:t>
            </a:r>
            <a:endParaRPr lang="en-US" sz="105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bg>
      <p:bgPr>
        <a:solidFill>
          <a:srgbClr val="F4F7FA"/>
        </a:solidFill>
        <a:effectLst/>
      </p:bgPr>
    </p:bg>
    <p:spTree>
      <p:nvGrpSpPr>
        <p:cNvPr id="1" name=""/>
        <p:cNvGrpSpPr/>
        <p:nvPr/>
      </p:nvGrpSpPr>
      <p:grpSpPr>
        <a:xfrm>
          <a:off x="0" y="0"/>
          <a:ext cx="0" cy="0"/>
          <a:chOff x="0" y="0"/>
          <a:chExt cx="0" cy="0"/>
        </a:xfrm>
      </p:grpSpPr>
      <p:sp>
        <p:nvSpPr>
          <p:cNvPr id="2" name="Shape 0"/>
          <p:cNvSpPr/>
          <p:nvPr/>
        </p:nvSpPr>
        <p:spPr>
          <a:xfrm>
            <a:off x="0" y="0"/>
            <a:ext cx="9144000" cy="1097280"/>
          </a:xfrm>
          <a:prstGeom prst="rect">
            <a:avLst/>
          </a:prstGeom>
          <a:solidFill>
            <a:srgbClr val="0D2137"/>
          </a:solidFill>
          <a:ln w="12700">
            <a:solidFill>
              <a:srgbClr val="0D2137"/>
            </a:solidFill>
            <a:prstDash val="solid"/>
          </a:ln>
        </p:spPr>
      </p:sp>
      <p:sp>
        <p:nvSpPr>
          <p:cNvPr id="3" name="Shape 1"/>
          <p:cNvSpPr/>
          <p:nvPr/>
        </p:nvSpPr>
        <p:spPr>
          <a:xfrm>
            <a:off x="0" y="1097280"/>
            <a:ext cx="9144000" cy="64008"/>
          </a:xfrm>
          <a:prstGeom prst="rect">
            <a:avLst/>
          </a:prstGeom>
          <a:solidFill>
            <a:srgbClr val="0A6E75"/>
          </a:solidFill>
          <a:ln w="12700">
            <a:solidFill>
              <a:srgbClr val="0A6E75"/>
            </a:solidFill>
            <a:prstDash val="solid"/>
          </a:ln>
        </p:spPr>
      </p:sp>
      <p:sp>
        <p:nvSpPr>
          <p:cNvPr id="4" name="Text 2"/>
          <p:cNvSpPr/>
          <p:nvPr/>
        </p:nvSpPr>
        <p:spPr>
          <a:xfrm>
            <a:off x="365760" y="73152"/>
            <a:ext cx="8412480" cy="777240"/>
          </a:xfrm>
          <a:prstGeom prst="rect">
            <a:avLst/>
          </a:prstGeom>
          <a:noFill/>
          <a:ln/>
        </p:spPr>
        <p:txBody>
          <a:bodyPr wrap="square" lIns="0" tIns="0" rIns="0" bIns="0" rtlCol="0" anchor="ctr"/>
          <a:lstStyle/>
          <a:p>
            <a:pPr marL="0" indent="0" algn="r" rtl="1">
              <a:buNone/>
            </a:pPr>
            <a:r>
              <a:rPr lang="en-US" sz="2600" b="1" dirty="0">
                <a:solidFill>
                  <a:srgbClr val="FFFFFF"/>
                </a:solidFill>
                <a:latin typeface="Arial" pitchFamily="34" charset="0"/>
                <a:ea typeface="Arial" pitchFamily="34" charset="-122"/>
                <a:cs typeface="Arial" pitchFamily="34" charset="-120"/>
              </a:rPr>
              <a:t>مجال نواتج التعلم</a:t>
            </a:r>
            <a:endParaRPr lang="en-US" sz="2600" dirty="0"/>
          </a:p>
        </p:txBody>
      </p:sp>
      <p:sp>
        <p:nvSpPr>
          <p:cNvPr id="5" name="Text 3"/>
          <p:cNvSpPr/>
          <p:nvPr/>
        </p:nvSpPr>
        <p:spPr>
          <a:xfrm>
            <a:off x="365760" y="777240"/>
            <a:ext cx="8412480" cy="338328"/>
          </a:xfrm>
          <a:prstGeom prst="rect">
            <a:avLst/>
          </a:prstGeom>
          <a:noFill/>
          <a:ln/>
        </p:spPr>
        <p:txBody>
          <a:bodyPr wrap="square" lIns="0" tIns="0" rIns="0" bIns="0" rtlCol="0" anchor="t"/>
          <a:lstStyle/>
          <a:p>
            <a:pPr marL="0" indent="0" algn="r" rtl="1">
              <a:buNone/>
            </a:pPr>
            <a:r>
              <a:rPr lang="en-US" sz="1300" dirty="0">
                <a:solidFill>
                  <a:srgbClr val="A8D4E0"/>
                </a:solidFill>
                <a:latin typeface="Arial" pitchFamily="34" charset="0"/>
                <a:ea typeface="Arial" pitchFamily="34" charset="-122"/>
                <a:cs typeface="Arial" pitchFamily="34" charset="-120"/>
              </a:rPr>
              <a:t>المعارف والمهارات والقيم المتوقع تحقيقها لدى المتعلمين</a:t>
            </a:r>
            <a:endParaRPr lang="en-US" sz="1300" dirty="0"/>
          </a:p>
        </p:txBody>
      </p:sp>
      <p:sp>
        <p:nvSpPr>
          <p:cNvPr id="6" name="Shape 4"/>
          <p:cNvSpPr/>
          <p:nvPr/>
        </p:nvSpPr>
        <p:spPr>
          <a:xfrm>
            <a:off x="320040" y="1325880"/>
            <a:ext cx="8503920" cy="640080"/>
          </a:xfrm>
          <a:prstGeom prst="rect">
            <a:avLst/>
          </a:prstGeom>
          <a:solidFill>
            <a:srgbClr val="EDF9F2"/>
          </a:solidFill>
          <a:ln w="12700">
            <a:solidFill>
              <a:srgbClr val="C8D6E5"/>
            </a:solidFill>
            <a:prstDash val="solid"/>
          </a:ln>
          <a:effectLst>
            <a:outerShdw blurRad="63500" dist="25400" dir="8100000" algn="bl" rotWithShape="0">
              <a:srgbClr val="000000">
                <a:alpha val="12000"/>
              </a:srgbClr>
            </a:outerShdw>
          </a:effectLst>
        </p:spPr>
      </p:sp>
      <p:sp>
        <p:nvSpPr>
          <p:cNvPr id="7" name="Shape 5"/>
          <p:cNvSpPr/>
          <p:nvPr/>
        </p:nvSpPr>
        <p:spPr>
          <a:xfrm>
            <a:off x="8759952" y="1325880"/>
            <a:ext cx="64008" cy="640080"/>
          </a:xfrm>
          <a:prstGeom prst="rect">
            <a:avLst/>
          </a:prstGeom>
          <a:solidFill>
            <a:srgbClr val="1A8A5A"/>
          </a:solidFill>
          <a:ln w="12700">
            <a:solidFill>
              <a:srgbClr val="1A8A5A"/>
            </a:solidFill>
            <a:prstDash val="solid"/>
          </a:ln>
        </p:spPr>
      </p:sp>
      <p:sp>
        <p:nvSpPr>
          <p:cNvPr id="8" name="Text 6"/>
          <p:cNvSpPr/>
          <p:nvPr/>
        </p:nvSpPr>
        <p:spPr>
          <a:xfrm>
            <a:off x="457200" y="1371600"/>
            <a:ext cx="8229600" cy="548640"/>
          </a:xfrm>
          <a:prstGeom prst="rect">
            <a:avLst/>
          </a:prstGeom>
          <a:noFill/>
          <a:ln/>
        </p:spPr>
        <p:txBody>
          <a:bodyPr wrap="square" lIns="0" tIns="0" rIns="0" bIns="0" rtlCol="0" anchor="ctr"/>
          <a:lstStyle/>
          <a:p>
            <a:pPr marL="0" indent="0" algn="r" rtl="1">
              <a:buNone/>
            </a:pPr>
            <a:r>
              <a:rPr lang="en-US" sz="1200" dirty="0">
                <a:solidFill>
                  <a:srgbClr val="1A2533"/>
                </a:solidFill>
                <a:latin typeface="Arial" pitchFamily="34" charset="0"/>
                <a:ea typeface="Arial" pitchFamily="34" charset="-122"/>
                <a:cs typeface="Arial" pitchFamily="34" charset="-120"/>
              </a:rPr>
              <a:t>تمثّل نواتج التعلم المعارف والمهارات والاتجاهات والقيم المتوقع تحقيقها لدى المتعلمين نتيجة مرورهم بخبرات تربوية مخطط لها، وتشمل التحصيل الدراسي والتطور الشخصي والصحي والاجتماعي.</a:t>
            </a:r>
            <a:endParaRPr lang="en-US" sz="1200" dirty="0"/>
          </a:p>
        </p:txBody>
      </p:sp>
      <p:sp>
        <p:nvSpPr>
          <p:cNvPr id="9" name="Shape 7"/>
          <p:cNvSpPr/>
          <p:nvPr/>
        </p:nvSpPr>
        <p:spPr>
          <a:xfrm>
            <a:off x="4846320" y="2103120"/>
            <a:ext cx="4297680" cy="269748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10" name="Shape 8"/>
          <p:cNvSpPr/>
          <p:nvPr/>
        </p:nvSpPr>
        <p:spPr>
          <a:xfrm>
            <a:off x="9079992" y="2103120"/>
            <a:ext cx="64008" cy="2697480"/>
          </a:xfrm>
          <a:prstGeom prst="rect">
            <a:avLst/>
          </a:prstGeom>
          <a:solidFill>
            <a:srgbClr val="1A8A5A"/>
          </a:solidFill>
          <a:ln w="12700">
            <a:solidFill>
              <a:srgbClr val="1A8A5A"/>
            </a:solidFill>
            <a:prstDash val="solid"/>
          </a:ln>
        </p:spPr>
      </p:sp>
      <p:sp>
        <p:nvSpPr>
          <p:cNvPr id="11" name="Shape 9"/>
          <p:cNvSpPr/>
          <p:nvPr/>
        </p:nvSpPr>
        <p:spPr>
          <a:xfrm>
            <a:off x="4846320" y="2103120"/>
            <a:ext cx="4297680" cy="411480"/>
          </a:xfrm>
          <a:prstGeom prst="rect">
            <a:avLst/>
          </a:prstGeom>
          <a:solidFill>
            <a:srgbClr val="1A8A5A"/>
          </a:solidFill>
          <a:ln w="12700">
            <a:solidFill>
              <a:srgbClr val="1A8A5A"/>
            </a:solidFill>
            <a:prstDash val="solid"/>
          </a:ln>
        </p:spPr>
      </p:sp>
      <p:sp>
        <p:nvSpPr>
          <p:cNvPr id="12" name="Text 10"/>
          <p:cNvSpPr/>
          <p:nvPr/>
        </p:nvSpPr>
        <p:spPr>
          <a:xfrm>
            <a:off x="4846320" y="2103120"/>
            <a:ext cx="4297680" cy="411480"/>
          </a:xfrm>
          <a:prstGeom prst="rect">
            <a:avLst/>
          </a:prstGeom>
          <a:noFill/>
          <a:ln/>
        </p:spPr>
        <p:txBody>
          <a:bodyPr wrap="square" lIns="0" tIns="0" rIns="0" bIns="0" rtlCol="0" anchor="ctr"/>
          <a:lstStyle/>
          <a:p>
            <a:pPr marL="0" indent="0" algn="ctr" rtl="1">
              <a:buNone/>
            </a:pPr>
            <a:r>
              <a:rPr lang="en-US" sz="1300" b="1" dirty="0">
                <a:solidFill>
                  <a:srgbClr val="FFFFFF"/>
                </a:solidFill>
                <a:latin typeface="Arial" pitchFamily="34" charset="0"/>
                <a:ea typeface="Arial" pitchFamily="34" charset="-122"/>
                <a:cs typeface="Arial" pitchFamily="34" charset="-120"/>
              </a:rPr>
              <a:t>التحصيل الدراسي</a:t>
            </a:r>
            <a:endParaRPr lang="en-US" sz="1300" dirty="0"/>
          </a:p>
        </p:txBody>
      </p:sp>
      <p:sp>
        <p:nvSpPr>
          <p:cNvPr id="13" name="Text 11"/>
          <p:cNvSpPr/>
          <p:nvPr/>
        </p:nvSpPr>
        <p:spPr>
          <a:xfrm>
            <a:off x="4983480" y="2560320"/>
            <a:ext cx="3977640" cy="2148840"/>
          </a:xfrm>
          <a:prstGeom prst="rect">
            <a:avLst/>
          </a:prstGeom>
          <a:noFill/>
          <a:ln/>
        </p:spPr>
        <p:txBody>
          <a:bodyPr wrap="square" rtlCol="0" anchor="t"/>
          <a:lstStyle/>
          <a:p>
            <a:pPr marL="179388" indent="-179388" algn="r" rtl="1">
              <a:buSzPct val="100000"/>
              <a:buChar char="•"/>
            </a:pPr>
            <a:r>
              <a:rPr lang="en-US" sz="1100" dirty="0">
                <a:solidFill>
                  <a:srgbClr val="3D5068"/>
                </a:solidFill>
                <a:latin typeface="Arial" pitchFamily="34" charset="0"/>
                <a:ea typeface="Arial" pitchFamily="34" charset="-122"/>
                <a:cs typeface="Arial" pitchFamily="34" charset="-120"/>
              </a:rPr>
              <a:t>تحقيق نتائج متقدمة في القراءة وفق الاختبارات الوطنية (نافس)</a:t>
            </a:r>
            <a:endParaRPr lang="en-US" sz="1100" dirty="0"/>
          </a:p>
          <a:p>
            <a:pPr marL="179388" indent="-179388" algn="r" rtl="1">
              <a:buSzPct val="100000"/>
              <a:buChar char="•"/>
            </a:pPr>
            <a:r>
              <a:rPr lang="en-US" sz="1100" dirty="0">
                <a:solidFill>
                  <a:srgbClr val="3D5068"/>
                </a:solidFill>
                <a:latin typeface="Arial" pitchFamily="34" charset="0"/>
                <a:ea typeface="Arial" pitchFamily="34" charset="-122"/>
                <a:cs typeface="Arial" pitchFamily="34" charset="-120"/>
              </a:rPr>
              <a:t>تحقيق نتائج متقدمة في الرياضيات وفق الاختبارات الوطنية</a:t>
            </a:r>
            <a:endParaRPr lang="en-US" sz="1100" dirty="0"/>
          </a:p>
          <a:p>
            <a:pPr marL="179388" indent="-179388" algn="r" rtl="1">
              <a:buSzPct val="100000"/>
              <a:buChar char="•"/>
            </a:pPr>
            <a:r>
              <a:rPr lang="en-US" sz="1100" dirty="0">
                <a:solidFill>
                  <a:srgbClr val="3D5068"/>
                </a:solidFill>
                <a:latin typeface="Arial" pitchFamily="34" charset="0"/>
                <a:ea typeface="Arial" pitchFamily="34" charset="-122"/>
                <a:cs typeface="Arial" pitchFamily="34" charset="-120"/>
              </a:rPr>
              <a:t>تحقيق نتائج متقدمة في العلوم الطبيعية</a:t>
            </a:r>
            <a:endParaRPr lang="en-US" sz="1100" dirty="0"/>
          </a:p>
          <a:p>
            <a:pPr marL="179388" indent="-179388" algn="r" rtl="1">
              <a:buSzPct val="100000"/>
              <a:buChar char="•"/>
            </a:pPr>
            <a:r>
              <a:rPr lang="en-US" sz="1100" dirty="0">
                <a:solidFill>
                  <a:srgbClr val="3D5068"/>
                </a:solidFill>
                <a:latin typeface="Arial" pitchFamily="34" charset="0"/>
                <a:ea typeface="Arial" pitchFamily="34" charset="-122"/>
                <a:cs typeface="Arial" pitchFamily="34" charset="-120"/>
              </a:rPr>
              <a:t>سد الفجوة بين أداء المدرسة والمستوى الوطني</a:t>
            </a:r>
            <a:endParaRPr lang="en-US" sz="1100" dirty="0"/>
          </a:p>
        </p:txBody>
      </p:sp>
      <p:sp>
        <p:nvSpPr>
          <p:cNvPr id="14" name="Shape 12"/>
          <p:cNvSpPr/>
          <p:nvPr/>
        </p:nvSpPr>
        <p:spPr>
          <a:xfrm>
            <a:off x="320040" y="2103120"/>
            <a:ext cx="4297680" cy="269748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15" name="Shape 13"/>
          <p:cNvSpPr/>
          <p:nvPr/>
        </p:nvSpPr>
        <p:spPr>
          <a:xfrm>
            <a:off x="4553712" y="2103120"/>
            <a:ext cx="64008" cy="2697480"/>
          </a:xfrm>
          <a:prstGeom prst="rect">
            <a:avLst/>
          </a:prstGeom>
          <a:solidFill>
            <a:srgbClr val="0A6E75"/>
          </a:solidFill>
          <a:ln w="12700">
            <a:solidFill>
              <a:srgbClr val="0A6E75"/>
            </a:solidFill>
            <a:prstDash val="solid"/>
          </a:ln>
        </p:spPr>
      </p:sp>
      <p:sp>
        <p:nvSpPr>
          <p:cNvPr id="16" name="Shape 14"/>
          <p:cNvSpPr/>
          <p:nvPr/>
        </p:nvSpPr>
        <p:spPr>
          <a:xfrm>
            <a:off x="320040" y="2103120"/>
            <a:ext cx="4297680" cy="411480"/>
          </a:xfrm>
          <a:prstGeom prst="rect">
            <a:avLst/>
          </a:prstGeom>
          <a:solidFill>
            <a:srgbClr val="0A6E75"/>
          </a:solidFill>
          <a:ln w="12700">
            <a:solidFill>
              <a:srgbClr val="0A6E75"/>
            </a:solidFill>
            <a:prstDash val="solid"/>
          </a:ln>
        </p:spPr>
      </p:sp>
      <p:sp>
        <p:nvSpPr>
          <p:cNvPr id="17" name="Text 15"/>
          <p:cNvSpPr/>
          <p:nvPr/>
        </p:nvSpPr>
        <p:spPr>
          <a:xfrm>
            <a:off x="320040" y="2103120"/>
            <a:ext cx="4297680" cy="411480"/>
          </a:xfrm>
          <a:prstGeom prst="rect">
            <a:avLst/>
          </a:prstGeom>
          <a:noFill/>
          <a:ln/>
        </p:spPr>
        <p:txBody>
          <a:bodyPr wrap="square" lIns="0" tIns="0" rIns="0" bIns="0" rtlCol="0" anchor="ctr"/>
          <a:lstStyle/>
          <a:p>
            <a:pPr marL="0" indent="0" algn="ctr" rtl="1">
              <a:buNone/>
            </a:pPr>
            <a:r>
              <a:rPr lang="en-US" sz="1300" b="1" dirty="0">
                <a:solidFill>
                  <a:srgbClr val="FFFFFF"/>
                </a:solidFill>
                <a:latin typeface="Arial" pitchFamily="34" charset="0"/>
                <a:ea typeface="Arial" pitchFamily="34" charset="-122"/>
                <a:cs typeface="Arial" pitchFamily="34" charset="-120"/>
              </a:rPr>
              <a:t>التطور الشخصي والاجتماعي</a:t>
            </a:r>
            <a:endParaRPr lang="en-US" sz="1300" dirty="0"/>
          </a:p>
        </p:txBody>
      </p:sp>
      <p:sp>
        <p:nvSpPr>
          <p:cNvPr id="18" name="Text 16"/>
          <p:cNvSpPr/>
          <p:nvPr/>
        </p:nvSpPr>
        <p:spPr>
          <a:xfrm>
            <a:off x="457200" y="2560320"/>
            <a:ext cx="3977640" cy="2148840"/>
          </a:xfrm>
          <a:prstGeom prst="rect">
            <a:avLst/>
          </a:prstGeom>
          <a:noFill/>
          <a:ln/>
        </p:spPr>
        <p:txBody>
          <a:bodyPr wrap="square" rtlCol="0" anchor="t"/>
          <a:lstStyle/>
          <a:p>
            <a:pPr marL="179388" indent="-179388" algn="r" rtl="1">
              <a:buSzPct val="100000"/>
              <a:buChar char="•"/>
            </a:pPr>
            <a:r>
              <a:rPr lang="en-US" sz="1100" dirty="0">
                <a:solidFill>
                  <a:srgbClr val="3D5068"/>
                </a:solidFill>
                <a:latin typeface="Arial" pitchFamily="34" charset="0"/>
                <a:ea typeface="Arial" pitchFamily="34" charset="-122"/>
                <a:cs typeface="Arial" pitchFamily="34" charset="-120"/>
              </a:rPr>
              <a:t>الاعتزاز بالقيم والهوية الوطنية والثقافة الإسلامية</a:t>
            </a:r>
            <a:endParaRPr lang="en-US" sz="1100" dirty="0"/>
          </a:p>
          <a:p>
            <a:pPr marL="179388" indent="-179388" algn="r" rtl="1">
              <a:buSzPct val="100000"/>
              <a:buChar char="•"/>
            </a:pPr>
            <a:r>
              <a:rPr lang="en-US" sz="1100" dirty="0">
                <a:solidFill>
                  <a:srgbClr val="3D5068"/>
                </a:solidFill>
                <a:latin typeface="Arial" pitchFamily="34" charset="0"/>
                <a:ea typeface="Arial" pitchFamily="34" charset="-122"/>
                <a:cs typeface="Arial" pitchFamily="34" charset="-120"/>
              </a:rPr>
              <a:t>الاتجاهات الإيجابية نحو الذات والشعور بالرفاه</a:t>
            </a:r>
            <a:endParaRPr lang="en-US" sz="1100" dirty="0"/>
          </a:p>
          <a:p>
            <a:pPr marL="179388" indent="-179388" algn="r" rtl="1">
              <a:buSzPct val="100000"/>
              <a:buChar char="•"/>
            </a:pPr>
            <a:r>
              <a:rPr lang="en-US" sz="1100" dirty="0">
                <a:solidFill>
                  <a:srgbClr val="3D5068"/>
                </a:solidFill>
                <a:latin typeface="Arial" pitchFamily="34" charset="0"/>
                <a:ea typeface="Arial" pitchFamily="34" charset="-122"/>
                <a:cs typeface="Arial" pitchFamily="34" charset="-120"/>
              </a:rPr>
              <a:t>الالتزام بالممارسات الصحية السليمة والنشاط البدني</a:t>
            </a:r>
            <a:endParaRPr lang="en-US" sz="1100" dirty="0"/>
          </a:p>
          <a:p>
            <a:pPr marL="179388" indent="-179388" algn="r" rtl="1">
              <a:buSzPct val="100000"/>
              <a:buChar char="•"/>
            </a:pPr>
            <a:r>
              <a:rPr lang="en-US" sz="1100" dirty="0">
                <a:solidFill>
                  <a:srgbClr val="3D5068"/>
                </a:solidFill>
                <a:latin typeface="Arial" pitchFamily="34" charset="0"/>
                <a:ea typeface="Arial" pitchFamily="34" charset="-122"/>
                <a:cs typeface="Arial" pitchFamily="34" charset="-120"/>
              </a:rPr>
              <a:t>المشاركة في الأنشطة المجتمعية والأعمال التطوعية</a:t>
            </a:r>
            <a:endParaRPr lang="en-US" sz="1100" dirty="0"/>
          </a:p>
          <a:p>
            <a:pPr marL="179388" indent="-179388" algn="r" rtl="1">
              <a:buSzPct val="100000"/>
              <a:buChar char="•"/>
            </a:pPr>
            <a:r>
              <a:rPr lang="en-US" sz="1100" dirty="0">
                <a:solidFill>
                  <a:srgbClr val="3D5068"/>
                </a:solidFill>
                <a:latin typeface="Arial" pitchFamily="34" charset="0"/>
                <a:ea typeface="Arial" pitchFamily="34" charset="-122"/>
                <a:cs typeface="Arial" pitchFamily="34" charset="-120"/>
              </a:rPr>
              <a:t>الالتزام بقواعد السلوك والانضباط المدرسي</a:t>
            </a:r>
            <a:endParaRPr lang="en-US" sz="1100" dirty="0"/>
          </a:p>
          <a:p>
            <a:pPr marL="179388" indent="-179388" algn="r" rtl="1">
              <a:buSzPct val="100000"/>
              <a:buChar char="•"/>
            </a:pPr>
            <a:r>
              <a:rPr lang="en-US" sz="1100" dirty="0">
                <a:solidFill>
                  <a:srgbClr val="3D5068"/>
                </a:solidFill>
                <a:latin typeface="Arial" pitchFamily="34" charset="0"/>
                <a:ea typeface="Arial" pitchFamily="34" charset="-122"/>
                <a:cs typeface="Arial" pitchFamily="34" charset="-120"/>
              </a:rPr>
              <a:t>القدرة على البحث والتعلم الذاتي المستقل</a:t>
            </a:r>
            <a:endParaRPr lang="en-US" sz="11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bg>
      <p:bgPr>
        <a:solidFill>
          <a:srgbClr val="F4F7FA"/>
        </a:solidFill>
        <a:effectLst/>
      </p:bgPr>
    </p:bg>
    <p:spTree>
      <p:nvGrpSpPr>
        <p:cNvPr id="1" name=""/>
        <p:cNvGrpSpPr/>
        <p:nvPr/>
      </p:nvGrpSpPr>
      <p:grpSpPr>
        <a:xfrm>
          <a:off x="0" y="0"/>
          <a:ext cx="0" cy="0"/>
          <a:chOff x="0" y="0"/>
          <a:chExt cx="0" cy="0"/>
        </a:xfrm>
      </p:grpSpPr>
      <p:sp>
        <p:nvSpPr>
          <p:cNvPr id="2" name="Shape 0"/>
          <p:cNvSpPr/>
          <p:nvPr/>
        </p:nvSpPr>
        <p:spPr>
          <a:xfrm>
            <a:off x="0" y="0"/>
            <a:ext cx="9144000" cy="1097280"/>
          </a:xfrm>
          <a:prstGeom prst="rect">
            <a:avLst/>
          </a:prstGeom>
          <a:solidFill>
            <a:srgbClr val="0D2137"/>
          </a:solidFill>
          <a:ln w="12700">
            <a:solidFill>
              <a:srgbClr val="0D2137"/>
            </a:solidFill>
            <a:prstDash val="solid"/>
          </a:ln>
        </p:spPr>
      </p:sp>
      <p:sp>
        <p:nvSpPr>
          <p:cNvPr id="3" name="Shape 1"/>
          <p:cNvSpPr/>
          <p:nvPr/>
        </p:nvSpPr>
        <p:spPr>
          <a:xfrm>
            <a:off x="0" y="1097280"/>
            <a:ext cx="9144000" cy="64008"/>
          </a:xfrm>
          <a:prstGeom prst="rect">
            <a:avLst/>
          </a:prstGeom>
          <a:solidFill>
            <a:srgbClr val="0A6E75"/>
          </a:solidFill>
          <a:ln w="12700">
            <a:solidFill>
              <a:srgbClr val="0A6E75"/>
            </a:solidFill>
            <a:prstDash val="solid"/>
          </a:ln>
        </p:spPr>
      </p:sp>
      <p:sp>
        <p:nvSpPr>
          <p:cNvPr id="4" name="Text 2"/>
          <p:cNvSpPr/>
          <p:nvPr/>
        </p:nvSpPr>
        <p:spPr>
          <a:xfrm>
            <a:off x="365760" y="73152"/>
            <a:ext cx="8412480" cy="777240"/>
          </a:xfrm>
          <a:prstGeom prst="rect">
            <a:avLst/>
          </a:prstGeom>
          <a:noFill/>
          <a:ln/>
        </p:spPr>
        <p:txBody>
          <a:bodyPr wrap="square" lIns="0" tIns="0" rIns="0" bIns="0" rtlCol="0" anchor="ctr"/>
          <a:lstStyle/>
          <a:p>
            <a:pPr marL="0" indent="0" algn="r" rtl="1">
              <a:buNone/>
            </a:pPr>
            <a:r>
              <a:rPr lang="en-US" sz="2600" b="1" dirty="0">
                <a:solidFill>
                  <a:srgbClr val="FFFFFF"/>
                </a:solidFill>
                <a:latin typeface="Arial" pitchFamily="34" charset="0"/>
                <a:ea typeface="Arial" pitchFamily="34" charset="-122"/>
                <a:cs typeface="Arial" pitchFamily="34" charset="-120"/>
              </a:rPr>
              <a:t>جوانب </a:t>
            </a:r>
            <a:r>
              <a:rPr lang="en-US" sz="2600" b="1" dirty="0" err="1">
                <a:solidFill>
                  <a:srgbClr val="FFFFFF"/>
                </a:solidFill>
                <a:latin typeface="Arial" pitchFamily="34" charset="0"/>
                <a:ea typeface="Arial" pitchFamily="34" charset="-122"/>
                <a:cs typeface="Arial" pitchFamily="34" charset="-120"/>
              </a:rPr>
              <a:t>القوة</a:t>
            </a:r>
            <a:r>
              <a:rPr lang="en-US" sz="2600" b="1" dirty="0">
                <a:solidFill>
                  <a:srgbClr val="FFFFFF"/>
                </a:solidFill>
                <a:latin typeface="Arial" pitchFamily="34" charset="0"/>
                <a:ea typeface="Arial" pitchFamily="34" charset="-122"/>
                <a:cs typeface="Arial" pitchFamily="34" charset="-120"/>
              </a:rPr>
              <a:t> </a:t>
            </a:r>
            <a:r>
              <a:rPr lang="en-US" sz="2600" b="1" dirty="0" err="1">
                <a:solidFill>
                  <a:srgbClr val="FFFFFF"/>
                </a:solidFill>
                <a:latin typeface="Arial" pitchFamily="34" charset="0"/>
                <a:ea typeface="Arial" pitchFamily="34" charset="-122"/>
                <a:cs typeface="Arial" pitchFamily="34" charset="-120"/>
              </a:rPr>
              <a:t>في</a:t>
            </a:r>
            <a:r>
              <a:rPr lang="en-US" sz="2600" b="1" dirty="0">
                <a:solidFill>
                  <a:srgbClr val="FFFFFF"/>
                </a:solidFill>
                <a:latin typeface="Arial" pitchFamily="34" charset="0"/>
                <a:ea typeface="Arial" pitchFamily="34" charset="-122"/>
                <a:cs typeface="Arial" pitchFamily="34" charset="-120"/>
              </a:rPr>
              <a:t> </a:t>
            </a:r>
            <a:r>
              <a:rPr lang="ar-SA" sz="2600" b="1" dirty="0">
                <a:solidFill>
                  <a:srgbClr val="FFFFFF"/>
                </a:solidFill>
                <a:latin typeface="Arial" pitchFamily="34" charset="0"/>
                <a:ea typeface="Arial" pitchFamily="34" charset="-122"/>
                <a:cs typeface="Arial" pitchFamily="34" charset="-120"/>
              </a:rPr>
              <a:t>التعليم والتعلم</a:t>
            </a:r>
            <a:r>
              <a:rPr lang="en-US" sz="2600" b="1" dirty="0">
                <a:solidFill>
                  <a:srgbClr val="FFFFFF"/>
                </a:solidFill>
                <a:latin typeface="Arial" pitchFamily="34" charset="0"/>
                <a:ea typeface="Arial" pitchFamily="34" charset="-122"/>
                <a:cs typeface="Arial" pitchFamily="34" charset="-120"/>
              </a:rPr>
              <a:t> </a:t>
            </a:r>
            <a:r>
              <a:rPr lang="ar-SA" sz="2600" b="1" dirty="0">
                <a:solidFill>
                  <a:srgbClr val="FFFFFF"/>
                </a:solidFill>
                <a:latin typeface="Arial" pitchFamily="34" charset="0"/>
                <a:ea typeface="Arial" pitchFamily="34" charset="-122"/>
                <a:cs typeface="Arial" pitchFamily="34" charset="-120"/>
              </a:rPr>
              <a:t>و</a:t>
            </a:r>
            <a:r>
              <a:rPr lang="en-US" sz="2600" b="1" dirty="0" err="1">
                <a:solidFill>
                  <a:srgbClr val="FFFFFF"/>
                </a:solidFill>
                <a:latin typeface="Arial" pitchFamily="34" charset="0"/>
                <a:ea typeface="Arial" pitchFamily="34" charset="-122"/>
                <a:cs typeface="Arial" pitchFamily="34" charset="-120"/>
              </a:rPr>
              <a:t>نواتج</a:t>
            </a:r>
            <a:r>
              <a:rPr lang="en-US" sz="2600" b="1" dirty="0">
                <a:solidFill>
                  <a:srgbClr val="FFFFFF"/>
                </a:solidFill>
                <a:latin typeface="Arial" pitchFamily="34" charset="0"/>
                <a:ea typeface="Arial" pitchFamily="34" charset="-122"/>
                <a:cs typeface="Arial" pitchFamily="34" charset="-120"/>
              </a:rPr>
              <a:t> التعلم</a:t>
            </a:r>
            <a:endParaRPr lang="en-US" sz="2600" dirty="0"/>
          </a:p>
        </p:txBody>
      </p:sp>
      <p:sp>
        <p:nvSpPr>
          <p:cNvPr id="5" name="Text 3"/>
          <p:cNvSpPr/>
          <p:nvPr/>
        </p:nvSpPr>
        <p:spPr>
          <a:xfrm>
            <a:off x="365760" y="777240"/>
            <a:ext cx="8412480" cy="338328"/>
          </a:xfrm>
          <a:prstGeom prst="rect">
            <a:avLst/>
          </a:prstGeom>
          <a:noFill/>
          <a:ln/>
        </p:spPr>
        <p:txBody>
          <a:bodyPr wrap="square" lIns="0" tIns="0" rIns="0" bIns="0" rtlCol="0" anchor="t"/>
          <a:lstStyle/>
          <a:p>
            <a:pPr marL="0" indent="0" algn="r" rtl="1">
              <a:buNone/>
            </a:pPr>
            <a:r>
              <a:rPr lang="en-US" sz="1300" dirty="0">
                <a:solidFill>
                  <a:srgbClr val="A8D4E0"/>
                </a:solidFill>
                <a:latin typeface="Arial" pitchFamily="34" charset="0"/>
                <a:ea typeface="Arial" pitchFamily="34" charset="-122"/>
                <a:cs typeface="Arial" pitchFamily="34" charset="-120"/>
              </a:rPr>
              <a:t>مؤشرات التميز التي تستوجب الاستدامة والتعزيز</a:t>
            </a:r>
            <a:endParaRPr lang="en-US" sz="1300" dirty="0"/>
          </a:p>
        </p:txBody>
      </p:sp>
      <p:sp>
        <p:nvSpPr>
          <p:cNvPr id="6" name="Shape 4"/>
          <p:cNvSpPr/>
          <p:nvPr/>
        </p:nvSpPr>
        <p:spPr>
          <a:xfrm>
            <a:off x="320040" y="1371600"/>
            <a:ext cx="2743200" cy="173736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7" name="Shape 5"/>
          <p:cNvSpPr/>
          <p:nvPr/>
        </p:nvSpPr>
        <p:spPr>
          <a:xfrm>
            <a:off x="320040" y="1371600"/>
            <a:ext cx="2743200" cy="73152"/>
          </a:xfrm>
          <a:prstGeom prst="rect">
            <a:avLst/>
          </a:prstGeom>
          <a:solidFill>
            <a:srgbClr val="0D2137"/>
          </a:solidFill>
          <a:ln w="12700">
            <a:solidFill>
              <a:srgbClr val="0D2137"/>
            </a:solidFill>
            <a:prstDash val="solid"/>
          </a:ln>
        </p:spPr>
      </p:sp>
      <p:sp>
        <p:nvSpPr>
          <p:cNvPr id="8" name="Shape 6"/>
          <p:cNvSpPr/>
          <p:nvPr/>
        </p:nvSpPr>
        <p:spPr>
          <a:xfrm>
            <a:off x="2514600" y="1508760"/>
            <a:ext cx="411480" cy="411480"/>
          </a:xfrm>
          <a:prstGeom prst="ellipse">
            <a:avLst/>
          </a:prstGeom>
          <a:solidFill>
            <a:srgbClr val="0D2137"/>
          </a:solidFill>
          <a:ln w="12700">
            <a:solidFill>
              <a:srgbClr val="0D2137"/>
            </a:solidFill>
            <a:prstDash val="solid"/>
          </a:ln>
        </p:spPr>
      </p:sp>
      <p:sp>
        <p:nvSpPr>
          <p:cNvPr id="9" name="Text 7"/>
          <p:cNvSpPr/>
          <p:nvPr/>
        </p:nvSpPr>
        <p:spPr>
          <a:xfrm>
            <a:off x="2514600" y="1508760"/>
            <a:ext cx="411480" cy="411480"/>
          </a:xfrm>
          <a:prstGeom prst="rect">
            <a:avLst/>
          </a:prstGeom>
          <a:noFill/>
          <a:ln/>
        </p:spPr>
        <p:txBody>
          <a:bodyPr wrap="square" lIns="0" tIns="0" rIns="0" bIns="0" rtlCol="0" anchor="ctr"/>
          <a:lstStyle/>
          <a:p>
            <a:pPr marL="0" indent="0" algn="ctr">
              <a:buNone/>
            </a:pPr>
            <a:r>
              <a:rPr lang="en-US" sz="1600" dirty="0">
                <a:solidFill>
                  <a:srgbClr val="FFFFFF"/>
                </a:solidFill>
                <a:latin typeface="Arial" pitchFamily="34" charset="0"/>
                <a:ea typeface="Arial" pitchFamily="34" charset="-122"/>
                <a:cs typeface="Arial" pitchFamily="34" charset="-120"/>
              </a:rPr>
              <a:t>🇸🇦</a:t>
            </a:r>
            <a:endParaRPr lang="en-US" sz="1600" dirty="0"/>
          </a:p>
        </p:txBody>
      </p:sp>
      <p:sp>
        <p:nvSpPr>
          <p:cNvPr id="10" name="Text 8"/>
          <p:cNvSpPr/>
          <p:nvPr/>
        </p:nvSpPr>
        <p:spPr>
          <a:xfrm>
            <a:off x="411480" y="1508760"/>
            <a:ext cx="2011680" cy="347472"/>
          </a:xfrm>
          <a:prstGeom prst="rect">
            <a:avLst/>
          </a:prstGeom>
          <a:noFill/>
          <a:ln/>
        </p:spPr>
        <p:txBody>
          <a:bodyPr wrap="square" lIns="0" tIns="0" rIns="0" bIns="0" rtlCol="0" anchor="ctr"/>
          <a:lstStyle/>
          <a:p>
            <a:pPr marL="0" indent="0" algn="r" rtl="1">
              <a:buNone/>
            </a:pPr>
            <a:r>
              <a:rPr lang="en-US" sz="1200" b="1" dirty="0">
                <a:solidFill>
                  <a:srgbClr val="0D2137"/>
                </a:solidFill>
                <a:latin typeface="Arial" pitchFamily="34" charset="0"/>
                <a:ea typeface="Arial" pitchFamily="34" charset="-122"/>
                <a:cs typeface="Arial" pitchFamily="34" charset="-120"/>
              </a:rPr>
              <a:t>الاعتزاز بالهوية الوطنية</a:t>
            </a:r>
            <a:endParaRPr lang="en-US" sz="1200" dirty="0"/>
          </a:p>
        </p:txBody>
      </p:sp>
      <p:sp>
        <p:nvSpPr>
          <p:cNvPr id="11" name="Text 9"/>
          <p:cNvSpPr/>
          <p:nvPr/>
        </p:nvSpPr>
        <p:spPr>
          <a:xfrm>
            <a:off x="411480" y="1920240"/>
            <a:ext cx="2560320" cy="1143000"/>
          </a:xfrm>
          <a:prstGeom prst="rect">
            <a:avLst/>
          </a:prstGeom>
          <a:noFill/>
          <a:ln/>
        </p:spPr>
        <p:txBody>
          <a:bodyPr wrap="square" rtlCol="0" anchor="t"/>
          <a:lstStyle/>
          <a:p>
            <a:pPr marL="0" indent="0" algn="r" rtl="1">
              <a:buNone/>
            </a:pPr>
            <a:r>
              <a:rPr lang="en-US" sz="1050" dirty="0">
                <a:solidFill>
                  <a:srgbClr val="3D5068"/>
                </a:solidFill>
                <a:latin typeface="Arial" pitchFamily="34" charset="0"/>
                <a:ea typeface="Arial" pitchFamily="34" charset="-122"/>
                <a:cs typeface="Arial" pitchFamily="34" charset="-120"/>
              </a:rPr>
              <a:t>يُظهر المتعلمون اعتزازاً بالقيم والهوية الوطنية واللغة العربية والانتماء للوطن والفخر بمنجزاته الحضارية والثقافية بأساليب متنوعة ومبتكرة</a:t>
            </a:r>
            <a:endParaRPr lang="en-US" sz="1050" dirty="0"/>
          </a:p>
        </p:txBody>
      </p:sp>
      <p:sp>
        <p:nvSpPr>
          <p:cNvPr id="12" name="Shape 10"/>
          <p:cNvSpPr/>
          <p:nvPr/>
        </p:nvSpPr>
        <p:spPr>
          <a:xfrm>
            <a:off x="3337560" y="1371600"/>
            <a:ext cx="2743200" cy="173736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13" name="Shape 11"/>
          <p:cNvSpPr/>
          <p:nvPr/>
        </p:nvSpPr>
        <p:spPr>
          <a:xfrm>
            <a:off x="3337560" y="1371600"/>
            <a:ext cx="2743200" cy="73152"/>
          </a:xfrm>
          <a:prstGeom prst="rect">
            <a:avLst/>
          </a:prstGeom>
          <a:solidFill>
            <a:srgbClr val="0A6E75"/>
          </a:solidFill>
          <a:ln w="12700">
            <a:solidFill>
              <a:srgbClr val="0A6E75"/>
            </a:solidFill>
            <a:prstDash val="solid"/>
          </a:ln>
        </p:spPr>
      </p:sp>
      <p:sp>
        <p:nvSpPr>
          <p:cNvPr id="14" name="Shape 12"/>
          <p:cNvSpPr/>
          <p:nvPr/>
        </p:nvSpPr>
        <p:spPr>
          <a:xfrm>
            <a:off x="5532120" y="1508760"/>
            <a:ext cx="411480" cy="411480"/>
          </a:xfrm>
          <a:prstGeom prst="ellipse">
            <a:avLst/>
          </a:prstGeom>
          <a:solidFill>
            <a:srgbClr val="0A6E75"/>
          </a:solidFill>
          <a:ln w="12700">
            <a:solidFill>
              <a:srgbClr val="0A6E75"/>
            </a:solidFill>
            <a:prstDash val="solid"/>
          </a:ln>
        </p:spPr>
      </p:sp>
      <p:sp>
        <p:nvSpPr>
          <p:cNvPr id="15" name="Text 13"/>
          <p:cNvSpPr/>
          <p:nvPr/>
        </p:nvSpPr>
        <p:spPr>
          <a:xfrm>
            <a:off x="5532120" y="1508760"/>
            <a:ext cx="411480" cy="411480"/>
          </a:xfrm>
          <a:prstGeom prst="rect">
            <a:avLst/>
          </a:prstGeom>
          <a:noFill/>
          <a:ln/>
        </p:spPr>
        <p:txBody>
          <a:bodyPr wrap="square" lIns="0" tIns="0" rIns="0" bIns="0" rtlCol="0" anchor="ctr"/>
          <a:lstStyle/>
          <a:p>
            <a:pPr marL="0" indent="0" algn="ctr">
              <a:buNone/>
            </a:pPr>
            <a:r>
              <a:rPr lang="en-US" sz="1600" dirty="0">
                <a:solidFill>
                  <a:srgbClr val="FFFFFF"/>
                </a:solidFill>
                <a:latin typeface="Arial" pitchFamily="34" charset="0"/>
                <a:ea typeface="Arial" pitchFamily="34" charset="-122"/>
                <a:cs typeface="Arial" pitchFamily="34" charset="-120"/>
              </a:rPr>
              <a:t>🌍</a:t>
            </a:r>
            <a:endParaRPr lang="en-US" sz="1600" dirty="0"/>
          </a:p>
        </p:txBody>
      </p:sp>
      <p:sp>
        <p:nvSpPr>
          <p:cNvPr id="16" name="Text 14"/>
          <p:cNvSpPr/>
          <p:nvPr/>
        </p:nvSpPr>
        <p:spPr>
          <a:xfrm>
            <a:off x="3429000" y="1508760"/>
            <a:ext cx="2011680" cy="347472"/>
          </a:xfrm>
          <a:prstGeom prst="rect">
            <a:avLst/>
          </a:prstGeom>
          <a:noFill/>
          <a:ln/>
        </p:spPr>
        <p:txBody>
          <a:bodyPr wrap="square" lIns="0" tIns="0" rIns="0" bIns="0" rtlCol="0" anchor="ctr"/>
          <a:lstStyle/>
          <a:p>
            <a:pPr marL="0" indent="0" algn="r" rtl="1">
              <a:buNone/>
            </a:pPr>
            <a:r>
              <a:rPr lang="en-US" sz="1200" b="1" dirty="0">
                <a:solidFill>
                  <a:srgbClr val="0A6E75"/>
                </a:solidFill>
                <a:latin typeface="Arial" pitchFamily="34" charset="0"/>
                <a:ea typeface="Arial" pitchFamily="34" charset="-122"/>
                <a:cs typeface="Arial" pitchFamily="34" charset="-120"/>
              </a:rPr>
              <a:t>احترام التنوع الثقافي</a:t>
            </a:r>
            <a:endParaRPr lang="en-US" sz="1200" dirty="0"/>
          </a:p>
        </p:txBody>
      </p:sp>
      <p:sp>
        <p:nvSpPr>
          <p:cNvPr id="17" name="Text 15"/>
          <p:cNvSpPr/>
          <p:nvPr/>
        </p:nvSpPr>
        <p:spPr>
          <a:xfrm>
            <a:off x="3429000" y="1920240"/>
            <a:ext cx="2560320" cy="1143000"/>
          </a:xfrm>
          <a:prstGeom prst="rect">
            <a:avLst/>
          </a:prstGeom>
          <a:noFill/>
          <a:ln/>
        </p:spPr>
        <p:txBody>
          <a:bodyPr wrap="square" rtlCol="0" anchor="t"/>
          <a:lstStyle/>
          <a:p>
            <a:pPr marL="0" indent="0" algn="r" rtl="1">
              <a:buNone/>
            </a:pPr>
            <a:r>
              <a:rPr lang="en-US" sz="1050" dirty="0">
                <a:solidFill>
                  <a:srgbClr val="3D5068"/>
                </a:solidFill>
                <a:latin typeface="Arial" pitchFamily="34" charset="0"/>
                <a:ea typeface="Arial" pitchFamily="34" charset="-122"/>
                <a:cs typeface="Arial" pitchFamily="34" charset="-120"/>
              </a:rPr>
              <a:t>يُظهر المتعلمون اعتزازاً بثقافتهم واحتراماً للتنوع الثقافي في المجتمع مع تمسكهم بثوابتهم الوطنية والفخر باللغة العربية وتاريخ وعادات المجتمع</a:t>
            </a:r>
            <a:endParaRPr lang="en-US" sz="1050" dirty="0"/>
          </a:p>
        </p:txBody>
      </p:sp>
      <p:sp>
        <p:nvSpPr>
          <p:cNvPr id="18" name="Shape 16"/>
          <p:cNvSpPr/>
          <p:nvPr/>
        </p:nvSpPr>
        <p:spPr>
          <a:xfrm>
            <a:off x="6355080" y="1371600"/>
            <a:ext cx="2743200" cy="173736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19" name="Shape 17"/>
          <p:cNvSpPr/>
          <p:nvPr/>
        </p:nvSpPr>
        <p:spPr>
          <a:xfrm>
            <a:off x="6355080" y="1371600"/>
            <a:ext cx="2743200" cy="73152"/>
          </a:xfrm>
          <a:prstGeom prst="rect">
            <a:avLst/>
          </a:prstGeom>
          <a:solidFill>
            <a:srgbClr val="1A8A5A"/>
          </a:solidFill>
          <a:ln w="12700">
            <a:solidFill>
              <a:srgbClr val="1A8A5A"/>
            </a:solidFill>
            <a:prstDash val="solid"/>
          </a:ln>
        </p:spPr>
      </p:sp>
      <p:sp>
        <p:nvSpPr>
          <p:cNvPr id="20" name="Shape 18"/>
          <p:cNvSpPr/>
          <p:nvPr/>
        </p:nvSpPr>
        <p:spPr>
          <a:xfrm>
            <a:off x="8549640" y="1508760"/>
            <a:ext cx="411480" cy="411480"/>
          </a:xfrm>
          <a:prstGeom prst="ellipse">
            <a:avLst/>
          </a:prstGeom>
          <a:solidFill>
            <a:srgbClr val="1A8A5A"/>
          </a:solidFill>
          <a:ln w="12700">
            <a:solidFill>
              <a:srgbClr val="1A8A5A"/>
            </a:solidFill>
            <a:prstDash val="solid"/>
          </a:ln>
        </p:spPr>
      </p:sp>
      <p:sp>
        <p:nvSpPr>
          <p:cNvPr id="21" name="Text 19"/>
          <p:cNvSpPr/>
          <p:nvPr/>
        </p:nvSpPr>
        <p:spPr>
          <a:xfrm>
            <a:off x="8549640" y="1508760"/>
            <a:ext cx="411480" cy="411480"/>
          </a:xfrm>
          <a:prstGeom prst="rect">
            <a:avLst/>
          </a:prstGeom>
          <a:noFill/>
          <a:ln/>
        </p:spPr>
        <p:txBody>
          <a:bodyPr wrap="square" lIns="0" tIns="0" rIns="0" bIns="0" rtlCol="0" anchor="ctr"/>
          <a:lstStyle/>
          <a:p>
            <a:pPr marL="0" indent="0" algn="ctr">
              <a:buNone/>
            </a:pPr>
            <a:r>
              <a:rPr lang="en-US" sz="1600" dirty="0">
                <a:solidFill>
                  <a:srgbClr val="FFFFFF"/>
                </a:solidFill>
                <a:latin typeface="Arial" pitchFamily="34" charset="0"/>
                <a:ea typeface="Arial" pitchFamily="34" charset="-122"/>
                <a:cs typeface="Arial" pitchFamily="34" charset="-120"/>
              </a:rPr>
              <a:t>🤝</a:t>
            </a:r>
            <a:endParaRPr lang="en-US" sz="1600" dirty="0"/>
          </a:p>
        </p:txBody>
      </p:sp>
      <p:sp>
        <p:nvSpPr>
          <p:cNvPr id="22" name="Text 20"/>
          <p:cNvSpPr/>
          <p:nvPr/>
        </p:nvSpPr>
        <p:spPr>
          <a:xfrm>
            <a:off x="6446520" y="1508760"/>
            <a:ext cx="2011680" cy="347472"/>
          </a:xfrm>
          <a:prstGeom prst="rect">
            <a:avLst/>
          </a:prstGeom>
          <a:noFill/>
          <a:ln/>
        </p:spPr>
        <p:txBody>
          <a:bodyPr wrap="square" lIns="0" tIns="0" rIns="0" bIns="0" rtlCol="0" anchor="ctr"/>
          <a:lstStyle/>
          <a:p>
            <a:pPr marL="0" indent="0" algn="r" rtl="1">
              <a:buNone/>
            </a:pPr>
            <a:r>
              <a:rPr lang="en-US" sz="1200" b="1" dirty="0">
                <a:solidFill>
                  <a:srgbClr val="1A8A5A"/>
                </a:solidFill>
                <a:latin typeface="Arial" pitchFamily="34" charset="0"/>
                <a:ea typeface="Arial" pitchFamily="34" charset="-122"/>
                <a:cs typeface="Arial" pitchFamily="34" charset="-120"/>
              </a:rPr>
              <a:t>العلاقات الإيجابية</a:t>
            </a:r>
            <a:endParaRPr lang="en-US" sz="1200" dirty="0"/>
          </a:p>
        </p:txBody>
      </p:sp>
      <p:sp>
        <p:nvSpPr>
          <p:cNvPr id="23" name="Text 21"/>
          <p:cNvSpPr/>
          <p:nvPr/>
        </p:nvSpPr>
        <p:spPr>
          <a:xfrm>
            <a:off x="6446520" y="1920240"/>
            <a:ext cx="2560320" cy="1143000"/>
          </a:xfrm>
          <a:prstGeom prst="rect">
            <a:avLst/>
          </a:prstGeom>
          <a:noFill/>
          <a:ln/>
        </p:spPr>
        <p:txBody>
          <a:bodyPr wrap="square" rtlCol="0" anchor="t"/>
          <a:lstStyle/>
          <a:p>
            <a:pPr marL="0" indent="0" algn="r" rtl="1">
              <a:buNone/>
            </a:pPr>
            <a:r>
              <a:rPr lang="en-US" sz="1050" dirty="0">
                <a:solidFill>
                  <a:srgbClr val="3D5068"/>
                </a:solidFill>
                <a:latin typeface="Arial" pitchFamily="34" charset="0"/>
                <a:ea typeface="Arial" pitchFamily="34" charset="-122"/>
                <a:cs typeface="Arial" pitchFamily="34" charset="-120"/>
              </a:rPr>
              <a:t>تُعزز المدرسة بناء العلاقات الإيجابية والتعاون في المجتمع المدرسي من خلال العمل بروح الفريق ودعم العلاقات الإنسانية بأساليب متنوعة ومبتكرة</a:t>
            </a:r>
            <a:endParaRPr lang="en-US" sz="1050" dirty="0"/>
          </a:p>
        </p:txBody>
      </p:sp>
      <p:sp>
        <p:nvSpPr>
          <p:cNvPr id="24" name="Shape 22"/>
          <p:cNvSpPr/>
          <p:nvPr/>
        </p:nvSpPr>
        <p:spPr>
          <a:xfrm>
            <a:off x="320040" y="3246120"/>
            <a:ext cx="2743200" cy="173736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25" name="Shape 23"/>
          <p:cNvSpPr/>
          <p:nvPr/>
        </p:nvSpPr>
        <p:spPr>
          <a:xfrm>
            <a:off x="320040" y="3246120"/>
            <a:ext cx="2743200" cy="73152"/>
          </a:xfrm>
          <a:prstGeom prst="rect">
            <a:avLst/>
          </a:prstGeom>
          <a:solidFill>
            <a:srgbClr val="1A7DAC"/>
          </a:solidFill>
          <a:ln w="12700">
            <a:solidFill>
              <a:srgbClr val="1A7DAC"/>
            </a:solidFill>
            <a:prstDash val="solid"/>
          </a:ln>
        </p:spPr>
      </p:sp>
      <p:sp>
        <p:nvSpPr>
          <p:cNvPr id="26" name="Shape 24"/>
          <p:cNvSpPr/>
          <p:nvPr/>
        </p:nvSpPr>
        <p:spPr>
          <a:xfrm>
            <a:off x="2514600" y="3383280"/>
            <a:ext cx="411480" cy="411480"/>
          </a:xfrm>
          <a:prstGeom prst="ellipse">
            <a:avLst/>
          </a:prstGeom>
          <a:solidFill>
            <a:srgbClr val="1A7DAC"/>
          </a:solidFill>
          <a:ln w="12700">
            <a:solidFill>
              <a:srgbClr val="1A7DAC"/>
            </a:solidFill>
            <a:prstDash val="solid"/>
          </a:ln>
        </p:spPr>
      </p:sp>
      <p:sp>
        <p:nvSpPr>
          <p:cNvPr id="27" name="Text 25"/>
          <p:cNvSpPr/>
          <p:nvPr/>
        </p:nvSpPr>
        <p:spPr>
          <a:xfrm>
            <a:off x="2514600" y="3383280"/>
            <a:ext cx="411480" cy="411480"/>
          </a:xfrm>
          <a:prstGeom prst="rect">
            <a:avLst/>
          </a:prstGeom>
          <a:noFill/>
          <a:ln/>
        </p:spPr>
        <p:txBody>
          <a:bodyPr wrap="square" lIns="0" tIns="0" rIns="0" bIns="0" rtlCol="0" anchor="ctr"/>
          <a:lstStyle/>
          <a:p>
            <a:pPr marL="0" indent="0" algn="ctr">
              <a:buNone/>
            </a:pPr>
            <a:r>
              <a:rPr lang="en-US" sz="1600" dirty="0">
                <a:solidFill>
                  <a:srgbClr val="FFFFFF"/>
                </a:solidFill>
                <a:latin typeface="Arial" pitchFamily="34" charset="0"/>
                <a:ea typeface="Arial" pitchFamily="34" charset="-122"/>
                <a:cs typeface="Arial" pitchFamily="34" charset="-120"/>
              </a:rPr>
              <a:t>📏</a:t>
            </a:r>
            <a:endParaRPr lang="en-US" sz="1600" dirty="0"/>
          </a:p>
        </p:txBody>
      </p:sp>
      <p:sp>
        <p:nvSpPr>
          <p:cNvPr id="28" name="Text 26"/>
          <p:cNvSpPr/>
          <p:nvPr/>
        </p:nvSpPr>
        <p:spPr>
          <a:xfrm>
            <a:off x="411480" y="3383280"/>
            <a:ext cx="2011680" cy="347472"/>
          </a:xfrm>
          <a:prstGeom prst="rect">
            <a:avLst/>
          </a:prstGeom>
          <a:noFill/>
          <a:ln/>
        </p:spPr>
        <p:txBody>
          <a:bodyPr wrap="square" lIns="0" tIns="0" rIns="0" bIns="0" rtlCol="0" anchor="ctr"/>
          <a:lstStyle/>
          <a:p>
            <a:pPr marL="0" indent="0" algn="r" rtl="1">
              <a:buNone/>
            </a:pPr>
            <a:r>
              <a:rPr lang="en-US" sz="1200" b="1" dirty="0">
                <a:solidFill>
                  <a:srgbClr val="1A7DAC"/>
                </a:solidFill>
                <a:latin typeface="Arial" pitchFamily="34" charset="0"/>
                <a:ea typeface="Arial" pitchFamily="34" charset="-122"/>
                <a:cs typeface="Arial" pitchFamily="34" charset="-120"/>
              </a:rPr>
              <a:t>الانضباط المدرسي</a:t>
            </a:r>
            <a:endParaRPr lang="en-US" sz="1200" dirty="0"/>
          </a:p>
        </p:txBody>
      </p:sp>
      <p:sp>
        <p:nvSpPr>
          <p:cNvPr id="29" name="Text 27"/>
          <p:cNvSpPr/>
          <p:nvPr/>
        </p:nvSpPr>
        <p:spPr>
          <a:xfrm>
            <a:off x="411480" y="3794760"/>
            <a:ext cx="2560320" cy="1143000"/>
          </a:xfrm>
          <a:prstGeom prst="rect">
            <a:avLst/>
          </a:prstGeom>
          <a:noFill/>
          <a:ln/>
        </p:spPr>
        <p:txBody>
          <a:bodyPr wrap="square" rtlCol="0" anchor="t"/>
          <a:lstStyle/>
          <a:p>
            <a:pPr marL="0" indent="0" algn="r" rtl="1">
              <a:buNone/>
            </a:pPr>
            <a:r>
              <a:rPr lang="en-US" sz="1050" dirty="0">
                <a:solidFill>
                  <a:srgbClr val="3D5068"/>
                </a:solidFill>
                <a:latin typeface="Arial" pitchFamily="34" charset="0"/>
                <a:ea typeface="Arial" pitchFamily="34" charset="-122"/>
                <a:cs typeface="Arial" pitchFamily="34" charset="-120"/>
              </a:rPr>
              <a:t>يلتزم المتعلمون بقواعد السلوك والانضباط المدرسي ويتجسد لديهم الشعور بالمسؤولية الذاتية عبر برامج وأنشطة متنوعة ومبتكرة تُعزز هذا الالتزام</a:t>
            </a:r>
            <a:endParaRPr lang="en-US" sz="1050" dirty="0"/>
          </a:p>
        </p:txBody>
      </p:sp>
      <p:sp>
        <p:nvSpPr>
          <p:cNvPr id="30" name="Shape 28"/>
          <p:cNvSpPr/>
          <p:nvPr/>
        </p:nvSpPr>
        <p:spPr>
          <a:xfrm>
            <a:off x="3337560" y="3246120"/>
            <a:ext cx="2743200" cy="173736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31" name="Shape 29"/>
          <p:cNvSpPr/>
          <p:nvPr/>
        </p:nvSpPr>
        <p:spPr>
          <a:xfrm>
            <a:off x="3337560" y="3246120"/>
            <a:ext cx="2743200" cy="73152"/>
          </a:xfrm>
          <a:prstGeom prst="rect">
            <a:avLst/>
          </a:prstGeom>
          <a:solidFill>
            <a:srgbClr val="C9A227"/>
          </a:solidFill>
          <a:ln w="12700">
            <a:solidFill>
              <a:srgbClr val="C9A227"/>
            </a:solidFill>
            <a:prstDash val="solid"/>
          </a:ln>
        </p:spPr>
      </p:sp>
      <p:sp>
        <p:nvSpPr>
          <p:cNvPr id="32" name="Shape 30"/>
          <p:cNvSpPr/>
          <p:nvPr/>
        </p:nvSpPr>
        <p:spPr>
          <a:xfrm>
            <a:off x="5532120" y="3383280"/>
            <a:ext cx="411480" cy="411480"/>
          </a:xfrm>
          <a:prstGeom prst="ellipse">
            <a:avLst/>
          </a:prstGeom>
          <a:solidFill>
            <a:srgbClr val="C9A227"/>
          </a:solidFill>
          <a:ln w="12700">
            <a:solidFill>
              <a:srgbClr val="C9A227"/>
            </a:solidFill>
            <a:prstDash val="solid"/>
          </a:ln>
        </p:spPr>
      </p:sp>
      <p:sp>
        <p:nvSpPr>
          <p:cNvPr id="33" name="Text 31"/>
          <p:cNvSpPr/>
          <p:nvPr/>
        </p:nvSpPr>
        <p:spPr>
          <a:xfrm>
            <a:off x="5532120" y="3383280"/>
            <a:ext cx="411480" cy="411480"/>
          </a:xfrm>
          <a:prstGeom prst="rect">
            <a:avLst/>
          </a:prstGeom>
          <a:noFill/>
          <a:ln/>
        </p:spPr>
        <p:txBody>
          <a:bodyPr wrap="square" lIns="0" tIns="0" rIns="0" bIns="0" rtlCol="0" anchor="ctr"/>
          <a:lstStyle/>
          <a:p>
            <a:pPr marL="0" indent="0" algn="ctr">
              <a:buNone/>
            </a:pPr>
            <a:r>
              <a:rPr lang="en-US" sz="1600" dirty="0">
                <a:solidFill>
                  <a:srgbClr val="FFFFFF"/>
                </a:solidFill>
                <a:latin typeface="Arial" pitchFamily="34" charset="0"/>
                <a:ea typeface="Arial" pitchFamily="34" charset="-122"/>
                <a:cs typeface="Arial" pitchFamily="34" charset="-120"/>
              </a:rPr>
              <a:t>❤️</a:t>
            </a:r>
            <a:endParaRPr lang="en-US" sz="1600" dirty="0"/>
          </a:p>
        </p:txBody>
      </p:sp>
      <p:sp>
        <p:nvSpPr>
          <p:cNvPr id="34" name="Text 32"/>
          <p:cNvSpPr/>
          <p:nvPr/>
        </p:nvSpPr>
        <p:spPr>
          <a:xfrm>
            <a:off x="3429000" y="3383280"/>
            <a:ext cx="2011680" cy="347472"/>
          </a:xfrm>
          <a:prstGeom prst="rect">
            <a:avLst/>
          </a:prstGeom>
          <a:noFill/>
          <a:ln/>
        </p:spPr>
        <p:txBody>
          <a:bodyPr wrap="square" lIns="0" tIns="0" rIns="0" bIns="0" rtlCol="0" anchor="ctr"/>
          <a:lstStyle/>
          <a:p>
            <a:pPr marL="0" indent="0" algn="r" rtl="1">
              <a:buNone/>
            </a:pPr>
            <a:r>
              <a:rPr lang="en-US" sz="1200" b="1" dirty="0">
                <a:solidFill>
                  <a:srgbClr val="C9A227"/>
                </a:solidFill>
                <a:latin typeface="Arial" pitchFamily="34" charset="0"/>
                <a:ea typeface="Arial" pitchFamily="34" charset="-122"/>
                <a:cs typeface="Arial" pitchFamily="34" charset="-120"/>
              </a:rPr>
              <a:t>الممارسات الصحية</a:t>
            </a:r>
            <a:endParaRPr lang="en-US" sz="1200" dirty="0"/>
          </a:p>
        </p:txBody>
      </p:sp>
      <p:sp>
        <p:nvSpPr>
          <p:cNvPr id="35" name="Text 33"/>
          <p:cNvSpPr/>
          <p:nvPr/>
        </p:nvSpPr>
        <p:spPr>
          <a:xfrm>
            <a:off x="3429000" y="3794760"/>
            <a:ext cx="2560320" cy="1143000"/>
          </a:xfrm>
          <a:prstGeom prst="rect">
            <a:avLst/>
          </a:prstGeom>
          <a:noFill/>
          <a:ln/>
        </p:spPr>
        <p:txBody>
          <a:bodyPr wrap="square" rtlCol="0" anchor="t"/>
          <a:lstStyle/>
          <a:p>
            <a:pPr marL="0" indent="0" algn="r" rtl="1">
              <a:buNone/>
            </a:pPr>
            <a:r>
              <a:rPr lang="en-US" sz="1050" dirty="0">
                <a:solidFill>
                  <a:srgbClr val="3D5068"/>
                </a:solidFill>
                <a:latin typeface="Arial" pitchFamily="34" charset="0"/>
                <a:ea typeface="Arial" pitchFamily="34" charset="-122"/>
                <a:cs typeface="Arial" pitchFamily="34" charset="-120"/>
              </a:rPr>
              <a:t>يُظهر المتعلمون التزاماً بالممارسات الصحية السليمة بما يشمل النشاط البدني والغذاء الصحي والنظافة الشخصية والحفاظ على سلامة الجسم والعقل</a:t>
            </a:r>
            <a:endParaRPr lang="en-US" sz="1050" dirty="0"/>
          </a:p>
        </p:txBody>
      </p:sp>
      <p:sp>
        <p:nvSpPr>
          <p:cNvPr id="36" name="Shape 34"/>
          <p:cNvSpPr/>
          <p:nvPr/>
        </p:nvSpPr>
        <p:spPr>
          <a:xfrm>
            <a:off x="6355080" y="3246120"/>
            <a:ext cx="2743200" cy="173736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37" name="Shape 35"/>
          <p:cNvSpPr/>
          <p:nvPr/>
        </p:nvSpPr>
        <p:spPr>
          <a:xfrm>
            <a:off x="6355080" y="3246120"/>
            <a:ext cx="2743200" cy="73152"/>
          </a:xfrm>
          <a:prstGeom prst="rect">
            <a:avLst/>
          </a:prstGeom>
          <a:solidFill>
            <a:srgbClr val="E67E22"/>
          </a:solidFill>
          <a:ln w="12700">
            <a:solidFill>
              <a:srgbClr val="E67E22"/>
            </a:solidFill>
            <a:prstDash val="solid"/>
          </a:ln>
        </p:spPr>
      </p:sp>
      <p:sp>
        <p:nvSpPr>
          <p:cNvPr id="38" name="Shape 36"/>
          <p:cNvSpPr/>
          <p:nvPr/>
        </p:nvSpPr>
        <p:spPr>
          <a:xfrm>
            <a:off x="8549640" y="3383280"/>
            <a:ext cx="411480" cy="411480"/>
          </a:xfrm>
          <a:prstGeom prst="ellipse">
            <a:avLst/>
          </a:prstGeom>
          <a:solidFill>
            <a:srgbClr val="E67E22"/>
          </a:solidFill>
          <a:ln w="12700">
            <a:solidFill>
              <a:srgbClr val="E67E22"/>
            </a:solidFill>
            <a:prstDash val="solid"/>
          </a:ln>
        </p:spPr>
      </p:sp>
      <p:sp>
        <p:nvSpPr>
          <p:cNvPr id="39" name="Text 37"/>
          <p:cNvSpPr/>
          <p:nvPr/>
        </p:nvSpPr>
        <p:spPr>
          <a:xfrm>
            <a:off x="8549640" y="3383280"/>
            <a:ext cx="411480" cy="411480"/>
          </a:xfrm>
          <a:prstGeom prst="rect">
            <a:avLst/>
          </a:prstGeom>
          <a:noFill/>
          <a:ln/>
        </p:spPr>
        <p:txBody>
          <a:bodyPr wrap="square" lIns="0" tIns="0" rIns="0" bIns="0" rtlCol="0" anchor="ctr"/>
          <a:lstStyle/>
          <a:p>
            <a:pPr marL="0" indent="0" algn="ctr">
              <a:buNone/>
            </a:pPr>
            <a:r>
              <a:rPr lang="en-US" sz="1600" dirty="0">
                <a:solidFill>
                  <a:srgbClr val="FFFFFF"/>
                </a:solidFill>
                <a:latin typeface="Arial" pitchFamily="34" charset="0"/>
                <a:ea typeface="Arial" pitchFamily="34" charset="-122"/>
                <a:cs typeface="Arial" pitchFamily="34" charset="-120"/>
              </a:rPr>
              <a:t>😊</a:t>
            </a:r>
            <a:endParaRPr lang="en-US" sz="1600" dirty="0"/>
          </a:p>
        </p:txBody>
      </p:sp>
      <p:sp>
        <p:nvSpPr>
          <p:cNvPr id="40" name="Text 38"/>
          <p:cNvSpPr/>
          <p:nvPr/>
        </p:nvSpPr>
        <p:spPr>
          <a:xfrm>
            <a:off x="6446520" y="3383280"/>
            <a:ext cx="2011680" cy="347472"/>
          </a:xfrm>
          <a:prstGeom prst="rect">
            <a:avLst/>
          </a:prstGeom>
          <a:noFill/>
          <a:ln/>
        </p:spPr>
        <p:txBody>
          <a:bodyPr wrap="square" lIns="0" tIns="0" rIns="0" bIns="0" rtlCol="0" anchor="ctr"/>
          <a:lstStyle/>
          <a:p>
            <a:pPr marL="0" indent="0" algn="r" rtl="1">
              <a:buNone/>
            </a:pPr>
            <a:r>
              <a:rPr lang="en-US" sz="1200" b="1" dirty="0">
                <a:solidFill>
                  <a:srgbClr val="E67E22"/>
                </a:solidFill>
                <a:latin typeface="Arial" pitchFamily="34" charset="0"/>
                <a:ea typeface="Arial" pitchFamily="34" charset="-122"/>
                <a:cs typeface="Arial" pitchFamily="34" charset="-120"/>
              </a:rPr>
              <a:t>الاتجاهات الإيجابية نحو الذات</a:t>
            </a:r>
            <a:endParaRPr lang="en-US" sz="1200" dirty="0"/>
          </a:p>
        </p:txBody>
      </p:sp>
      <p:sp>
        <p:nvSpPr>
          <p:cNvPr id="41" name="Text 39"/>
          <p:cNvSpPr/>
          <p:nvPr/>
        </p:nvSpPr>
        <p:spPr>
          <a:xfrm>
            <a:off x="6446520" y="3794760"/>
            <a:ext cx="2560320" cy="1143000"/>
          </a:xfrm>
          <a:prstGeom prst="rect">
            <a:avLst/>
          </a:prstGeom>
          <a:noFill/>
          <a:ln/>
        </p:spPr>
        <p:txBody>
          <a:bodyPr wrap="square" rtlCol="0" anchor="t"/>
          <a:lstStyle/>
          <a:p>
            <a:pPr marL="0" indent="0" algn="r" rtl="1">
              <a:buNone/>
            </a:pPr>
            <a:r>
              <a:rPr lang="en-US" sz="1050" dirty="0">
                <a:solidFill>
                  <a:srgbClr val="3D5068"/>
                </a:solidFill>
                <a:latin typeface="Arial" pitchFamily="34" charset="0"/>
                <a:ea typeface="Arial" pitchFamily="34" charset="-122"/>
                <a:cs typeface="Arial" pitchFamily="34" charset="-120"/>
              </a:rPr>
              <a:t>يُظهر المتعلمون اتجاهات إيجابية نحو أنفسهم والشعور بالرفاه والتعبير عن سعادتهم في إطار شخصية سوية ومتكاملة في أبعادها المختلفة</a:t>
            </a:r>
            <a:endParaRPr lang="en-US" sz="105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bg>
      <p:bgPr>
        <a:solidFill>
          <a:srgbClr val="F4F7FA"/>
        </a:solidFill>
        <a:effectLst/>
      </p:bgPr>
    </p:bg>
    <p:spTree>
      <p:nvGrpSpPr>
        <p:cNvPr id="1" name=""/>
        <p:cNvGrpSpPr/>
        <p:nvPr/>
      </p:nvGrpSpPr>
      <p:grpSpPr>
        <a:xfrm>
          <a:off x="0" y="0"/>
          <a:ext cx="0" cy="0"/>
          <a:chOff x="0" y="0"/>
          <a:chExt cx="0" cy="0"/>
        </a:xfrm>
      </p:grpSpPr>
      <p:sp>
        <p:nvSpPr>
          <p:cNvPr id="2" name="Shape 0"/>
          <p:cNvSpPr/>
          <p:nvPr/>
        </p:nvSpPr>
        <p:spPr>
          <a:xfrm>
            <a:off x="0" y="0"/>
            <a:ext cx="9144000" cy="1097280"/>
          </a:xfrm>
          <a:prstGeom prst="rect">
            <a:avLst/>
          </a:prstGeom>
          <a:solidFill>
            <a:srgbClr val="0D2137"/>
          </a:solidFill>
          <a:ln w="12700">
            <a:solidFill>
              <a:srgbClr val="0D2137"/>
            </a:solidFill>
            <a:prstDash val="solid"/>
          </a:ln>
        </p:spPr>
      </p:sp>
      <p:sp>
        <p:nvSpPr>
          <p:cNvPr id="3" name="Shape 1"/>
          <p:cNvSpPr/>
          <p:nvPr/>
        </p:nvSpPr>
        <p:spPr>
          <a:xfrm>
            <a:off x="0" y="1097280"/>
            <a:ext cx="9144000" cy="64008"/>
          </a:xfrm>
          <a:prstGeom prst="rect">
            <a:avLst/>
          </a:prstGeom>
          <a:solidFill>
            <a:srgbClr val="0A6E75"/>
          </a:solidFill>
          <a:ln w="12700">
            <a:solidFill>
              <a:srgbClr val="0A6E75"/>
            </a:solidFill>
            <a:prstDash val="solid"/>
          </a:ln>
        </p:spPr>
      </p:sp>
      <p:sp>
        <p:nvSpPr>
          <p:cNvPr id="4" name="Text 2"/>
          <p:cNvSpPr/>
          <p:nvPr/>
        </p:nvSpPr>
        <p:spPr>
          <a:xfrm>
            <a:off x="365760" y="73152"/>
            <a:ext cx="8412480" cy="777240"/>
          </a:xfrm>
          <a:prstGeom prst="rect">
            <a:avLst/>
          </a:prstGeom>
          <a:noFill/>
          <a:ln/>
        </p:spPr>
        <p:txBody>
          <a:bodyPr wrap="square" lIns="0" tIns="0" rIns="0" bIns="0" rtlCol="0" anchor="ctr"/>
          <a:lstStyle/>
          <a:p>
            <a:pPr marL="0" indent="0" algn="r" rtl="1">
              <a:buNone/>
            </a:pPr>
            <a:r>
              <a:rPr lang="en-US" sz="2600" b="1" dirty="0">
                <a:solidFill>
                  <a:srgbClr val="FFFFFF"/>
                </a:solidFill>
                <a:latin typeface="Arial" pitchFamily="34" charset="0"/>
                <a:ea typeface="Arial" pitchFamily="34" charset="-122"/>
                <a:cs typeface="Arial" pitchFamily="34" charset="-120"/>
              </a:rPr>
              <a:t>فرص التحسين في نواتج التعلم</a:t>
            </a:r>
            <a:endParaRPr lang="en-US" sz="2600" dirty="0"/>
          </a:p>
        </p:txBody>
      </p:sp>
      <p:sp>
        <p:nvSpPr>
          <p:cNvPr id="5" name="Text 3"/>
          <p:cNvSpPr/>
          <p:nvPr/>
        </p:nvSpPr>
        <p:spPr>
          <a:xfrm>
            <a:off x="365760" y="777240"/>
            <a:ext cx="8412480" cy="338328"/>
          </a:xfrm>
          <a:prstGeom prst="rect">
            <a:avLst/>
          </a:prstGeom>
          <a:noFill/>
          <a:ln/>
        </p:spPr>
        <p:txBody>
          <a:bodyPr wrap="square" lIns="0" tIns="0" rIns="0" bIns="0" rtlCol="0" anchor="t"/>
          <a:lstStyle/>
          <a:p>
            <a:pPr marL="0" indent="0" algn="r" rtl="1">
              <a:buNone/>
            </a:pPr>
            <a:r>
              <a:rPr lang="en-US" sz="1300" dirty="0">
                <a:solidFill>
                  <a:srgbClr val="A8D4E0"/>
                </a:solidFill>
                <a:latin typeface="Arial" pitchFamily="34" charset="0"/>
                <a:ea typeface="Arial" pitchFamily="34" charset="-122"/>
                <a:cs typeface="Arial" pitchFamily="34" charset="-120"/>
              </a:rPr>
              <a:t>مسارات الارتقاء بالتحصيل وتنمية المهارات</a:t>
            </a:r>
            <a:endParaRPr lang="en-US" sz="1300" dirty="0"/>
          </a:p>
        </p:txBody>
      </p:sp>
      <p:sp>
        <p:nvSpPr>
          <p:cNvPr id="6" name="Shape 4"/>
          <p:cNvSpPr/>
          <p:nvPr/>
        </p:nvSpPr>
        <p:spPr>
          <a:xfrm>
            <a:off x="278892" y="1232454"/>
            <a:ext cx="2788920" cy="182880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7" name="Shape 5"/>
          <p:cNvSpPr/>
          <p:nvPr/>
        </p:nvSpPr>
        <p:spPr>
          <a:xfrm>
            <a:off x="3003804" y="1232454"/>
            <a:ext cx="64008" cy="1828800"/>
          </a:xfrm>
          <a:prstGeom prst="rect">
            <a:avLst/>
          </a:prstGeom>
          <a:solidFill>
            <a:srgbClr val="C0392B"/>
          </a:solidFill>
          <a:ln w="12700">
            <a:solidFill>
              <a:srgbClr val="C0392B"/>
            </a:solidFill>
            <a:prstDash val="solid"/>
          </a:ln>
        </p:spPr>
      </p:sp>
      <p:sp>
        <p:nvSpPr>
          <p:cNvPr id="8" name="Shape 6"/>
          <p:cNvSpPr/>
          <p:nvPr/>
        </p:nvSpPr>
        <p:spPr>
          <a:xfrm>
            <a:off x="278892" y="1232454"/>
            <a:ext cx="2788920" cy="384048"/>
          </a:xfrm>
          <a:prstGeom prst="rect">
            <a:avLst/>
          </a:prstGeom>
          <a:solidFill>
            <a:srgbClr val="C0392B"/>
          </a:solidFill>
          <a:ln w="12700">
            <a:solidFill>
              <a:srgbClr val="C0392B"/>
            </a:solidFill>
            <a:prstDash val="solid"/>
          </a:ln>
        </p:spPr>
      </p:sp>
      <p:sp>
        <p:nvSpPr>
          <p:cNvPr id="9" name="Text 7"/>
          <p:cNvSpPr/>
          <p:nvPr/>
        </p:nvSpPr>
        <p:spPr>
          <a:xfrm>
            <a:off x="278892" y="1232454"/>
            <a:ext cx="2788920" cy="384048"/>
          </a:xfrm>
          <a:prstGeom prst="rect">
            <a:avLst/>
          </a:prstGeom>
          <a:noFill/>
          <a:ln/>
        </p:spPr>
        <p:txBody>
          <a:bodyPr wrap="square" lIns="0" tIns="0" rIns="0" bIns="0" rtlCol="0" anchor="ctr"/>
          <a:lstStyle/>
          <a:p>
            <a:pPr marL="0" indent="0" algn="ctr" rtl="1">
              <a:buNone/>
            </a:pPr>
            <a:r>
              <a:rPr lang="en-US" sz="1150" b="1" dirty="0">
                <a:solidFill>
                  <a:srgbClr val="FFFFFF"/>
                </a:solidFill>
                <a:latin typeface="Arial" pitchFamily="34" charset="0"/>
                <a:ea typeface="Arial" pitchFamily="34" charset="-122"/>
                <a:cs typeface="Arial" pitchFamily="34" charset="-120"/>
              </a:rPr>
              <a:t>🔺  رفع جودة التحصيل</a:t>
            </a:r>
            <a:endParaRPr lang="en-US" sz="1150" dirty="0"/>
          </a:p>
        </p:txBody>
      </p:sp>
      <p:sp>
        <p:nvSpPr>
          <p:cNvPr id="10" name="Text 8"/>
          <p:cNvSpPr/>
          <p:nvPr/>
        </p:nvSpPr>
        <p:spPr>
          <a:xfrm>
            <a:off x="370332" y="1662222"/>
            <a:ext cx="2606040" cy="1353312"/>
          </a:xfrm>
          <a:prstGeom prst="rect">
            <a:avLst/>
          </a:prstGeom>
          <a:noFill/>
          <a:ln/>
        </p:spPr>
        <p:txBody>
          <a:bodyPr wrap="square" rtlCol="0" anchor="t"/>
          <a:lstStyle/>
          <a:p>
            <a:pPr marL="0" indent="0" algn="r" rtl="1">
              <a:buNone/>
            </a:pPr>
            <a:r>
              <a:rPr lang="en-US" sz="1050" dirty="0">
                <a:solidFill>
                  <a:srgbClr val="3D5068"/>
                </a:solidFill>
                <a:latin typeface="Arial" pitchFamily="34" charset="0"/>
                <a:ea typeface="Arial" pitchFamily="34" charset="-122"/>
                <a:cs typeface="Arial" pitchFamily="34" charset="-120"/>
              </a:rPr>
              <a:t>العمل على رفع نسبة المتعلمين الذين يحققون مستويات متقدمة في القراءة والرياضيات والعلوم وتحليل بيانات الاختبارات الوطنية لسد الفجوة وفق المستوى الوطني</a:t>
            </a:r>
            <a:endParaRPr lang="en-US" sz="1050" dirty="0"/>
          </a:p>
        </p:txBody>
      </p:sp>
      <p:sp>
        <p:nvSpPr>
          <p:cNvPr id="11" name="Shape 9"/>
          <p:cNvSpPr/>
          <p:nvPr/>
        </p:nvSpPr>
        <p:spPr>
          <a:xfrm>
            <a:off x="3177540" y="1232454"/>
            <a:ext cx="2788920" cy="182880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12" name="Shape 10"/>
          <p:cNvSpPr/>
          <p:nvPr/>
        </p:nvSpPr>
        <p:spPr>
          <a:xfrm>
            <a:off x="5902452" y="1232454"/>
            <a:ext cx="64008" cy="1828800"/>
          </a:xfrm>
          <a:prstGeom prst="rect">
            <a:avLst/>
          </a:prstGeom>
          <a:solidFill>
            <a:srgbClr val="E67E22"/>
          </a:solidFill>
          <a:ln w="12700">
            <a:solidFill>
              <a:srgbClr val="E67E22"/>
            </a:solidFill>
            <a:prstDash val="solid"/>
          </a:ln>
        </p:spPr>
      </p:sp>
      <p:sp>
        <p:nvSpPr>
          <p:cNvPr id="13" name="Shape 11"/>
          <p:cNvSpPr/>
          <p:nvPr/>
        </p:nvSpPr>
        <p:spPr>
          <a:xfrm>
            <a:off x="3177540" y="1232454"/>
            <a:ext cx="2788920" cy="384048"/>
          </a:xfrm>
          <a:prstGeom prst="rect">
            <a:avLst/>
          </a:prstGeom>
          <a:solidFill>
            <a:srgbClr val="E67E22"/>
          </a:solidFill>
          <a:ln w="12700">
            <a:solidFill>
              <a:srgbClr val="E67E22"/>
            </a:solidFill>
            <a:prstDash val="solid"/>
          </a:ln>
        </p:spPr>
      </p:sp>
      <p:sp>
        <p:nvSpPr>
          <p:cNvPr id="14" name="Text 12"/>
          <p:cNvSpPr/>
          <p:nvPr/>
        </p:nvSpPr>
        <p:spPr>
          <a:xfrm>
            <a:off x="3177540" y="1232454"/>
            <a:ext cx="2788920" cy="384048"/>
          </a:xfrm>
          <a:prstGeom prst="rect">
            <a:avLst/>
          </a:prstGeom>
          <a:noFill/>
          <a:ln/>
        </p:spPr>
        <p:txBody>
          <a:bodyPr wrap="square" lIns="0" tIns="0" rIns="0" bIns="0" rtlCol="0" anchor="ctr"/>
          <a:lstStyle/>
          <a:p>
            <a:pPr marL="0" indent="0" algn="ctr" rtl="1">
              <a:buNone/>
            </a:pPr>
            <a:r>
              <a:rPr lang="en-US" sz="1150" b="1" dirty="0">
                <a:solidFill>
                  <a:srgbClr val="FFFFFF"/>
                </a:solidFill>
                <a:latin typeface="Arial" pitchFamily="34" charset="0"/>
                <a:ea typeface="Arial" pitchFamily="34" charset="-122"/>
                <a:cs typeface="Arial" pitchFamily="34" charset="-120"/>
              </a:rPr>
              <a:t>🧩  مهارات التفكير العليا</a:t>
            </a:r>
            <a:endParaRPr lang="en-US" sz="1150" dirty="0"/>
          </a:p>
        </p:txBody>
      </p:sp>
      <p:sp>
        <p:nvSpPr>
          <p:cNvPr id="15" name="Text 13"/>
          <p:cNvSpPr/>
          <p:nvPr/>
        </p:nvSpPr>
        <p:spPr>
          <a:xfrm>
            <a:off x="3268980" y="1662222"/>
            <a:ext cx="2606040" cy="1353312"/>
          </a:xfrm>
          <a:prstGeom prst="rect">
            <a:avLst/>
          </a:prstGeom>
          <a:noFill/>
          <a:ln/>
        </p:spPr>
        <p:txBody>
          <a:bodyPr wrap="square" rtlCol="0" anchor="t"/>
          <a:lstStyle/>
          <a:p>
            <a:pPr marL="0" indent="0" algn="r" rtl="1">
              <a:buNone/>
            </a:pPr>
            <a:r>
              <a:rPr lang="en-US" sz="1050" dirty="0">
                <a:solidFill>
                  <a:srgbClr val="3D5068"/>
                </a:solidFill>
                <a:latin typeface="Arial" pitchFamily="34" charset="0"/>
                <a:ea typeface="Arial" pitchFamily="34" charset="-122"/>
                <a:cs typeface="Arial" pitchFamily="34" charset="-120"/>
              </a:rPr>
              <a:t>توفير أساليب وأنشطة تعلم تستهدف التحليل والاستنتاج والإبداع وحل المشكلات من خلال العمليات الصفية وغير الصفية وأنشطة إثرائية متنوعة ومبتكرة</a:t>
            </a:r>
            <a:endParaRPr lang="en-US" sz="1050" dirty="0"/>
          </a:p>
        </p:txBody>
      </p:sp>
      <p:sp>
        <p:nvSpPr>
          <p:cNvPr id="16" name="Shape 14"/>
          <p:cNvSpPr/>
          <p:nvPr/>
        </p:nvSpPr>
        <p:spPr>
          <a:xfrm>
            <a:off x="6076188" y="1232454"/>
            <a:ext cx="2788920" cy="182880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17" name="Shape 15"/>
          <p:cNvSpPr/>
          <p:nvPr/>
        </p:nvSpPr>
        <p:spPr>
          <a:xfrm>
            <a:off x="8801100" y="1232454"/>
            <a:ext cx="64008" cy="1828800"/>
          </a:xfrm>
          <a:prstGeom prst="rect">
            <a:avLst/>
          </a:prstGeom>
          <a:solidFill>
            <a:srgbClr val="0D2137"/>
          </a:solidFill>
          <a:ln w="12700">
            <a:solidFill>
              <a:srgbClr val="0D2137"/>
            </a:solidFill>
            <a:prstDash val="solid"/>
          </a:ln>
        </p:spPr>
      </p:sp>
      <p:sp>
        <p:nvSpPr>
          <p:cNvPr id="18" name="Shape 16"/>
          <p:cNvSpPr/>
          <p:nvPr/>
        </p:nvSpPr>
        <p:spPr>
          <a:xfrm>
            <a:off x="6076188" y="1232454"/>
            <a:ext cx="2788920" cy="384048"/>
          </a:xfrm>
          <a:prstGeom prst="rect">
            <a:avLst/>
          </a:prstGeom>
          <a:solidFill>
            <a:srgbClr val="0D2137"/>
          </a:solidFill>
          <a:ln w="12700">
            <a:solidFill>
              <a:srgbClr val="0D2137"/>
            </a:solidFill>
            <a:prstDash val="solid"/>
          </a:ln>
        </p:spPr>
      </p:sp>
      <p:sp>
        <p:nvSpPr>
          <p:cNvPr id="19" name="Text 17"/>
          <p:cNvSpPr/>
          <p:nvPr/>
        </p:nvSpPr>
        <p:spPr>
          <a:xfrm>
            <a:off x="6076188" y="1232454"/>
            <a:ext cx="2788920" cy="384048"/>
          </a:xfrm>
          <a:prstGeom prst="rect">
            <a:avLst/>
          </a:prstGeom>
          <a:noFill/>
          <a:ln/>
        </p:spPr>
        <p:txBody>
          <a:bodyPr wrap="square" lIns="0" tIns="0" rIns="0" bIns="0" rtlCol="0" anchor="ctr"/>
          <a:lstStyle/>
          <a:p>
            <a:pPr marL="0" indent="0" algn="ctr" rtl="1">
              <a:buNone/>
            </a:pPr>
            <a:r>
              <a:rPr lang="en-US" sz="1150" b="1" dirty="0">
                <a:solidFill>
                  <a:srgbClr val="FFFFFF"/>
                </a:solidFill>
                <a:latin typeface="Arial" pitchFamily="34" charset="0"/>
                <a:ea typeface="Arial" pitchFamily="34" charset="-122"/>
                <a:cs typeface="Arial" pitchFamily="34" charset="-120"/>
              </a:rPr>
              <a:t>📚  التعلم الذاتي والاستقلالية</a:t>
            </a:r>
            <a:endParaRPr lang="en-US" sz="1150" dirty="0"/>
          </a:p>
        </p:txBody>
      </p:sp>
      <p:sp>
        <p:nvSpPr>
          <p:cNvPr id="20" name="Text 18"/>
          <p:cNvSpPr/>
          <p:nvPr/>
        </p:nvSpPr>
        <p:spPr>
          <a:xfrm>
            <a:off x="6167628" y="1662222"/>
            <a:ext cx="2606040" cy="1353312"/>
          </a:xfrm>
          <a:prstGeom prst="rect">
            <a:avLst/>
          </a:prstGeom>
          <a:noFill/>
          <a:ln/>
        </p:spPr>
        <p:txBody>
          <a:bodyPr wrap="square" rtlCol="0" anchor="t"/>
          <a:lstStyle/>
          <a:p>
            <a:pPr marL="0" indent="0" algn="r" rtl="1">
              <a:buNone/>
            </a:pPr>
            <a:r>
              <a:rPr lang="en-US" sz="1050" dirty="0">
                <a:solidFill>
                  <a:srgbClr val="3D5068"/>
                </a:solidFill>
                <a:latin typeface="Arial" pitchFamily="34" charset="0"/>
                <a:ea typeface="Arial" pitchFamily="34" charset="-122"/>
                <a:cs typeface="Arial" pitchFamily="34" charset="-120"/>
              </a:rPr>
              <a:t>تنمية مهارات البحث والتعلم الذاتي عبر مشروعات تعلم ثرية ومهام أدائية تشجع المتعلمين على تحمل مسؤولية تعلمهم وإدارة وقتهم وتوظيف التقنية</a:t>
            </a:r>
            <a:endParaRPr lang="en-US" sz="1050" dirty="0"/>
          </a:p>
        </p:txBody>
      </p:sp>
      <p:sp>
        <p:nvSpPr>
          <p:cNvPr id="21" name="Shape 19"/>
          <p:cNvSpPr/>
          <p:nvPr/>
        </p:nvSpPr>
        <p:spPr>
          <a:xfrm>
            <a:off x="1728216" y="3244134"/>
            <a:ext cx="2788920" cy="182880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22" name="Shape 20"/>
          <p:cNvSpPr/>
          <p:nvPr/>
        </p:nvSpPr>
        <p:spPr>
          <a:xfrm>
            <a:off x="4453128" y="3244134"/>
            <a:ext cx="64008" cy="1828800"/>
          </a:xfrm>
          <a:prstGeom prst="rect">
            <a:avLst/>
          </a:prstGeom>
          <a:solidFill>
            <a:srgbClr val="0A6E75"/>
          </a:solidFill>
          <a:ln w="12700">
            <a:solidFill>
              <a:srgbClr val="0A6E75"/>
            </a:solidFill>
            <a:prstDash val="solid"/>
          </a:ln>
        </p:spPr>
      </p:sp>
      <p:sp>
        <p:nvSpPr>
          <p:cNvPr id="23" name="Shape 21"/>
          <p:cNvSpPr/>
          <p:nvPr/>
        </p:nvSpPr>
        <p:spPr>
          <a:xfrm>
            <a:off x="1728216" y="3244134"/>
            <a:ext cx="2788920" cy="384048"/>
          </a:xfrm>
          <a:prstGeom prst="rect">
            <a:avLst/>
          </a:prstGeom>
          <a:solidFill>
            <a:srgbClr val="0A6E75"/>
          </a:solidFill>
          <a:ln w="12700">
            <a:solidFill>
              <a:srgbClr val="0A6E75"/>
            </a:solidFill>
            <a:prstDash val="solid"/>
          </a:ln>
        </p:spPr>
      </p:sp>
      <p:sp>
        <p:nvSpPr>
          <p:cNvPr id="24" name="Text 22"/>
          <p:cNvSpPr/>
          <p:nvPr/>
        </p:nvSpPr>
        <p:spPr>
          <a:xfrm>
            <a:off x="1728216" y="3244134"/>
            <a:ext cx="2788920" cy="384048"/>
          </a:xfrm>
          <a:prstGeom prst="rect">
            <a:avLst/>
          </a:prstGeom>
          <a:noFill/>
          <a:ln/>
        </p:spPr>
        <p:txBody>
          <a:bodyPr wrap="square" lIns="0" tIns="0" rIns="0" bIns="0" rtlCol="0" anchor="ctr"/>
          <a:lstStyle/>
          <a:p>
            <a:pPr marL="0" indent="0" algn="ctr" rtl="1">
              <a:buNone/>
            </a:pPr>
            <a:r>
              <a:rPr lang="en-US" sz="1150" b="1" dirty="0">
                <a:solidFill>
                  <a:srgbClr val="FFFFFF"/>
                </a:solidFill>
                <a:latin typeface="Arial" pitchFamily="34" charset="0"/>
                <a:ea typeface="Arial" pitchFamily="34" charset="-122"/>
                <a:cs typeface="Arial" pitchFamily="34" charset="-120"/>
              </a:rPr>
              <a:t>💪  تعزيز الدافعية للتعلم</a:t>
            </a:r>
            <a:endParaRPr lang="en-US" sz="1150" dirty="0"/>
          </a:p>
        </p:txBody>
      </p:sp>
      <p:sp>
        <p:nvSpPr>
          <p:cNvPr id="25" name="Text 23"/>
          <p:cNvSpPr/>
          <p:nvPr/>
        </p:nvSpPr>
        <p:spPr>
          <a:xfrm>
            <a:off x="1819656" y="3673902"/>
            <a:ext cx="2606040" cy="1353312"/>
          </a:xfrm>
          <a:prstGeom prst="rect">
            <a:avLst/>
          </a:prstGeom>
          <a:noFill/>
          <a:ln/>
        </p:spPr>
        <p:txBody>
          <a:bodyPr wrap="square" rtlCol="0" anchor="t"/>
          <a:lstStyle/>
          <a:p>
            <a:pPr marL="0" indent="0" algn="r" rtl="1">
              <a:buNone/>
            </a:pPr>
            <a:r>
              <a:rPr lang="en-US" sz="1050" dirty="0">
                <a:solidFill>
                  <a:srgbClr val="3D5068"/>
                </a:solidFill>
                <a:latin typeface="Arial" pitchFamily="34" charset="0"/>
                <a:ea typeface="Arial" pitchFamily="34" charset="-122"/>
                <a:cs typeface="Arial" pitchFamily="34" charset="-120"/>
              </a:rPr>
              <a:t>توفير بيئة تعلم تحقق الرفاه وتثير الفضول وتشجع على حب الاستطلاع وتطبيق أساليب تحفيز وأنشطة تراعي ميول المتعلمين واهتماماتهم</a:t>
            </a:r>
            <a:endParaRPr lang="en-US" sz="1050" dirty="0"/>
          </a:p>
        </p:txBody>
      </p:sp>
      <p:sp>
        <p:nvSpPr>
          <p:cNvPr id="26" name="Shape 24"/>
          <p:cNvSpPr/>
          <p:nvPr/>
        </p:nvSpPr>
        <p:spPr>
          <a:xfrm>
            <a:off x="4626864" y="3244134"/>
            <a:ext cx="2788920" cy="182880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27" name="Shape 25"/>
          <p:cNvSpPr/>
          <p:nvPr/>
        </p:nvSpPr>
        <p:spPr>
          <a:xfrm>
            <a:off x="7351776" y="3244134"/>
            <a:ext cx="64008" cy="1828800"/>
          </a:xfrm>
          <a:prstGeom prst="rect">
            <a:avLst/>
          </a:prstGeom>
          <a:solidFill>
            <a:srgbClr val="1A8A5A"/>
          </a:solidFill>
          <a:ln w="12700">
            <a:solidFill>
              <a:srgbClr val="1A8A5A"/>
            </a:solidFill>
            <a:prstDash val="solid"/>
          </a:ln>
        </p:spPr>
      </p:sp>
      <p:sp>
        <p:nvSpPr>
          <p:cNvPr id="28" name="Shape 26"/>
          <p:cNvSpPr/>
          <p:nvPr/>
        </p:nvSpPr>
        <p:spPr>
          <a:xfrm>
            <a:off x="4626864" y="3244134"/>
            <a:ext cx="2788920" cy="384048"/>
          </a:xfrm>
          <a:prstGeom prst="rect">
            <a:avLst/>
          </a:prstGeom>
          <a:solidFill>
            <a:srgbClr val="1A8A5A"/>
          </a:solidFill>
          <a:ln w="12700">
            <a:solidFill>
              <a:srgbClr val="1A8A5A"/>
            </a:solidFill>
            <a:prstDash val="solid"/>
          </a:ln>
        </p:spPr>
      </p:sp>
      <p:sp>
        <p:nvSpPr>
          <p:cNvPr id="29" name="Text 27"/>
          <p:cNvSpPr/>
          <p:nvPr/>
        </p:nvSpPr>
        <p:spPr>
          <a:xfrm>
            <a:off x="4626864" y="3244134"/>
            <a:ext cx="2788920" cy="384048"/>
          </a:xfrm>
          <a:prstGeom prst="rect">
            <a:avLst/>
          </a:prstGeom>
          <a:noFill/>
          <a:ln/>
        </p:spPr>
        <p:txBody>
          <a:bodyPr wrap="square" lIns="0" tIns="0" rIns="0" bIns="0" rtlCol="0" anchor="ctr"/>
          <a:lstStyle/>
          <a:p>
            <a:pPr marL="0" indent="0" algn="ctr" rtl="1">
              <a:buNone/>
            </a:pPr>
            <a:r>
              <a:rPr lang="en-US" sz="1150" b="1" dirty="0">
                <a:solidFill>
                  <a:srgbClr val="FFFFFF"/>
                </a:solidFill>
                <a:latin typeface="Arial" pitchFamily="34" charset="0"/>
                <a:ea typeface="Arial" pitchFamily="34" charset="-122"/>
                <a:cs typeface="Arial" pitchFamily="34" charset="-120"/>
              </a:rPr>
              <a:t>🏅  الأنشطة الإثرائية وتنمية المواهب</a:t>
            </a:r>
            <a:endParaRPr lang="en-US" sz="1150" dirty="0"/>
          </a:p>
        </p:txBody>
      </p:sp>
      <p:sp>
        <p:nvSpPr>
          <p:cNvPr id="30" name="Text 28"/>
          <p:cNvSpPr/>
          <p:nvPr/>
        </p:nvSpPr>
        <p:spPr>
          <a:xfrm>
            <a:off x="4718304" y="3673902"/>
            <a:ext cx="2606040" cy="1353312"/>
          </a:xfrm>
          <a:prstGeom prst="rect">
            <a:avLst/>
          </a:prstGeom>
          <a:noFill/>
          <a:ln/>
        </p:spPr>
        <p:txBody>
          <a:bodyPr wrap="square" rtlCol="0" anchor="t"/>
          <a:lstStyle/>
          <a:p>
            <a:pPr marL="0" indent="0" algn="r" rtl="1">
              <a:buNone/>
            </a:pPr>
            <a:r>
              <a:rPr lang="en-US" sz="1050" dirty="0">
                <a:solidFill>
                  <a:srgbClr val="3D5068"/>
                </a:solidFill>
                <a:latin typeface="Arial" pitchFamily="34" charset="0"/>
                <a:ea typeface="Arial" pitchFamily="34" charset="-122"/>
                <a:cs typeface="Arial" pitchFamily="34" charset="-120"/>
              </a:rPr>
              <a:t>تطبيق أساليب للكشف عن مواهب المتعلمين وقدراتهم وتوفير أنشطة إثرائية غير صفية متنوعة تلبي احتياجاتهم المستقبلية وتحقق مستويات متقدمة في المسابقات</a:t>
            </a:r>
            <a:endParaRPr lang="en-US" sz="105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bg>
      <p:bgPr>
        <a:solidFill>
          <a:srgbClr val="F4F7FA"/>
        </a:solidFill>
        <a:effectLst/>
      </p:bgPr>
    </p:bg>
    <p:spTree>
      <p:nvGrpSpPr>
        <p:cNvPr id="1" name=""/>
        <p:cNvGrpSpPr/>
        <p:nvPr/>
      </p:nvGrpSpPr>
      <p:grpSpPr>
        <a:xfrm>
          <a:off x="0" y="0"/>
          <a:ext cx="0" cy="0"/>
          <a:chOff x="0" y="0"/>
          <a:chExt cx="0" cy="0"/>
        </a:xfrm>
      </p:grpSpPr>
      <p:sp>
        <p:nvSpPr>
          <p:cNvPr id="2" name="Shape 0"/>
          <p:cNvSpPr/>
          <p:nvPr/>
        </p:nvSpPr>
        <p:spPr>
          <a:xfrm>
            <a:off x="0" y="0"/>
            <a:ext cx="9144000" cy="1097280"/>
          </a:xfrm>
          <a:prstGeom prst="rect">
            <a:avLst/>
          </a:prstGeom>
          <a:solidFill>
            <a:srgbClr val="0D2137"/>
          </a:solidFill>
          <a:ln w="12700">
            <a:solidFill>
              <a:srgbClr val="0D2137"/>
            </a:solidFill>
            <a:prstDash val="solid"/>
          </a:ln>
        </p:spPr>
      </p:sp>
      <p:sp>
        <p:nvSpPr>
          <p:cNvPr id="3" name="Shape 1"/>
          <p:cNvSpPr/>
          <p:nvPr/>
        </p:nvSpPr>
        <p:spPr>
          <a:xfrm>
            <a:off x="0" y="1097280"/>
            <a:ext cx="9144000" cy="64008"/>
          </a:xfrm>
          <a:prstGeom prst="rect">
            <a:avLst/>
          </a:prstGeom>
          <a:solidFill>
            <a:srgbClr val="0A6E75"/>
          </a:solidFill>
          <a:ln w="12700">
            <a:solidFill>
              <a:srgbClr val="0A6E75"/>
            </a:solidFill>
            <a:prstDash val="solid"/>
          </a:ln>
        </p:spPr>
      </p:sp>
      <p:sp>
        <p:nvSpPr>
          <p:cNvPr id="4" name="Text 2"/>
          <p:cNvSpPr/>
          <p:nvPr/>
        </p:nvSpPr>
        <p:spPr>
          <a:xfrm>
            <a:off x="365760" y="73152"/>
            <a:ext cx="8412480" cy="777240"/>
          </a:xfrm>
          <a:prstGeom prst="rect">
            <a:avLst/>
          </a:prstGeom>
          <a:noFill/>
          <a:ln/>
        </p:spPr>
        <p:txBody>
          <a:bodyPr wrap="square" lIns="0" tIns="0" rIns="0" bIns="0" rtlCol="0" anchor="ctr"/>
          <a:lstStyle/>
          <a:p>
            <a:pPr marL="0" indent="0" algn="r" rtl="1">
              <a:buNone/>
            </a:pPr>
            <a:r>
              <a:rPr lang="en-US" sz="2600" b="1" dirty="0">
                <a:solidFill>
                  <a:srgbClr val="FFFFFF"/>
                </a:solidFill>
                <a:latin typeface="Arial" pitchFamily="34" charset="0"/>
                <a:ea typeface="Arial" pitchFamily="34" charset="-122"/>
                <a:cs typeface="Arial" pitchFamily="34" charset="-120"/>
              </a:rPr>
              <a:t>مجال البيئة المدرسية</a:t>
            </a:r>
            <a:endParaRPr lang="en-US" sz="2600" dirty="0"/>
          </a:p>
        </p:txBody>
      </p:sp>
      <p:sp>
        <p:nvSpPr>
          <p:cNvPr id="5" name="Text 3"/>
          <p:cNvSpPr/>
          <p:nvPr/>
        </p:nvSpPr>
        <p:spPr>
          <a:xfrm>
            <a:off x="365760" y="777240"/>
            <a:ext cx="8412480" cy="338328"/>
          </a:xfrm>
          <a:prstGeom prst="rect">
            <a:avLst/>
          </a:prstGeom>
          <a:noFill/>
          <a:ln/>
        </p:spPr>
        <p:txBody>
          <a:bodyPr wrap="square" lIns="0" tIns="0" rIns="0" bIns="0" rtlCol="0" anchor="t"/>
          <a:lstStyle/>
          <a:p>
            <a:pPr marL="0" indent="0" algn="r" rtl="1">
              <a:buNone/>
            </a:pPr>
            <a:r>
              <a:rPr lang="en-US" sz="1300" dirty="0">
                <a:solidFill>
                  <a:srgbClr val="A8D4E0"/>
                </a:solidFill>
                <a:latin typeface="Arial" pitchFamily="34" charset="0"/>
                <a:ea typeface="Arial" pitchFamily="34" charset="-122"/>
                <a:cs typeface="Arial" pitchFamily="34" charset="-120"/>
              </a:rPr>
              <a:t>البيئة المحفزة للتعلم وتحقيق الرفاه المؤسسي</a:t>
            </a:r>
            <a:endParaRPr lang="en-US" sz="1300" dirty="0"/>
          </a:p>
        </p:txBody>
      </p:sp>
      <p:sp>
        <p:nvSpPr>
          <p:cNvPr id="6" name="Shape 4"/>
          <p:cNvSpPr/>
          <p:nvPr/>
        </p:nvSpPr>
        <p:spPr>
          <a:xfrm>
            <a:off x="320040" y="1325880"/>
            <a:ext cx="8503920" cy="640080"/>
          </a:xfrm>
          <a:prstGeom prst="rect">
            <a:avLst/>
          </a:prstGeom>
          <a:solidFill>
            <a:srgbClr val="EAF3FA"/>
          </a:solidFill>
          <a:ln w="12700">
            <a:solidFill>
              <a:srgbClr val="C8D6E5"/>
            </a:solidFill>
            <a:prstDash val="solid"/>
          </a:ln>
          <a:effectLst>
            <a:outerShdw blurRad="63500" dist="25400" dir="8100000" algn="bl" rotWithShape="0">
              <a:srgbClr val="000000">
                <a:alpha val="12000"/>
              </a:srgbClr>
            </a:outerShdw>
          </a:effectLst>
        </p:spPr>
      </p:sp>
      <p:sp>
        <p:nvSpPr>
          <p:cNvPr id="7" name="Shape 5"/>
          <p:cNvSpPr/>
          <p:nvPr/>
        </p:nvSpPr>
        <p:spPr>
          <a:xfrm>
            <a:off x="8759952" y="1325880"/>
            <a:ext cx="64008" cy="640080"/>
          </a:xfrm>
          <a:prstGeom prst="rect">
            <a:avLst/>
          </a:prstGeom>
          <a:solidFill>
            <a:srgbClr val="1A7DAC"/>
          </a:solidFill>
          <a:ln w="12700">
            <a:solidFill>
              <a:srgbClr val="1A7DAC"/>
            </a:solidFill>
            <a:prstDash val="solid"/>
          </a:ln>
        </p:spPr>
      </p:sp>
      <p:sp>
        <p:nvSpPr>
          <p:cNvPr id="8" name="Text 6"/>
          <p:cNvSpPr/>
          <p:nvPr/>
        </p:nvSpPr>
        <p:spPr>
          <a:xfrm>
            <a:off x="457200" y="1371600"/>
            <a:ext cx="8229600" cy="548640"/>
          </a:xfrm>
          <a:prstGeom prst="rect">
            <a:avLst/>
          </a:prstGeom>
          <a:noFill/>
          <a:ln/>
        </p:spPr>
        <p:txBody>
          <a:bodyPr wrap="square" lIns="0" tIns="0" rIns="0" bIns="0" rtlCol="0" anchor="ctr"/>
          <a:lstStyle/>
          <a:p>
            <a:pPr marL="0" indent="0" algn="r" rtl="1">
              <a:buNone/>
            </a:pPr>
            <a:r>
              <a:rPr lang="en-US" sz="1200" dirty="0">
                <a:solidFill>
                  <a:srgbClr val="1A2533"/>
                </a:solidFill>
                <a:latin typeface="Arial" pitchFamily="34" charset="0"/>
                <a:ea typeface="Arial" pitchFamily="34" charset="-122"/>
                <a:cs typeface="Arial" pitchFamily="34" charset="-120"/>
              </a:rPr>
              <a:t>تحقق البيئة المدرسية المتطلبات الأساسية وتضمن جودة عناصر الأمن والسلامة لتمكين جميع أفراد المجتمع المدرسي من تحقيق الأهداف التعليمية والتوقعات العالية لنواتج التعلم المستهدفة.</a:t>
            </a:r>
            <a:endParaRPr lang="en-US" sz="1200" dirty="0"/>
          </a:p>
        </p:txBody>
      </p:sp>
      <p:sp>
        <p:nvSpPr>
          <p:cNvPr id="9" name="Shape 7"/>
          <p:cNvSpPr/>
          <p:nvPr/>
        </p:nvSpPr>
        <p:spPr>
          <a:xfrm>
            <a:off x="4647540" y="2103120"/>
            <a:ext cx="4297680" cy="269748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10" name="Shape 8"/>
          <p:cNvSpPr/>
          <p:nvPr/>
        </p:nvSpPr>
        <p:spPr>
          <a:xfrm>
            <a:off x="8881212" y="2103120"/>
            <a:ext cx="64008" cy="2697480"/>
          </a:xfrm>
          <a:prstGeom prst="rect">
            <a:avLst/>
          </a:prstGeom>
          <a:solidFill>
            <a:srgbClr val="1A7DAC"/>
          </a:solidFill>
          <a:ln w="12700">
            <a:solidFill>
              <a:srgbClr val="1A7DAC"/>
            </a:solidFill>
            <a:prstDash val="solid"/>
          </a:ln>
        </p:spPr>
      </p:sp>
      <p:sp>
        <p:nvSpPr>
          <p:cNvPr id="11" name="Shape 9"/>
          <p:cNvSpPr/>
          <p:nvPr/>
        </p:nvSpPr>
        <p:spPr>
          <a:xfrm>
            <a:off x="4647540" y="2103120"/>
            <a:ext cx="4297680" cy="411480"/>
          </a:xfrm>
          <a:prstGeom prst="rect">
            <a:avLst/>
          </a:prstGeom>
          <a:solidFill>
            <a:srgbClr val="1A7DAC"/>
          </a:solidFill>
          <a:ln w="12700">
            <a:solidFill>
              <a:srgbClr val="1A7DAC"/>
            </a:solidFill>
            <a:prstDash val="solid"/>
          </a:ln>
        </p:spPr>
      </p:sp>
      <p:sp>
        <p:nvSpPr>
          <p:cNvPr id="12" name="Text 10"/>
          <p:cNvSpPr/>
          <p:nvPr/>
        </p:nvSpPr>
        <p:spPr>
          <a:xfrm>
            <a:off x="4647540" y="2103120"/>
            <a:ext cx="4297680" cy="411480"/>
          </a:xfrm>
          <a:prstGeom prst="rect">
            <a:avLst/>
          </a:prstGeom>
          <a:noFill/>
          <a:ln/>
        </p:spPr>
        <p:txBody>
          <a:bodyPr wrap="square" lIns="0" tIns="0" rIns="0" bIns="0" rtlCol="0" anchor="ctr"/>
          <a:lstStyle/>
          <a:p>
            <a:pPr marL="0" indent="0" algn="ctr" rtl="1">
              <a:buNone/>
            </a:pPr>
            <a:r>
              <a:rPr lang="en-US" sz="1300" b="1" dirty="0">
                <a:solidFill>
                  <a:srgbClr val="FFFFFF"/>
                </a:solidFill>
                <a:latin typeface="Arial" pitchFamily="34" charset="0"/>
                <a:ea typeface="Arial" pitchFamily="34" charset="-122"/>
                <a:cs typeface="Arial" pitchFamily="34" charset="-120"/>
              </a:rPr>
              <a:t>المبنى المدرسي</a:t>
            </a:r>
            <a:endParaRPr lang="en-US" sz="1300" dirty="0"/>
          </a:p>
        </p:txBody>
      </p:sp>
      <p:sp>
        <p:nvSpPr>
          <p:cNvPr id="13" name="Text 11"/>
          <p:cNvSpPr/>
          <p:nvPr/>
        </p:nvSpPr>
        <p:spPr>
          <a:xfrm>
            <a:off x="4784700" y="2560320"/>
            <a:ext cx="3977640" cy="2194560"/>
          </a:xfrm>
          <a:prstGeom prst="rect">
            <a:avLst/>
          </a:prstGeom>
          <a:noFill/>
          <a:ln/>
        </p:spPr>
        <p:txBody>
          <a:bodyPr wrap="square" rtlCol="0" anchor="t"/>
          <a:lstStyle/>
          <a:p>
            <a:pPr marL="179388" indent="-179388" algn="r" rtl="1">
              <a:buSzPct val="100000"/>
              <a:buChar char="•"/>
            </a:pPr>
            <a:r>
              <a:rPr lang="en-US" sz="1150" dirty="0">
                <a:solidFill>
                  <a:srgbClr val="3D5068"/>
                </a:solidFill>
                <a:latin typeface="Arial" pitchFamily="34" charset="0"/>
                <a:ea typeface="Arial" pitchFamily="34" charset="-122"/>
                <a:cs typeface="Arial" pitchFamily="34" charset="-120"/>
              </a:rPr>
              <a:t>تنظيم المبنى ملائم لعدد المتعلمين والمرحلة العمرية</a:t>
            </a:r>
            <a:endParaRPr lang="en-US" sz="1150" dirty="0"/>
          </a:p>
          <a:p>
            <a:pPr marL="179388" indent="-179388" algn="r" rtl="1">
              <a:buSzPct val="100000"/>
              <a:buChar char="•"/>
            </a:pPr>
            <a:r>
              <a:rPr lang="en-US" sz="1150" dirty="0" err="1">
                <a:solidFill>
                  <a:srgbClr val="3D5068"/>
                </a:solidFill>
                <a:latin typeface="Arial" pitchFamily="34" charset="0"/>
                <a:ea typeface="Arial" pitchFamily="34" charset="-122"/>
                <a:cs typeface="Arial" pitchFamily="34" charset="-120"/>
              </a:rPr>
              <a:t>توافر</a:t>
            </a:r>
            <a:r>
              <a:rPr lang="en-US" sz="1150" dirty="0">
                <a:solidFill>
                  <a:srgbClr val="3D5068"/>
                </a:solidFill>
                <a:latin typeface="Arial" pitchFamily="34" charset="0"/>
                <a:ea typeface="Arial" pitchFamily="34" charset="-122"/>
                <a:cs typeface="Arial" pitchFamily="34" charset="-120"/>
              </a:rPr>
              <a:t> </a:t>
            </a:r>
            <a:r>
              <a:rPr lang="ar-SA" sz="1150" dirty="0">
                <a:solidFill>
                  <a:srgbClr val="3D5068"/>
                </a:solidFill>
                <a:latin typeface="Arial" pitchFamily="34" charset="0"/>
                <a:ea typeface="Arial" pitchFamily="34" charset="-122"/>
                <a:cs typeface="Arial" pitchFamily="34" charset="-120"/>
              </a:rPr>
              <a:t>بيئة</a:t>
            </a:r>
            <a:r>
              <a:rPr lang="en-US" sz="1150" dirty="0">
                <a:solidFill>
                  <a:srgbClr val="3D5068"/>
                </a:solidFill>
                <a:latin typeface="Arial" pitchFamily="34" charset="0"/>
                <a:ea typeface="Arial" pitchFamily="34" charset="-122"/>
                <a:cs typeface="Arial" pitchFamily="34" charset="-120"/>
              </a:rPr>
              <a:t> </a:t>
            </a:r>
            <a:r>
              <a:rPr lang="en-US" sz="1150" dirty="0" err="1">
                <a:solidFill>
                  <a:srgbClr val="3D5068"/>
                </a:solidFill>
                <a:latin typeface="Arial" pitchFamily="34" charset="0"/>
                <a:ea typeface="Arial" pitchFamily="34" charset="-122"/>
                <a:cs typeface="Arial" pitchFamily="34" charset="-120"/>
              </a:rPr>
              <a:t>ملائمة</a:t>
            </a:r>
            <a:r>
              <a:rPr lang="en-US" sz="1150" dirty="0">
                <a:solidFill>
                  <a:srgbClr val="3D5068"/>
                </a:solidFill>
                <a:latin typeface="Arial" pitchFamily="34" charset="0"/>
                <a:ea typeface="Arial" pitchFamily="34" charset="-122"/>
                <a:cs typeface="Arial" pitchFamily="34" charset="-120"/>
              </a:rPr>
              <a:t> تلبي احتياجات جميع المتعلمين بمن فيهم ذوو الإعاقة</a:t>
            </a:r>
            <a:endParaRPr lang="en-US" sz="1150" dirty="0"/>
          </a:p>
          <a:p>
            <a:pPr marL="179388" indent="-179388" algn="r" rtl="1">
              <a:buSzPct val="100000"/>
              <a:buChar char="•"/>
            </a:pPr>
            <a:r>
              <a:rPr lang="en-US" sz="1150" dirty="0">
                <a:solidFill>
                  <a:srgbClr val="3D5068"/>
                </a:solidFill>
                <a:latin typeface="Arial" pitchFamily="34" charset="0"/>
                <a:ea typeface="Arial" pitchFamily="34" charset="-122"/>
                <a:cs typeface="Arial" pitchFamily="34" charset="-120"/>
              </a:rPr>
              <a:t>الصيانة المنتظمة لجميع المرافق والتجهيزات</a:t>
            </a:r>
            <a:endParaRPr lang="en-US" sz="1150" dirty="0"/>
          </a:p>
          <a:p>
            <a:pPr marL="179388" indent="-179388" algn="r" rtl="1">
              <a:buSzPct val="100000"/>
              <a:buChar char="•"/>
            </a:pPr>
            <a:r>
              <a:rPr lang="en-US" sz="1150" dirty="0">
                <a:solidFill>
                  <a:srgbClr val="3D5068"/>
                </a:solidFill>
                <a:latin typeface="Arial" pitchFamily="34" charset="0"/>
                <a:ea typeface="Arial" pitchFamily="34" charset="-122"/>
                <a:cs typeface="Arial" pitchFamily="34" charset="-120"/>
              </a:rPr>
              <a:t>نظافة المبنى المدرسي وجميع مرافقه بانتظام</a:t>
            </a:r>
            <a:endParaRPr lang="en-US" sz="1150" dirty="0"/>
          </a:p>
        </p:txBody>
      </p:sp>
      <p:sp>
        <p:nvSpPr>
          <p:cNvPr id="14" name="Shape 12"/>
          <p:cNvSpPr/>
          <p:nvPr/>
        </p:nvSpPr>
        <p:spPr>
          <a:xfrm>
            <a:off x="121260" y="2103120"/>
            <a:ext cx="4297680" cy="269748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15" name="Shape 13"/>
          <p:cNvSpPr/>
          <p:nvPr/>
        </p:nvSpPr>
        <p:spPr>
          <a:xfrm>
            <a:off x="4354932" y="2103120"/>
            <a:ext cx="64008" cy="2697480"/>
          </a:xfrm>
          <a:prstGeom prst="rect">
            <a:avLst/>
          </a:prstGeom>
          <a:solidFill>
            <a:srgbClr val="0D2137"/>
          </a:solidFill>
          <a:ln w="12700">
            <a:solidFill>
              <a:srgbClr val="0D2137"/>
            </a:solidFill>
            <a:prstDash val="solid"/>
          </a:ln>
        </p:spPr>
      </p:sp>
      <p:sp>
        <p:nvSpPr>
          <p:cNvPr id="16" name="Shape 14"/>
          <p:cNvSpPr/>
          <p:nvPr/>
        </p:nvSpPr>
        <p:spPr>
          <a:xfrm>
            <a:off x="121260" y="2103120"/>
            <a:ext cx="4297680" cy="411480"/>
          </a:xfrm>
          <a:prstGeom prst="rect">
            <a:avLst/>
          </a:prstGeom>
          <a:solidFill>
            <a:srgbClr val="0D2137"/>
          </a:solidFill>
          <a:ln w="12700">
            <a:solidFill>
              <a:srgbClr val="0D2137"/>
            </a:solidFill>
            <a:prstDash val="solid"/>
          </a:ln>
        </p:spPr>
      </p:sp>
      <p:sp>
        <p:nvSpPr>
          <p:cNvPr id="17" name="Text 15"/>
          <p:cNvSpPr/>
          <p:nvPr/>
        </p:nvSpPr>
        <p:spPr>
          <a:xfrm>
            <a:off x="121260" y="2103120"/>
            <a:ext cx="4297680" cy="411480"/>
          </a:xfrm>
          <a:prstGeom prst="rect">
            <a:avLst/>
          </a:prstGeom>
          <a:noFill/>
          <a:ln/>
        </p:spPr>
        <p:txBody>
          <a:bodyPr wrap="square" lIns="0" tIns="0" rIns="0" bIns="0" rtlCol="0" anchor="ctr"/>
          <a:lstStyle/>
          <a:p>
            <a:pPr marL="0" indent="0" algn="ctr" rtl="1">
              <a:buNone/>
            </a:pPr>
            <a:r>
              <a:rPr lang="en-US" sz="1300" b="1" dirty="0">
                <a:solidFill>
                  <a:srgbClr val="FFFFFF"/>
                </a:solidFill>
                <a:latin typeface="Arial" pitchFamily="34" charset="0"/>
                <a:ea typeface="Arial" pitchFamily="34" charset="-122"/>
                <a:cs typeface="Arial" pitchFamily="34" charset="-120"/>
              </a:rPr>
              <a:t>الأمن والسلامة</a:t>
            </a:r>
            <a:endParaRPr lang="en-US" sz="1300" dirty="0"/>
          </a:p>
        </p:txBody>
      </p:sp>
      <p:sp>
        <p:nvSpPr>
          <p:cNvPr id="18" name="Text 16"/>
          <p:cNvSpPr/>
          <p:nvPr/>
        </p:nvSpPr>
        <p:spPr>
          <a:xfrm>
            <a:off x="258420" y="2560320"/>
            <a:ext cx="3977640" cy="2194560"/>
          </a:xfrm>
          <a:prstGeom prst="rect">
            <a:avLst/>
          </a:prstGeom>
          <a:noFill/>
          <a:ln/>
        </p:spPr>
        <p:txBody>
          <a:bodyPr wrap="square" rtlCol="0" anchor="t"/>
          <a:lstStyle/>
          <a:p>
            <a:pPr marL="179388" indent="-179388" algn="r" rtl="1">
              <a:buSzPct val="100000"/>
              <a:buChar char="•"/>
            </a:pPr>
            <a:r>
              <a:rPr lang="en-US" sz="1150" dirty="0">
                <a:solidFill>
                  <a:srgbClr val="3D5068"/>
                </a:solidFill>
                <a:latin typeface="Arial" pitchFamily="34" charset="0"/>
                <a:ea typeface="Arial" pitchFamily="34" charset="-122"/>
                <a:cs typeface="Arial" pitchFamily="34" charset="-120"/>
              </a:rPr>
              <a:t>توافر متطلبات الأمن والسلامة في الفصول والمعامل وجميع المرافق</a:t>
            </a:r>
            <a:endParaRPr lang="en-US" sz="1150" dirty="0"/>
          </a:p>
          <a:p>
            <a:pPr marL="179388" indent="-179388" algn="r" rtl="1">
              <a:buSzPct val="100000"/>
              <a:buChar char="•"/>
            </a:pPr>
            <a:r>
              <a:rPr lang="en-US" sz="1150" dirty="0">
                <a:solidFill>
                  <a:srgbClr val="3D5068"/>
                </a:solidFill>
                <a:latin typeface="Arial" pitchFamily="34" charset="0"/>
                <a:ea typeface="Arial" pitchFamily="34" charset="-122"/>
                <a:cs typeface="Arial" pitchFamily="34" charset="-120"/>
              </a:rPr>
              <a:t>تعزيز ثقافة الأمن والسلامة والتوعية بالمخاطر المحتملة</a:t>
            </a:r>
            <a:endParaRPr lang="en-US" sz="1150" dirty="0"/>
          </a:p>
          <a:p>
            <a:pPr marL="179388" indent="-179388" algn="r" rtl="1">
              <a:buSzPct val="100000"/>
              <a:buChar char="•"/>
            </a:pPr>
            <a:r>
              <a:rPr lang="en-US" sz="1150" dirty="0">
                <a:solidFill>
                  <a:srgbClr val="3D5068"/>
                </a:solidFill>
                <a:latin typeface="Arial" pitchFamily="34" charset="0"/>
                <a:ea typeface="Arial" pitchFamily="34" charset="-122"/>
                <a:cs typeface="Arial" pitchFamily="34" charset="-120"/>
              </a:rPr>
              <a:t>متابعة سلامة المتعلمين في مرافق المدرسة وأثناء الدخول والخروج</a:t>
            </a:r>
            <a:endParaRPr lang="en-US" sz="1150" dirty="0"/>
          </a:p>
          <a:p>
            <a:pPr marL="179388" indent="-179388" algn="r" rtl="1">
              <a:buSzPct val="100000"/>
              <a:buChar char="•"/>
            </a:pPr>
            <a:r>
              <a:rPr lang="en-US" sz="1150" dirty="0">
                <a:solidFill>
                  <a:srgbClr val="3D5068"/>
                </a:solidFill>
                <a:latin typeface="Arial" pitchFamily="34" charset="0"/>
                <a:ea typeface="Arial" pitchFamily="34" charset="-122"/>
                <a:cs typeface="Arial" pitchFamily="34" charset="-120"/>
              </a:rPr>
              <a:t>المتابعة المنتظمة لتجهيزات الأمن والسلامة</a:t>
            </a:r>
            <a:endParaRPr lang="en-US" sz="115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bg>
      <p:bgPr>
        <a:solidFill>
          <a:srgbClr val="F4F7FA"/>
        </a:solidFill>
        <a:effectLst/>
      </p:bgPr>
    </p:bg>
    <p:spTree>
      <p:nvGrpSpPr>
        <p:cNvPr id="1" name=""/>
        <p:cNvGrpSpPr/>
        <p:nvPr/>
      </p:nvGrpSpPr>
      <p:grpSpPr>
        <a:xfrm>
          <a:off x="0" y="0"/>
          <a:ext cx="0" cy="0"/>
          <a:chOff x="0" y="0"/>
          <a:chExt cx="0" cy="0"/>
        </a:xfrm>
      </p:grpSpPr>
      <p:sp>
        <p:nvSpPr>
          <p:cNvPr id="2" name="Shape 0"/>
          <p:cNvSpPr/>
          <p:nvPr/>
        </p:nvSpPr>
        <p:spPr>
          <a:xfrm>
            <a:off x="0" y="0"/>
            <a:ext cx="9144000" cy="1097280"/>
          </a:xfrm>
          <a:prstGeom prst="rect">
            <a:avLst/>
          </a:prstGeom>
          <a:solidFill>
            <a:srgbClr val="0D2137"/>
          </a:solidFill>
          <a:ln w="12700">
            <a:solidFill>
              <a:srgbClr val="0D2137"/>
            </a:solidFill>
            <a:prstDash val="solid"/>
          </a:ln>
        </p:spPr>
      </p:sp>
      <p:sp>
        <p:nvSpPr>
          <p:cNvPr id="3" name="Shape 1"/>
          <p:cNvSpPr/>
          <p:nvPr/>
        </p:nvSpPr>
        <p:spPr>
          <a:xfrm>
            <a:off x="0" y="1097280"/>
            <a:ext cx="9144000" cy="64008"/>
          </a:xfrm>
          <a:prstGeom prst="rect">
            <a:avLst/>
          </a:prstGeom>
          <a:solidFill>
            <a:srgbClr val="0A6E75"/>
          </a:solidFill>
          <a:ln w="12700">
            <a:solidFill>
              <a:srgbClr val="0A6E75"/>
            </a:solidFill>
            <a:prstDash val="solid"/>
          </a:ln>
        </p:spPr>
      </p:sp>
      <p:sp>
        <p:nvSpPr>
          <p:cNvPr id="4" name="Text 2"/>
          <p:cNvSpPr/>
          <p:nvPr/>
        </p:nvSpPr>
        <p:spPr>
          <a:xfrm>
            <a:off x="365760" y="73152"/>
            <a:ext cx="8412480" cy="777240"/>
          </a:xfrm>
          <a:prstGeom prst="rect">
            <a:avLst/>
          </a:prstGeom>
          <a:noFill/>
          <a:ln/>
        </p:spPr>
        <p:txBody>
          <a:bodyPr wrap="square" lIns="0" tIns="0" rIns="0" bIns="0" rtlCol="0" anchor="ctr"/>
          <a:lstStyle/>
          <a:p>
            <a:pPr marL="0" indent="0" algn="r" rtl="1">
              <a:buNone/>
            </a:pPr>
            <a:r>
              <a:rPr lang="en-US" sz="2600" b="1" dirty="0">
                <a:solidFill>
                  <a:srgbClr val="FFFFFF"/>
                </a:solidFill>
                <a:latin typeface="Arial" pitchFamily="34" charset="0"/>
                <a:ea typeface="Arial" pitchFamily="34" charset="-122"/>
                <a:cs typeface="Arial" pitchFamily="34" charset="-120"/>
              </a:rPr>
              <a:t>فرص التحسين في البيئة المدرسية</a:t>
            </a:r>
            <a:endParaRPr lang="en-US" sz="2600" dirty="0"/>
          </a:p>
        </p:txBody>
      </p:sp>
      <p:sp>
        <p:nvSpPr>
          <p:cNvPr id="5" name="Text 3"/>
          <p:cNvSpPr/>
          <p:nvPr/>
        </p:nvSpPr>
        <p:spPr>
          <a:xfrm>
            <a:off x="365760" y="777240"/>
            <a:ext cx="8412480" cy="338328"/>
          </a:xfrm>
          <a:prstGeom prst="rect">
            <a:avLst/>
          </a:prstGeom>
          <a:noFill/>
          <a:ln/>
        </p:spPr>
        <p:txBody>
          <a:bodyPr wrap="square" lIns="0" tIns="0" rIns="0" bIns="0" rtlCol="0" anchor="t"/>
          <a:lstStyle/>
          <a:p>
            <a:pPr marL="0" indent="0" algn="r" rtl="1">
              <a:buNone/>
            </a:pPr>
            <a:r>
              <a:rPr lang="en-US" sz="1300" dirty="0">
                <a:solidFill>
                  <a:srgbClr val="A8D4E0"/>
                </a:solidFill>
                <a:latin typeface="Arial" pitchFamily="34" charset="0"/>
                <a:ea typeface="Arial" pitchFamily="34" charset="-122"/>
                <a:cs typeface="Arial" pitchFamily="34" charset="-120"/>
              </a:rPr>
              <a:t>متطلبات الارتقاء ببيئة التعلم والسلامة</a:t>
            </a:r>
            <a:endParaRPr lang="en-US" sz="1300" dirty="0"/>
          </a:p>
        </p:txBody>
      </p:sp>
      <p:sp>
        <p:nvSpPr>
          <p:cNvPr id="6" name="Shape 4"/>
          <p:cNvSpPr/>
          <p:nvPr/>
        </p:nvSpPr>
        <p:spPr>
          <a:xfrm>
            <a:off x="320040" y="1371600"/>
            <a:ext cx="2788920" cy="338328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7" name="Shape 5"/>
          <p:cNvSpPr/>
          <p:nvPr/>
        </p:nvSpPr>
        <p:spPr>
          <a:xfrm>
            <a:off x="3044952" y="1371600"/>
            <a:ext cx="64008" cy="3383280"/>
          </a:xfrm>
          <a:prstGeom prst="rect">
            <a:avLst/>
          </a:prstGeom>
          <a:solidFill>
            <a:srgbClr val="C0392B"/>
          </a:solidFill>
          <a:ln w="12700">
            <a:solidFill>
              <a:srgbClr val="C0392B"/>
            </a:solidFill>
            <a:prstDash val="solid"/>
          </a:ln>
        </p:spPr>
      </p:sp>
      <p:sp>
        <p:nvSpPr>
          <p:cNvPr id="8" name="Shape 6"/>
          <p:cNvSpPr/>
          <p:nvPr/>
        </p:nvSpPr>
        <p:spPr>
          <a:xfrm>
            <a:off x="320040" y="1371600"/>
            <a:ext cx="2788920" cy="457200"/>
          </a:xfrm>
          <a:prstGeom prst="rect">
            <a:avLst/>
          </a:prstGeom>
          <a:solidFill>
            <a:srgbClr val="C0392B"/>
          </a:solidFill>
          <a:ln w="12700">
            <a:solidFill>
              <a:srgbClr val="C0392B"/>
            </a:solidFill>
            <a:prstDash val="solid"/>
          </a:ln>
        </p:spPr>
      </p:sp>
      <p:sp>
        <p:nvSpPr>
          <p:cNvPr id="9" name="Text 7"/>
          <p:cNvSpPr/>
          <p:nvPr/>
        </p:nvSpPr>
        <p:spPr>
          <a:xfrm>
            <a:off x="320040" y="1371600"/>
            <a:ext cx="2788920" cy="457200"/>
          </a:xfrm>
          <a:prstGeom prst="rect">
            <a:avLst/>
          </a:prstGeom>
          <a:noFill/>
          <a:ln/>
        </p:spPr>
        <p:txBody>
          <a:bodyPr wrap="square" lIns="0" tIns="0" rIns="0" bIns="0" rtlCol="0" anchor="ctr"/>
          <a:lstStyle/>
          <a:p>
            <a:pPr marL="0" indent="0" algn="ctr">
              <a:buNone/>
            </a:pPr>
            <a:r>
              <a:rPr lang="en-US" sz="2000" dirty="0">
                <a:solidFill>
                  <a:srgbClr val="FFFFFF"/>
                </a:solidFill>
                <a:latin typeface="Arial" pitchFamily="34" charset="0"/>
                <a:ea typeface="Arial" pitchFamily="34" charset="-122"/>
                <a:cs typeface="Arial" pitchFamily="34" charset="-120"/>
              </a:rPr>
              <a:t>🔒</a:t>
            </a:r>
            <a:endParaRPr lang="en-US" sz="2000" dirty="0"/>
          </a:p>
        </p:txBody>
      </p:sp>
      <p:sp>
        <p:nvSpPr>
          <p:cNvPr id="10" name="Text 8"/>
          <p:cNvSpPr/>
          <p:nvPr/>
        </p:nvSpPr>
        <p:spPr>
          <a:xfrm>
            <a:off x="411480" y="1874520"/>
            <a:ext cx="2606040" cy="457200"/>
          </a:xfrm>
          <a:prstGeom prst="rect">
            <a:avLst/>
          </a:prstGeom>
          <a:noFill/>
          <a:ln/>
        </p:spPr>
        <p:txBody>
          <a:bodyPr wrap="square" lIns="0" tIns="0" rIns="0" bIns="0" rtlCol="0" anchor="ctr"/>
          <a:lstStyle/>
          <a:p>
            <a:pPr marL="0" indent="0" algn="ctr" rtl="1">
              <a:buNone/>
            </a:pPr>
            <a:r>
              <a:rPr lang="en-US" sz="1300" b="1" dirty="0">
                <a:solidFill>
                  <a:srgbClr val="C0392B"/>
                </a:solidFill>
                <a:latin typeface="Arial" pitchFamily="34" charset="0"/>
                <a:ea typeface="Arial" pitchFamily="34" charset="-122"/>
                <a:cs typeface="Arial" pitchFamily="34" charset="-120"/>
              </a:rPr>
              <a:t>تعزيز إجراءات الأمن والسلامة</a:t>
            </a:r>
            <a:endParaRPr lang="en-US" sz="1300" dirty="0"/>
          </a:p>
        </p:txBody>
      </p:sp>
      <p:sp>
        <p:nvSpPr>
          <p:cNvPr id="11" name="Shape 9"/>
          <p:cNvSpPr/>
          <p:nvPr/>
        </p:nvSpPr>
        <p:spPr>
          <a:xfrm>
            <a:off x="457200" y="2350008"/>
            <a:ext cx="2514600" cy="36576"/>
          </a:xfrm>
          <a:prstGeom prst="rect">
            <a:avLst/>
          </a:prstGeom>
          <a:solidFill>
            <a:srgbClr val="C8D6E5"/>
          </a:solidFill>
          <a:ln w="12700">
            <a:solidFill>
              <a:srgbClr val="C8D6E5"/>
            </a:solidFill>
            <a:prstDash val="solid"/>
          </a:ln>
        </p:spPr>
      </p:sp>
      <p:sp>
        <p:nvSpPr>
          <p:cNvPr id="12" name="Text 10"/>
          <p:cNvSpPr/>
          <p:nvPr/>
        </p:nvSpPr>
        <p:spPr>
          <a:xfrm>
            <a:off x="411480" y="2423160"/>
            <a:ext cx="2606040" cy="2240280"/>
          </a:xfrm>
          <a:prstGeom prst="rect">
            <a:avLst/>
          </a:prstGeom>
          <a:noFill/>
          <a:ln/>
        </p:spPr>
        <p:txBody>
          <a:bodyPr wrap="square" rtlCol="0" anchor="t"/>
          <a:lstStyle/>
          <a:p>
            <a:pPr marL="0" indent="0" algn="r" rtl="1">
              <a:buNone/>
            </a:pPr>
            <a:r>
              <a:rPr lang="en-US" sz="1150" dirty="0">
                <a:solidFill>
                  <a:srgbClr val="3D5068"/>
                </a:solidFill>
                <a:latin typeface="Arial" pitchFamily="34" charset="0"/>
                <a:ea typeface="Arial" pitchFamily="34" charset="-122"/>
                <a:cs typeface="Arial" pitchFamily="34" charset="-120"/>
              </a:rPr>
              <a:t>متابعة متطلبات وتجهيزات الأمن والسلامة في جميع مرافق المدرسة بانتظام، وتعزيز ثقافة الأمن والتوعية بالمخاطر المحتملة ومتابعة سلامة المتعلمين</a:t>
            </a:r>
            <a:endParaRPr lang="en-US" sz="1150" dirty="0"/>
          </a:p>
        </p:txBody>
      </p:sp>
      <p:sp>
        <p:nvSpPr>
          <p:cNvPr id="13" name="Shape 11"/>
          <p:cNvSpPr/>
          <p:nvPr/>
        </p:nvSpPr>
        <p:spPr>
          <a:xfrm>
            <a:off x="3246120" y="1371600"/>
            <a:ext cx="2788920" cy="338328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14" name="Shape 12"/>
          <p:cNvSpPr/>
          <p:nvPr/>
        </p:nvSpPr>
        <p:spPr>
          <a:xfrm>
            <a:off x="5971032" y="1371600"/>
            <a:ext cx="64008" cy="3383280"/>
          </a:xfrm>
          <a:prstGeom prst="rect">
            <a:avLst/>
          </a:prstGeom>
          <a:solidFill>
            <a:srgbClr val="E67E22"/>
          </a:solidFill>
          <a:ln w="12700">
            <a:solidFill>
              <a:srgbClr val="E67E22"/>
            </a:solidFill>
            <a:prstDash val="solid"/>
          </a:ln>
        </p:spPr>
      </p:sp>
      <p:sp>
        <p:nvSpPr>
          <p:cNvPr id="15" name="Shape 13"/>
          <p:cNvSpPr/>
          <p:nvPr/>
        </p:nvSpPr>
        <p:spPr>
          <a:xfrm>
            <a:off x="3246120" y="1371600"/>
            <a:ext cx="2788920" cy="457200"/>
          </a:xfrm>
          <a:prstGeom prst="rect">
            <a:avLst/>
          </a:prstGeom>
          <a:solidFill>
            <a:srgbClr val="E67E22"/>
          </a:solidFill>
          <a:ln w="12700">
            <a:solidFill>
              <a:srgbClr val="E67E22"/>
            </a:solidFill>
            <a:prstDash val="solid"/>
          </a:ln>
        </p:spPr>
      </p:sp>
      <p:sp>
        <p:nvSpPr>
          <p:cNvPr id="16" name="Text 14"/>
          <p:cNvSpPr/>
          <p:nvPr/>
        </p:nvSpPr>
        <p:spPr>
          <a:xfrm>
            <a:off x="3246120" y="1371600"/>
            <a:ext cx="2788920" cy="457200"/>
          </a:xfrm>
          <a:prstGeom prst="rect">
            <a:avLst/>
          </a:prstGeom>
          <a:noFill/>
          <a:ln/>
        </p:spPr>
        <p:txBody>
          <a:bodyPr wrap="square" lIns="0" tIns="0" rIns="0" bIns="0" rtlCol="0" anchor="ctr"/>
          <a:lstStyle/>
          <a:p>
            <a:pPr marL="0" indent="0" algn="ctr">
              <a:buNone/>
            </a:pPr>
            <a:r>
              <a:rPr lang="en-US" sz="2000" dirty="0">
                <a:solidFill>
                  <a:srgbClr val="FFFFFF"/>
                </a:solidFill>
                <a:latin typeface="Arial" pitchFamily="34" charset="0"/>
                <a:ea typeface="Arial" pitchFamily="34" charset="-122"/>
                <a:cs typeface="Arial" pitchFamily="34" charset="-120"/>
              </a:rPr>
              <a:t>🏗</a:t>
            </a:r>
            <a:endParaRPr lang="en-US" sz="2000" dirty="0"/>
          </a:p>
        </p:txBody>
      </p:sp>
      <p:sp>
        <p:nvSpPr>
          <p:cNvPr id="17" name="Text 15"/>
          <p:cNvSpPr/>
          <p:nvPr/>
        </p:nvSpPr>
        <p:spPr>
          <a:xfrm>
            <a:off x="3337560" y="1874520"/>
            <a:ext cx="2606040" cy="457200"/>
          </a:xfrm>
          <a:prstGeom prst="rect">
            <a:avLst/>
          </a:prstGeom>
          <a:noFill/>
          <a:ln/>
        </p:spPr>
        <p:txBody>
          <a:bodyPr wrap="square" lIns="0" tIns="0" rIns="0" bIns="0" rtlCol="0" anchor="ctr"/>
          <a:lstStyle/>
          <a:p>
            <a:pPr marL="0" indent="0" algn="ctr" rtl="1">
              <a:buNone/>
            </a:pPr>
            <a:r>
              <a:rPr lang="en-US" sz="1300" b="1" dirty="0">
                <a:solidFill>
                  <a:srgbClr val="E67E22"/>
                </a:solidFill>
                <a:latin typeface="Arial" pitchFamily="34" charset="0"/>
                <a:ea typeface="Arial" pitchFamily="34" charset="-122"/>
                <a:cs typeface="Arial" pitchFamily="34" charset="-120"/>
              </a:rPr>
              <a:t>تطوير المرافق التعليمية</a:t>
            </a:r>
            <a:endParaRPr lang="en-US" sz="1300" dirty="0"/>
          </a:p>
        </p:txBody>
      </p:sp>
      <p:sp>
        <p:nvSpPr>
          <p:cNvPr id="18" name="Shape 16"/>
          <p:cNvSpPr/>
          <p:nvPr/>
        </p:nvSpPr>
        <p:spPr>
          <a:xfrm>
            <a:off x="3383280" y="2350008"/>
            <a:ext cx="2514600" cy="36576"/>
          </a:xfrm>
          <a:prstGeom prst="rect">
            <a:avLst/>
          </a:prstGeom>
          <a:solidFill>
            <a:srgbClr val="C8D6E5"/>
          </a:solidFill>
          <a:ln w="12700">
            <a:solidFill>
              <a:srgbClr val="C8D6E5"/>
            </a:solidFill>
            <a:prstDash val="solid"/>
          </a:ln>
        </p:spPr>
      </p:sp>
      <p:sp>
        <p:nvSpPr>
          <p:cNvPr id="19" name="Text 17"/>
          <p:cNvSpPr/>
          <p:nvPr/>
        </p:nvSpPr>
        <p:spPr>
          <a:xfrm>
            <a:off x="3337560" y="2423160"/>
            <a:ext cx="2606040" cy="2240280"/>
          </a:xfrm>
          <a:prstGeom prst="rect">
            <a:avLst/>
          </a:prstGeom>
          <a:noFill/>
          <a:ln/>
        </p:spPr>
        <p:txBody>
          <a:bodyPr wrap="square" rtlCol="0" anchor="t"/>
          <a:lstStyle/>
          <a:p>
            <a:pPr marL="0" indent="0" algn="r" rtl="1">
              <a:buNone/>
            </a:pPr>
            <a:r>
              <a:rPr lang="en-US" sz="1150" dirty="0">
                <a:solidFill>
                  <a:srgbClr val="3D5068"/>
                </a:solidFill>
                <a:latin typeface="Arial" pitchFamily="34" charset="0"/>
                <a:ea typeface="Arial" pitchFamily="34" charset="-122"/>
                <a:cs typeface="Arial" pitchFamily="34" charset="-120"/>
              </a:rPr>
              <a:t>العمل مع الجهات ذات العلاقة لتطوير المبنى المدرسي وتنظيم الفصول والمعامل وتجهيزاتها بما يطابق المعايير والمواصفات ويلبي احتياجات جميع المتعلمين</a:t>
            </a:r>
            <a:endParaRPr lang="en-US" sz="1150" dirty="0"/>
          </a:p>
        </p:txBody>
      </p:sp>
      <p:sp>
        <p:nvSpPr>
          <p:cNvPr id="20" name="Shape 18"/>
          <p:cNvSpPr/>
          <p:nvPr/>
        </p:nvSpPr>
        <p:spPr>
          <a:xfrm>
            <a:off x="6172200" y="1371600"/>
            <a:ext cx="2788920" cy="338328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21" name="Shape 19"/>
          <p:cNvSpPr/>
          <p:nvPr/>
        </p:nvSpPr>
        <p:spPr>
          <a:xfrm>
            <a:off x="8897112" y="1371600"/>
            <a:ext cx="64008" cy="3383280"/>
          </a:xfrm>
          <a:prstGeom prst="rect">
            <a:avLst/>
          </a:prstGeom>
          <a:solidFill>
            <a:srgbClr val="1A7DAC"/>
          </a:solidFill>
          <a:ln w="12700">
            <a:solidFill>
              <a:srgbClr val="1A7DAC"/>
            </a:solidFill>
            <a:prstDash val="solid"/>
          </a:ln>
        </p:spPr>
      </p:sp>
      <p:sp>
        <p:nvSpPr>
          <p:cNvPr id="22" name="Shape 20"/>
          <p:cNvSpPr/>
          <p:nvPr/>
        </p:nvSpPr>
        <p:spPr>
          <a:xfrm>
            <a:off x="6172200" y="1371600"/>
            <a:ext cx="2788920" cy="457200"/>
          </a:xfrm>
          <a:prstGeom prst="rect">
            <a:avLst/>
          </a:prstGeom>
          <a:solidFill>
            <a:srgbClr val="1A7DAC"/>
          </a:solidFill>
          <a:ln w="12700">
            <a:solidFill>
              <a:srgbClr val="1A7DAC"/>
            </a:solidFill>
            <a:prstDash val="solid"/>
          </a:ln>
        </p:spPr>
      </p:sp>
      <p:sp>
        <p:nvSpPr>
          <p:cNvPr id="23" name="Text 21"/>
          <p:cNvSpPr/>
          <p:nvPr/>
        </p:nvSpPr>
        <p:spPr>
          <a:xfrm>
            <a:off x="6172200" y="1371600"/>
            <a:ext cx="2788920" cy="457200"/>
          </a:xfrm>
          <a:prstGeom prst="rect">
            <a:avLst/>
          </a:prstGeom>
          <a:noFill/>
          <a:ln/>
        </p:spPr>
        <p:txBody>
          <a:bodyPr wrap="square" lIns="0" tIns="0" rIns="0" bIns="0" rtlCol="0" anchor="ctr"/>
          <a:lstStyle/>
          <a:p>
            <a:pPr marL="0" indent="0" algn="ctr">
              <a:buNone/>
            </a:pPr>
            <a:r>
              <a:rPr lang="en-US" sz="2000" dirty="0">
                <a:solidFill>
                  <a:srgbClr val="FFFFFF"/>
                </a:solidFill>
                <a:latin typeface="Arial" pitchFamily="34" charset="0"/>
                <a:ea typeface="Arial" pitchFamily="34" charset="-122"/>
                <a:cs typeface="Arial" pitchFamily="34" charset="-120"/>
              </a:rPr>
              <a:t>✨</a:t>
            </a:r>
            <a:endParaRPr lang="en-US" sz="2000" dirty="0"/>
          </a:p>
        </p:txBody>
      </p:sp>
      <p:sp>
        <p:nvSpPr>
          <p:cNvPr id="24" name="Text 22"/>
          <p:cNvSpPr/>
          <p:nvPr/>
        </p:nvSpPr>
        <p:spPr>
          <a:xfrm>
            <a:off x="6263640" y="1874520"/>
            <a:ext cx="2606040" cy="457200"/>
          </a:xfrm>
          <a:prstGeom prst="rect">
            <a:avLst/>
          </a:prstGeom>
          <a:noFill/>
          <a:ln/>
        </p:spPr>
        <p:txBody>
          <a:bodyPr wrap="square" lIns="0" tIns="0" rIns="0" bIns="0" rtlCol="0" anchor="ctr"/>
          <a:lstStyle/>
          <a:p>
            <a:pPr marL="0" indent="0" algn="ctr" rtl="1">
              <a:buNone/>
            </a:pPr>
            <a:r>
              <a:rPr lang="en-US" sz="1300" b="1" dirty="0">
                <a:solidFill>
                  <a:srgbClr val="1A7DAC"/>
                </a:solidFill>
                <a:latin typeface="Arial" pitchFamily="34" charset="0"/>
                <a:ea typeface="Arial" pitchFamily="34" charset="-122"/>
                <a:cs typeface="Arial" pitchFamily="34" charset="-120"/>
              </a:rPr>
              <a:t>تحسين بيئة التعلم</a:t>
            </a:r>
            <a:endParaRPr lang="en-US" sz="1300" dirty="0"/>
          </a:p>
        </p:txBody>
      </p:sp>
      <p:sp>
        <p:nvSpPr>
          <p:cNvPr id="25" name="Shape 23"/>
          <p:cNvSpPr/>
          <p:nvPr/>
        </p:nvSpPr>
        <p:spPr>
          <a:xfrm>
            <a:off x="6309360" y="2350008"/>
            <a:ext cx="2514600" cy="36576"/>
          </a:xfrm>
          <a:prstGeom prst="rect">
            <a:avLst/>
          </a:prstGeom>
          <a:solidFill>
            <a:srgbClr val="C8D6E5"/>
          </a:solidFill>
          <a:ln w="12700">
            <a:solidFill>
              <a:srgbClr val="C8D6E5"/>
            </a:solidFill>
            <a:prstDash val="solid"/>
          </a:ln>
        </p:spPr>
      </p:sp>
      <p:sp>
        <p:nvSpPr>
          <p:cNvPr id="26" name="Text 24"/>
          <p:cNvSpPr/>
          <p:nvPr/>
        </p:nvSpPr>
        <p:spPr>
          <a:xfrm>
            <a:off x="6263640" y="2423160"/>
            <a:ext cx="2606040" cy="2240280"/>
          </a:xfrm>
          <a:prstGeom prst="rect">
            <a:avLst/>
          </a:prstGeom>
          <a:noFill/>
          <a:ln/>
        </p:spPr>
        <p:txBody>
          <a:bodyPr wrap="square" rtlCol="0" anchor="t"/>
          <a:lstStyle/>
          <a:p>
            <a:pPr marL="0" indent="0" algn="r" rtl="1">
              <a:buNone/>
            </a:pPr>
            <a:r>
              <a:rPr lang="en-US" sz="1150" dirty="0">
                <a:solidFill>
                  <a:srgbClr val="3D5068"/>
                </a:solidFill>
                <a:latin typeface="Arial" pitchFamily="34" charset="0"/>
                <a:ea typeface="Arial" pitchFamily="34" charset="-122"/>
                <a:cs typeface="Arial" pitchFamily="34" charset="-120"/>
              </a:rPr>
              <a:t>تنظيم الأثاث وتوفير مصادر التعلم وتجهيزات التقنية اللازمة بما يساعد في تحقيق بيئة مدرسية محفزة تحقق الرفاه للمتعلمين وتراعي خصائص مرحلتهم العمرية</a:t>
            </a:r>
            <a:endParaRPr lang="en-US" sz="1150" dirty="0"/>
          </a:p>
        </p:txBody>
      </p:sp>
      <p:sp>
        <p:nvSpPr>
          <p:cNvPr id="27" name="Text 25"/>
          <p:cNvSpPr/>
          <p:nvPr/>
        </p:nvSpPr>
        <p:spPr>
          <a:xfrm>
            <a:off x="320040" y="4828032"/>
            <a:ext cx="8503920" cy="274320"/>
          </a:xfrm>
          <a:prstGeom prst="rect">
            <a:avLst/>
          </a:prstGeom>
          <a:noFill/>
          <a:ln/>
        </p:spPr>
        <p:txBody>
          <a:bodyPr wrap="square" rtlCol="0" anchor="ctr"/>
          <a:lstStyle/>
          <a:p>
            <a:pPr marL="0" indent="0" algn="ctr" rtl="1">
              <a:buNone/>
            </a:pPr>
            <a:r>
              <a:rPr lang="en-US" sz="1150" b="1" i="1" dirty="0">
                <a:solidFill>
                  <a:srgbClr val="0D2137"/>
                </a:solidFill>
                <a:latin typeface="Arial" pitchFamily="34" charset="0"/>
                <a:ea typeface="Arial" pitchFamily="34" charset="-122"/>
                <a:cs typeface="Arial" pitchFamily="34" charset="-120"/>
              </a:rPr>
              <a:t>البيئة المدرسية الآمنة والمحفزة ركيزة أساسية لتحقيق التوقعات العالية لنواتج التعلم المستهدفة</a:t>
            </a:r>
            <a:endParaRPr lang="en-US" sz="115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bg>
      <p:bgPr>
        <a:solidFill>
          <a:srgbClr val="F4F7FA"/>
        </a:solidFill>
        <a:effectLst/>
      </p:bgPr>
    </p:bg>
    <p:spTree>
      <p:nvGrpSpPr>
        <p:cNvPr id="1" name=""/>
        <p:cNvGrpSpPr/>
        <p:nvPr/>
      </p:nvGrpSpPr>
      <p:grpSpPr>
        <a:xfrm>
          <a:off x="0" y="0"/>
          <a:ext cx="0" cy="0"/>
          <a:chOff x="0" y="0"/>
          <a:chExt cx="0" cy="0"/>
        </a:xfrm>
      </p:grpSpPr>
      <p:sp>
        <p:nvSpPr>
          <p:cNvPr id="2" name="Shape 0"/>
          <p:cNvSpPr/>
          <p:nvPr/>
        </p:nvSpPr>
        <p:spPr>
          <a:xfrm>
            <a:off x="0" y="0"/>
            <a:ext cx="9144000" cy="1097280"/>
          </a:xfrm>
          <a:prstGeom prst="rect">
            <a:avLst/>
          </a:prstGeom>
          <a:solidFill>
            <a:srgbClr val="0D2137"/>
          </a:solidFill>
          <a:ln w="12700">
            <a:solidFill>
              <a:srgbClr val="0D2137"/>
            </a:solidFill>
            <a:prstDash val="solid"/>
          </a:ln>
        </p:spPr>
      </p:sp>
      <p:sp>
        <p:nvSpPr>
          <p:cNvPr id="3" name="Shape 1"/>
          <p:cNvSpPr/>
          <p:nvPr/>
        </p:nvSpPr>
        <p:spPr>
          <a:xfrm>
            <a:off x="0" y="1097280"/>
            <a:ext cx="9144000" cy="64008"/>
          </a:xfrm>
          <a:prstGeom prst="rect">
            <a:avLst/>
          </a:prstGeom>
          <a:solidFill>
            <a:srgbClr val="0A6E75"/>
          </a:solidFill>
          <a:ln w="12700">
            <a:solidFill>
              <a:srgbClr val="0A6E75"/>
            </a:solidFill>
            <a:prstDash val="solid"/>
          </a:ln>
        </p:spPr>
      </p:sp>
      <p:sp>
        <p:nvSpPr>
          <p:cNvPr id="4" name="Text 2"/>
          <p:cNvSpPr/>
          <p:nvPr/>
        </p:nvSpPr>
        <p:spPr>
          <a:xfrm>
            <a:off x="365760" y="73152"/>
            <a:ext cx="8412480" cy="777240"/>
          </a:xfrm>
          <a:prstGeom prst="rect">
            <a:avLst/>
          </a:prstGeom>
          <a:noFill/>
          <a:ln/>
        </p:spPr>
        <p:txBody>
          <a:bodyPr wrap="square" lIns="0" tIns="0" rIns="0" bIns="0" rtlCol="0" anchor="ctr"/>
          <a:lstStyle/>
          <a:p>
            <a:pPr marL="0" indent="0" algn="r" rtl="1">
              <a:buNone/>
            </a:pPr>
            <a:r>
              <a:rPr lang="en-US" sz="2600" b="1" dirty="0">
                <a:solidFill>
                  <a:srgbClr val="FFFFFF"/>
                </a:solidFill>
                <a:latin typeface="Arial" pitchFamily="34" charset="0"/>
                <a:ea typeface="Arial" pitchFamily="34" charset="-122"/>
                <a:cs typeface="Arial" pitchFamily="34" charset="-120"/>
              </a:rPr>
              <a:t>آراء أصحاب المصلحة</a:t>
            </a:r>
            <a:endParaRPr lang="en-US" sz="2600" dirty="0"/>
          </a:p>
        </p:txBody>
      </p:sp>
      <p:sp>
        <p:nvSpPr>
          <p:cNvPr id="5" name="Text 3"/>
          <p:cNvSpPr/>
          <p:nvPr/>
        </p:nvSpPr>
        <p:spPr>
          <a:xfrm>
            <a:off x="365760" y="777240"/>
            <a:ext cx="8412480" cy="338328"/>
          </a:xfrm>
          <a:prstGeom prst="rect">
            <a:avLst/>
          </a:prstGeom>
          <a:noFill/>
          <a:ln/>
        </p:spPr>
        <p:txBody>
          <a:bodyPr wrap="square" lIns="0" tIns="0" rIns="0" bIns="0" rtlCol="0" anchor="t"/>
          <a:lstStyle/>
          <a:p>
            <a:pPr marL="0" indent="0" algn="r" rtl="1">
              <a:buNone/>
            </a:pPr>
            <a:r>
              <a:rPr lang="en-US" sz="1300" dirty="0">
                <a:solidFill>
                  <a:srgbClr val="A8D4E0"/>
                </a:solidFill>
                <a:latin typeface="Arial" pitchFamily="34" charset="0"/>
                <a:ea typeface="Arial" pitchFamily="34" charset="-122"/>
                <a:cs typeface="Arial" pitchFamily="34" charset="-120"/>
              </a:rPr>
              <a:t>صوت المجتمع المدرسي في دعم التحسين المؤسسي</a:t>
            </a:r>
            <a:endParaRPr lang="en-US" sz="1300" dirty="0"/>
          </a:p>
        </p:txBody>
      </p:sp>
      <p:sp>
        <p:nvSpPr>
          <p:cNvPr id="6" name="Shape 4"/>
          <p:cNvSpPr/>
          <p:nvPr/>
        </p:nvSpPr>
        <p:spPr>
          <a:xfrm>
            <a:off x="320040" y="1325880"/>
            <a:ext cx="8503920" cy="640080"/>
          </a:xfrm>
          <a:prstGeom prst="rect">
            <a:avLst/>
          </a:prstGeom>
          <a:solidFill>
            <a:srgbClr val="FEF9EE"/>
          </a:solidFill>
          <a:ln w="12700">
            <a:solidFill>
              <a:srgbClr val="C8D6E5"/>
            </a:solidFill>
            <a:prstDash val="solid"/>
          </a:ln>
          <a:effectLst>
            <a:outerShdw blurRad="63500" dist="25400" dir="8100000" algn="bl" rotWithShape="0">
              <a:srgbClr val="000000">
                <a:alpha val="12000"/>
              </a:srgbClr>
            </a:outerShdw>
          </a:effectLst>
        </p:spPr>
      </p:sp>
      <p:sp>
        <p:nvSpPr>
          <p:cNvPr id="7" name="Shape 5"/>
          <p:cNvSpPr/>
          <p:nvPr/>
        </p:nvSpPr>
        <p:spPr>
          <a:xfrm>
            <a:off x="8759952" y="1325880"/>
            <a:ext cx="64008" cy="640080"/>
          </a:xfrm>
          <a:prstGeom prst="rect">
            <a:avLst/>
          </a:prstGeom>
          <a:solidFill>
            <a:srgbClr val="C9A227"/>
          </a:solidFill>
          <a:ln w="12700">
            <a:solidFill>
              <a:srgbClr val="C9A227"/>
            </a:solidFill>
            <a:prstDash val="solid"/>
          </a:ln>
        </p:spPr>
      </p:sp>
      <p:sp>
        <p:nvSpPr>
          <p:cNvPr id="8" name="Text 6"/>
          <p:cNvSpPr/>
          <p:nvPr/>
        </p:nvSpPr>
        <p:spPr>
          <a:xfrm>
            <a:off x="457200" y="1371600"/>
            <a:ext cx="8229600" cy="548640"/>
          </a:xfrm>
          <a:prstGeom prst="rect">
            <a:avLst/>
          </a:prstGeom>
          <a:noFill/>
          <a:ln/>
        </p:spPr>
        <p:txBody>
          <a:bodyPr wrap="square" lIns="0" tIns="0" rIns="0" bIns="0" rtlCol="0" anchor="ctr"/>
          <a:lstStyle/>
          <a:p>
            <a:pPr marL="0" indent="0" algn="r" rtl="1">
              <a:buNone/>
            </a:pPr>
            <a:r>
              <a:rPr lang="en-US" sz="1200" dirty="0">
                <a:solidFill>
                  <a:srgbClr val="1A2533"/>
                </a:solidFill>
                <a:latin typeface="Arial" pitchFamily="34" charset="0"/>
                <a:ea typeface="Arial" pitchFamily="34" charset="-122"/>
                <a:cs typeface="Arial" pitchFamily="34" charset="-120"/>
              </a:rPr>
              <a:t>تُشكّل استبانات أصحاب </a:t>
            </a:r>
            <a:r>
              <a:rPr lang="en-US" sz="1200" dirty="0" err="1">
                <a:solidFill>
                  <a:srgbClr val="1A2533"/>
                </a:solidFill>
                <a:latin typeface="Arial" pitchFamily="34" charset="0"/>
                <a:ea typeface="Arial" pitchFamily="34" charset="-122"/>
                <a:cs typeface="Arial" pitchFamily="34" charset="-120"/>
              </a:rPr>
              <a:t>المصلحة</a:t>
            </a:r>
            <a:r>
              <a:rPr lang="en-US" sz="1200" dirty="0">
                <a:solidFill>
                  <a:srgbClr val="1A2533"/>
                </a:solidFill>
                <a:latin typeface="Arial" pitchFamily="34" charset="0"/>
                <a:ea typeface="Arial" pitchFamily="34" charset="-122"/>
                <a:cs typeface="Arial" pitchFamily="34" charset="-120"/>
              </a:rPr>
              <a:t> )</a:t>
            </a:r>
            <a:r>
              <a:rPr lang="en-US" sz="1200" dirty="0" err="1">
                <a:solidFill>
                  <a:srgbClr val="1A2533"/>
                </a:solidFill>
                <a:latin typeface="Arial" pitchFamily="34" charset="0"/>
                <a:ea typeface="Arial" pitchFamily="34" charset="-122"/>
                <a:cs typeface="Arial" pitchFamily="34" charset="-120"/>
              </a:rPr>
              <a:t>المتعلمون</a:t>
            </a:r>
            <a:r>
              <a:rPr lang="en-US" sz="1200" dirty="0">
                <a:solidFill>
                  <a:srgbClr val="1A2533"/>
                </a:solidFill>
                <a:latin typeface="Arial" pitchFamily="34" charset="0"/>
                <a:ea typeface="Arial" pitchFamily="34" charset="-122"/>
                <a:cs typeface="Arial" pitchFamily="34" charset="-120"/>
              </a:rPr>
              <a:t>، أولياء الأمور، </a:t>
            </a:r>
            <a:r>
              <a:rPr lang="en-US" sz="1200" dirty="0" err="1">
                <a:solidFill>
                  <a:srgbClr val="1A2533"/>
                </a:solidFill>
                <a:latin typeface="Arial" pitchFamily="34" charset="0"/>
                <a:ea typeface="Arial" pitchFamily="34" charset="-122"/>
                <a:cs typeface="Arial" pitchFamily="34" charset="-120"/>
              </a:rPr>
              <a:t>المعلمون</a:t>
            </a:r>
            <a:r>
              <a:rPr lang="en-US" sz="1200" dirty="0">
                <a:solidFill>
                  <a:srgbClr val="1A2533"/>
                </a:solidFill>
                <a:latin typeface="Arial" pitchFamily="34" charset="0"/>
                <a:ea typeface="Arial" pitchFamily="34" charset="-122"/>
                <a:cs typeface="Arial" pitchFamily="34" charset="-120"/>
              </a:rPr>
              <a:t>(</a:t>
            </a:r>
            <a:r>
              <a:rPr lang="ar-SA" sz="1200" dirty="0">
                <a:solidFill>
                  <a:srgbClr val="1A2533"/>
                </a:solidFill>
                <a:latin typeface="Arial" pitchFamily="34" charset="0"/>
                <a:ea typeface="Arial" pitchFamily="34" charset="-122"/>
                <a:cs typeface="Arial" pitchFamily="34" charset="-120"/>
              </a:rPr>
              <a:t> </a:t>
            </a:r>
            <a:r>
              <a:rPr lang="en-US" sz="1200" dirty="0" err="1">
                <a:solidFill>
                  <a:srgbClr val="1A2533"/>
                </a:solidFill>
                <a:latin typeface="Arial" pitchFamily="34" charset="0"/>
                <a:ea typeface="Arial" pitchFamily="34" charset="-122"/>
                <a:cs typeface="Arial" pitchFamily="34" charset="-120"/>
              </a:rPr>
              <a:t>مصدراً</a:t>
            </a:r>
            <a:r>
              <a:rPr lang="en-US" sz="1200" dirty="0">
                <a:solidFill>
                  <a:srgbClr val="1A2533"/>
                </a:solidFill>
                <a:latin typeface="Arial" pitchFamily="34" charset="0"/>
                <a:ea typeface="Arial" pitchFamily="34" charset="-122"/>
                <a:cs typeface="Arial" pitchFamily="34" charset="-120"/>
              </a:rPr>
              <a:t> بيانياً مهماً في منظومة التقويم المدرسي، إذ توفر رؤى متكاملة حول واقع الأداء المؤسسي وتُعزز مبدأ المشاركة المجتمعية في التحسين.</a:t>
            </a:r>
            <a:endParaRPr lang="en-US" sz="1200" dirty="0"/>
          </a:p>
        </p:txBody>
      </p:sp>
      <p:sp>
        <p:nvSpPr>
          <p:cNvPr id="9" name="Shape 7"/>
          <p:cNvSpPr/>
          <p:nvPr/>
        </p:nvSpPr>
        <p:spPr>
          <a:xfrm>
            <a:off x="6262316" y="2103120"/>
            <a:ext cx="2743200" cy="214884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10" name="Shape 8"/>
          <p:cNvSpPr/>
          <p:nvPr/>
        </p:nvSpPr>
        <p:spPr>
          <a:xfrm>
            <a:off x="6262316" y="2103120"/>
            <a:ext cx="2743200" cy="73152"/>
          </a:xfrm>
          <a:prstGeom prst="rect">
            <a:avLst/>
          </a:prstGeom>
          <a:solidFill>
            <a:srgbClr val="0A6E75"/>
          </a:solidFill>
          <a:ln w="12700">
            <a:solidFill>
              <a:srgbClr val="0A6E75"/>
            </a:solidFill>
            <a:prstDash val="solid"/>
          </a:ln>
        </p:spPr>
      </p:sp>
      <p:sp>
        <p:nvSpPr>
          <p:cNvPr id="11" name="Shape 9"/>
          <p:cNvSpPr/>
          <p:nvPr/>
        </p:nvSpPr>
        <p:spPr>
          <a:xfrm>
            <a:off x="7405316" y="2240280"/>
            <a:ext cx="502920" cy="502920"/>
          </a:xfrm>
          <a:prstGeom prst="ellipse">
            <a:avLst/>
          </a:prstGeom>
          <a:solidFill>
            <a:srgbClr val="0A6E75"/>
          </a:solidFill>
          <a:ln w="12700">
            <a:solidFill>
              <a:srgbClr val="0A6E75"/>
            </a:solidFill>
            <a:prstDash val="solid"/>
          </a:ln>
        </p:spPr>
      </p:sp>
      <p:sp>
        <p:nvSpPr>
          <p:cNvPr id="12" name="Text 10"/>
          <p:cNvSpPr/>
          <p:nvPr/>
        </p:nvSpPr>
        <p:spPr>
          <a:xfrm>
            <a:off x="7405316" y="2240280"/>
            <a:ext cx="502920" cy="502920"/>
          </a:xfrm>
          <a:prstGeom prst="rect">
            <a:avLst/>
          </a:prstGeom>
          <a:noFill/>
          <a:ln/>
        </p:spPr>
        <p:txBody>
          <a:bodyPr wrap="square" lIns="0" tIns="0" rIns="0" bIns="0" rtlCol="0" anchor="ctr"/>
          <a:lstStyle/>
          <a:p>
            <a:pPr marL="0" indent="0" algn="ctr">
              <a:buNone/>
            </a:pPr>
            <a:r>
              <a:rPr lang="en-US" sz="1800" dirty="0">
                <a:solidFill>
                  <a:srgbClr val="FFFFFF"/>
                </a:solidFill>
                <a:latin typeface="Arial" pitchFamily="34" charset="0"/>
                <a:ea typeface="Arial" pitchFamily="34" charset="-122"/>
                <a:cs typeface="Arial" pitchFamily="34" charset="-120"/>
              </a:rPr>
              <a:t>🎒</a:t>
            </a:r>
            <a:endParaRPr lang="en-US" sz="1800" dirty="0"/>
          </a:p>
        </p:txBody>
      </p:sp>
      <p:sp>
        <p:nvSpPr>
          <p:cNvPr id="13" name="Text 11"/>
          <p:cNvSpPr/>
          <p:nvPr/>
        </p:nvSpPr>
        <p:spPr>
          <a:xfrm>
            <a:off x="6353756" y="2816352"/>
            <a:ext cx="2560320" cy="384048"/>
          </a:xfrm>
          <a:prstGeom prst="rect">
            <a:avLst/>
          </a:prstGeom>
          <a:noFill/>
          <a:ln/>
        </p:spPr>
        <p:txBody>
          <a:bodyPr wrap="square" lIns="0" tIns="0" rIns="0" bIns="0" rtlCol="0" anchor="ctr"/>
          <a:lstStyle/>
          <a:p>
            <a:pPr marL="0" indent="0" algn="ctr" rtl="1">
              <a:buNone/>
            </a:pPr>
            <a:r>
              <a:rPr lang="en-US" sz="1300" b="1" dirty="0">
                <a:solidFill>
                  <a:srgbClr val="0A6E75"/>
                </a:solidFill>
                <a:latin typeface="Arial" pitchFamily="34" charset="0"/>
                <a:ea typeface="Arial" pitchFamily="34" charset="-122"/>
                <a:cs typeface="Arial" pitchFamily="34" charset="-120"/>
              </a:rPr>
              <a:t>استبانة المتعلم</a:t>
            </a:r>
            <a:endParaRPr lang="en-US" sz="1300" dirty="0"/>
          </a:p>
        </p:txBody>
      </p:sp>
      <p:sp>
        <p:nvSpPr>
          <p:cNvPr id="14" name="Text 12"/>
          <p:cNvSpPr/>
          <p:nvPr/>
        </p:nvSpPr>
        <p:spPr>
          <a:xfrm>
            <a:off x="6353756" y="3227832"/>
            <a:ext cx="2560320" cy="978408"/>
          </a:xfrm>
          <a:prstGeom prst="rect">
            <a:avLst/>
          </a:prstGeom>
          <a:noFill/>
          <a:ln/>
        </p:spPr>
        <p:txBody>
          <a:bodyPr wrap="square" rtlCol="0" anchor="t"/>
          <a:lstStyle/>
          <a:p>
            <a:pPr marL="0" indent="0" algn="r" rtl="1">
              <a:buNone/>
            </a:pPr>
            <a:r>
              <a:rPr lang="en-US" sz="1100" dirty="0">
                <a:solidFill>
                  <a:srgbClr val="3D5068"/>
                </a:solidFill>
                <a:latin typeface="Arial" pitchFamily="34" charset="0"/>
                <a:ea typeface="Arial" pitchFamily="34" charset="-122"/>
                <a:cs typeface="Arial" pitchFamily="34" charset="-120"/>
              </a:rPr>
              <a:t>تقيس إدراك المتعلمين لجودة تعليمهم ورضاهم عن بيئة المدرسة وشعورهم بالأمان والانتماء ومدى تحقيق احتياجاتهم التعليمية والنفسية والاجتماعية</a:t>
            </a:r>
            <a:endParaRPr lang="en-US" sz="1100" dirty="0"/>
          </a:p>
        </p:txBody>
      </p:sp>
      <p:sp>
        <p:nvSpPr>
          <p:cNvPr id="15" name="Shape 13"/>
          <p:cNvSpPr/>
          <p:nvPr/>
        </p:nvSpPr>
        <p:spPr>
          <a:xfrm>
            <a:off x="3244796" y="2103120"/>
            <a:ext cx="2743200" cy="214884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16" name="Shape 14"/>
          <p:cNvSpPr/>
          <p:nvPr/>
        </p:nvSpPr>
        <p:spPr>
          <a:xfrm>
            <a:off x="3244796" y="2103120"/>
            <a:ext cx="2743200" cy="73152"/>
          </a:xfrm>
          <a:prstGeom prst="rect">
            <a:avLst/>
          </a:prstGeom>
          <a:solidFill>
            <a:srgbClr val="0D2137"/>
          </a:solidFill>
          <a:ln w="12700">
            <a:solidFill>
              <a:srgbClr val="0D2137"/>
            </a:solidFill>
            <a:prstDash val="solid"/>
          </a:ln>
        </p:spPr>
      </p:sp>
      <p:sp>
        <p:nvSpPr>
          <p:cNvPr id="17" name="Shape 15"/>
          <p:cNvSpPr/>
          <p:nvPr/>
        </p:nvSpPr>
        <p:spPr>
          <a:xfrm>
            <a:off x="4387796" y="2240280"/>
            <a:ext cx="502920" cy="502920"/>
          </a:xfrm>
          <a:prstGeom prst="ellipse">
            <a:avLst/>
          </a:prstGeom>
          <a:solidFill>
            <a:srgbClr val="0D2137"/>
          </a:solidFill>
          <a:ln w="12700">
            <a:solidFill>
              <a:srgbClr val="0D2137"/>
            </a:solidFill>
            <a:prstDash val="solid"/>
          </a:ln>
        </p:spPr>
      </p:sp>
      <p:sp>
        <p:nvSpPr>
          <p:cNvPr id="18" name="Text 16"/>
          <p:cNvSpPr/>
          <p:nvPr/>
        </p:nvSpPr>
        <p:spPr>
          <a:xfrm>
            <a:off x="4387796" y="2240280"/>
            <a:ext cx="502920" cy="502920"/>
          </a:xfrm>
          <a:prstGeom prst="rect">
            <a:avLst/>
          </a:prstGeom>
          <a:noFill/>
          <a:ln/>
        </p:spPr>
        <p:txBody>
          <a:bodyPr wrap="square" lIns="0" tIns="0" rIns="0" bIns="0" rtlCol="0" anchor="ctr"/>
          <a:lstStyle/>
          <a:p>
            <a:pPr marL="0" indent="0" algn="ctr">
              <a:buNone/>
            </a:pPr>
            <a:r>
              <a:rPr lang="en-US" sz="1800" dirty="0">
                <a:solidFill>
                  <a:srgbClr val="FFFFFF"/>
                </a:solidFill>
                <a:latin typeface="Arial" pitchFamily="34" charset="0"/>
                <a:ea typeface="Arial" pitchFamily="34" charset="-122"/>
                <a:cs typeface="Arial" pitchFamily="34" charset="-120"/>
              </a:rPr>
              <a:t>👨‍👩‍👦</a:t>
            </a:r>
            <a:endParaRPr lang="en-US" sz="1800" dirty="0"/>
          </a:p>
        </p:txBody>
      </p:sp>
      <p:sp>
        <p:nvSpPr>
          <p:cNvPr id="19" name="Text 17"/>
          <p:cNvSpPr/>
          <p:nvPr/>
        </p:nvSpPr>
        <p:spPr>
          <a:xfrm>
            <a:off x="3336236" y="2816352"/>
            <a:ext cx="2560320" cy="384048"/>
          </a:xfrm>
          <a:prstGeom prst="rect">
            <a:avLst/>
          </a:prstGeom>
          <a:noFill/>
          <a:ln/>
        </p:spPr>
        <p:txBody>
          <a:bodyPr wrap="square" lIns="0" tIns="0" rIns="0" bIns="0" rtlCol="0" anchor="ctr"/>
          <a:lstStyle/>
          <a:p>
            <a:pPr marL="0" indent="0" algn="ctr" rtl="1">
              <a:buNone/>
            </a:pPr>
            <a:r>
              <a:rPr lang="en-US" sz="1300" b="1" dirty="0">
                <a:solidFill>
                  <a:srgbClr val="0D2137"/>
                </a:solidFill>
                <a:latin typeface="Arial" pitchFamily="34" charset="0"/>
                <a:ea typeface="Arial" pitchFamily="34" charset="-122"/>
                <a:cs typeface="Arial" pitchFamily="34" charset="-120"/>
              </a:rPr>
              <a:t>استبانة ولي الأمر</a:t>
            </a:r>
            <a:endParaRPr lang="en-US" sz="1300" dirty="0"/>
          </a:p>
        </p:txBody>
      </p:sp>
      <p:sp>
        <p:nvSpPr>
          <p:cNvPr id="20" name="Text 18"/>
          <p:cNvSpPr/>
          <p:nvPr/>
        </p:nvSpPr>
        <p:spPr>
          <a:xfrm>
            <a:off x="3336236" y="3227832"/>
            <a:ext cx="2560320" cy="978408"/>
          </a:xfrm>
          <a:prstGeom prst="rect">
            <a:avLst/>
          </a:prstGeom>
          <a:noFill/>
          <a:ln/>
        </p:spPr>
        <p:txBody>
          <a:bodyPr wrap="square" rtlCol="0" anchor="t"/>
          <a:lstStyle/>
          <a:p>
            <a:pPr marL="0" indent="0" algn="r" rtl="1">
              <a:buNone/>
            </a:pPr>
            <a:r>
              <a:rPr lang="en-US" sz="1100" dirty="0">
                <a:solidFill>
                  <a:srgbClr val="3D5068"/>
                </a:solidFill>
                <a:latin typeface="Arial" pitchFamily="34" charset="0"/>
                <a:ea typeface="Arial" pitchFamily="34" charset="-122"/>
                <a:cs typeface="Arial" pitchFamily="34" charset="-120"/>
              </a:rPr>
              <a:t>تعكس رأي الأسرة في جودة التعليم المقدم لأبنائهم ومدى تواصل المدرسة معهم وإشراكهم في العملية التعليمية ودعم نموهم وتحضيرهم للمستقبل</a:t>
            </a:r>
            <a:endParaRPr lang="en-US" sz="1100" dirty="0"/>
          </a:p>
        </p:txBody>
      </p:sp>
      <p:sp>
        <p:nvSpPr>
          <p:cNvPr id="21" name="Shape 19"/>
          <p:cNvSpPr/>
          <p:nvPr/>
        </p:nvSpPr>
        <p:spPr>
          <a:xfrm>
            <a:off x="227276" y="2103120"/>
            <a:ext cx="2743200" cy="214884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22" name="Shape 20"/>
          <p:cNvSpPr/>
          <p:nvPr/>
        </p:nvSpPr>
        <p:spPr>
          <a:xfrm>
            <a:off x="227276" y="2103120"/>
            <a:ext cx="2743200" cy="73152"/>
          </a:xfrm>
          <a:prstGeom prst="rect">
            <a:avLst/>
          </a:prstGeom>
          <a:solidFill>
            <a:srgbClr val="1A8A5A"/>
          </a:solidFill>
          <a:ln w="12700">
            <a:solidFill>
              <a:srgbClr val="1A8A5A"/>
            </a:solidFill>
            <a:prstDash val="solid"/>
          </a:ln>
        </p:spPr>
      </p:sp>
      <p:sp>
        <p:nvSpPr>
          <p:cNvPr id="23" name="Shape 21"/>
          <p:cNvSpPr/>
          <p:nvPr/>
        </p:nvSpPr>
        <p:spPr>
          <a:xfrm>
            <a:off x="1370276" y="2240280"/>
            <a:ext cx="502920" cy="502920"/>
          </a:xfrm>
          <a:prstGeom prst="ellipse">
            <a:avLst/>
          </a:prstGeom>
          <a:solidFill>
            <a:srgbClr val="1A8A5A"/>
          </a:solidFill>
          <a:ln w="12700">
            <a:solidFill>
              <a:srgbClr val="1A8A5A"/>
            </a:solidFill>
            <a:prstDash val="solid"/>
          </a:ln>
        </p:spPr>
      </p:sp>
      <p:sp>
        <p:nvSpPr>
          <p:cNvPr id="24" name="Text 22"/>
          <p:cNvSpPr/>
          <p:nvPr/>
        </p:nvSpPr>
        <p:spPr>
          <a:xfrm>
            <a:off x="1370276" y="2240280"/>
            <a:ext cx="502920" cy="502920"/>
          </a:xfrm>
          <a:prstGeom prst="rect">
            <a:avLst/>
          </a:prstGeom>
          <a:noFill/>
          <a:ln/>
        </p:spPr>
        <p:txBody>
          <a:bodyPr wrap="square" lIns="0" tIns="0" rIns="0" bIns="0" rtlCol="0" anchor="ctr"/>
          <a:lstStyle/>
          <a:p>
            <a:pPr marL="0" indent="0" algn="ctr">
              <a:buNone/>
            </a:pPr>
            <a:r>
              <a:rPr lang="en-US" sz="1800" dirty="0">
                <a:solidFill>
                  <a:srgbClr val="FFFFFF"/>
                </a:solidFill>
                <a:latin typeface="Arial" pitchFamily="34" charset="0"/>
                <a:ea typeface="Arial" pitchFamily="34" charset="-122"/>
                <a:cs typeface="Arial" pitchFamily="34" charset="-120"/>
              </a:rPr>
              <a:t>👨‍🏫</a:t>
            </a:r>
            <a:endParaRPr lang="en-US" sz="1800" dirty="0"/>
          </a:p>
        </p:txBody>
      </p:sp>
      <p:sp>
        <p:nvSpPr>
          <p:cNvPr id="25" name="Text 23"/>
          <p:cNvSpPr/>
          <p:nvPr/>
        </p:nvSpPr>
        <p:spPr>
          <a:xfrm>
            <a:off x="318716" y="2816352"/>
            <a:ext cx="2560320" cy="384048"/>
          </a:xfrm>
          <a:prstGeom prst="rect">
            <a:avLst/>
          </a:prstGeom>
          <a:noFill/>
          <a:ln/>
        </p:spPr>
        <p:txBody>
          <a:bodyPr wrap="square" lIns="0" tIns="0" rIns="0" bIns="0" rtlCol="0" anchor="ctr"/>
          <a:lstStyle/>
          <a:p>
            <a:pPr marL="0" indent="0" algn="ctr" rtl="1">
              <a:buNone/>
            </a:pPr>
            <a:r>
              <a:rPr lang="en-US" sz="1300" b="1" dirty="0">
                <a:solidFill>
                  <a:srgbClr val="1A8A5A"/>
                </a:solidFill>
                <a:latin typeface="Arial" pitchFamily="34" charset="0"/>
                <a:ea typeface="Arial" pitchFamily="34" charset="-122"/>
                <a:cs typeface="Arial" pitchFamily="34" charset="-120"/>
              </a:rPr>
              <a:t>استبانة المعلم</a:t>
            </a:r>
            <a:endParaRPr lang="en-US" sz="1300" dirty="0"/>
          </a:p>
        </p:txBody>
      </p:sp>
      <p:sp>
        <p:nvSpPr>
          <p:cNvPr id="26" name="Text 24"/>
          <p:cNvSpPr/>
          <p:nvPr/>
        </p:nvSpPr>
        <p:spPr>
          <a:xfrm>
            <a:off x="318716" y="3227832"/>
            <a:ext cx="2560320" cy="978408"/>
          </a:xfrm>
          <a:prstGeom prst="rect">
            <a:avLst/>
          </a:prstGeom>
          <a:noFill/>
          <a:ln/>
        </p:spPr>
        <p:txBody>
          <a:bodyPr wrap="square" rtlCol="0" anchor="t"/>
          <a:lstStyle/>
          <a:p>
            <a:pPr marL="0" indent="0" algn="r" rtl="1">
              <a:buNone/>
            </a:pPr>
            <a:r>
              <a:rPr lang="en-US" sz="1100" dirty="0">
                <a:solidFill>
                  <a:srgbClr val="3D5068"/>
                </a:solidFill>
                <a:latin typeface="Arial" pitchFamily="34" charset="0"/>
                <a:ea typeface="Arial" pitchFamily="34" charset="-122"/>
                <a:cs typeface="Arial" pitchFamily="34" charset="-120"/>
              </a:rPr>
              <a:t>تكشف آراء المعلمين في بيئة العمل المهني ومدى توفر دعم القيادة للتطوير المهني والموارد اللازمة وجودة العلاقات في المجتمع المدرسي</a:t>
            </a:r>
            <a:endParaRPr lang="en-US" sz="1100" dirty="0"/>
          </a:p>
        </p:txBody>
      </p:sp>
      <p:sp>
        <p:nvSpPr>
          <p:cNvPr id="27" name="Shape 25"/>
          <p:cNvSpPr/>
          <p:nvPr/>
        </p:nvSpPr>
        <p:spPr>
          <a:xfrm>
            <a:off x="227276" y="4389120"/>
            <a:ext cx="8503920" cy="59436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28" name="Shape 26"/>
          <p:cNvSpPr/>
          <p:nvPr/>
        </p:nvSpPr>
        <p:spPr>
          <a:xfrm>
            <a:off x="8667188" y="4389120"/>
            <a:ext cx="64008" cy="594360"/>
          </a:xfrm>
          <a:prstGeom prst="rect">
            <a:avLst/>
          </a:prstGeom>
          <a:solidFill>
            <a:srgbClr val="C9A227"/>
          </a:solidFill>
          <a:ln w="12700">
            <a:solidFill>
              <a:srgbClr val="C9A227"/>
            </a:solidFill>
            <a:prstDash val="solid"/>
          </a:ln>
        </p:spPr>
      </p:sp>
      <p:sp>
        <p:nvSpPr>
          <p:cNvPr id="29" name="Text 27"/>
          <p:cNvSpPr/>
          <p:nvPr/>
        </p:nvSpPr>
        <p:spPr>
          <a:xfrm>
            <a:off x="364436" y="4434840"/>
            <a:ext cx="8229600" cy="502920"/>
          </a:xfrm>
          <a:prstGeom prst="rect">
            <a:avLst/>
          </a:prstGeom>
          <a:noFill/>
          <a:ln/>
        </p:spPr>
        <p:txBody>
          <a:bodyPr wrap="square" lIns="0" tIns="0" rIns="0" bIns="0" rtlCol="0" anchor="ctr"/>
          <a:lstStyle/>
          <a:p>
            <a:pPr marL="0" indent="0" algn="ctr" rtl="1">
              <a:buNone/>
            </a:pPr>
            <a:r>
              <a:rPr lang="en-US" sz="1200" b="1" dirty="0">
                <a:solidFill>
                  <a:srgbClr val="0D2137"/>
                </a:solidFill>
                <a:latin typeface="Arial" pitchFamily="34" charset="0"/>
                <a:ea typeface="Arial" pitchFamily="34" charset="-122"/>
                <a:cs typeface="Arial" pitchFamily="34" charset="-120"/>
              </a:rPr>
              <a:t>توظيف نتائج الاستبانات في تحليل الفجوات بين الإدراك الذاتي والتقويم الخارجي يُسهم في وضع خطط تحسين أكثر دقة وفاعلية</a:t>
            </a:r>
            <a:endParaRPr lang="en-US" sz="12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bg>
      <p:bgPr>
        <a:solidFill>
          <a:srgbClr val="F4F7FA"/>
        </a:solidFill>
        <a:effectLst/>
      </p:bgPr>
    </p:bg>
    <p:spTree>
      <p:nvGrpSpPr>
        <p:cNvPr id="1" name=""/>
        <p:cNvGrpSpPr/>
        <p:nvPr/>
      </p:nvGrpSpPr>
      <p:grpSpPr>
        <a:xfrm>
          <a:off x="0" y="0"/>
          <a:ext cx="0" cy="0"/>
          <a:chOff x="0" y="0"/>
          <a:chExt cx="0" cy="0"/>
        </a:xfrm>
      </p:grpSpPr>
      <p:sp>
        <p:nvSpPr>
          <p:cNvPr id="2" name="Shape 0"/>
          <p:cNvSpPr/>
          <p:nvPr/>
        </p:nvSpPr>
        <p:spPr>
          <a:xfrm>
            <a:off x="0" y="0"/>
            <a:ext cx="9144000" cy="1097280"/>
          </a:xfrm>
          <a:prstGeom prst="rect">
            <a:avLst/>
          </a:prstGeom>
          <a:solidFill>
            <a:srgbClr val="0D2137"/>
          </a:solidFill>
          <a:ln w="12700">
            <a:solidFill>
              <a:srgbClr val="0D2137"/>
            </a:solidFill>
            <a:prstDash val="solid"/>
          </a:ln>
        </p:spPr>
      </p:sp>
      <p:sp>
        <p:nvSpPr>
          <p:cNvPr id="3" name="Shape 1"/>
          <p:cNvSpPr/>
          <p:nvPr/>
        </p:nvSpPr>
        <p:spPr>
          <a:xfrm>
            <a:off x="0" y="1097280"/>
            <a:ext cx="9144000" cy="64008"/>
          </a:xfrm>
          <a:prstGeom prst="rect">
            <a:avLst/>
          </a:prstGeom>
          <a:solidFill>
            <a:srgbClr val="0A6E75"/>
          </a:solidFill>
          <a:ln w="12700">
            <a:solidFill>
              <a:srgbClr val="0A6E75"/>
            </a:solidFill>
            <a:prstDash val="solid"/>
          </a:ln>
        </p:spPr>
      </p:sp>
      <p:sp>
        <p:nvSpPr>
          <p:cNvPr id="4" name="Text 2"/>
          <p:cNvSpPr/>
          <p:nvPr/>
        </p:nvSpPr>
        <p:spPr>
          <a:xfrm>
            <a:off x="365760" y="73152"/>
            <a:ext cx="8412480" cy="777240"/>
          </a:xfrm>
          <a:prstGeom prst="rect">
            <a:avLst/>
          </a:prstGeom>
          <a:noFill/>
          <a:ln/>
        </p:spPr>
        <p:txBody>
          <a:bodyPr wrap="square" lIns="0" tIns="0" rIns="0" bIns="0" rtlCol="0" anchor="ctr"/>
          <a:lstStyle/>
          <a:p>
            <a:pPr marL="0" indent="0" algn="r" rtl="1">
              <a:buNone/>
            </a:pPr>
            <a:r>
              <a:rPr lang="en-US" sz="2600" b="1" dirty="0">
                <a:solidFill>
                  <a:srgbClr val="FFFFFF"/>
                </a:solidFill>
                <a:latin typeface="Arial" pitchFamily="34" charset="0"/>
                <a:ea typeface="Arial" pitchFamily="34" charset="-122"/>
                <a:cs typeface="Arial" pitchFamily="34" charset="-120"/>
              </a:rPr>
              <a:t>دور القيادة المدرسية ولجان التميز</a:t>
            </a:r>
            <a:endParaRPr lang="en-US" sz="2600" dirty="0"/>
          </a:p>
        </p:txBody>
      </p:sp>
      <p:sp>
        <p:nvSpPr>
          <p:cNvPr id="5" name="Text 3"/>
          <p:cNvSpPr/>
          <p:nvPr/>
        </p:nvSpPr>
        <p:spPr>
          <a:xfrm>
            <a:off x="365760" y="777240"/>
            <a:ext cx="8412480" cy="338328"/>
          </a:xfrm>
          <a:prstGeom prst="rect">
            <a:avLst/>
          </a:prstGeom>
          <a:noFill/>
          <a:ln/>
        </p:spPr>
        <p:txBody>
          <a:bodyPr wrap="square" lIns="0" tIns="0" rIns="0" bIns="0" rtlCol="0" anchor="t"/>
          <a:lstStyle/>
          <a:p>
            <a:pPr marL="0" indent="0" algn="r" rtl="1">
              <a:buNone/>
            </a:pPr>
            <a:r>
              <a:rPr lang="en-US" sz="1300" dirty="0">
                <a:solidFill>
                  <a:srgbClr val="A8D4E0"/>
                </a:solidFill>
                <a:latin typeface="Arial" pitchFamily="34" charset="0"/>
                <a:ea typeface="Arial" pitchFamily="34" charset="-122"/>
                <a:cs typeface="Arial" pitchFamily="34" charset="-120"/>
              </a:rPr>
              <a:t>تحويل نتائج التقويم إلى قرارات وخطط تحسين فاعلة</a:t>
            </a:r>
            <a:endParaRPr lang="en-US" sz="1300" dirty="0"/>
          </a:p>
        </p:txBody>
      </p:sp>
      <p:sp>
        <p:nvSpPr>
          <p:cNvPr id="6" name="Shape 4"/>
          <p:cNvSpPr/>
          <p:nvPr/>
        </p:nvSpPr>
        <p:spPr>
          <a:xfrm>
            <a:off x="4700548" y="1371600"/>
            <a:ext cx="4297680" cy="164592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7" name="Shape 5"/>
          <p:cNvSpPr/>
          <p:nvPr/>
        </p:nvSpPr>
        <p:spPr>
          <a:xfrm>
            <a:off x="8449588" y="1463040"/>
            <a:ext cx="457200" cy="457200"/>
          </a:xfrm>
          <a:prstGeom prst="ellipse">
            <a:avLst/>
          </a:prstGeom>
          <a:solidFill>
            <a:srgbClr val="0D2137"/>
          </a:solidFill>
          <a:ln w="12700">
            <a:solidFill>
              <a:srgbClr val="0D2137"/>
            </a:solidFill>
            <a:prstDash val="solid"/>
          </a:ln>
        </p:spPr>
      </p:sp>
      <p:sp>
        <p:nvSpPr>
          <p:cNvPr id="8" name="Text 6"/>
          <p:cNvSpPr/>
          <p:nvPr/>
        </p:nvSpPr>
        <p:spPr>
          <a:xfrm>
            <a:off x="8449588" y="1463040"/>
            <a:ext cx="457200" cy="457200"/>
          </a:xfrm>
          <a:prstGeom prst="rect">
            <a:avLst/>
          </a:prstGeom>
          <a:noFill/>
          <a:ln/>
        </p:spPr>
        <p:txBody>
          <a:bodyPr wrap="square" lIns="0" tIns="0" rIns="0" bIns="0" rtlCol="0" anchor="ctr"/>
          <a:lstStyle/>
          <a:p>
            <a:pPr marL="0" indent="0" algn="ctr">
              <a:buNone/>
            </a:pPr>
            <a:r>
              <a:rPr lang="en-US" sz="1800" dirty="0">
                <a:solidFill>
                  <a:srgbClr val="FFFFFF"/>
                </a:solidFill>
                <a:latin typeface="Arial" pitchFamily="34" charset="0"/>
                <a:ea typeface="Arial" pitchFamily="34" charset="-122"/>
                <a:cs typeface="Arial" pitchFamily="34" charset="-120"/>
              </a:rPr>
              <a:t>🔍</a:t>
            </a:r>
            <a:endParaRPr lang="en-US" sz="1800" dirty="0"/>
          </a:p>
        </p:txBody>
      </p:sp>
      <p:sp>
        <p:nvSpPr>
          <p:cNvPr id="9" name="Text 7"/>
          <p:cNvSpPr/>
          <p:nvPr/>
        </p:nvSpPr>
        <p:spPr>
          <a:xfrm>
            <a:off x="4817830" y="1481328"/>
            <a:ext cx="3520440" cy="365760"/>
          </a:xfrm>
          <a:prstGeom prst="rect">
            <a:avLst/>
          </a:prstGeom>
          <a:noFill/>
          <a:ln/>
        </p:spPr>
        <p:txBody>
          <a:bodyPr wrap="square" lIns="0" tIns="0" rIns="0" bIns="0" rtlCol="0" anchor="ctr"/>
          <a:lstStyle/>
          <a:p>
            <a:pPr marL="0" indent="0" algn="r" rtl="1">
              <a:buNone/>
            </a:pPr>
            <a:r>
              <a:rPr lang="en-US" sz="1300" b="1" dirty="0">
                <a:solidFill>
                  <a:srgbClr val="0D2137"/>
                </a:solidFill>
                <a:latin typeface="Arial" pitchFamily="34" charset="0"/>
                <a:ea typeface="Arial" pitchFamily="34" charset="-122"/>
                <a:cs typeface="Arial" pitchFamily="34" charset="-120"/>
              </a:rPr>
              <a:t>تحليل نتائج التقويم</a:t>
            </a:r>
            <a:endParaRPr lang="en-US" sz="1300" dirty="0"/>
          </a:p>
        </p:txBody>
      </p:sp>
      <p:sp>
        <p:nvSpPr>
          <p:cNvPr id="11" name="Text 9"/>
          <p:cNvSpPr/>
          <p:nvPr/>
        </p:nvSpPr>
        <p:spPr>
          <a:xfrm>
            <a:off x="4817830" y="1947672"/>
            <a:ext cx="3977640" cy="1024128"/>
          </a:xfrm>
          <a:prstGeom prst="rect">
            <a:avLst/>
          </a:prstGeom>
          <a:noFill/>
          <a:ln/>
        </p:spPr>
        <p:txBody>
          <a:bodyPr wrap="square" rtlCol="0" anchor="t"/>
          <a:lstStyle/>
          <a:p>
            <a:pPr marL="0" indent="0" algn="r" rtl="1">
              <a:buNone/>
            </a:pPr>
            <a:r>
              <a:rPr lang="en-US" sz="1100" dirty="0">
                <a:solidFill>
                  <a:srgbClr val="3D5068"/>
                </a:solidFill>
                <a:latin typeface="Arial" pitchFamily="34" charset="0"/>
                <a:ea typeface="Arial" pitchFamily="34" charset="-122"/>
                <a:cs typeface="Arial" pitchFamily="34" charset="-120"/>
              </a:rPr>
              <a:t>قراءة التقرير التفصيلي في جميع المجالات والمعايير والمؤشرات وتحديد الفجوات بين الأداء الفعلي والمستهدف وترتيب أولويات التحسين</a:t>
            </a:r>
            <a:endParaRPr lang="en-US" sz="1100" dirty="0"/>
          </a:p>
        </p:txBody>
      </p:sp>
      <p:sp>
        <p:nvSpPr>
          <p:cNvPr id="12" name="Shape 10"/>
          <p:cNvSpPr/>
          <p:nvPr/>
        </p:nvSpPr>
        <p:spPr>
          <a:xfrm>
            <a:off x="174268" y="1371600"/>
            <a:ext cx="4297680" cy="164592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13" name="Shape 11"/>
          <p:cNvSpPr/>
          <p:nvPr/>
        </p:nvSpPr>
        <p:spPr>
          <a:xfrm>
            <a:off x="3903430" y="1463040"/>
            <a:ext cx="457200" cy="457200"/>
          </a:xfrm>
          <a:prstGeom prst="ellipse">
            <a:avLst/>
          </a:prstGeom>
          <a:solidFill>
            <a:srgbClr val="0A6E75"/>
          </a:solidFill>
          <a:ln w="12700">
            <a:solidFill>
              <a:srgbClr val="0A6E75"/>
            </a:solidFill>
            <a:prstDash val="solid"/>
          </a:ln>
        </p:spPr>
      </p:sp>
      <p:sp>
        <p:nvSpPr>
          <p:cNvPr id="14" name="Text 12"/>
          <p:cNvSpPr/>
          <p:nvPr/>
        </p:nvSpPr>
        <p:spPr>
          <a:xfrm>
            <a:off x="3903430" y="1463040"/>
            <a:ext cx="457200" cy="457200"/>
          </a:xfrm>
          <a:prstGeom prst="rect">
            <a:avLst/>
          </a:prstGeom>
          <a:noFill/>
          <a:ln/>
        </p:spPr>
        <p:txBody>
          <a:bodyPr wrap="square" lIns="0" tIns="0" rIns="0" bIns="0" rtlCol="0" anchor="ctr"/>
          <a:lstStyle/>
          <a:p>
            <a:pPr marL="0" indent="0" algn="ctr">
              <a:buNone/>
            </a:pPr>
            <a:r>
              <a:rPr lang="en-US" sz="1800" dirty="0">
                <a:solidFill>
                  <a:srgbClr val="FFFFFF"/>
                </a:solidFill>
                <a:latin typeface="Arial" pitchFamily="34" charset="0"/>
                <a:ea typeface="Arial" pitchFamily="34" charset="-122"/>
                <a:cs typeface="Arial" pitchFamily="34" charset="-120"/>
              </a:rPr>
              <a:t>📋</a:t>
            </a:r>
            <a:endParaRPr lang="en-US" sz="1800" dirty="0"/>
          </a:p>
        </p:txBody>
      </p:sp>
      <p:sp>
        <p:nvSpPr>
          <p:cNvPr id="15" name="Text 13"/>
          <p:cNvSpPr/>
          <p:nvPr/>
        </p:nvSpPr>
        <p:spPr>
          <a:xfrm>
            <a:off x="291550" y="1481328"/>
            <a:ext cx="3520440" cy="365760"/>
          </a:xfrm>
          <a:prstGeom prst="rect">
            <a:avLst/>
          </a:prstGeom>
          <a:noFill/>
          <a:ln/>
        </p:spPr>
        <p:txBody>
          <a:bodyPr wrap="square" lIns="0" tIns="0" rIns="0" bIns="0" rtlCol="0" anchor="ctr"/>
          <a:lstStyle/>
          <a:p>
            <a:pPr marL="0" indent="0" algn="r" rtl="1">
              <a:buNone/>
            </a:pPr>
            <a:r>
              <a:rPr lang="en-US" sz="1300" b="1" dirty="0">
                <a:solidFill>
                  <a:srgbClr val="0A6E75"/>
                </a:solidFill>
                <a:latin typeface="Arial" pitchFamily="34" charset="0"/>
                <a:ea typeface="Arial" pitchFamily="34" charset="-122"/>
                <a:cs typeface="Arial" pitchFamily="34" charset="-120"/>
              </a:rPr>
              <a:t>بناء خطط التحسين</a:t>
            </a:r>
            <a:endParaRPr lang="en-US" sz="1300" dirty="0"/>
          </a:p>
        </p:txBody>
      </p:sp>
      <p:sp>
        <p:nvSpPr>
          <p:cNvPr id="17" name="Text 15"/>
          <p:cNvSpPr/>
          <p:nvPr/>
        </p:nvSpPr>
        <p:spPr>
          <a:xfrm>
            <a:off x="291550" y="1947672"/>
            <a:ext cx="3977640" cy="1024128"/>
          </a:xfrm>
          <a:prstGeom prst="rect">
            <a:avLst/>
          </a:prstGeom>
          <a:noFill/>
          <a:ln/>
        </p:spPr>
        <p:txBody>
          <a:bodyPr wrap="square" rtlCol="0" anchor="t"/>
          <a:lstStyle/>
          <a:p>
            <a:pPr marL="0" indent="0" algn="r" rtl="1">
              <a:buNone/>
            </a:pPr>
            <a:r>
              <a:rPr lang="en-US" sz="1100" dirty="0">
                <a:solidFill>
                  <a:srgbClr val="3D5068"/>
                </a:solidFill>
                <a:latin typeface="Arial" pitchFamily="34" charset="0"/>
                <a:ea typeface="Arial" pitchFamily="34" charset="-122"/>
                <a:cs typeface="Arial" pitchFamily="34" charset="-120"/>
              </a:rPr>
              <a:t>صياغة خطة تحسين واضحة وشاملة بأهداف ذكية ومبادرات قابلة للقياس ومسؤوليات موزعة وجدول زمني محدد لكل إجراء</a:t>
            </a:r>
            <a:endParaRPr lang="en-US" sz="1100" dirty="0"/>
          </a:p>
        </p:txBody>
      </p:sp>
      <p:sp>
        <p:nvSpPr>
          <p:cNvPr id="18" name="Shape 16"/>
          <p:cNvSpPr/>
          <p:nvPr/>
        </p:nvSpPr>
        <p:spPr>
          <a:xfrm>
            <a:off x="4700548" y="3154680"/>
            <a:ext cx="4297680" cy="164592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19" name="Shape 17"/>
          <p:cNvSpPr/>
          <p:nvPr/>
        </p:nvSpPr>
        <p:spPr>
          <a:xfrm>
            <a:off x="8449588" y="3246120"/>
            <a:ext cx="457200" cy="457200"/>
          </a:xfrm>
          <a:prstGeom prst="ellipse">
            <a:avLst/>
          </a:prstGeom>
          <a:solidFill>
            <a:srgbClr val="1A8A5A"/>
          </a:solidFill>
          <a:ln w="12700">
            <a:solidFill>
              <a:srgbClr val="1A8A5A"/>
            </a:solidFill>
            <a:prstDash val="solid"/>
          </a:ln>
        </p:spPr>
      </p:sp>
      <p:sp>
        <p:nvSpPr>
          <p:cNvPr id="20" name="Text 18"/>
          <p:cNvSpPr/>
          <p:nvPr/>
        </p:nvSpPr>
        <p:spPr>
          <a:xfrm>
            <a:off x="8449588" y="3246120"/>
            <a:ext cx="457200" cy="457200"/>
          </a:xfrm>
          <a:prstGeom prst="rect">
            <a:avLst/>
          </a:prstGeom>
          <a:noFill/>
          <a:ln/>
        </p:spPr>
        <p:txBody>
          <a:bodyPr wrap="square" lIns="0" tIns="0" rIns="0" bIns="0" rtlCol="0" anchor="ctr"/>
          <a:lstStyle/>
          <a:p>
            <a:pPr marL="0" indent="0" algn="ctr">
              <a:buNone/>
            </a:pPr>
            <a:r>
              <a:rPr lang="en-US" sz="1800" dirty="0">
                <a:solidFill>
                  <a:srgbClr val="FFFFFF"/>
                </a:solidFill>
                <a:latin typeface="Arial" pitchFamily="34" charset="0"/>
                <a:ea typeface="Arial" pitchFamily="34" charset="-122"/>
                <a:cs typeface="Arial" pitchFamily="34" charset="-120"/>
              </a:rPr>
              <a:t>⚙️</a:t>
            </a:r>
            <a:endParaRPr lang="en-US" sz="1800" dirty="0"/>
          </a:p>
        </p:txBody>
      </p:sp>
      <p:sp>
        <p:nvSpPr>
          <p:cNvPr id="21" name="Text 19"/>
          <p:cNvSpPr/>
          <p:nvPr/>
        </p:nvSpPr>
        <p:spPr>
          <a:xfrm>
            <a:off x="4817830" y="3264408"/>
            <a:ext cx="3520440" cy="365760"/>
          </a:xfrm>
          <a:prstGeom prst="rect">
            <a:avLst/>
          </a:prstGeom>
          <a:noFill/>
          <a:ln/>
        </p:spPr>
        <p:txBody>
          <a:bodyPr wrap="square" lIns="0" tIns="0" rIns="0" bIns="0" rtlCol="0" anchor="ctr"/>
          <a:lstStyle/>
          <a:p>
            <a:pPr marL="0" indent="0" algn="r" rtl="1">
              <a:buNone/>
            </a:pPr>
            <a:r>
              <a:rPr lang="en-US" sz="1300" b="1" dirty="0">
                <a:solidFill>
                  <a:srgbClr val="1A8A5A"/>
                </a:solidFill>
                <a:latin typeface="Arial" pitchFamily="34" charset="0"/>
                <a:ea typeface="Arial" pitchFamily="34" charset="-122"/>
                <a:cs typeface="Arial" pitchFamily="34" charset="-120"/>
              </a:rPr>
              <a:t>متابعة التنفيذ</a:t>
            </a:r>
            <a:endParaRPr lang="en-US" sz="1300" dirty="0"/>
          </a:p>
        </p:txBody>
      </p:sp>
      <p:sp>
        <p:nvSpPr>
          <p:cNvPr id="23" name="Text 21"/>
          <p:cNvSpPr/>
          <p:nvPr/>
        </p:nvSpPr>
        <p:spPr>
          <a:xfrm>
            <a:off x="4817830" y="3730752"/>
            <a:ext cx="3977640" cy="1024128"/>
          </a:xfrm>
          <a:prstGeom prst="rect">
            <a:avLst/>
          </a:prstGeom>
          <a:noFill/>
          <a:ln/>
        </p:spPr>
        <p:txBody>
          <a:bodyPr wrap="square" rtlCol="0" anchor="t"/>
          <a:lstStyle/>
          <a:p>
            <a:pPr marL="0" indent="0" algn="r" rtl="1">
              <a:buNone/>
            </a:pPr>
            <a:r>
              <a:rPr lang="en-US" sz="1100" dirty="0">
                <a:solidFill>
                  <a:srgbClr val="3D5068"/>
                </a:solidFill>
                <a:latin typeface="Arial" pitchFamily="34" charset="0"/>
                <a:ea typeface="Arial" pitchFamily="34" charset="-122"/>
                <a:cs typeface="Arial" pitchFamily="34" charset="-120"/>
              </a:rPr>
              <a:t>مراجعة مستمرة لتقدم الخطة من خلال اجتماعات دورية وأدوات متابعة فاعلة وتدوين التحديات وإجراء التعديلات اللازمة لضمان تحقيق الأهداف</a:t>
            </a:r>
            <a:endParaRPr lang="en-US" sz="1100" dirty="0"/>
          </a:p>
        </p:txBody>
      </p:sp>
      <p:sp>
        <p:nvSpPr>
          <p:cNvPr id="24" name="Shape 22"/>
          <p:cNvSpPr/>
          <p:nvPr/>
        </p:nvSpPr>
        <p:spPr>
          <a:xfrm>
            <a:off x="174268" y="3154680"/>
            <a:ext cx="4297680" cy="164592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25" name="Shape 23"/>
          <p:cNvSpPr/>
          <p:nvPr/>
        </p:nvSpPr>
        <p:spPr>
          <a:xfrm>
            <a:off x="3903430" y="3246120"/>
            <a:ext cx="457200" cy="457200"/>
          </a:xfrm>
          <a:prstGeom prst="ellipse">
            <a:avLst/>
          </a:prstGeom>
          <a:solidFill>
            <a:srgbClr val="1A7DAC"/>
          </a:solidFill>
          <a:ln w="12700">
            <a:solidFill>
              <a:srgbClr val="1A7DAC"/>
            </a:solidFill>
            <a:prstDash val="solid"/>
          </a:ln>
        </p:spPr>
      </p:sp>
      <p:sp>
        <p:nvSpPr>
          <p:cNvPr id="26" name="Text 24"/>
          <p:cNvSpPr/>
          <p:nvPr/>
        </p:nvSpPr>
        <p:spPr>
          <a:xfrm>
            <a:off x="3903430" y="3246120"/>
            <a:ext cx="457200" cy="457200"/>
          </a:xfrm>
          <a:prstGeom prst="rect">
            <a:avLst/>
          </a:prstGeom>
          <a:noFill/>
          <a:ln/>
        </p:spPr>
        <p:txBody>
          <a:bodyPr wrap="square" lIns="0" tIns="0" rIns="0" bIns="0" rtlCol="0" anchor="ctr"/>
          <a:lstStyle/>
          <a:p>
            <a:pPr marL="0" indent="0" algn="ctr">
              <a:buNone/>
            </a:pPr>
            <a:r>
              <a:rPr lang="en-US" sz="1800" dirty="0">
                <a:solidFill>
                  <a:srgbClr val="FFFFFF"/>
                </a:solidFill>
                <a:latin typeface="Arial" pitchFamily="34" charset="0"/>
                <a:ea typeface="Arial" pitchFamily="34" charset="-122"/>
                <a:cs typeface="Arial" pitchFamily="34" charset="-120"/>
              </a:rPr>
              <a:t>📈</a:t>
            </a:r>
            <a:endParaRPr lang="en-US" sz="1800" dirty="0"/>
          </a:p>
        </p:txBody>
      </p:sp>
      <p:sp>
        <p:nvSpPr>
          <p:cNvPr id="27" name="Text 25"/>
          <p:cNvSpPr/>
          <p:nvPr/>
        </p:nvSpPr>
        <p:spPr>
          <a:xfrm>
            <a:off x="291550" y="3264408"/>
            <a:ext cx="3520440" cy="365760"/>
          </a:xfrm>
          <a:prstGeom prst="rect">
            <a:avLst/>
          </a:prstGeom>
          <a:noFill/>
          <a:ln/>
        </p:spPr>
        <p:txBody>
          <a:bodyPr wrap="square" lIns="0" tIns="0" rIns="0" bIns="0" rtlCol="0" anchor="ctr"/>
          <a:lstStyle/>
          <a:p>
            <a:pPr marL="0" indent="0" algn="r" rtl="1">
              <a:buNone/>
            </a:pPr>
            <a:r>
              <a:rPr lang="en-US" sz="1300" b="1" dirty="0">
                <a:solidFill>
                  <a:srgbClr val="1A7DAC"/>
                </a:solidFill>
                <a:latin typeface="Arial" pitchFamily="34" charset="0"/>
                <a:ea typeface="Arial" pitchFamily="34" charset="-122"/>
                <a:cs typeface="Arial" pitchFamily="34" charset="-120"/>
              </a:rPr>
              <a:t>قياس الأثر والتطوير</a:t>
            </a:r>
            <a:endParaRPr lang="en-US" sz="1300" dirty="0"/>
          </a:p>
        </p:txBody>
      </p:sp>
      <p:sp>
        <p:nvSpPr>
          <p:cNvPr id="29" name="Text 27"/>
          <p:cNvSpPr/>
          <p:nvPr/>
        </p:nvSpPr>
        <p:spPr>
          <a:xfrm>
            <a:off x="291550" y="3730752"/>
            <a:ext cx="3977640" cy="1024128"/>
          </a:xfrm>
          <a:prstGeom prst="rect">
            <a:avLst/>
          </a:prstGeom>
          <a:noFill/>
          <a:ln/>
        </p:spPr>
        <p:txBody>
          <a:bodyPr wrap="square" rtlCol="0" anchor="t"/>
          <a:lstStyle/>
          <a:p>
            <a:pPr marL="0" indent="0" algn="r" rtl="1">
              <a:buNone/>
            </a:pPr>
            <a:r>
              <a:rPr lang="en-US" sz="1100" dirty="0">
                <a:solidFill>
                  <a:srgbClr val="3D5068"/>
                </a:solidFill>
                <a:latin typeface="Arial" pitchFamily="34" charset="0"/>
                <a:ea typeface="Arial" pitchFamily="34" charset="-122"/>
                <a:cs typeface="Arial" pitchFamily="34" charset="-120"/>
              </a:rPr>
              <a:t>تقييم أثر الخطة في تحسين مؤشرات الأداء ونواتج التعلم وتوثيق الممارسات الناجحة وتطوير دورة التحسين استعداداً لدورة التقويم القادمة</a:t>
            </a:r>
            <a:endParaRPr lang="en-US" sz="1100" dirty="0"/>
          </a:p>
        </p:txBody>
      </p:sp>
      <p:sp>
        <p:nvSpPr>
          <p:cNvPr id="30" name="Text 28"/>
          <p:cNvSpPr/>
          <p:nvPr/>
        </p:nvSpPr>
        <p:spPr>
          <a:xfrm>
            <a:off x="174268" y="4773168"/>
            <a:ext cx="8503920" cy="274320"/>
          </a:xfrm>
          <a:prstGeom prst="rect">
            <a:avLst/>
          </a:prstGeom>
          <a:noFill/>
          <a:ln/>
        </p:spPr>
        <p:txBody>
          <a:bodyPr wrap="square" rtlCol="0" anchor="ctr"/>
          <a:lstStyle/>
          <a:p>
            <a:pPr marL="0" indent="0" algn="ctr" rtl="1">
              <a:buNone/>
            </a:pPr>
            <a:r>
              <a:rPr lang="en-US" sz="1150" b="1" i="1" dirty="0">
                <a:solidFill>
                  <a:srgbClr val="0A6E75"/>
                </a:solidFill>
                <a:latin typeface="Arial" pitchFamily="34" charset="0"/>
                <a:ea typeface="Arial" pitchFamily="34" charset="-122"/>
                <a:cs typeface="Arial" pitchFamily="34" charset="-120"/>
              </a:rPr>
              <a:t>لجان التميز المدرسية هي المحرك الأساسي لتحويل تقرير التقويم إلى إجراءات تغيير فعلية وقابلة للقياس</a:t>
            </a:r>
            <a:endParaRPr lang="en-US" sz="115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bg>
      <p:bgPr>
        <a:solidFill>
          <a:srgbClr val="F4F7FA"/>
        </a:solidFill>
        <a:effectLst/>
      </p:bgPr>
    </p:bg>
    <p:spTree>
      <p:nvGrpSpPr>
        <p:cNvPr id="1" name=""/>
        <p:cNvGrpSpPr/>
        <p:nvPr/>
      </p:nvGrpSpPr>
      <p:grpSpPr>
        <a:xfrm>
          <a:off x="0" y="0"/>
          <a:ext cx="0" cy="0"/>
          <a:chOff x="0" y="0"/>
          <a:chExt cx="0" cy="0"/>
        </a:xfrm>
      </p:grpSpPr>
      <p:sp>
        <p:nvSpPr>
          <p:cNvPr id="2" name="Shape 0"/>
          <p:cNvSpPr/>
          <p:nvPr/>
        </p:nvSpPr>
        <p:spPr>
          <a:xfrm>
            <a:off x="0" y="0"/>
            <a:ext cx="9144000" cy="1097280"/>
          </a:xfrm>
          <a:prstGeom prst="rect">
            <a:avLst/>
          </a:prstGeom>
          <a:solidFill>
            <a:srgbClr val="0D2137"/>
          </a:solidFill>
          <a:ln w="12700">
            <a:solidFill>
              <a:srgbClr val="0D2137"/>
            </a:solidFill>
            <a:prstDash val="solid"/>
          </a:ln>
        </p:spPr>
      </p:sp>
      <p:sp>
        <p:nvSpPr>
          <p:cNvPr id="3" name="Shape 1"/>
          <p:cNvSpPr/>
          <p:nvPr/>
        </p:nvSpPr>
        <p:spPr>
          <a:xfrm>
            <a:off x="0" y="1097280"/>
            <a:ext cx="9144000" cy="64008"/>
          </a:xfrm>
          <a:prstGeom prst="rect">
            <a:avLst/>
          </a:prstGeom>
          <a:solidFill>
            <a:srgbClr val="0A6E75"/>
          </a:solidFill>
          <a:ln w="12700">
            <a:solidFill>
              <a:srgbClr val="0A6E75"/>
            </a:solidFill>
            <a:prstDash val="solid"/>
          </a:ln>
        </p:spPr>
      </p:sp>
      <p:sp>
        <p:nvSpPr>
          <p:cNvPr id="4" name="Text 2"/>
          <p:cNvSpPr/>
          <p:nvPr/>
        </p:nvSpPr>
        <p:spPr>
          <a:xfrm>
            <a:off x="365760" y="73152"/>
            <a:ext cx="8412480" cy="777240"/>
          </a:xfrm>
          <a:prstGeom prst="rect">
            <a:avLst/>
          </a:prstGeom>
          <a:noFill/>
          <a:ln/>
        </p:spPr>
        <p:txBody>
          <a:bodyPr wrap="square" lIns="0" tIns="0" rIns="0" bIns="0" rtlCol="0" anchor="ctr"/>
          <a:lstStyle/>
          <a:p>
            <a:pPr marL="0" indent="0" algn="r" rtl="1">
              <a:buNone/>
            </a:pPr>
            <a:r>
              <a:rPr lang="en-US" sz="2600" b="1" dirty="0">
                <a:solidFill>
                  <a:srgbClr val="FFFFFF"/>
                </a:solidFill>
                <a:latin typeface="Arial" pitchFamily="34" charset="0"/>
                <a:ea typeface="Arial" pitchFamily="34" charset="-122"/>
                <a:cs typeface="Arial" pitchFamily="34" charset="-120"/>
              </a:rPr>
              <a:t>منهجية إعداد خطة التحسين</a:t>
            </a:r>
            <a:endParaRPr lang="en-US" sz="2600" dirty="0"/>
          </a:p>
        </p:txBody>
      </p:sp>
      <p:sp>
        <p:nvSpPr>
          <p:cNvPr id="5" name="Text 3"/>
          <p:cNvSpPr/>
          <p:nvPr/>
        </p:nvSpPr>
        <p:spPr>
          <a:xfrm>
            <a:off x="365760" y="777240"/>
            <a:ext cx="8412480" cy="338328"/>
          </a:xfrm>
          <a:prstGeom prst="rect">
            <a:avLst/>
          </a:prstGeom>
          <a:noFill/>
          <a:ln/>
        </p:spPr>
        <p:txBody>
          <a:bodyPr wrap="square" lIns="0" tIns="0" rIns="0" bIns="0" rtlCol="0" anchor="t"/>
          <a:lstStyle/>
          <a:p>
            <a:pPr marL="0" indent="0" algn="r" rtl="1">
              <a:buNone/>
            </a:pPr>
            <a:r>
              <a:rPr lang="en-US" sz="1300" dirty="0">
                <a:solidFill>
                  <a:srgbClr val="A8D4E0"/>
                </a:solidFill>
                <a:latin typeface="Arial" pitchFamily="34" charset="0"/>
                <a:ea typeface="Arial" pitchFamily="34" charset="-122"/>
                <a:cs typeface="Arial" pitchFamily="34" charset="-120"/>
              </a:rPr>
              <a:t>خطوات منهجية من تحليل البيانات إلى قياس الأثر</a:t>
            </a:r>
            <a:endParaRPr lang="en-US" sz="1300" dirty="0"/>
          </a:p>
        </p:txBody>
      </p:sp>
      <p:sp>
        <p:nvSpPr>
          <p:cNvPr id="6" name="Shape 4"/>
          <p:cNvSpPr/>
          <p:nvPr/>
        </p:nvSpPr>
        <p:spPr>
          <a:xfrm>
            <a:off x="777240" y="2331720"/>
            <a:ext cx="7589520" cy="36576"/>
          </a:xfrm>
          <a:prstGeom prst="rect">
            <a:avLst/>
          </a:prstGeom>
          <a:solidFill>
            <a:srgbClr val="C8D6E5"/>
          </a:solidFill>
          <a:ln w="12700">
            <a:solidFill>
              <a:srgbClr val="C8D6E5"/>
            </a:solidFill>
            <a:prstDash val="solid"/>
          </a:ln>
        </p:spPr>
      </p:sp>
      <p:sp>
        <p:nvSpPr>
          <p:cNvPr id="7" name="Shape 5"/>
          <p:cNvSpPr/>
          <p:nvPr/>
        </p:nvSpPr>
        <p:spPr>
          <a:xfrm>
            <a:off x="777240" y="1993392"/>
            <a:ext cx="685800" cy="685800"/>
          </a:xfrm>
          <a:prstGeom prst="ellipse">
            <a:avLst/>
          </a:prstGeom>
          <a:solidFill>
            <a:srgbClr val="0D2137"/>
          </a:solidFill>
          <a:ln w="12700">
            <a:solidFill>
              <a:srgbClr val="0D2137"/>
            </a:solidFill>
            <a:prstDash val="solid"/>
          </a:ln>
        </p:spPr>
      </p:sp>
      <p:sp>
        <p:nvSpPr>
          <p:cNvPr id="8" name="Text 6"/>
          <p:cNvSpPr/>
          <p:nvPr/>
        </p:nvSpPr>
        <p:spPr>
          <a:xfrm>
            <a:off x="777240" y="1993392"/>
            <a:ext cx="685800" cy="685800"/>
          </a:xfrm>
          <a:prstGeom prst="rect">
            <a:avLst/>
          </a:prstGeom>
          <a:noFill/>
          <a:ln/>
        </p:spPr>
        <p:txBody>
          <a:bodyPr wrap="square" lIns="0" tIns="0" rIns="0" bIns="0" rtlCol="0" anchor="ctr"/>
          <a:lstStyle/>
          <a:p>
            <a:pPr marL="0" indent="0" algn="ctr">
              <a:buNone/>
            </a:pPr>
            <a:r>
              <a:rPr lang="en-US" sz="2000" b="1" dirty="0">
                <a:solidFill>
                  <a:srgbClr val="FFFFFF"/>
                </a:solidFill>
                <a:latin typeface="Arial" pitchFamily="34" charset="0"/>
                <a:ea typeface="Arial" pitchFamily="34" charset="-122"/>
                <a:cs typeface="Arial" pitchFamily="34" charset="-120"/>
              </a:rPr>
              <a:t>5</a:t>
            </a:r>
            <a:endParaRPr lang="en-US" sz="2000" dirty="0"/>
          </a:p>
        </p:txBody>
      </p:sp>
      <p:grpSp>
        <p:nvGrpSpPr>
          <p:cNvPr id="42" name="مجموعة 41">
            <a:extLst>
              <a:ext uri="{FF2B5EF4-FFF2-40B4-BE49-F238E27FC236}">
                <a16:creationId xmlns:a16="http://schemas.microsoft.com/office/drawing/2014/main" id="{AE5ED2E7-7C99-45C7-BB41-14ACC8F45AD2}"/>
              </a:ext>
            </a:extLst>
          </p:cNvPr>
          <p:cNvGrpSpPr/>
          <p:nvPr/>
        </p:nvGrpSpPr>
        <p:grpSpPr>
          <a:xfrm>
            <a:off x="7159752" y="2834640"/>
            <a:ext cx="1600200" cy="2148840"/>
            <a:chOff x="320040" y="2834640"/>
            <a:chExt cx="1600200" cy="2148840"/>
          </a:xfrm>
        </p:grpSpPr>
        <p:sp>
          <p:nvSpPr>
            <p:cNvPr id="9" name="Shape 7"/>
            <p:cNvSpPr/>
            <p:nvPr/>
          </p:nvSpPr>
          <p:spPr>
            <a:xfrm>
              <a:off x="320040" y="2834640"/>
              <a:ext cx="1600200" cy="214884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10" name="Shape 8"/>
            <p:cNvSpPr/>
            <p:nvPr/>
          </p:nvSpPr>
          <p:spPr>
            <a:xfrm>
              <a:off x="320040" y="2834640"/>
              <a:ext cx="1600200" cy="384048"/>
            </a:xfrm>
            <a:prstGeom prst="rect">
              <a:avLst/>
            </a:prstGeom>
            <a:solidFill>
              <a:srgbClr val="C9A227"/>
            </a:solidFill>
            <a:ln w="12700">
              <a:solidFill>
                <a:srgbClr val="C9A227"/>
              </a:solidFill>
              <a:prstDash val="solid"/>
            </a:ln>
          </p:spPr>
        </p:sp>
        <p:sp>
          <p:nvSpPr>
            <p:cNvPr id="11" name="Text 9"/>
            <p:cNvSpPr/>
            <p:nvPr/>
          </p:nvSpPr>
          <p:spPr>
            <a:xfrm>
              <a:off x="320040" y="2834640"/>
              <a:ext cx="1600200" cy="384048"/>
            </a:xfrm>
            <a:prstGeom prst="rect">
              <a:avLst/>
            </a:prstGeom>
            <a:noFill/>
            <a:ln/>
          </p:spPr>
          <p:txBody>
            <a:bodyPr wrap="square" lIns="0" tIns="0" rIns="0" bIns="0" rtlCol="0" anchor="ctr"/>
            <a:lstStyle/>
            <a:p>
              <a:pPr marL="0" indent="0" algn="ctr" rtl="1">
                <a:buNone/>
              </a:pPr>
              <a:r>
                <a:rPr lang="en-US" sz="1100" b="1" dirty="0">
                  <a:solidFill>
                    <a:srgbClr val="FFFFFF"/>
                  </a:solidFill>
                  <a:latin typeface="Arial" pitchFamily="34" charset="0"/>
                  <a:ea typeface="Arial" pitchFamily="34" charset="-122"/>
                  <a:cs typeface="Arial" pitchFamily="34" charset="-120"/>
                </a:rPr>
                <a:t>تحليل البيانات</a:t>
              </a:r>
              <a:endParaRPr lang="en-US" sz="1100" dirty="0"/>
            </a:p>
          </p:txBody>
        </p:sp>
        <p:sp>
          <p:nvSpPr>
            <p:cNvPr id="12" name="Text 10"/>
            <p:cNvSpPr/>
            <p:nvPr/>
          </p:nvSpPr>
          <p:spPr>
            <a:xfrm>
              <a:off x="365760" y="3255264"/>
              <a:ext cx="1481328" cy="1691640"/>
            </a:xfrm>
            <a:prstGeom prst="rect">
              <a:avLst/>
            </a:prstGeom>
            <a:noFill/>
            <a:ln/>
          </p:spPr>
          <p:txBody>
            <a:bodyPr wrap="square" rtlCol="0" anchor="t"/>
            <a:lstStyle/>
            <a:p>
              <a:pPr marL="0" indent="0" algn="just" rtl="1">
                <a:buNone/>
              </a:pPr>
              <a:r>
                <a:rPr lang="en-US" sz="1000" dirty="0">
                  <a:solidFill>
                    <a:srgbClr val="3D5068"/>
                  </a:solidFill>
                  <a:latin typeface="Arial" pitchFamily="34" charset="0"/>
                  <a:ea typeface="Arial" pitchFamily="34" charset="-122"/>
                  <a:cs typeface="Arial" pitchFamily="34" charset="-120"/>
                </a:rPr>
                <a:t>قراءة تفصيلية لنتائج التقويم في جميع المجالات والمعايير والمؤشرات ومقارنتها بمستويات </a:t>
              </a:r>
              <a:r>
                <a:rPr lang="en-US" sz="1000" dirty="0" err="1">
                  <a:solidFill>
                    <a:srgbClr val="3D5068"/>
                  </a:solidFill>
                  <a:latin typeface="Arial" pitchFamily="34" charset="0"/>
                  <a:ea typeface="Arial" pitchFamily="34" charset="-122"/>
                  <a:cs typeface="Arial" pitchFamily="34" charset="-120"/>
                </a:rPr>
                <a:t>الأداء</a:t>
              </a:r>
              <a:r>
                <a:rPr lang="en-US" sz="1000" dirty="0">
                  <a:solidFill>
                    <a:srgbClr val="3D5068"/>
                  </a:solidFill>
                  <a:latin typeface="Arial" pitchFamily="34" charset="0"/>
                  <a:ea typeface="Arial" pitchFamily="34" charset="-122"/>
                  <a:cs typeface="Arial" pitchFamily="34" charset="-120"/>
                </a:rPr>
                <a:t> </a:t>
              </a:r>
              <a:r>
                <a:rPr lang="en-US" sz="1000" dirty="0" err="1">
                  <a:solidFill>
                    <a:srgbClr val="3D5068"/>
                  </a:solidFill>
                  <a:latin typeface="Arial" pitchFamily="34" charset="0"/>
                  <a:ea typeface="Arial" pitchFamily="34" charset="-122"/>
                  <a:cs typeface="Arial" pitchFamily="34" charset="-120"/>
                </a:rPr>
                <a:t>المعتمدة</a:t>
              </a:r>
              <a:r>
                <a:rPr lang="ar-SA" sz="1000" dirty="0">
                  <a:solidFill>
                    <a:srgbClr val="3D5068"/>
                  </a:solidFill>
                  <a:latin typeface="Arial" pitchFamily="34" charset="0"/>
                  <a:ea typeface="Arial" pitchFamily="34" charset="-122"/>
                  <a:cs typeface="Arial" pitchFamily="34" charset="-120"/>
                </a:rPr>
                <a:t>.</a:t>
              </a:r>
              <a:endParaRPr lang="en-US" sz="1000" dirty="0"/>
            </a:p>
          </p:txBody>
        </p:sp>
      </p:grpSp>
      <p:sp>
        <p:nvSpPr>
          <p:cNvPr id="13" name="Shape 11"/>
          <p:cNvSpPr/>
          <p:nvPr/>
        </p:nvSpPr>
        <p:spPr>
          <a:xfrm>
            <a:off x="2487168" y="1993392"/>
            <a:ext cx="685800" cy="685800"/>
          </a:xfrm>
          <a:prstGeom prst="ellipse">
            <a:avLst/>
          </a:prstGeom>
          <a:solidFill>
            <a:srgbClr val="0A6E75"/>
          </a:solidFill>
          <a:ln w="12700">
            <a:solidFill>
              <a:srgbClr val="0A6E75"/>
            </a:solidFill>
            <a:prstDash val="solid"/>
          </a:ln>
        </p:spPr>
      </p:sp>
      <p:sp>
        <p:nvSpPr>
          <p:cNvPr id="14" name="Text 12"/>
          <p:cNvSpPr/>
          <p:nvPr/>
        </p:nvSpPr>
        <p:spPr>
          <a:xfrm>
            <a:off x="2487168" y="1993392"/>
            <a:ext cx="685800" cy="685800"/>
          </a:xfrm>
          <a:prstGeom prst="rect">
            <a:avLst/>
          </a:prstGeom>
          <a:noFill/>
          <a:ln/>
        </p:spPr>
        <p:txBody>
          <a:bodyPr wrap="square" lIns="0" tIns="0" rIns="0" bIns="0" rtlCol="0" anchor="ctr"/>
          <a:lstStyle/>
          <a:p>
            <a:pPr marL="0" indent="0" algn="ctr">
              <a:buNone/>
            </a:pPr>
            <a:r>
              <a:rPr lang="en-US" sz="2000" b="1" dirty="0">
                <a:solidFill>
                  <a:srgbClr val="FFFFFF"/>
                </a:solidFill>
                <a:latin typeface="Arial" pitchFamily="34" charset="0"/>
                <a:ea typeface="Arial" pitchFamily="34" charset="-122"/>
                <a:cs typeface="Arial" pitchFamily="34" charset="-120"/>
              </a:rPr>
              <a:t>4</a:t>
            </a:r>
            <a:endParaRPr lang="en-US" sz="2000" dirty="0"/>
          </a:p>
        </p:txBody>
      </p:sp>
      <p:sp>
        <p:nvSpPr>
          <p:cNvPr id="19" name="Shape 17"/>
          <p:cNvSpPr/>
          <p:nvPr/>
        </p:nvSpPr>
        <p:spPr>
          <a:xfrm>
            <a:off x="4197096" y="1993392"/>
            <a:ext cx="685800" cy="685800"/>
          </a:xfrm>
          <a:prstGeom prst="ellipse">
            <a:avLst/>
          </a:prstGeom>
          <a:solidFill>
            <a:srgbClr val="1A8A5A"/>
          </a:solidFill>
          <a:ln w="12700">
            <a:solidFill>
              <a:srgbClr val="1A8A5A"/>
            </a:solidFill>
            <a:prstDash val="solid"/>
          </a:ln>
        </p:spPr>
      </p:sp>
      <p:sp>
        <p:nvSpPr>
          <p:cNvPr id="20" name="Text 18"/>
          <p:cNvSpPr/>
          <p:nvPr/>
        </p:nvSpPr>
        <p:spPr>
          <a:xfrm>
            <a:off x="4197096" y="1993392"/>
            <a:ext cx="685800" cy="685800"/>
          </a:xfrm>
          <a:prstGeom prst="rect">
            <a:avLst/>
          </a:prstGeom>
          <a:noFill/>
          <a:ln/>
        </p:spPr>
        <p:txBody>
          <a:bodyPr wrap="square" lIns="0" tIns="0" rIns="0" bIns="0" rtlCol="0" anchor="ctr"/>
          <a:lstStyle/>
          <a:p>
            <a:pPr marL="0" indent="0" algn="ctr">
              <a:buNone/>
            </a:pPr>
            <a:r>
              <a:rPr lang="en-US" sz="2000" b="1" dirty="0">
                <a:solidFill>
                  <a:srgbClr val="FFFFFF"/>
                </a:solidFill>
                <a:latin typeface="Arial" pitchFamily="34" charset="0"/>
                <a:ea typeface="Arial" pitchFamily="34" charset="-122"/>
                <a:cs typeface="Arial" pitchFamily="34" charset="-120"/>
              </a:rPr>
              <a:t>3</a:t>
            </a:r>
            <a:endParaRPr lang="en-US" sz="2000" dirty="0"/>
          </a:p>
        </p:txBody>
      </p:sp>
      <p:sp>
        <p:nvSpPr>
          <p:cNvPr id="21" name="Shape 19"/>
          <p:cNvSpPr/>
          <p:nvPr/>
        </p:nvSpPr>
        <p:spPr>
          <a:xfrm>
            <a:off x="3739896" y="2834640"/>
            <a:ext cx="1600200" cy="214884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22" name="Shape 20"/>
          <p:cNvSpPr/>
          <p:nvPr/>
        </p:nvSpPr>
        <p:spPr>
          <a:xfrm>
            <a:off x="3739896" y="2834640"/>
            <a:ext cx="1600200" cy="384048"/>
          </a:xfrm>
          <a:prstGeom prst="rect">
            <a:avLst/>
          </a:prstGeom>
          <a:solidFill>
            <a:srgbClr val="1A8A5A"/>
          </a:solidFill>
          <a:ln w="12700">
            <a:solidFill>
              <a:srgbClr val="1A8A5A"/>
            </a:solidFill>
            <a:prstDash val="solid"/>
          </a:ln>
        </p:spPr>
      </p:sp>
      <p:sp>
        <p:nvSpPr>
          <p:cNvPr id="23" name="Text 21"/>
          <p:cNvSpPr/>
          <p:nvPr/>
        </p:nvSpPr>
        <p:spPr>
          <a:xfrm>
            <a:off x="3739896" y="2834640"/>
            <a:ext cx="1600200" cy="384048"/>
          </a:xfrm>
          <a:prstGeom prst="rect">
            <a:avLst/>
          </a:prstGeom>
          <a:noFill/>
          <a:ln/>
        </p:spPr>
        <p:txBody>
          <a:bodyPr wrap="square" lIns="0" tIns="0" rIns="0" bIns="0" rtlCol="0" anchor="ctr"/>
          <a:lstStyle/>
          <a:p>
            <a:pPr marL="0" indent="0" algn="ctr" rtl="1">
              <a:buNone/>
            </a:pPr>
            <a:r>
              <a:rPr lang="en-US" sz="1100" b="1" dirty="0">
                <a:solidFill>
                  <a:srgbClr val="FFFFFF"/>
                </a:solidFill>
                <a:latin typeface="Arial" pitchFamily="34" charset="0"/>
                <a:ea typeface="Arial" pitchFamily="34" charset="-122"/>
                <a:cs typeface="Arial" pitchFamily="34" charset="-120"/>
              </a:rPr>
              <a:t>تصميم المبادرات</a:t>
            </a:r>
            <a:endParaRPr lang="en-US" sz="1100" dirty="0"/>
          </a:p>
        </p:txBody>
      </p:sp>
      <p:sp>
        <p:nvSpPr>
          <p:cNvPr id="24" name="Text 22"/>
          <p:cNvSpPr/>
          <p:nvPr/>
        </p:nvSpPr>
        <p:spPr>
          <a:xfrm>
            <a:off x="3813048" y="3255264"/>
            <a:ext cx="1453896" cy="1691640"/>
          </a:xfrm>
          <a:prstGeom prst="rect">
            <a:avLst/>
          </a:prstGeom>
          <a:noFill/>
          <a:ln/>
        </p:spPr>
        <p:txBody>
          <a:bodyPr wrap="square" rtlCol="0" anchor="t"/>
          <a:lstStyle/>
          <a:p>
            <a:pPr marL="0" indent="0" algn="just" rtl="1">
              <a:buNone/>
            </a:pPr>
            <a:r>
              <a:rPr lang="en-US" sz="1000" dirty="0">
                <a:solidFill>
                  <a:srgbClr val="3D5068"/>
                </a:solidFill>
                <a:latin typeface="Arial" pitchFamily="34" charset="0"/>
                <a:ea typeface="Arial" pitchFamily="34" charset="-122"/>
                <a:cs typeface="Arial" pitchFamily="34" charset="-120"/>
              </a:rPr>
              <a:t>بناء برامج ومبادرات نوعية تعالج فجوات الأداء المحددة بأهداف ذكية ومهام واضحة </a:t>
            </a:r>
            <a:r>
              <a:rPr lang="en-US" sz="1000" dirty="0" err="1">
                <a:solidFill>
                  <a:srgbClr val="3D5068"/>
                </a:solidFill>
                <a:latin typeface="Arial" pitchFamily="34" charset="0"/>
                <a:ea typeface="Arial" pitchFamily="34" charset="-122"/>
                <a:cs typeface="Arial" pitchFamily="34" charset="-120"/>
              </a:rPr>
              <a:t>ومسؤوليات</a:t>
            </a:r>
            <a:r>
              <a:rPr lang="en-US" sz="1000" dirty="0">
                <a:solidFill>
                  <a:srgbClr val="3D5068"/>
                </a:solidFill>
                <a:latin typeface="Arial" pitchFamily="34" charset="0"/>
                <a:ea typeface="Arial" pitchFamily="34" charset="-122"/>
                <a:cs typeface="Arial" pitchFamily="34" charset="-120"/>
              </a:rPr>
              <a:t> </a:t>
            </a:r>
            <a:r>
              <a:rPr lang="en-US" sz="1000" dirty="0" err="1">
                <a:solidFill>
                  <a:srgbClr val="3D5068"/>
                </a:solidFill>
                <a:latin typeface="Arial" pitchFamily="34" charset="0"/>
                <a:ea typeface="Arial" pitchFamily="34" charset="-122"/>
                <a:cs typeface="Arial" pitchFamily="34" charset="-120"/>
              </a:rPr>
              <a:t>موزعة</a:t>
            </a:r>
            <a:r>
              <a:rPr lang="en-US" sz="1000" dirty="0">
                <a:solidFill>
                  <a:srgbClr val="3D5068"/>
                </a:solidFill>
                <a:latin typeface="Arial" pitchFamily="34" charset="0"/>
                <a:ea typeface="Arial" pitchFamily="34" charset="-122"/>
                <a:cs typeface="Arial" pitchFamily="34" charset="-120"/>
              </a:rPr>
              <a:t>.</a:t>
            </a:r>
            <a:endParaRPr lang="en-US" sz="1000" dirty="0"/>
          </a:p>
        </p:txBody>
      </p:sp>
      <p:sp>
        <p:nvSpPr>
          <p:cNvPr id="25" name="Shape 23"/>
          <p:cNvSpPr/>
          <p:nvPr/>
        </p:nvSpPr>
        <p:spPr>
          <a:xfrm>
            <a:off x="5907024" y="1993392"/>
            <a:ext cx="685800" cy="685800"/>
          </a:xfrm>
          <a:prstGeom prst="ellipse">
            <a:avLst/>
          </a:prstGeom>
          <a:solidFill>
            <a:srgbClr val="1A7DAC"/>
          </a:solidFill>
          <a:ln w="12700">
            <a:solidFill>
              <a:srgbClr val="1A7DAC"/>
            </a:solidFill>
            <a:prstDash val="solid"/>
          </a:ln>
        </p:spPr>
      </p:sp>
      <p:sp>
        <p:nvSpPr>
          <p:cNvPr id="26" name="Text 24"/>
          <p:cNvSpPr/>
          <p:nvPr/>
        </p:nvSpPr>
        <p:spPr>
          <a:xfrm>
            <a:off x="5907024" y="1993392"/>
            <a:ext cx="685800" cy="685800"/>
          </a:xfrm>
          <a:prstGeom prst="rect">
            <a:avLst/>
          </a:prstGeom>
          <a:noFill/>
          <a:ln/>
        </p:spPr>
        <p:txBody>
          <a:bodyPr wrap="square" lIns="0" tIns="0" rIns="0" bIns="0" rtlCol="0" anchor="ctr"/>
          <a:lstStyle/>
          <a:p>
            <a:pPr marL="0" indent="0" algn="ctr">
              <a:buNone/>
            </a:pPr>
            <a:r>
              <a:rPr lang="en-US" sz="2000" b="1" dirty="0">
                <a:solidFill>
                  <a:srgbClr val="FFFFFF"/>
                </a:solidFill>
                <a:latin typeface="Arial" pitchFamily="34" charset="0"/>
                <a:ea typeface="Arial" pitchFamily="34" charset="-122"/>
                <a:cs typeface="Arial" pitchFamily="34" charset="-120"/>
              </a:rPr>
              <a:t>2</a:t>
            </a:r>
            <a:endParaRPr lang="en-US" sz="2000" dirty="0"/>
          </a:p>
        </p:txBody>
      </p:sp>
      <p:grpSp>
        <p:nvGrpSpPr>
          <p:cNvPr id="44" name="مجموعة 43">
            <a:extLst>
              <a:ext uri="{FF2B5EF4-FFF2-40B4-BE49-F238E27FC236}">
                <a16:creationId xmlns:a16="http://schemas.microsoft.com/office/drawing/2014/main" id="{B55F48AA-88E2-423B-95EA-7758DA8244C0}"/>
              </a:ext>
            </a:extLst>
          </p:cNvPr>
          <p:cNvGrpSpPr/>
          <p:nvPr/>
        </p:nvGrpSpPr>
        <p:grpSpPr>
          <a:xfrm>
            <a:off x="5440680" y="2834640"/>
            <a:ext cx="1600200" cy="2148840"/>
            <a:chOff x="2029968" y="2834640"/>
            <a:chExt cx="1600200" cy="2148840"/>
          </a:xfrm>
        </p:grpSpPr>
        <p:sp>
          <p:nvSpPr>
            <p:cNvPr id="15" name="Shape 13"/>
            <p:cNvSpPr/>
            <p:nvPr/>
          </p:nvSpPr>
          <p:spPr>
            <a:xfrm>
              <a:off x="2029968" y="2834640"/>
              <a:ext cx="1600200" cy="214884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16" name="Shape 14"/>
            <p:cNvSpPr/>
            <p:nvPr/>
          </p:nvSpPr>
          <p:spPr>
            <a:xfrm>
              <a:off x="2029968" y="2834640"/>
              <a:ext cx="1600200" cy="384048"/>
            </a:xfrm>
            <a:prstGeom prst="rect">
              <a:avLst/>
            </a:prstGeom>
            <a:solidFill>
              <a:srgbClr val="1A7DAC"/>
            </a:solidFill>
            <a:ln w="12700">
              <a:solidFill>
                <a:srgbClr val="1A7DAC"/>
              </a:solidFill>
              <a:prstDash val="solid"/>
            </a:ln>
          </p:spPr>
        </p:sp>
        <p:sp>
          <p:nvSpPr>
            <p:cNvPr id="17" name="Text 15"/>
            <p:cNvSpPr/>
            <p:nvPr/>
          </p:nvSpPr>
          <p:spPr>
            <a:xfrm>
              <a:off x="2029968" y="2834640"/>
              <a:ext cx="1600200" cy="384048"/>
            </a:xfrm>
            <a:prstGeom prst="rect">
              <a:avLst/>
            </a:prstGeom>
            <a:noFill/>
            <a:ln/>
          </p:spPr>
          <p:txBody>
            <a:bodyPr wrap="square" lIns="0" tIns="0" rIns="0" bIns="0" rtlCol="0" anchor="ctr"/>
            <a:lstStyle/>
            <a:p>
              <a:pPr marL="0" indent="0" algn="ctr" rtl="1">
                <a:buNone/>
              </a:pPr>
              <a:r>
                <a:rPr lang="en-US" sz="1100" b="1" dirty="0">
                  <a:solidFill>
                    <a:srgbClr val="FFFFFF"/>
                  </a:solidFill>
                  <a:latin typeface="Arial" pitchFamily="34" charset="0"/>
                  <a:ea typeface="Arial" pitchFamily="34" charset="-122"/>
                  <a:cs typeface="Arial" pitchFamily="34" charset="-120"/>
                </a:rPr>
                <a:t>تحديد الأولويات</a:t>
              </a:r>
              <a:endParaRPr lang="en-US" sz="1100" dirty="0"/>
            </a:p>
          </p:txBody>
        </p:sp>
        <p:sp>
          <p:nvSpPr>
            <p:cNvPr id="18" name="Text 16"/>
            <p:cNvSpPr/>
            <p:nvPr/>
          </p:nvSpPr>
          <p:spPr>
            <a:xfrm>
              <a:off x="2103120" y="3255264"/>
              <a:ext cx="1453896" cy="1691640"/>
            </a:xfrm>
            <a:prstGeom prst="rect">
              <a:avLst/>
            </a:prstGeom>
            <a:noFill/>
            <a:ln/>
          </p:spPr>
          <p:txBody>
            <a:bodyPr wrap="square" rtlCol="0" anchor="t"/>
            <a:lstStyle/>
            <a:p>
              <a:pPr marL="0" indent="0" algn="just" rtl="1">
                <a:buNone/>
              </a:pPr>
              <a:r>
                <a:rPr lang="en-US" sz="1000" dirty="0">
                  <a:solidFill>
                    <a:srgbClr val="3D5068"/>
                  </a:solidFill>
                  <a:latin typeface="Arial" pitchFamily="34" charset="0"/>
                  <a:ea typeface="Arial" pitchFamily="34" charset="-122"/>
                  <a:cs typeface="Arial" pitchFamily="34" charset="-120"/>
                </a:rPr>
                <a:t>ترتيب فرص التحسين بحسب أثرها في نواتج التعلم والموارد المتاحة مع الأخذ بعين الاعتبار </a:t>
              </a:r>
              <a:r>
                <a:rPr lang="en-US" sz="1000" dirty="0" err="1">
                  <a:solidFill>
                    <a:srgbClr val="3D5068"/>
                  </a:solidFill>
                  <a:latin typeface="Arial" pitchFamily="34" charset="0"/>
                  <a:ea typeface="Arial" pitchFamily="34" charset="-122"/>
                  <a:cs typeface="Arial" pitchFamily="34" charset="-120"/>
                </a:rPr>
                <a:t>السياق</a:t>
              </a:r>
              <a:r>
                <a:rPr lang="en-US" sz="1000" dirty="0">
                  <a:solidFill>
                    <a:srgbClr val="3D5068"/>
                  </a:solidFill>
                  <a:latin typeface="Arial" pitchFamily="34" charset="0"/>
                  <a:ea typeface="Arial" pitchFamily="34" charset="-122"/>
                  <a:cs typeface="Arial" pitchFamily="34" charset="-120"/>
                </a:rPr>
                <a:t> </a:t>
              </a:r>
              <a:r>
                <a:rPr lang="en-US" sz="1000" dirty="0" err="1">
                  <a:solidFill>
                    <a:srgbClr val="3D5068"/>
                  </a:solidFill>
                  <a:latin typeface="Arial" pitchFamily="34" charset="0"/>
                  <a:ea typeface="Arial" pitchFamily="34" charset="-122"/>
                  <a:cs typeface="Arial" pitchFamily="34" charset="-120"/>
                </a:rPr>
                <a:t>المدرسي</a:t>
              </a:r>
              <a:r>
                <a:rPr lang="ar-SA" sz="1000" dirty="0">
                  <a:solidFill>
                    <a:srgbClr val="3D5068"/>
                  </a:solidFill>
                  <a:latin typeface="Arial" pitchFamily="34" charset="0"/>
                  <a:ea typeface="Arial" pitchFamily="34" charset="-122"/>
                  <a:cs typeface="Arial" pitchFamily="34" charset="-120"/>
                </a:rPr>
                <a:t>.</a:t>
              </a:r>
              <a:endParaRPr lang="en-US" sz="1000" dirty="0"/>
            </a:p>
          </p:txBody>
        </p:sp>
      </p:grpSp>
      <p:sp>
        <p:nvSpPr>
          <p:cNvPr id="27" name="Shape 25"/>
          <p:cNvSpPr/>
          <p:nvPr/>
        </p:nvSpPr>
        <p:spPr>
          <a:xfrm>
            <a:off x="2029968" y="2825496"/>
            <a:ext cx="1600200" cy="214884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28" name="Shape 26"/>
          <p:cNvSpPr/>
          <p:nvPr/>
        </p:nvSpPr>
        <p:spPr>
          <a:xfrm>
            <a:off x="2029968" y="2825496"/>
            <a:ext cx="1600200" cy="384048"/>
          </a:xfrm>
          <a:prstGeom prst="rect">
            <a:avLst/>
          </a:prstGeom>
          <a:solidFill>
            <a:srgbClr val="0A6E75"/>
          </a:solidFill>
          <a:ln w="12700">
            <a:solidFill>
              <a:srgbClr val="0A6E75"/>
            </a:solidFill>
            <a:prstDash val="solid"/>
          </a:ln>
        </p:spPr>
      </p:sp>
      <p:sp>
        <p:nvSpPr>
          <p:cNvPr id="29" name="Text 27"/>
          <p:cNvSpPr/>
          <p:nvPr/>
        </p:nvSpPr>
        <p:spPr>
          <a:xfrm>
            <a:off x="2029968" y="2825496"/>
            <a:ext cx="1600200" cy="384048"/>
          </a:xfrm>
          <a:prstGeom prst="rect">
            <a:avLst/>
          </a:prstGeom>
          <a:noFill/>
          <a:ln/>
        </p:spPr>
        <p:txBody>
          <a:bodyPr wrap="square" lIns="0" tIns="0" rIns="0" bIns="0" rtlCol="0" anchor="ctr"/>
          <a:lstStyle/>
          <a:p>
            <a:pPr marL="0" indent="0" algn="ctr" rtl="1">
              <a:buNone/>
            </a:pPr>
            <a:r>
              <a:rPr lang="en-US" sz="1100" b="1" dirty="0">
                <a:solidFill>
                  <a:srgbClr val="FFFFFF"/>
                </a:solidFill>
                <a:latin typeface="Arial" pitchFamily="34" charset="0"/>
                <a:ea typeface="Arial" pitchFamily="34" charset="-122"/>
                <a:cs typeface="Arial" pitchFamily="34" charset="-120"/>
              </a:rPr>
              <a:t>مؤشرات الأداء</a:t>
            </a:r>
            <a:endParaRPr lang="en-US" sz="1100" dirty="0"/>
          </a:p>
        </p:txBody>
      </p:sp>
      <p:sp>
        <p:nvSpPr>
          <p:cNvPr id="30" name="Text 28"/>
          <p:cNvSpPr/>
          <p:nvPr/>
        </p:nvSpPr>
        <p:spPr>
          <a:xfrm>
            <a:off x="2103120" y="3246120"/>
            <a:ext cx="1453896" cy="1691640"/>
          </a:xfrm>
          <a:prstGeom prst="rect">
            <a:avLst/>
          </a:prstGeom>
          <a:noFill/>
          <a:ln/>
        </p:spPr>
        <p:txBody>
          <a:bodyPr wrap="square" rtlCol="0" anchor="t"/>
          <a:lstStyle/>
          <a:p>
            <a:pPr marL="0" indent="0" algn="just" rtl="1">
              <a:buNone/>
            </a:pPr>
            <a:r>
              <a:rPr lang="en-US" sz="1000" dirty="0">
                <a:solidFill>
                  <a:srgbClr val="3D5068"/>
                </a:solidFill>
                <a:latin typeface="Arial" pitchFamily="34" charset="0"/>
                <a:ea typeface="Arial" pitchFamily="34" charset="-122"/>
                <a:cs typeface="Arial" pitchFamily="34" charset="-120"/>
              </a:rPr>
              <a:t>تحديد مؤشرات أداء قابلة للقياس لكل مبادرة تُمكّن من رصد التقدم وتقييم مدى تحقيق </a:t>
            </a:r>
            <a:r>
              <a:rPr lang="en-US" sz="1000" dirty="0" err="1">
                <a:solidFill>
                  <a:srgbClr val="3D5068"/>
                </a:solidFill>
                <a:latin typeface="Arial" pitchFamily="34" charset="0"/>
                <a:ea typeface="Arial" pitchFamily="34" charset="-122"/>
                <a:cs typeface="Arial" pitchFamily="34" charset="-120"/>
              </a:rPr>
              <a:t>الأهداف</a:t>
            </a:r>
            <a:r>
              <a:rPr lang="en-US" sz="1000" dirty="0">
                <a:solidFill>
                  <a:srgbClr val="3D5068"/>
                </a:solidFill>
                <a:latin typeface="Arial" pitchFamily="34" charset="0"/>
                <a:ea typeface="Arial" pitchFamily="34" charset="-122"/>
                <a:cs typeface="Arial" pitchFamily="34" charset="-120"/>
              </a:rPr>
              <a:t> </a:t>
            </a:r>
            <a:r>
              <a:rPr lang="en-US" sz="1000" dirty="0" err="1">
                <a:solidFill>
                  <a:srgbClr val="3D5068"/>
                </a:solidFill>
                <a:latin typeface="Arial" pitchFamily="34" charset="0"/>
                <a:ea typeface="Arial" pitchFamily="34" charset="-122"/>
                <a:cs typeface="Arial" pitchFamily="34" charset="-120"/>
              </a:rPr>
              <a:t>الاستراتيجية</a:t>
            </a:r>
            <a:r>
              <a:rPr lang="ar-SA" sz="1000" dirty="0">
                <a:solidFill>
                  <a:srgbClr val="3D5068"/>
                </a:solidFill>
                <a:latin typeface="Arial" pitchFamily="34" charset="0"/>
                <a:ea typeface="Arial" pitchFamily="34" charset="-122"/>
                <a:cs typeface="Arial" pitchFamily="34" charset="-120"/>
              </a:rPr>
              <a:t>.</a:t>
            </a:r>
            <a:endParaRPr lang="en-US" sz="1000" dirty="0"/>
          </a:p>
        </p:txBody>
      </p:sp>
      <p:sp>
        <p:nvSpPr>
          <p:cNvPr id="31" name="Shape 29"/>
          <p:cNvSpPr/>
          <p:nvPr/>
        </p:nvSpPr>
        <p:spPr>
          <a:xfrm>
            <a:off x="7616952" y="1993392"/>
            <a:ext cx="685800" cy="685800"/>
          </a:xfrm>
          <a:prstGeom prst="ellipse">
            <a:avLst/>
          </a:prstGeom>
          <a:solidFill>
            <a:srgbClr val="C9A227"/>
          </a:solidFill>
          <a:ln w="12700">
            <a:solidFill>
              <a:srgbClr val="C9A227"/>
            </a:solidFill>
            <a:prstDash val="solid"/>
          </a:ln>
        </p:spPr>
      </p:sp>
      <p:sp>
        <p:nvSpPr>
          <p:cNvPr id="32" name="Text 30"/>
          <p:cNvSpPr/>
          <p:nvPr/>
        </p:nvSpPr>
        <p:spPr>
          <a:xfrm>
            <a:off x="7616952" y="1993392"/>
            <a:ext cx="685800" cy="685800"/>
          </a:xfrm>
          <a:prstGeom prst="rect">
            <a:avLst/>
          </a:prstGeom>
          <a:noFill/>
          <a:ln/>
        </p:spPr>
        <p:txBody>
          <a:bodyPr wrap="square" lIns="0" tIns="0" rIns="0" bIns="0" rtlCol="0" anchor="ctr"/>
          <a:lstStyle/>
          <a:p>
            <a:pPr marL="0" indent="0" algn="ctr">
              <a:buNone/>
            </a:pPr>
            <a:r>
              <a:rPr lang="en-US" sz="2000" b="1" dirty="0">
                <a:solidFill>
                  <a:srgbClr val="FFFFFF"/>
                </a:solidFill>
                <a:latin typeface="Arial" pitchFamily="34" charset="0"/>
                <a:ea typeface="Arial" pitchFamily="34" charset="-122"/>
                <a:cs typeface="Arial" pitchFamily="34" charset="-120"/>
              </a:rPr>
              <a:t>1</a:t>
            </a:r>
            <a:endParaRPr lang="en-US" sz="2000" dirty="0"/>
          </a:p>
        </p:txBody>
      </p:sp>
      <p:grpSp>
        <p:nvGrpSpPr>
          <p:cNvPr id="43" name="مجموعة 42">
            <a:extLst>
              <a:ext uri="{FF2B5EF4-FFF2-40B4-BE49-F238E27FC236}">
                <a16:creationId xmlns:a16="http://schemas.microsoft.com/office/drawing/2014/main" id="{F8A24B65-8098-48CD-8B36-8FF3F2B819A2}"/>
              </a:ext>
            </a:extLst>
          </p:cNvPr>
          <p:cNvGrpSpPr/>
          <p:nvPr/>
        </p:nvGrpSpPr>
        <p:grpSpPr>
          <a:xfrm>
            <a:off x="320040" y="2834640"/>
            <a:ext cx="1600200" cy="2148840"/>
            <a:chOff x="7159752" y="2834640"/>
            <a:chExt cx="1600200" cy="2148840"/>
          </a:xfrm>
        </p:grpSpPr>
        <p:sp>
          <p:nvSpPr>
            <p:cNvPr id="33" name="Shape 31"/>
            <p:cNvSpPr/>
            <p:nvPr/>
          </p:nvSpPr>
          <p:spPr>
            <a:xfrm>
              <a:off x="7159752" y="2834640"/>
              <a:ext cx="1600200" cy="214884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34" name="Shape 32"/>
            <p:cNvSpPr/>
            <p:nvPr/>
          </p:nvSpPr>
          <p:spPr>
            <a:xfrm>
              <a:off x="7159752" y="2834640"/>
              <a:ext cx="1600200" cy="384048"/>
            </a:xfrm>
            <a:prstGeom prst="rect">
              <a:avLst/>
            </a:prstGeom>
            <a:solidFill>
              <a:schemeClr val="tx1">
                <a:lumMod val="95000"/>
                <a:lumOff val="5000"/>
              </a:schemeClr>
            </a:solidFill>
            <a:ln w="12700">
              <a:solidFill>
                <a:schemeClr val="tx1"/>
              </a:solidFill>
              <a:prstDash val="solid"/>
            </a:ln>
          </p:spPr>
        </p:sp>
        <p:sp>
          <p:nvSpPr>
            <p:cNvPr id="35" name="Text 33"/>
            <p:cNvSpPr/>
            <p:nvPr/>
          </p:nvSpPr>
          <p:spPr>
            <a:xfrm>
              <a:off x="7159752" y="2834640"/>
              <a:ext cx="1600200" cy="384048"/>
            </a:xfrm>
            <a:prstGeom prst="rect">
              <a:avLst/>
            </a:prstGeom>
            <a:noFill/>
            <a:ln/>
          </p:spPr>
          <p:txBody>
            <a:bodyPr wrap="square" lIns="0" tIns="0" rIns="0" bIns="0" rtlCol="0" anchor="ctr"/>
            <a:lstStyle/>
            <a:p>
              <a:pPr marL="0" indent="0" algn="ctr" rtl="1">
                <a:buNone/>
              </a:pPr>
              <a:r>
                <a:rPr lang="en-US" sz="1100" b="1" dirty="0">
                  <a:solidFill>
                    <a:srgbClr val="FFFFFF"/>
                  </a:solidFill>
                  <a:latin typeface="Arial" pitchFamily="34" charset="0"/>
                  <a:ea typeface="Arial" pitchFamily="34" charset="-122"/>
                  <a:cs typeface="Arial" pitchFamily="34" charset="-120"/>
                </a:rPr>
                <a:t>المتابعة المستمرة</a:t>
              </a:r>
              <a:endParaRPr lang="en-US" sz="1100" dirty="0"/>
            </a:p>
          </p:txBody>
        </p:sp>
        <p:sp>
          <p:nvSpPr>
            <p:cNvPr id="36" name="Text 34"/>
            <p:cNvSpPr/>
            <p:nvPr/>
          </p:nvSpPr>
          <p:spPr>
            <a:xfrm>
              <a:off x="7232904" y="3255264"/>
              <a:ext cx="1453896" cy="1691640"/>
            </a:xfrm>
            <a:prstGeom prst="rect">
              <a:avLst/>
            </a:prstGeom>
            <a:noFill/>
            <a:ln/>
          </p:spPr>
          <p:txBody>
            <a:bodyPr wrap="square" rtlCol="0" anchor="t"/>
            <a:lstStyle/>
            <a:p>
              <a:pPr marL="0" indent="0" algn="just" rtl="1">
                <a:buNone/>
              </a:pPr>
              <a:r>
                <a:rPr lang="en-US" sz="1000" dirty="0">
                  <a:solidFill>
                    <a:srgbClr val="3D5068"/>
                  </a:solidFill>
                  <a:latin typeface="Arial" pitchFamily="34" charset="0"/>
                  <a:ea typeface="Arial" pitchFamily="34" charset="-122"/>
                  <a:cs typeface="Arial" pitchFamily="34" charset="-120"/>
                </a:rPr>
                <a:t>اجتماعات دورية لمراجعة مستوى التنفيذ وتحديث الخطة وإجراء التعديلات اللازمة وتوثيق </a:t>
              </a:r>
              <a:r>
                <a:rPr lang="en-US" sz="1000" dirty="0" err="1">
                  <a:solidFill>
                    <a:srgbClr val="3D5068"/>
                  </a:solidFill>
                  <a:latin typeface="Arial" pitchFamily="34" charset="0"/>
                  <a:ea typeface="Arial" pitchFamily="34" charset="-122"/>
                  <a:cs typeface="Arial" pitchFamily="34" charset="-120"/>
                </a:rPr>
                <a:t>الممارسات</a:t>
              </a:r>
              <a:r>
                <a:rPr lang="en-US" sz="1000" dirty="0">
                  <a:solidFill>
                    <a:srgbClr val="3D5068"/>
                  </a:solidFill>
                  <a:latin typeface="Arial" pitchFamily="34" charset="0"/>
                  <a:ea typeface="Arial" pitchFamily="34" charset="-122"/>
                  <a:cs typeface="Arial" pitchFamily="34" charset="-120"/>
                </a:rPr>
                <a:t> </a:t>
              </a:r>
              <a:r>
                <a:rPr lang="en-US" sz="1000" dirty="0" err="1">
                  <a:solidFill>
                    <a:srgbClr val="3D5068"/>
                  </a:solidFill>
                  <a:latin typeface="Arial" pitchFamily="34" charset="0"/>
                  <a:ea typeface="Arial" pitchFamily="34" charset="-122"/>
                  <a:cs typeface="Arial" pitchFamily="34" charset="-120"/>
                </a:rPr>
                <a:t>الناجحة</a:t>
              </a:r>
              <a:r>
                <a:rPr lang="ar-SA" sz="1000" dirty="0">
                  <a:solidFill>
                    <a:srgbClr val="3D5068"/>
                  </a:solidFill>
                  <a:latin typeface="Arial" pitchFamily="34" charset="0"/>
                  <a:ea typeface="Arial" pitchFamily="34" charset="-122"/>
                  <a:cs typeface="Arial" pitchFamily="34" charset="-120"/>
                </a:rPr>
                <a:t>.</a:t>
              </a:r>
              <a:endParaRPr lang="en-US" sz="1000" dirty="0"/>
            </a:p>
          </p:txBody>
        </p:sp>
      </p:grpSp>
      <p:sp>
        <p:nvSpPr>
          <p:cNvPr id="37" name="Shape 35"/>
          <p:cNvSpPr/>
          <p:nvPr/>
        </p:nvSpPr>
        <p:spPr>
          <a:xfrm>
            <a:off x="320040" y="1325880"/>
            <a:ext cx="8503920" cy="594360"/>
          </a:xfrm>
          <a:prstGeom prst="rect">
            <a:avLst/>
          </a:prstGeom>
          <a:solidFill>
            <a:srgbClr val="EAF3FA"/>
          </a:solidFill>
          <a:ln w="12700">
            <a:solidFill>
              <a:srgbClr val="C8D6E5"/>
            </a:solidFill>
            <a:prstDash val="solid"/>
          </a:ln>
          <a:effectLst>
            <a:outerShdw blurRad="63500" dist="25400" dir="8100000" algn="bl" rotWithShape="0">
              <a:srgbClr val="000000">
                <a:alpha val="12000"/>
              </a:srgbClr>
            </a:outerShdw>
          </a:effectLst>
        </p:spPr>
      </p:sp>
      <p:sp>
        <p:nvSpPr>
          <p:cNvPr id="38" name="Shape 36"/>
          <p:cNvSpPr/>
          <p:nvPr/>
        </p:nvSpPr>
        <p:spPr>
          <a:xfrm>
            <a:off x="8759952" y="1325880"/>
            <a:ext cx="64008" cy="594360"/>
          </a:xfrm>
          <a:prstGeom prst="rect">
            <a:avLst/>
          </a:prstGeom>
          <a:solidFill>
            <a:srgbClr val="1A7DAC"/>
          </a:solidFill>
          <a:ln w="12700">
            <a:solidFill>
              <a:srgbClr val="1A7DAC"/>
            </a:solidFill>
            <a:prstDash val="solid"/>
          </a:ln>
        </p:spPr>
      </p:sp>
      <p:sp>
        <p:nvSpPr>
          <p:cNvPr id="39" name="Text 37"/>
          <p:cNvSpPr/>
          <p:nvPr/>
        </p:nvSpPr>
        <p:spPr>
          <a:xfrm>
            <a:off x="457200" y="1371600"/>
            <a:ext cx="8229600" cy="502920"/>
          </a:xfrm>
          <a:prstGeom prst="rect">
            <a:avLst/>
          </a:prstGeom>
          <a:noFill/>
          <a:ln/>
        </p:spPr>
        <p:txBody>
          <a:bodyPr wrap="square" lIns="0" tIns="0" rIns="0" bIns="0" rtlCol="0" anchor="ctr"/>
          <a:lstStyle/>
          <a:p>
            <a:pPr marL="0" indent="0" algn="ctr" rtl="1">
              <a:buNone/>
            </a:pPr>
            <a:r>
              <a:rPr lang="en-US" sz="1250" b="1" dirty="0" err="1">
                <a:solidFill>
                  <a:srgbClr val="0D2137"/>
                </a:solidFill>
                <a:latin typeface="Arial" pitchFamily="34" charset="0"/>
                <a:ea typeface="Arial" pitchFamily="34" charset="-122"/>
                <a:cs typeface="Arial" pitchFamily="34" charset="-120"/>
              </a:rPr>
              <a:t>تُبنى</a:t>
            </a:r>
            <a:r>
              <a:rPr lang="en-US" sz="1250" b="1" dirty="0">
                <a:solidFill>
                  <a:srgbClr val="0D2137"/>
                </a:solidFill>
                <a:latin typeface="Arial" pitchFamily="34" charset="0"/>
                <a:ea typeface="Arial" pitchFamily="34" charset="-122"/>
                <a:cs typeface="Arial" pitchFamily="34" charset="-120"/>
              </a:rPr>
              <a:t> </a:t>
            </a:r>
            <a:r>
              <a:rPr lang="ar-SA" sz="1250" b="1" dirty="0">
                <a:solidFill>
                  <a:srgbClr val="0D2137"/>
                </a:solidFill>
                <a:latin typeface="Arial" pitchFamily="34" charset="0"/>
                <a:ea typeface="Arial" pitchFamily="34" charset="-122"/>
                <a:cs typeface="Arial" pitchFamily="34" charset="-120"/>
              </a:rPr>
              <a:t>أهداف </a:t>
            </a:r>
            <a:r>
              <a:rPr lang="en-US" sz="1250" b="1" dirty="0" err="1">
                <a:solidFill>
                  <a:srgbClr val="0D2137"/>
                </a:solidFill>
                <a:latin typeface="Arial" pitchFamily="34" charset="0"/>
                <a:ea typeface="Arial" pitchFamily="34" charset="-122"/>
                <a:cs typeface="Arial" pitchFamily="34" charset="-120"/>
              </a:rPr>
              <a:t>خطة</a:t>
            </a:r>
            <a:r>
              <a:rPr lang="en-US" sz="1250" b="1" dirty="0">
                <a:solidFill>
                  <a:srgbClr val="0D2137"/>
                </a:solidFill>
                <a:latin typeface="Arial" pitchFamily="34" charset="0"/>
                <a:ea typeface="Arial" pitchFamily="34" charset="-122"/>
                <a:cs typeface="Arial" pitchFamily="34" charset="-120"/>
              </a:rPr>
              <a:t> التحسين وفق معيار SMART</a:t>
            </a:r>
            <a:r>
              <a:rPr lang="ar-SA" sz="1250" b="1" dirty="0">
                <a:solidFill>
                  <a:srgbClr val="0D2137"/>
                </a:solidFill>
                <a:latin typeface="Arial" pitchFamily="34" charset="0"/>
                <a:ea typeface="Arial" pitchFamily="34" charset="-122"/>
                <a:cs typeface="Arial" pitchFamily="34" charset="-120"/>
              </a:rPr>
              <a:t> : </a:t>
            </a:r>
            <a:r>
              <a:rPr lang="en-US" sz="1250" b="1" dirty="0">
                <a:solidFill>
                  <a:srgbClr val="0D2137"/>
                </a:solidFill>
                <a:latin typeface="Arial" pitchFamily="34" charset="0"/>
                <a:ea typeface="Arial" pitchFamily="34" charset="-122"/>
                <a:cs typeface="Arial" pitchFamily="34" charset="-120"/>
              </a:rPr>
              <a:t>محدد -</a:t>
            </a:r>
            <a:r>
              <a:rPr lang="ar-SA" sz="1250" b="1" dirty="0">
                <a:solidFill>
                  <a:srgbClr val="0D2137"/>
                </a:solidFill>
                <a:latin typeface="Arial" pitchFamily="34" charset="0"/>
                <a:ea typeface="Arial" pitchFamily="34" charset="-122"/>
                <a:cs typeface="Arial" pitchFamily="34" charset="-120"/>
              </a:rPr>
              <a:t> </a:t>
            </a:r>
            <a:r>
              <a:rPr lang="en-US" sz="1250" b="1" dirty="0">
                <a:solidFill>
                  <a:srgbClr val="0D2137"/>
                </a:solidFill>
                <a:latin typeface="Arial" pitchFamily="34" charset="0"/>
                <a:ea typeface="Arial" pitchFamily="34" charset="-122"/>
                <a:cs typeface="Arial" pitchFamily="34" charset="-120"/>
              </a:rPr>
              <a:t>قابل للقياس -</a:t>
            </a:r>
            <a:r>
              <a:rPr lang="ar-SA" sz="1250" b="1" dirty="0">
                <a:solidFill>
                  <a:srgbClr val="0D2137"/>
                </a:solidFill>
                <a:latin typeface="Arial" pitchFamily="34" charset="0"/>
                <a:ea typeface="Arial" pitchFamily="34" charset="-122"/>
                <a:cs typeface="Arial" pitchFamily="34" charset="-120"/>
              </a:rPr>
              <a:t> </a:t>
            </a:r>
            <a:r>
              <a:rPr lang="en-US" sz="1250" b="1" dirty="0">
                <a:solidFill>
                  <a:srgbClr val="0D2137"/>
                </a:solidFill>
                <a:latin typeface="Arial" pitchFamily="34" charset="0"/>
                <a:ea typeface="Arial" pitchFamily="34" charset="-122"/>
                <a:cs typeface="Arial" pitchFamily="34" charset="-120"/>
              </a:rPr>
              <a:t>قابل للتحقيق -</a:t>
            </a:r>
            <a:r>
              <a:rPr lang="ar-SA" sz="1250" b="1" dirty="0">
                <a:solidFill>
                  <a:srgbClr val="0D2137"/>
                </a:solidFill>
                <a:latin typeface="Arial" pitchFamily="34" charset="0"/>
                <a:ea typeface="Arial" pitchFamily="34" charset="-122"/>
                <a:cs typeface="Arial" pitchFamily="34" charset="-120"/>
              </a:rPr>
              <a:t> </a:t>
            </a:r>
            <a:r>
              <a:rPr lang="en-US" sz="1250" b="1" dirty="0">
                <a:solidFill>
                  <a:srgbClr val="0D2137"/>
                </a:solidFill>
                <a:latin typeface="Arial" pitchFamily="34" charset="0"/>
                <a:ea typeface="Arial" pitchFamily="34" charset="-122"/>
                <a:cs typeface="Arial" pitchFamily="34" charset="-120"/>
              </a:rPr>
              <a:t>ذو صلة بالنتائج -</a:t>
            </a:r>
            <a:r>
              <a:rPr lang="ar-SA" sz="1250" b="1" dirty="0">
                <a:solidFill>
                  <a:srgbClr val="0D2137"/>
                </a:solidFill>
                <a:latin typeface="Arial" pitchFamily="34" charset="0"/>
                <a:ea typeface="Arial" pitchFamily="34" charset="-122"/>
                <a:cs typeface="Arial" pitchFamily="34" charset="-120"/>
              </a:rPr>
              <a:t> </a:t>
            </a:r>
            <a:r>
              <a:rPr lang="en-US" sz="1250" b="1" dirty="0">
                <a:solidFill>
                  <a:srgbClr val="0D2137"/>
                </a:solidFill>
                <a:latin typeface="Arial" pitchFamily="34" charset="0"/>
                <a:ea typeface="Arial" pitchFamily="34" charset="-122"/>
                <a:cs typeface="Arial" pitchFamily="34" charset="-120"/>
              </a:rPr>
              <a:t>محدد زمنياً</a:t>
            </a:r>
            <a:endParaRPr lang="en-US" sz="125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2">
    <p:bg>
      <p:bgPr>
        <a:solidFill>
          <a:srgbClr val="F4F7FA"/>
        </a:solidFill>
        <a:effectLst/>
      </p:bgPr>
    </p:bg>
    <p:spTree>
      <p:nvGrpSpPr>
        <p:cNvPr id="1" name=""/>
        <p:cNvGrpSpPr/>
        <p:nvPr/>
      </p:nvGrpSpPr>
      <p:grpSpPr>
        <a:xfrm>
          <a:off x="0" y="0"/>
          <a:ext cx="0" cy="0"/>
          <a:chOff x="0" y="0"/>
          <a:chExt cx="0" cy="0"/>
        </a:xfrm>
      </p:grpSpPr>
      <p:sp>
        <p:nvSpPr>
          <p:cNvPr id="2" name="Shape 0"/>
          <p:cNvSpPr/>
          <p:nvPr/>
        </p:nvSpPr>
        <p:spPr>
          <a:xfrm>
            <a:off x="0" y="0"/>
            <a:ext cx="9144000" cy="1097280"/>
          </a:xfrm>
          <a:prstGeom prst="rect">
            <a:avLst/>
          </a:prstGeom>
          <a:solidFill>
            <a:srgbClr val="0D2137"/>
          </a:solidFill>
          <a:ln w="12700">
            <a:solidFill>
              <a:srgbClr val="0D2137"/>
            </a:solidFill>
            <a:prstDash val="solid"/>
          </a:ln>
        </p:spPr>
      </p:sp>
      <p:sp>
        <p:nvSpPr>
          <p:cNvPr id="3" name="Shape 1"/>
          <p:cNvSpPr/>
          <p:nvPr/>
        </p:nvSpPr>
        <p:spPr>
          <a:xfrm>
            <a:off x="0" y="1097280"/>
            <a:ext cx="9144000" cy="64008"/>
          </a:xfrm>
          <a:prstGeom prst="rect">
            <a:avLst/>
          </a:prstGeom>
          <a:solidFill>
            <a:srgbClr val="0A6E75"/>
          </a:solidFill>
          <a:ln w="12700">
            <a:solidFill>
              <a:srgbClr val="0A6E75"/>
            </a:solidFill>
            <a:prstDash val="solid"/>
          </a:ln>
        </p:spPr>
      </p:sp>
      <p:sp>
        <p:nvSpPr>
          <p:cNvPr id="4" name="Text 2"/>
          <p:cNvSpPr/>
          <p:nvPr/>
        </p:nvSpPr>
        <p:spPr>
          <a:xfrm>
            <a:off x="365760" y="73152"/>
            <a:ext cx="8412480" cy="777240"/>
          </a:xfrm>
          <a:prstGeom prst="rect">
            <a:avLst/>
          </a:prstGeom>
          <a:noFill/>
          <a:ln/>
        </p:spPr>
        <p:txBody>
          <a:bodyPr wrap="square" lIns="0" tIns="0" rIns="0" bIns="0" rtlCol="0" anchor="ctr"/>
          <a:lstStyle/>
          <a:p>
            <a:pPr marL="0" indent="0" algn="r" rtl="1">
              <a:buNone/>
            </a:pPr>
            <a:r>
              <a:rPr lang="en-US" sz="2600" b="1" dirty="0">
                <a:solidFill>
                  <a:srgbClr val="FFFFFF"/>
                </a:solidFill>
                <a:latin typeface="Arial" pitchFamily="34" charset="0"/>
                <a:ea typeface="Arial" pitchFamily="34" charset="-122"/>
                <a:cs typeface="Arial" pitchFamily="34" charset="-120"/>
              </a:rPr>
              <a:t>التهيؤ للاعتماد المدرسي</a:t>
            </a:r>
            <a:endParaRPr lang="en-US" sz="2600" dirty="0"/>
          </a:p>
        </p:txBody>
      </p:sp>
      <p:sp>
        <p:nvSpPr>
          <p:cNvPr id="5" name="Text 3"/>
          <p:cNvSpPr/>
          <p:nvPr/>
        </p:nvSpPr>
        <p:spPr>
          <a:xfrm>
            <a:off x="365760" y="777240"/>
            <a:ext cx="8412480" cy="338328"/>
          </a:xfrm>
          <a:prstGeom prst="rect">
            <a:avLst/>
          </a:prstGeom>
          <a:noFill/>
          <a:ln/>
        </p:spPr>
        <p:txBody>
          <a:bodyPr wrap="square" lIns="0" tIns="0" rIns="0" bIns="0" rtlCol="0" anchor="t"/>
          <a:lstStyle/>
          <a:p>
            <a:pPr marL="0" indent="0" algn="r" rtl="1">
              <a:buNone/>
            </a:pPr>
            <a:r>
              <a:rPr lang="en-US" sz="1300" dirty="0">
                <a:solidFill>
                  <a:srgbClr val="A8D4E0"/>
                </a:solidFill>
                <a:latin typeface="Arial" pitchFamily="34" charset="0"/>
                <a:ea typeface="Arial" pitchFamily="34" charset="-122"/>
                <a:cs typeface="Arial" pitchFamily="34" charset="-120"/>
              </a:rPr>
              <a:t>استدامة الجودة والارتقاء نحو مستوى التميز</a:t>
            </a:r>
            <a:endParaRPr lang="en-US" sz="1300" dirty="0"/>
          </a:p>
        </p:txBody>
      </p:sp>
      <p:sp>
        <p:nvSpPr>
          <p:cNvPr id="6" name="Shape 4"/>
          <p:cNvSpPr/>
          <p:nvPr/>
        </p:nvSpPr>
        <p:spPr>
          <a:xfrm>
            <a:off x="4720426" y="1371600"/>
            <a:ext cx="4297680" cy="164592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7" name="Shape 5"/>
          <p:cNvSpPr/>
          <p:nvPr/>
        </p:nvSpPr>
        <p:spPr>
          <a:xfrm>
            <a:off x="8469466" y="1463040"/>
            <a:ext cx="457200" cy="457200"/>
          </a:xfrm>
          <a:prstGeom prst="ellipse">
            <a:avLst/>
          </a:prstGeom>
          <a:solidFill>
            <a:srgbClr val="0D2137"/>
          </a:solidFill>
          <a:ln w="12700">
            <a:solidFill>
              <a:srgbClr val="0D2137"/>
            </a:solidFill>
            <a:prstDash val="solid"/>
          </a:ln>
        </p:spPr>
      </p:sp>
      <p:sp>
        <p:nvSpPr>
          <p:cNvPr id="8" name="Text 6"/>
          <p:cNvSpPr/>
          <p:nvPr/>
        </p:nvSpPr>
        <p:spPr>
          <a:xfrm>
            <a:off x="8469466" y="1463040"/>
            <a:ext cx="457200" cy="457200"/>
          </a:xfrm>
          <a:prstGeom prst="rect">
            <a:avLst/>
          </a:prstGeom>
          <a:noFill/>
          <a:ln/>
        </p:spPr>
        <p:txBody>
          <a:bodyPr wrap="square" lIns="0" tIns="0" rIns="0" bIns="0" rtlCol="0" anchor="ctr"/>
          <a:lstStyle/>
          <a:p>
            <a:pPr marL="0" indent="0" algn="ctr">
              <a:buNone/>
            </a:pPr>
            <a:r>
              <a:rPr lang="en-US" sz="1800" dirty="0">
                <a:solidFill>
                  <a:srgbClr val="FFFFFF"/>
                </a:solidFill>
                <a:latin typeface="Arial" pitchFamily="34" charset="0"/>
                <a:ea typeface="Arial" pitchFamily="34" charset="-122"/>
                <a:cs typeface="Arial" pitchFamily="34" charset="-120"/>
              </a:rPr>
              <a:t>📁</a:t>
            </a:r>
            <a:endParaRPr lang="en-US" sz="1800" dirty="0"/>
          </a:p>
        </p:txBody>
      </p:sp>
      <p:sp>
        <p:nvSpPr>
          <p:cNvPr id="9" name="Text 7"/>
          <p:cNvSpPr/>
          <p:nvPr/>
        </p:nvSpPr>
        <p:spPr>
          <a:xfrm>
            <a:off x="4834726" y="1536192"/>
            <a:ext cx="3520440" cy="365760"/>
          </a:xfrm>
          <a:prstGeom prst="rect">
            <a:avLst/>
          </a:prstGeom>
          <a:noFill/>
          <a:ln/>
        </p:spPr>
        <p:txBody>
          <a:bodyPr wrap="square" lIns="0" tIns="0" rIns="0" bIns="0" rtlCol="0" anchor="ctr"/>
          <a:lstStyle/>
          <a:p>
            <a:pPr marL="0" indent="0" algn="r" rtl="1">
              <a:buNone/>
            </a:pPr>
            <a:r>
              <a:rPr lang="en-US" sz="1300" b="1" dirty="0">
                <a:solidFill>
                  <a:srgbClr val="0D2137"/>
                </a:solidFill>
                <a:latin typeface="Arial" pitchFamily="34" charset="0"/>
                <a:ea typeface="Arial" pitchFamily="34" charset="-122"/>
                <a:cs typeface="Arial" pitchFamily="34" charset="-120"/>
              </a:rPr>
              <a:t>توثيق الممارسات</a:t>
            </a:r>
            <a:endParaRPr lang="en-US" sz="1300" dirty="0"/>
          </a:p>
        </p:txBody>
      </p:sp>
      <p:sp>
        <p:nvSpPr>
          <p:cNvPr id="11" name="Text 9"/>
          <p:cNvSpPr/>
          <p:nvPr/>
        </p:nvSpPr>
        <p:spPr>
          <a:xfrm>
            <a:off x="4857586" y="1947672"/>
            <a:ext cx="3977640" cy="1024128"/>
          </a:xfrm>
          <a:prstGeom prst="rect">
            <a:avLst/>
          </a:prstGeom>
          <a:noFill/>
          <a:ln/>
        </p:spPr>
        <p:txBody>
          <a:bodyPr wrap="square" rtlCol="0" anchor="t"/>
          <a:lstStyle/>
          <a:p>
            <a:pPr marL="0" indent="0" algn="r" rtl="1">
              <a:buNone/>
            </a:pPr>
            <a:r>
              <a:rPr lang="en-US" sz="1100" dirty="0">
                <a:solidFill>
                  <a:srgbClr val="3D5068"/>
                </a:solidFill>
                <a:latin typeface="Arial" pitchFamily="34" charset="0"/>
                <a:ea typeface="Arial" pitchFamily="34" charset="-122"/>
                <a:cs typeface="Arial" pitchFamily="34" charset="-120"/>
              </a:rPr>
              <a:t>توثيق جميع الممارسات المؤسسية والإجراءات التشغيلية والمبادرات التطويرية بشكل منهجي وبما يعكس التحسين المستمر في أداء المدرسة</a:t>
            </a:r>
            <a:endParaRPr lang="en-US" sz="1100" dirty="0"/>
          </a:p>
        </p:txBody>
      </p:sp>
      <p:sp>
        <p:nvSpPr>
          <p:cNvPr id="12" name="Shape 10"/>
          <p:cNvSpPr/>
          <p:nvPr/>
        </p:nvSpPr>
        <p:spPr>
          <a:xfrm>
            <a:off x="194146" y="1371600"/>
            <a:ext cx="4297680" cy="164592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13" name="Shape 11"/>
          <p:cNvSpPr/>
          <p:nvPr/>
        </p:nvSpPr>
        <p:spPr>
          <a:xfrm>
            <a:off x="3943186" y="1463040"/>
            <a:ext cx="457200" cy="457200"/>
          </a:xfrm>
          <a:prstGeom prst="ellipse">
            <a:avLst/>
          </a:prstGeom>
          <a:solidFill>
            <a:srgbClr val="0A6E75"/>
          </a:solidFill>
          <a:ln w="12700">
            <a:solidFill>
              <a:srgbClr val="0A6E75"/>
            </a:solidFill>
            <a:prstDash val="solid"/>
          </a:ln>
        </p:spPr>
      </p:sp>
      <p:sp>
        <p:nvSpPr>
          <p:cNvPr id="14" name="Text 12"/>
          <p:cNvSpPr/>
          <p:nvPr/>
        </p:nvSpPr>
        <p:spPr>
          <a:xfrm>
            <a:off x="3943186" y="1463040"/>
            <a:ext cx="457200" cy="457200"/>
          </a:xfrm>
          <a:prstGeom prst="rect">
            <a:avLst/>
          </a:prstGeom>
          <a:noFill/>
          <a:ln/>
        </p:spPr>
        <p:txBody>
          <a:bodyPr wrap="square" lIns="0" tIns="0" rIns="0" bIns="0" rtlCol="0" anchor="ctr"/>
          <a:lstStyle/>
          <a:p>
            <a:pPr marL="0" indent="0" algn="ctr">
              <a:buNone/>
            </a:pPr>
            <a:r>
              <a:rPr lang="en-US" sz="1800" dirty="0">
                <a:solidFill>
                  <a:srgbClr val="FFFFFF"/>
                </a:solidFill>
                <a:latin typeface="Arial" pitchFamily="34" charset="0"/>
                <a:ea typeface="Arial" pitchFamily="34" charset="-122"/>
                <a:cs typeface="Arial" pitchFamily="34" charset="-120"/>
              </a:rPr>
              <a:t>🔄</a:t>
            </a:r>
            <a:endParaRPr lang="en-US" sz="1800" dirty="0"/>
          </a:p>
        </p:txBody>
      </p:sp>
      <p:sp>
        <p:nvSpPr>
          <p:cNvPr id="15" name="Text 13"/>
          <p:cNvSpPr/>
          <p:nvPr/>
        </p:nvSpPr>
        <p:spPr>
          <a:xfrm>
            <a:off x="331306" y="1540300"/>
            <a:ext cx="3520440" cy="365760"/>
          </a:xfrm>
          <a:prstGeom prst="rect">
            <a:avLst/>
          </a:prstGeom>
          <a:noFill/>
          <a:ln/>
        </p:spPr>
        <p:txBody>
          <a:bodyPr wrap="square" lIns="0" tIns="0" rIns="0" bIns="0" rtlCol="0" anchor="ctr"/>
          <a:lstStyle/>
          <a:p>
            <a:pPr marL="0" indent="0" algn="r" rtl="1">
              <a:buNone/>
            </a:pPr>
            <a:r>
              <a:rPr lang="en-US" sz="1300" b="1" dirty="0">
                <a:solidFill>
                  <a:srgbClr val="0A6E75"/>
                </a:solidFill>
                <a:latin typeface="Arial" pitchFamily="34" charset="0"/>
                <a:ea typeface="Arial" pitchFamily="34" charset="-122"/>
                <a:cs typeface="Arial" pitchFamily="34" charset="-120"/>
              </a:rPr>
              <a:t>التحسين المستمر</a:t>
            </a:r>
            <a:endParaRPr lang="en-US" sz="1300" dirty="0"/>
          </a:p>
        </p:txBody>
      </p:sp>
      <p:sp>
        <p:nvSpPr>
          <p:cNvPr id="17" name="Text 15"/>
          <p:cNvSpPr/>
          <p:nvPr/>
        </p:nvSpPr>
        <p:spPr>
          <a:xfrm>
            <a:off x="331306" y="1947672"/>
            <a:ext cx="3977640" cy="1024128"/>
          </a:xfrm>
          <a:prstGeom prst="rect">
            <a:avLst/>
          </a:prstGeom>
          <a:noFill/>
          <a:ln/>
        </p:spPr>
        <p:txBody>
          <a:bodyPr wrap="square" rtlCol="0" anchor="t"/>
          <a:lstStyle/>
          <a:p>
            <a:pPr marL="0" indent="0" algn="r" rtl="1">
              <a:buNone/>
            </a:pPr>
            <a:r>
              <a:rPr lang="en-US" sz="1100" dirty="0">
                <a:solidFill>
                  <a:srgbClr val="3D5068"/>
                </a:solidFill>
                <a:latin typeface="Arial" pitchFamily="34" charset="0"/>
                <a:ea typeface="Arial" pitchFamily="34" charset="-122"/>
                <a:cs typeface="Arial" pitchFamily="34" charset="-120"/>
              </a:rPr>
              <a:t>تبني ثقافة التحسين المستمر وتضمينها في الخطط التشغيلية السنوية مع المتابعة الدورية لمؤشرات الأداء وتحليل النتائج واتخاذ قرارات مبنية على البيانات</a:t>
            </a:r>
            <a:endParaRPr lang="en-US" sz="1100" dirty="0"/>
          </a:p>
        </p:txBody>
      </p:sp>
      <p:sp>
        <p:nvSpPr>
          <p:cNvPr id="18" name="Shape 16"/>
          <p:cNvSpPr/>
          <p:nvPr/>
        </p:nvSpPr>
        <p:spPr>
          <a:xfrm>
            <a:off x="4720426" y="3154680"/>
            <a:ext cx="4297680" cy="164592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19" name="Shape 17"/>
          <p:cNvSpPr/>
          <p:nvPr/>
        </p:nvSpPr>
        <p:spPr>
          <a:xfrm>
            <a:off x="8469466" y="3246120"/>
            <a:ext cx="457200" cy="457200"/>
          </a:xfrm>
          <a:prstGeom prst="ellipse">
            <a:avLst/>
          </a:prstGeom>
          <a:solidFill>
            <a:srgbClr val="C9A227"/>
          </a:solidFill>
          <a:ln w="12700">
            <a:solidFill>
              <a:srgbClr val="C9A227"/>
            </a:solidFill>
            <a:prstDash val="solid"/>
          </a:ln>
        </p:spPr>
      </p:sp>
      <p:sp>
        <p:nvSpPr>
          <p:cNvPr id="20" name="Text 18"/>
          <p:cNvSpPr/>
          <p:nvPr/>
        </p:nvSpPr>
        <p:spPr>
          <a:xfrm>
            <a:off x="8469466" y="3246120"/>
            <a:ext cx="457200" cy="457200"/>
          </a:xfrm>
          <a:prstGeom prst="rect">
            <a:avLst/>
          </a:prstGeom>
          <a:noFill/>
          <a:ln/>
        </p:spPr>
        <p:txBody>
          <a:bodyPr wrap="square" lIns="0" tIns="0" rIns="0" bIns="0" rtlCol="0" anchor="ctr"/>
          <a:lstStyle/>
          <a:p>
            <a:pPr marL="0" indent="0" algn="ctr">
              <a:buNone/>
            </a:pPr>
            <a:r>
              <a:rPr lang="en-US" sz="1800" dirty="0">
                <a:solidFill>
                  <a:srgbClr val="FFFFFF"/>
                </a:solidFill>
                <a:latin typeface="Arial" pitchFamily="34" charset="0"/>
                <a:ea typeface="Arial" pitchFamily="34" charset="-122"/>
                <a:cs typeface="Arial" pitchFamily="34" charset="-120"/>
              </a:rPr>
              <a:t>⭐</a:t>
            </a:r>
            <a:endParaRPr lang="en-US" sz="1800" dirty="0"/>
          </a:p>
        </p:txBody>
      </p:sp>
      <p:sp>
        <p:nvSpPr>
          <p:cNvPr id="21" name="Text 19"/>
          <p:cNvSpPr/>
          <p:nvPr/>
        </p:nvSpPr>
        <p:spPr>
          <a:xfrm>
            <a:off x="4857586" y="3324970"/>
            <a:ext cx="3520440" cy="365760"/>
          </a:xfrm>
          <a:prstGeom prst="rect">
            <a:avLst/>
          </a:prstGeom>
          <a:noFill/>
          <a:ln/>
        </p:spPr>
        <p:txBody>
          <a:bodyPr wrap="square" lIns="0" tIns="0" rIns="0" bIns="0" rtlCol="0" anchor="ctr"/>
          <a:lstStyle/>
          <a:p>
            <a:pPr marL="0" indent="0" algn="r" rtl="1">
              <a:buNone/>
            </a:pPr>
            <a:r>
              <a:rPr lang="en-US" sz="1300" b="1" dirty="0">
                <a:solidFill>
                  <a:srgbClr val="C9A227"/>
                </a:solidFill>
                <a:latin typeface="Arial" pitchFamily="34" charset="0"/>
                <a:ea typeface="Arial" pitchFamily="34" charset="-122"/>
                <a:cs typeface="Arial" pitchFamily="34" charset="-120"/>
              </a:rPr>
              <a:t>استدامة التميز</a:t>
            </a:r>
            <a:endParaRPr lang="en-US" sz="1300" dirty="0"/>
          </a:p>
        </p:txBody>
      </p:sp>
      <p:sp>
        <p:nvSpPr>
          <p:cNvPr id="23" name="Text 21"/>
          <p:cNvSpPr/>
          <p:nvPr/>
        </p:nvSpPr>
        <p:spPr>
          <a:xfrm>
            <a:off x="4857586" y="3730752"/>
            <a:ext cx="3977640" cy="1024128"/>
          </a:xfrm>
          <a:prstGeom prst="rect">
            <a:avLst/>
          </a:prstGeom>
          <a:noFill/>
          <a:ln/>
        </p:spPr>
        <p:txBody>
          <a:bodyPr wrap="square" rtlCol="0" anchor="t"/>
          <a:lstStyle/>
          <a:p>
            <a:pPr marL="0" indent="0" algn="r" rtl="1">
              <a:buNone/>
            </a:pPr>
            <a:r>
              <a:rPr lang="en-US" sz="1100" dirty="0">
                <a:solidFill>
                  <a:srgbClr val="3D5068"/>
                </a:solidFill>
                <a:latin typeface="Arial" pitchFamily="34" charset="0"/>
                <a:ea typeface="Arial" pitchFamily="34" charset="-122"/>
                <a:cs typeface="Arial" pitchFamily="34" charset="-120"/>
              </a:rPr>
              <a:t>تنمية قدرة المدرسة على الحفاظ على مستوياتها المتميزة والارتقاء بها من خلال الابتكار المؤسسي ونقل الخبرات ومشاركة الممارسات الناجحة مع المدارس الأخرى</a:t>
            </a:r>
            <a:endParaRPr lang="en-US" sz="1100" dirty="0"/>
          </a:p>
        </p:txBody>
      </p:sp>
      <p:sp>
        <p:nvSpPr>
          <p:cNvPr id="24" name="Shape 22"/>
          <p:cNvSpPr/>
          <p:nvPr/>
        </p:nvSpPr>
        <p:spPr>
          <a:xfrm>
            <a:off x="194146" y="3154680"/>
            <a:ext cx="4297680" cy="1645920"/>
          </a:xfrm>
          <a:prstGeom prst="rect">
            <a:avLst/>
          </a:prstGeom>
          <a:solidFill>
            <a:srgbClr val="FFFFFF"/>
          </a:solidFill>
          <a:ln w="12700">
            <a:solidFill>
              <a:srgbClr val="C8D6E5"/>
            </a:solidFill>
            <a:prstDash val="solid"/>
          </a:ln>
          <a:effectLst>
            <a:outerShdw blurRad="63500" dist="25400" dir="8100000" algn="bl" rotWithShape="0">
              <a:srgbClr val="000000">
                <a:alpha val="12000"/>
              </a:srgbClr>
            </a:outerShdw>
          </a:effectLst>
        </p:spPr>
      </p:sp>
      <p:sp>
        <p:nvSpPr>
          <p:cNvPr id="25" name="Shape 23"/>
          <p:cNvSpPr/>
          <p:nvPr/>
        </p:nvSpPr>
        <p:spPr>
          <a:xfrm>
            <a:off x="3943186" y="3246120"/>
            <a:ext cx="457200" cy="457200"/>
          </a:xfrm>
          <a:prstGeom prst="ellipse">
            <a:avLst/>
          </a:prstGeom>
          <a:solidFill>
            <a:srgbClr val="1A8A5A"/>
          </a:solidFill>
          <a:ln w="12700">
            <a:solidFill>
              <a:srgbClr val="1A8A5A"/>
            </a:solidFill>
            <a:prstDash val="solid"/>
          </a:ln>
        </p:spPr>
      </p:sp>
      <p:sp>
        <p:nvSpPr>
          <p:cNvPr id="26" name="Text 24"/>
          <p:cNvSpPr/>
          <p:nvPr/>
        </p:nvSpPr>
        <p:spPr>
          <a:xfrm>
            <a:off x="3943186" y="3246120"/>
            <a:ext cx="457200" cy="457200"/>
          </a:xfrm>
          <a:prstGeom prst="rect">
            <a:avLst/>
          </a:prstGeom>
          <a:noFill/>
          <a:ln/>
        </p:spPr>
        <p:txBody>
          <a:bodyPr wrap="square" lIns="0" tIns="0" rIns="0" bIns="0" rtlCol="0" anchor="ctr"/>
          <a:lstStyle/>
          <a:p>
            <a:pPr marL="0" indent="0" algn="ctr">
              <a:buNone/>
            </a:pPr>
            <a:r>
              <a:rPr lang="en-US" sz="1800" dirty="0">
                <a:solidFill>
                  <a:srgbClr val="FFFFFF"/>
                </a:solidFill>
                <a:latin typeface="Arial" pitchFamily="34" charset="0"/>
                <a:ea typeface="Arial" pitchFamily="34" charset="-122"/>
                <a:cs typeface="Arial" pitchFamily="34" charset="-120"/>
              </a:rPr>
              <a:t>🏅</a:t>
            </a:r>
            <a:endParaRPr lang="en-US" sz="1800" dirty="0"/>
          </a:p>
        </p:txBody>
      </p:sp>
      <p:sp>
        <p:nvSpPr>
          <p:cNvPr id="27" name="Text 25"/>
          <p:cNvSpPr/>
          <p:nvPr/>
        </p:nvSpPr>
        <p:spPr>
          <a:xfrm>
            <a:off x="331306" y="3337560"/>
            <a:ext cx="3520440" cy="365760"/>
          </a:xfrm>
          <a:prstGeom prst="rect">
            <a:avLst/>
          </a:prstGeom>
          <a:noFill/>
          <a:ln/>
        </p:spPr>
        <p:txBody>
          <a:bodyPr wrap="square" lIns="0" tIns="0" rIns="0" bIns="0" rtlCol="0" anchor="ctr"/>
          <a:lstStyle/>
          <a:p>
            <a:pPr marL="0" indent="0" algn="r" rtl="1">
              <a:buNone/>
            </a:pPr>
            <a:r>
              <a:rPr lang="en-US" sz="1300" b="1" dirty="0">
                <a:solidFill>
                  <a:srgbClr val="1A8A5A"/>
                </a:solidFill>
                <a:latin typeface="Arial" pitchFamily="34" charset="0"/>
                <a:ea typeface="Arial" pitchFamily="34" charset="-122"/>
                <a:cs typeface="Arial" pitchFamily="34" charset="-120"/>
              </a:rPr>
              <a:t>تعزيز التميز المؤسسي</a:t>
            </a:r>
            <a:endParaRPr lang="en-US" sz="1300" dirty="0"/>
          </a:p>
        </p:txBody>
      </p:sp>
      <p:sp>
        <p:nvSpPr>
          <p:cNvPr id="29" name="Text 27"/>
          <p:cNvSpPr/>
          <p:nvPr/>
        </p:nvSpPr>
        <p:spPr>
          <a:xfrm>
            <a:off x="331306" y="3730752"/>
            <a:ext cx="3977640" cy="1024128"/>
          </a:xfrm>
          <a:prstGeom prst="rect">
            <a:avLst/>
          </a:prstGeom>
          <a:noFill/>
          <a:ln/>
        </p:spPr>
        <p:txBody>
          <a:bodyPr wrap="square" rtlCol="0" anchor="t"/>
          <a:lstStyle/>
          <a:p>
            <a:pPr marL="0" indent="0" algn="r" rtl="1">
              <a:buNone/>
            </a:pPr>
            <a:r>
              <a:rPr lang="en-US" sz="1100" dirty="0">
                <a:solidFill>
                  <a:srgbClr val="3D5068"/>
                </a:solidFill>
                <a:latin typeface="Arial" pitchFamily="34" charset="0"/>
                <a:ea typeface="Arial" pitchFamily="34" charset="-122"/>
                <a:cs typeface="Arial" pitchFamily="34" charset="-120"/>
              </a:rPr>
              <a:t>توظيف نتائج التقويم في بناء هوية مؤسسية متميزة تجمع بين الجودة الأكاديمية والقيم والشخصية الوطنية وتحقق التوقعات العالية لجميع المستفيدين</a:t>
            </a:r>
            <a:endParaRPr lang="en-US" sz="1100" dirty="0"/>
          </a:p>
        </p:txBody>
      </p:sp>
      <p:sp>
        <p:nvSpPr>
          <p:cNvPr id="30" name="Text 28"/>
          <p:cNvSpPr/>
          <p:nvPr/>
        </p:nvSpPr>
        <p:spPr>
          <a:xfrm>
            <a:off x="194146" y="4773168"/>
            <a:ext cx="8503920" cy="274320"/>
          </a:xfrm>
          <a:prstGeom prst="rect">
            <a:avLst/>
          </a:prstGeom>
          <a:noFill/>
          <a:ln/>
        </p:spPr>
        <p:txBody>
          <a:bodyPr wrap="square" rtlCol="0" anchor="ctr"/>
          <a:lstStyle/>
          <a:p>
            <a:pPr marL="0" indent="0" algn="ctr" rtl="1">
              <a:buNone/>
            </a:pPr>
            <a:r>
              <a:rPr lang="en-US" sz="1150" b="1" i="1" dirty="0">
                <a:solidFill>
                  <a:srgbClr val="C9A227"/>
                </a:solidFill>
                <a:latin typeface="Arial" pitchFamily="34" charset="0"/>
                <a:ea typeface="Arial" pitchFamily="34" charset="-122"/>
                <a:cs typeface="Arial" pitchFamily="34" charset="-120"/>
              </a:rPr>
              <a:t>الاعتماد المدرسي ليس غاية في حد ذاته، بل هو محطة في مسيرة التحسين المستمر نحو الريادة التعليمية</a:t>
            </a:r>
            <a:endParaRPr lang="en-US" sz="115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3">
    <p:bg>
      <p:bgPr>
        <a:solidFill>
          <a:srgbClr val="0D2137"/>
        </a:solidFill>
        <a:effectLst/>
      </p:bgPr>
    </p:bg>
    <p:spTree>
      <p:nvGrpSpPr>
        <p:cNvPr id="1" name=""/>
        <p:cNvGrpSpPr/>
        <p:nvPr/>
      </p:nvGrpSpPr>
      <p:grpSpPr>
        <a:xfrm>
          <a:off x="0" y="0"/>
          <a:ext cx="0" cy="0"/>
          <a:chOff x="0" y="0"/>
          <a:chExt cx="0" cy="0"/>
        </a:xfrm>
      </p:grpSpPr>
      <p:sp>
        <p:nvSpPr>
          <p:cNvPr id="2" name="Shape 0"/>
          <p:cNvSpPr/>
          <p:nvPr/>
        </p:nvSpPr>
        <p:spPr>
          <a:xfrm>
            <a:off x="0" y="0"/>
            <a:ext cx="320040" cy="5143500"/>
          </a:xfrm>
          <a:prstGeom prst="rect">
            <a:avLst/>
          </a:prstGeom>
          <a:solidFill>
            <a:srgbClr val="0A6E75"/>
          </a:solidFill>
          <a:ln w="12700">
            <a:solidFill>
              <a:srgbClr val="0A6E75"/>
            </a:solidFill>
            <a:prstDash val="solid"/>
          </a:ln>
        </p:spPr>
      </p:sp>
      <p:sp>
        <p:nvSpPr>
          <p:cNvPr id="3" name="Shape 1"/>
          <p:cNvSpPr/>
          <p:nvPr/>
        </p:nvSpPr>
        <p:spPr>
          <a:xfrm>
            <a:off x="320040" y="0"/>
            <a:ext cx="109728" cy="5143500"/>
          </a:xfrm>
          <a:prstGeom prst="rect">
            <a:avLst/>
          </a:prstGeom>
          <a:solidFill>
            <a:srgbClr val="1A8A5A"/>
          </a:solidFill>
          <a:ln w="12700">
            <a:solidFill>
              <a:srgbClr val="1A8A5A"/>
            </a:solidFill>
            <a:prstDash val="solid"/>
          </a:ln>
        </p:spPr>
      </p:sp>
      <p:sp>
        <p:nvSpPr>
          <p:cNvPr id="4" name="Shape 2"/>
          <p:cNvSpPr/>
          <p:nvPr/>
        </p:nvSpPr>
        <p:spPr>
          <a:xfrm>
            <a:off x="822960" y="2240280"/>
            <a:ext cx="7772400" cy="45720"/>
          </a:xfrm>
          <a:prstGeom prst="rect">
            <a:avLst/>
          </a:prstGeom>
          <a:solidFill>
            <a:srgbClr val="C9A227"/>
          </a:solidFill>
          <a:ln w="12700">
            <a:solidFill>
              <a:srgbClr val="C9A227"/>
            </a:solidFill>
            <a:prstDash val="solid"/>
          </a:ln>
        </p:spPr>
      </p:sp>
      <p:sp>
        <p:nvSpPr>
          <p:cNvPr id="5" name="Text 3"/>
          <p:cNvSpPr/>
          <p:nvPr/>
        </p:nvSpPr>
        <p:spPr>
          <a:xfrm>
            <a:off x="731520" y="822960"/>
            <a:ext cx="8046720" cy="640080"/>
          </a:xfrm>
          <a:prstGeom prst="rect">
            <a:avLst/>
          </a:prstGeom>
          <a:noFill/>
          <a:ln/>
        </p:spPr>
        <p:txBody>
          <a:bodyPr wrap="square" rtlCol="0" anchor="ctr"/>
          <a:lstStyle/>
          <a:p>
            <a:pPr marL="0" indent="0" algn="r" rtl="1">
              <a:buNone/>
            </a:pPr>
            <a:r>
              <a:rPr lang="ar-SA" sz="3200" b="1" dirty="0">
                <a:solidFill>
                  <a:srgbClr val="FFFFFF"/>
                </a:solidFill>
                <a:latin typeface="Arial" pitchFamily="34" charset="0"/>
                <a:ea typeface="Arial" pitchFamily="34" charset="-122"/>
                <a:cs typeface="Arial" pitchFamily="34" charset="-120"/>
              </a:rPr>
              <a:t>في الختام</a:t>
            </a:r>
            <a:r>
              <a:rPr lang="en-US" sz="3200" b="1" dirty="0">
                <a:solidFill>
                  <a:srgbClr val="FFFFFF"/>
                </a:solidFill>
                <a:latin typeface="Arial" pitchFamily="34" charset="0"/>
                <a:ea typeface="Arial" pitchFamily="34" charset="-122"/>
                <a:cs typeface="Arial" pitchFamily="34" charset="-120"/>
              </a:rPr>
              <a:t>:</a:t>
            </a:r>
            <a:r>
              <a:rPr lang="ar-SA" sz="3200" b="1" dirty="0">
                <a:solidFill>
                  <a:srgbClr val="FFFFFF"/>
                </a:solidFill>
                <a:latin typeface="Arial" pitchFamily="34" charset="0"/>
                <a:ea typeface="Arial" pitchFamily="34" charset="-122"/>
                <a:cs typeface="Arial" pitchFamily="34" charset="-120"/>
              </a:rPr>
              <a:t> </a:t>
            </a:r>
            <a:r>
              <a:rPr lang="en-US" sz="3200" b="1" dirty="0" err="1">
                <a:solidFill>
                  <a:srgbClr val="FFFFFF"/>
                </a:solidFill>
                <a:latin typeface="Arial" pitchFamily="34" charset="0"/>
                <a:ea typeface="Arial" pitchFamily="34" charset="-122"/>
                <a:cs typeface="Arial" pitchFamily="34" charset="-120"/>
              </a:rPr>
              <a:t>التقويم</a:t>
            </a:r>
            <a:r>
              <a:rPr lang="en-US" sz="3200" b="1" dirty="0">
                <a:solidFill>
                  <a:srgbClr val="FFFFFF"/>
                </a:solidFill>
                <a:latin typeface="Arial" pitchFamily="34" charset="0"/>
                <a:ea typeface="Arial" pitchFamily="34" charset="-122"/>
                <a:cs typeface="Arial" pitchFamily="34" charset="-120"/>
              </a:rPr>
              <a:t> المدرسي</a:t>
            </a:r>
            <a:endParaRPr lang="en-US" sz="3200" dirty="0"/>
          </a:p>
        </p:txBody>
      </p:sp>
      <p:sp>
        <p:nvSpPr>
          <p:cNvPr id="6" name="Text 4"/>
          <p:cNvSpPr/>
          <p:nvPr/>
        </p:nvSpPr>
        <p:spPr>
          <a:xfrm>
            <a:off x="731520" y="1508760"/>
            <a:ext cx="8046720" cy="640080"/>
          </a:xfrm>
          <a:prstGeom prst="rect">
            <a:avLst/>
          </a:prstGeom>
          <a:noFill/>
          <a:ln/>
        </p:spPr>
        <p:txBody>
          <a:bodyPr wrap="square" rtlCol="0" anchor="ctr"/>
          <a:lstStyle/>
          <a:p>
            <a:pPr marL="0" indent="0" algn="r" rtl="1">
              <a:buNone/>
            </a:pPr>
            <a:r>
              <a:rPr lang="en-US" sz="1800" dirty="0">
                <a:solidFill>
                  <a:srgbClr val="9FC8D8"/>
                </a:solidFill>
                <a:latin typeface="Arial" pitchFamily="34" charset="0"/>
                <a:ea typeface="Arial" pitchFamily="34" charset="-122"/>
                <a:cs typeface="Arial" pitchFamily="34" charset="-120"/>
              </a:rPr>
              <a:t>رحلة مستمرة نحو </a:t>
            </a:r>
            <a:r>
              <a:rPr lang="en-US" sz="1800" dirty="0" err="1">
                <a:solidFill>
                  <a:srgbClr val="9FC8D8"/>
                </a:solidFill>
                <a:latin typeface="Arial" pitchFamily="34" charset="0"/>
                <a:ea typeface="Arial" pitchFamily="34" charset="-122"/>
                <a:cs typeface="Arial" pitchFamily="34" charset="-120"/>
              </a:rPr>
              <a:t>التميز</a:t>
            </a:r>
            <a:r>
              <a:rPr lang="en-US" sz="1800" dirty="0">
                <a:solidFill>
                  <a:srgbClr val="9FC8D8"/>
                </a:solidFill>
                <a:latin typeface="Arial" pitchFamily="34" charset="0"/>
                <a:ea typeface="Arial" pitchFamily="34" charset="-122"/>
                <a:cs typeface="Arial" pitchFamily="34" charset="-120"/>
              </a:rPr>
              <a:t> </a:t>
            </a:r>
            <a:r>
              <a:rPr lang="en-US" sz="1800" dirty="0" err="1">
                <a:solidFill>
                  <a:srgbClr val="9FC8D8"/>
                </a:solidFill>
                <a:latin typeface="Arial" pitchFamily="34" charset="0"/>
                <a:ea typeface="Arial" pitchFamily="34" charset="-122"/>
                <a:cs typeface="Arial" pitchFamily="34" charset="-120"/>
              </a:rPr>
              <a:t>المؤسسي</a:t>
            </a:r>
            <a:endParaRPr lang="en-US" sz="1800" dirty="0"/>
          </a:p>
        </p:txBody>
      </p:sp>
      <p:sp>
        <p:nvSpPr>
          <p:cNvPr id="7" name="Shape 5"/>
          <p:cNvSpPr/>
          <p:nvPr/>
        </p:nvSpPr>
        <p:spPr>
          <a:xfrm>
            <a:off x="731520" y="2377440"/>
            <a:ext cx="8046720" cy="1371600"/>
          </a:xfrm>
          <a:prstGeom prst="rect">
            <a:avLst/>
          </a:prstGeom>
          <a:solidFill>
            <a:srgbClr val="0A1F33"/>
          </a:solidFill>
          <a:ln w="12700">
            <a:solidFill>
              <a:srgbClr val="0A6E75"/>
            </a:solidFill>
            <a:prstDash val="solid"/>
          </a:ln>
          <a:effectLst>
            <a:outerShdw blurRad="63500" dist="25400" dir="8100000" algn="bl" rotWithShape="0">
              <a:srgbClr val="000000">
                <a:alpha val="12000"/>
              </a:srgbClr>
            </a:outerShdw>
          </a:effectLst>
        </p:spPr>
      </p:sp>
      <p:sp>
        <p:nvSpPr>
          <p:cNvPr id="8" name="Text 6"/>
          <p:cNvSpPr/>
          <p:nvPr/>
        </p:nvSpPr>
        <p:spPr>
          <a:xfrm>
            <a:off x="868680" y="2468880"/>
            <a:ext cx="7772400" cy="1188720"/>
          </a:xfrm>
          <a:prstGeom prst="rect">
            <a:avLst/>
          </a:prstGeom>
          <a:noFill/>
          <a:ln/>
        </p:spPr>
        <p:txBody>
          <a:bodyPr wrap="square" rtlCol="0" anchor="ctr"/>
          <a:lstStyle/>
          <a:p>
            <a:pPr marL="0" indent="0" algn="r" rtl="1">
              <a:buNone/>
            </a:pPr>
            <a:r>
              <a:rPr lang="en-US" sz="1300" dirty="0">
                <a:solidFill>
                  <a:srgbClr val="FFFFFF"/>
                </a:solidFill>
                <a:latin typeface="Arial" pitchFamily="34" charset="0"/>
                <a:ea typeface="Arial" pitchFamily="34" charset="-122"/>
                <a:cs typeface="Arial" pitchFamily="34" charset="-120"/>
              </a:rPr>
              <a:t>إن التقويم المدرسي الفاعل يُحوّل المدرسة من مؤسسة تعليمية روتينية إلى منظومة حية للتحسين المستمر، تُطوّر أداءها بناءً على البيانات، وتُمكّن المتعلمين من تحقيق إمكاناتهم الكاملة، وتُسهم في بناء الإنسان السعودي المنافس عالمياً.</a:t>
            </a:r>
            <a:endParaRPr lang="en-US" sz="1300" dirty="0"/>
          </a:p>
        </p:txBody>
      </p:sp>
      <p:sp>
        <p:nvSpPr>
          <p:cNvPr id="9" name="Shape 7"/>
          <p:cNvSpPr/>
          <p:nvPr/>
        </p:nvSpPr>
        <p:spPr>
          <a:xfrm>
            <a:off x="731520" y="3913632"/>
            <a:ext cx="1874520" cy="548640"/>
          </a:xfrm>
          <a:prstGeom prst="rect">
            <a:avLst/>
          </a:prstGeom>
          <a:solidFill>
            <a:srgbClr val="0A6E75">
              <a:alpha val="80000"/>
            </a:srgbClr>
          </a:solidFill>
          <a:ln w="12700">
            <a:solidFill>
              <a:srgbClr val="0A6E75"/>
            </a:solidFill>
            <a:prstDash val="solid"/>
          </a:ln>
        </p:spPr>
      </p:sp>
      <p:sp>
        <p:nvSpPr>
          <p:cNvPr id="10" name="Text 8"/>
          <p:cNvSpPr/>
          <p:nvPr/>
        </p:nvSpPr>
        <p:spPr>
          <a:xfrm>
            <a:off x="731520" y="3913632"/>
            <a:ext cx="1874520" cy="548640"/>
          </a:xfrm>
          <a:prstGeom prst="rect">
            <a:avLst/>
          </a:prstGeom>
          <a:noFill/>
          <a:ln/>
        </p:spPr>
        <p:txBody>
          <a:bodyPr wrap="square" rtlCol="0" anchor="ctr"/>
          <a:lstStyle/>
          <a:p>
            <a:pPr marL="0" indent="0" algn="ctr" rtl="1">
              <a:buNone/>
            </a:pPr>
            <a:r>
              <a:rPr lang="en-US" sz="1100" b="1" dirty="0">
                <a:solidFill>
                  <a:srgbClr val="FFFFFF"/>
                </a:solidFill>
                <a:latin typeface="Arial" pitchFamily="34" charset="0"/>
                <a:ea typeface="Arial" pitchFamily="34" charset="-122"/>
                <a:cs typeface="Arial" pitchFamily="34" charset="-120"/>
              </a:rPr>
              <a:t>التقويم الذاتي المستمر</a:t>
            </a:r>
            <a:endParaRPr lang="en-US" sz="1100" dirty="0"/>
          </a:p>
        </p:txBody>
      </p:sp>
      <p:sp>
        <p:nvSpPr>
          <p:cNvPr id="11" name="Shape 9"/>
          <p:cNvSpPr/>
          <p:nvPr/>
        </p:nvSpPr>
        <p:spPr>
          <a:xfrm>
            <a:off x="2743200" y="3913632"/>
            <a:ext cx="1874520" cy="548640"/>
          </a:xfrm>
          <a:prstGeom prst="rect">
            <a:avLst/>
          </a:prstGeom>
          <a:solidFill>
            <a:srgbClr val="0A6E75">
              <a:alpha val="80000"/>
            </a:srgbClr>
          </a:solidFill>
          <a:ln w="12700">
            <a:solidFill>
              <a:srgbClr val="0A6E75"/>
            </a:solidFill>
            <a:prstDash val="solid"/>
          </a:ln>
        </p:spPr>
      </p:sp>
      <p:sp>
        <p:nvSpPr>
          <p:cNvPr id="12" name="Text 10"/>
          <p:cNvSpPr/>
          <p:nvPr/>
        </p:nvSpPr>
        <p:spPr>
          <a:xfrm>
            <a:off x="2743200" y="3913632"/>
            <a:ext cx="1874520" cy="548640"/>
          </a:xfrm>
          <a:prstGeom prst="rect">
            <a:avLst/>
          </a:prstGeom>
          <a:noFill/>
          <a:ln/>
        </p:spPr>
        <p:txBody>
          <a:bodyPr wrap="square" rtlCol="0" anchor="ctr"/>
          <a:lstStyle/>
          <a:p>
            <a:pPr marL="0" indent="0" algn="ctr" rtl="1">
              <a:buNone/>
            </a:pPr>
            <a:r>
              <a:rPr lang="en-US" sz="1100" b="1" dirty="0">
                <a:solidFill>
                  <a:srgbClr val="FFFFFF"/>
                </a:solidFill>
                <a:latin typeface="Arial" pitchFamily="34" charset="0"/>
                <a:ea typeface="Arial" pitchFamily="34" charset="-122"/>
                <a:cs typeface="Arial" pitchFamily="34" charset="-120"/>
              </a:rPr>
              <a:t>القيادة المبنية على البيانات</a:t>
            </a:r>
            <a:endParaRPr lang="en-US" sz="1100" dirty="0"/>
          </a:p>
        </p:txBody>
      </p:sp>
      <p:sp>
        <p:nvSpPr>
          <p:cNvPr id="13" name="Shape 11"/>
          <p:cNvSpPr/>
          <p:nvPr/>
        </p:nvSpPr>
        <p:spPr>
          <a:xfrm>
            <a:off x="4754880" y="3913632"/>
            <a:ext cx="1874520" cy="548640"/>
          </a:xfrm>
          <a:prstGeom prst="rect">
            <a:avLst/>
          </a:prstGeom>
          <a:solidFill>
            <a:srgbClr val="0A6E75">
              <a:alpha val="80000"/>
            </a:srgbClr>
          </a:solidFill>
          <a:ln w="12700">
            <a:solidFill>
              <a:srgbClr val="0A6E75"/>
            </a:solidFill>
            <a:prstDash val="solid"/>
          </a:ln>
        </p:spPr>
      </p:sp>
      <p:sp>
        <p:nvSpPr>
          <p:cNvPr id="14" name="Text 12"/>
          <p:cNvSpPr/>
          <p:nvPr/>
        </p:nvSpPr>
        <p:spPr>
          <a:xfrm>
            <a:off x="4754880" y="3913632"/>
            <a:ext cx="1874520" cy="548640"/>
          </a:xfrm>
          <a:prstGeom prst="rect">
            <a:avLst/>
          </a:prstGeom>
          <a:noFill/>
          <a:ln/>
        </p:spPr>
        <p:txBody>
          <a:bodyPr wrap="square" rtlCol="0" anchor="ctr"/>
          <a:lstStyle/>
          <a:p>
            <a:pPr marL="0" indent="0" algn="ctr" rtl="1">
              <a:buNone/>
            </a:pPr>
            <a:r>
              <a:rPr lang="en-US" sz="1100" b="1" dirty="0">
                <a:solidFill>
                  <a:srgbClr val="FFFFFF"/>
                </a:solidFill>
                <a:latin typeface="Arial" pitchFamily="34" charset="0"/>
                <a:ea typeface="Arial" pitchFamily="34" charset="-122"/>
                <a:cs typeface="Arial" pitchFamily="34" charset="-120"/>
              </a:rPr>
              <a:t>خطط التحسين الفاعلة</a:t>
            </a:r>
            <a:endParaRPr lang="en-US" sz="1100" dirty="0"/>
          </a:p>
        </p:txBody>
      </p:sp>
      <p:sp>
        <p:nvSpPr>
          <p:cNvPr id="15" name="Shape 13"/>
          <p:cNvSpPr/>
          <p:nvPr/>
        </p:nvSpPr>
        <p:spPr>
          <a:xfrm>
            <a:off x="6766560" y="3913632"/>
            <a:ext cx="1874520" cy="548640"/>
          </a:xfrm>
          <a:prstGeom prst="rect">
            <a:avLst/>
          </a:prstGeom>
          <a:solidFill>
            <a:srgbClr val="0A6E75">
              <a:alpha val="80000"/>
            </a:srgbClr>
          </a:solidFill>
          <a:ln w="12700">
            <a:solidFill>
              <a:srgbClr val="0A6E75"/>
            </a:solidFill>
            <a:prstDash val="solid"/>
          </a:ln>
        </p:spPr>
      </p:sp>
      <p:sp>
        <p:nvSpPr>
          <p:cNvPr id="16" name="Text 14"/>
          <p:cNvSpPr/>
          <p:nvPr/>
        </p:nvSpPr>
        <p:spPr>
          <a:xfrm>
            <a:off x="6766560" y="3913632"/>
            <a:ext cx="1874520" cy="548640"/>
          </a:xfrm>
          <a:prstGeom prst="rect">
            <a:avLst/>
          </a:prstGeom>
          <a:noFill/>
          <a:ln/>
        </p:spPr>
        <p:txBody>
          <a:bodyPr wrap="square" rtlCol="0" anchor="ctr"/>
          <a:lstStyle/>
          <a:p>
            <a:pPr marL="0" indent="0" algn="ctr" rtl="1">
              <a:buNone/>
            </a:pPr>
            <a:r>
              <a:rPr lang="en-US" sz="1100" b="1" dirty="0">
                <a:solidFill>
                  <a:srgbClr val="FFFFFF"/>
                </a:solidFill>
                <a:latin typeface="Arial" pitchFamily="34" charset="0"/>
                <a:ea typeface="Arial" pitchFamily="34" charset="-122"/>
                <a:cs typeface="Arial" pitchFamily="34" charset="-120"/>
              </a:rPr>
              <a:t>استدامة التميز المؤسسي</a:t>
            </a:r>
            <a:endParaRPr lang="en-US" sz="1100" dirty="0"/>
          </a:p>
        </p:txBody>
      </p:sp>
      <p:sp>
        <p:nvSpPr>
          <p:cNvPr id="17" name="Text 15"/>
          <p:cNvSpPr/>
          <p:nvPr/>
        </p:nvSpPr>
        <p:spPr>
          <a:xfrm>
            <a:off x="731520" y="4663440"/>
            <a:ext cx="8046720" cy="320040"/>
          </a:xfrm>
          <a:prstGeom prst="rect">
            <a:avLst/>
          </a:prstGeom>
          <a:noFill/>
          <a:ln/>
        </p:spPr>
        <p:txBody>
          <a:bodyPr wrap="square" rtlCol="0" anchor="ctr"/>
          <a:lstStyle/>
          <a:p>
            <a:pPr marL="0" indent="0" algn="r" rtl="1">
              <a:buNone/>
            </a:pPr>
            <a:r>
              <a:rPr lang="en-US" sz="1100" dirty="0">
                <a:solidFill>
                  <a:srgbClr val="C9A227"/>
                </a:solidFill>
                <a:latin typeface="Arial" pitchFamily="34" charset="0"/>
                <a:ea typeface="Arial" pitchFamily="34" charset="-122"/>
                <a:cs typeface="Arial" pitchFamily="34" charset="-120"/>
              </a:rPr>
              <a:t>هيئة تقويم </a:t>
            </a:r>
            <a:r>
              <a:rPr lang="en-US" sz="1100" dirty="0" err="1">
                <a:solidFill>
                  <a:srgbClr val="C9A227"/>
                </a:solidFill>
                <a:latin typeface="Arial" pitchFamily="34" charset="0"/>
                <a:ea typeface="Arial" pitchFamily="34" charset="-122"/>
                <a:cs typeface="Arial" pitchFamily="34" charset="-120"/>
              </a:rPr>
              <a:t>التعليم</a:t>
            </a:r>
            <a:r>
              <a:rPr lang="en-US" sz="1100" dirty="0">
                <a:solidFill>
                  <a:srgbClr val="C9A227"/>
                </a:solidFill>
                <a:latin typeface="Arial" pitchFamily="34" charset="0"/>
                <a:ea typeface="Arial" pitchFamily="34" charset="-122"/>
                <a:cs typeface="Arial" pitchFamily="34" charset="-120"/>
              </a:rPr>
              <a:t> والتدريب| </a:t>
            </a:r>
            <a:r>
              <a:rPr lang="ar-SA" sz="1100" dirty="0">
                <a:solidFill>
                  <a:srgbClr val="C9A227"/>
                </a:solidFill>
                <a:latin typeface="Arial" pitchFamily="34" charset="0"/>
                <a:ea typeface="Arial" pitchFamily="34" charset="-122"/>
                <a:cs typeface="Arial" pitchFamily="34" charset="-120"/>
              </a:rPr>
              <a:t> </a:t>
            </a:r>
            <a:r>
              <a:rPr lang="en-US" sz="1100" dirty="0" err="1">
                <a:solidFill>
                  <a:srgbClr val="C9A227"/>
                </a:solidFill>
                <a:latin typeface="Arial" pitchFamily="34" charset="0"/>
                <a:ea typeface="Arial" pitchFamily="34" charset="-122"/>
                <a:cs typeface="Arial" pitchFamily="34" charset="-120"/>
              </a:rPr>
              <a:t>رؤية</a:t>
            </a:r>
            <a:r>
              <a:rPr lang="en-US" sz="1100" dirty="0">
                <a:solidFill>
                  <a:srgbClr val="C9A227"/>
                </a:solidFill>
                <a:latin typeface="Arial" pitchFamily="34" charset="0"/>
                <a:ea typeface="Arial" pitchFamily="34" charset="-122"/>
                <a:cs typeface="Arial" pitchFamily="34" charset="-120"/>
              </a:rPr>
              <a:t> المملكة 2030</a:t>
            </a:r>
            <a:endParaRPr lang="en-US" sz="11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TotalTime>
  <Words>2381</Words>
  <Application>Microsoft Office PowerPoint</Application>
  <PresentationFormat>عرض على الشاشة (16:9)</PresentationFormat>
  <Paragraphs>376</Paragraphs>
  <Slides>23</Slides>
  <Notes>23</Notes>
  <HiddenSlides>0</HiddenSlides>
  <MMClips>0</MMClips>
  <ScaleCrop>false</ScaleCrop>
  <HeadingPairs>
    <vt:vector size="6" baseType="variant">
      <vt:variant>
        <vt:lpstr>الخطوط المستخدمة</vt:lpstr>
      </vt:variant>
      <vt:variant>
        <vt:i4>2</vt:i4>
      </vt:variant>
      <vt:variant>
        <vt:lpstr>نسق</vt:lpstr>
      </vt:variant>
      <vt:variant>
        <vt:i4>1</vt:i4>
      </vt:variant>
      <vt:variant>
        <vt:lpstr>عناوين الشرائح</vt:lpstr>
      </vt:variant>
      <vt:variant>
        <vt:i4>23</vt:i4>
      </vt:variant>
    </vt:vector>
  </HeadingPairs>
  <TitlesOfParts>
    <vt:vector size="26" baseType="lpstr">
      <vt:lpstr>Arial</vt:lpstr>
      <vt:lpstr>Calibri</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التقويم والاعتماد المدرسي</dc:title>
  <dc:subject>PptxGenJS Presentation</dc:subject>
  <dc:creator>PptxGenJS</dc:creator>
  <cp:lastModifiedBy>احمد بن عبد الله الشهري</cp:lastModifiedBy>
  <cp:revision>10</cp:revision>
  <dcterms:created xsi:type="dcterms:W3CDTF">2026-03-30T05:20:55Z</dcterms:created>
  <dcterms:modified xsi:type="dcterms:W3CDTF">2026-03-30T06:55:47Z</dcterms:modified>
</cp:coreProperties>
</file>