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64" r:id="rId3"/>
    <p:sldId id="285" r:id="rId4"/>
    <p:sldId id="265" r:id="rId5"/>
    <p:sldId id="266" r:id="rId6"/>
    <p:sldId id="267" r:id="rId7"/>
    <p:sldId id="268" r:id="rId8"/>
    <p:sldId id="271" r:id="rId9"/>
    <p:sldId id="272" r:id="rId10"/>
    <p:sldId id="273" r:id="rId11"/>
    <p:sldId id="274" r:id="rId12"/>
    <p:sldId id="275" r:id="rId13"/>
    <p:sldId id="269" r:id="rId14"/>
    <p:sldId id="276" r:id="rId15"/>
    <p:sldId id="28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304" r:id="rId41"/>
    <p:sldId id="305" r:id="rId42"/>
    <p:sldId id="306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314" r:id="rId51"/>
    <p:sldId id="315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728" autoAdjust="0"/>
    <p:restoredTop sz="94660"/>
  </p:normalViewPr>
  <p:slideViewPr>
    <p:cSldViewPr snapToGrid="0">
      <p:cViewPr varScale="1">
        <p:scale>
          <a:sx n="92" d="100"/>
          <a:sy n="92" d="100"/>
        </p:scale>
        <p:origin x="70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6" indent="0" algn="ctr">
              <a:buNone/>
              <a:defRPr sz="2000"/>
            </a:lvl2pPr>
            <a:lvl3pPr marL="914411" indent="0" algn="ctr">
              <a:buNone/>
              <a:defRPr sz="1800"/>
            </a:lvl3pPr>
            <a:lvl4pPr marL="1371617" indent="0" algn="ctr">
              <a:buNone/>
              <a:defRPr sz="1600"/>
            </a:lvl4pPr>
            <a:lvl5pPr marL="1828823" indent="0" algn="ctr">
              <a:buNone/>
              <a:defRPr sz="1600"/>
            </a:lvl5pPr>
            <a:lvl6pPr marL="2286029" indent="0" algn="ctr">
              <a:buNone/>
              <a:defRPr sz="1600"/>
            </a:lvl6pPr>
            <a:lvl7pPr marL="2743234" indent="0" algn="ctr">
              <a:buNone/>
              <a:defRPr sz="1600"/>
            </a:lvl7pPr>
            <a:lvl8pPr marL="3200440" indent="0" algn="ctr">
              <a:buNone/>
              <a:defRPr sz="1600"/>
            </a:lvl8pPr>
            <a:lvl9pPr marL="3657646" indent="0" algn="ctr">
              <a:buNone/>
              <a:defRPr sz="1600"/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1667-7923-4E72-9AA7-264F0558515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60DA-9DA9-4429-AE9F-6CD56212F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34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1667-7923-4E72-9AA7-264F0558515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60DA-9DA9-4429-AE9F-6CD56212F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181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1667-7923-4E72-9AA7-264F0558515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60DA-9DA9-4429-AE9F-6CD56212F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338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1667-7923-4E72-9AA7-264F0558515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60DA-9DA9-4429-AE9F-6CD56212F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654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0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0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6172202" y="2505076"/>
            <a:ext cx="5183188" cy="368458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1667-7923-4E72-9AA7-264F0558515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60DA-9DA9-4429-AE9F-6CD56212F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171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1667-7923-4E72-9AA7-264F0558515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60DA-9DA9-4429-AE9F-6CD56212F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559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1667-7923-4E72-9AA7-264F0558515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60DA-9DA9-4429-AE9F-6CD56212F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602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0"/>
            </a:lvl2pPr>
            <a:lvl3pPr marL="914411" indent="0">
              <a:buNone/>
              <a:defRPr sz="1200"/>
            </a:lvl3pPr>
            <a:lvl4pPr marL="1371617" indent="0">
              <a:buNone/>
              <a:defRPr sz="1000"/>
            </a:lvl4pPr>
            <a:lvl5pPr marL="1828823" indent="0">
              <a:buNone/>
              <a:defRPr sz="1000"/>
            </a:lvl5pPr>
            <a:lvl6pPr marL="2286029" indent="0">
              <a:buNone/>
              <a:defRPr sz="1000"/>
            </a:lvl6pPr>
            <a:lvl7pPr marL="2743234" indent="0">
              <a:buNone/>
              <a:defRPr sz="1000"/>
            </a:lvl7pPr>
            <a:lvl8pPr marL="3200440" indent="0">
              <a:buNone/>
              <a:defRPr sz="1000"/>
            </a:lvl8pPr>
            <a:lvl9pPr marL="3657646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1667-7923-4E72-9AA7-264F0558515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60DA-9DA9-4429-AE9F-6CD56212F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124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6" indent="0">
              <a:buNone/>
              <a:defRPr sz="2800"/>
            </a:lvl2pPr>
            <a:lvl3pPr marL="914411" indent="0">
              <a:buNone/>
              <a:defRPr sz="2400"/>
            </a:lvl3pPr>
            <a:lvl4pPr marL="1371617" indent="0">
              <a:buNone/>
              <a:defRPr sz="2000"/>
            </a:lvl4pPr>
            <a:lvl5pPr marL="1828823" indent="0">
              <a:buNone/>
              <a:defRPr sz="2000"/>
            </a:lvl5pPr>
            <a:lvl6pPr marL="2286029" indent="0">
              <a:buNone/>
              <a:defRPr sz="2000"/>
            </a:lvl6pPr>
            <a:lvl7pPr marL="2743234" indent="0">
              <a:buNone/>
              <a:defRPr sz="2000"/>
            </a:lvl7pPr>
            <a:lvl8pPr marL="3200440" indent="0">
              <a:buNone/>
              <a:defRPr sz="2000"/>
            </a:lvl8pPr>
            <a:lvl9pPr marL="3657646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0"/>
            </a:lvl2pPr>
            <a:lvl3pPr marL="914411" indent="0">
              <a:buNone/>
              <a:defRPr sz="1200"/>
            </a:lvl3pPr>
            <a:lvl4pPr marL="1371617" indent="0">
              <a:buNone/>
              <a:defRPr sz="1000"/>
            </a:lvl4pPr>
            <a:lvl5pPr marL="1828823" indent="0">
              <a:buNone/>
              <a:defRPr sz="1000"/>
            </a:lvl5pPr>
            <a:lvl6pPr marL="2286029" indent="0">
              <a:buNone/>
              <a:defRPr sz="1000"/>
            </a:lvl6pPr>
            <a:lvl7pPr marL="2743234" indent="0">
              <a:buNone/>
              <a:defRPr sz="1000"/>
            </a:lvl7pPr>
            <a:lvl8pPr marL="3200440" indent="0">
              <a:buNone/>
              <a:defRPr sz="1000"/>
            </a:lvl8pPr>
            <a:lvl9pPr marL="3657646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1667-7923-4E72-9AA7-264F0558515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60DA-9DA9-4429-AE9F-6CD56212F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513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1667-7923-4E72-9AA7-264F0558515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60DA-9DA9-4429-AE9F-6CD56212F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194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41667-7923-4E72-9AA7-264F0558515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60DA-9DA9-4429-AE9F-6CD56212F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592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741667-7923-4E72-9AA7-264F0558515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260DA-9DA9-4429-AE9F-6CD56212F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94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11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3" indent="-228603" algn="l" defTabSz="91441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8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14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20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26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32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37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43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48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6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1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17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23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29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34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40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46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2.png"/><Relationship Id="rId7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98590CE9-5195-4846-8686-2F9AA063980E}"/>
              </a:ext>
            </a:extLst>
          </p:cNvPr>
          <p:cNvSpPr/>
          <p:nvPr/>
        </p:nvSpPr>
        <p:spPr>
          <a:xfrm>
            <a:off x="8302335" y="348415"/>
            <a:ext cx="353290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مجلس 3 نطاق 6</a:t>
            </a:r>
          </a:p>
          <a:p>
            <a:pPr algn="ctr"/>
            <a:r>
              <a:rPr lang="ar-AE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مدرسة الهير للتعليم الأساسي والثانوي 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5" name="مستطيل مستدير الزوايا 4"/>
          <p:cNvSpPr/>
          <p:nvPr/>
        </p:nvSpPr>
        <p:spPr>
          <a:xfrm>
            <a:off x="4822658" y="99125"/>
            <a:ext cx="1898073" cy="1291844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مستطيل مستدير الزوايا 5"/>
          <p:cNvSpPr/>
          <p:nvPr/>
        </p:nvSpPr>
        <p:spPr>
          <a:xfrm>
            <a:off x="681332" y="4091643"/>
            <a:ext cx="2111362" cy="1363952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8590CE9-5195-4846-8686-2F9AA063980E}"/>
              </a:ext>
            </a:extLst>
          </p:cNvPr>
          <p:cNvSpPr/>
          <p:nvPr/>
        </p:nvSpPr>
        <p:spPr>
          <a:xfrm>
            <a:off x="4039326" y="2500082"/>
            <a:ext cx="500180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كتاب الصف الخامس الفصل الثاني </a:t>
            </a:r>
            <a:r>
              <a:rPr lang="ar-AE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  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8" name="مستطيل مستدير الزوايا 7"/>
          <p:cNvSpPr/>
          <p:nvPr/>
        </p:nvSpPr>
        <p:spPr>
          <a:xfrm>
            <a:off x="8919572" y="5498956"/>
            <a:ext cx="2686506" cy="841664"/>
          </a:xfrm>
          <a:prstGeom prst="roundRect">
            <a:avLst/>
          </a:prstGeom>
          <a:blipFill dpi="0"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877" b="89506" l="1000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0183" t="-25429" r="-29811" b="-366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مستطيل مستدير الزوايا 8"/>
          <p:cNvSpPr/>
          <p:nvPr/>
        </p:nvSpPr>
        <p:spPr>
          <a:xfrm>
            <a:off x="346364" y="189309"/>
            <a:ext cx="2111362" cy="1363952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3379715" y="5715151"/>
            <a:ext cx="1077189" cy="735436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قوس متوسط مزدوج 10"/>
          <p:cNvSpPr/>
          <p:nvPr/>
        </p:nvSpPr>
        <p:spPr>
          <a:xfrm>
            <a:off x="346364" y="99125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مستطيل مستدير الزوايا 11"/>
          <p:cNvSpPr/>
          <p:nvPr/>
        </p:nvSpPr>
        <p:spPr>
          <a:xfrm>
            <a:off x="3108890" y="1356469"/>
            <a:ext cx="5588299" cy="1291844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مستطيل مستدير الزوايا 12"/>
          <p:cNvSpPr/>
          <p:nvPr/>
        </p:nvSpPr>
        <p:spPr>
          <a:xfrm>
            <a:off x="1392382" y="5455595"/>
            <a:ext cx="9370867" cy="1291844"/>
          </a:xfrm>
          <a:prstGeom prst="roundRect">
            <a:avLst/>
          </a:prstGeom>
          <a:blipFill dpi="0"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100000" l="33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xmlns="" id="{98590CE9-5195-4846-8686-2F9AA063980E}"/>
              </a:ext>
            </a:extLst>
          </p:cNvPr>
          <p:cNvSpPr/>
          <p:nvPr/>
        </p:nvSpPr>
        <p:spPr>
          <a:xfrm>
            <a:off x="5885184" y="4670765"/>
            <a:ext cx="353290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4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مدير المدرسة </a:t>
            </a:r>
            <a:endParaRPr lang="ar-AE" sz="24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ar-AE" sz="24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عارف علي آل علي </a:t>
            </a:r>
          </a:p>
          <a:p>
            <a:r>
              <a:rPr lang="ar-AE" sz="24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مدرس المادة  </a:t>
            </a:r>
          </a:p>
          <a:p>
            <a:r>
              <a:rPr lang="ar-AE" sz="24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عمر حسن إبراهيم </a:t>
            </a:r>
            <a:endParaRPr lang="en-US" sz="24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4261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2"/>
          <a:srcRect l="30031" t="28518" r="44276" b="10202"/>
          <a:stretch/>
        </p:blipFill>
        <p:spPr>
          <a:xfrm>
            <a:off x="964821" y="0"/>
            <a:ext cx="10120745" cy="6858000"/>
          </a:xfrm>
          <a:prstGeom prst="rect">
            <a:avLst/>
          </a:prstGeom>
        </p:spPr>
      </p:pic>
      <p:sp>
        <p:nvSpPr>
          <p:cNvPr id="2" name="شكل بيضاوي 1"/>
          <p:cNvSpPr/>
          <p:nvPr/>
        </p:nvSpPr>
        <p:spPr>
          <a:xfrm>
            <a:off x="1153392" y="6317673"/>
            <a:ext cx="706581" cy="5403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</a:p>
        </p:txBody>
      </p:sp>
      <p:cxnSp>
        <p:nvCxnSpPr>
          <p:cNvPr id="5" name="رابط كسهم مستقيم 4"/>
          <p:cNvCxnSpPr/>
          <p:nvPr/>
        </p:nvCxnSpPr>
        <p:spPr>
          <a:xfrm flipH="1" flipV="1">
            <a:off x="2737239" y="2150920"/>
            <a:ext cx="872836" cy="1236519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رابط كسهم مستقيم 5"/>
          <p:cNvCxnSpPr/>
          <p:nvPr/>
        </p:nvCxnSpPr>
        <p:spPr>
          <a:xfrm flipH="1" flipV="1">
            <a:off x="7128165" y="2150920"/>
            <a:ext cx="633844" cy="102869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مربع نص 9"/>
          <p:cNvSpPr txBox="1"/>
          <p:nvPr/>
        </p:nvSpPr>
        <p:spPr>
          <a:xfrm>
            <a:off x="10885511" y="4704347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  <p:sp>
        <p:nvSpPr>
          <p:cNvPr id="8" name="قوس متوسط مزدوج 7"/>
          <p:cNvSpPr/>
          <p:nvPr/>
        </p:nvSpPr>
        <p:spPr>
          <a:xfrm>
            <a:off x="346364" y="99126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07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playback (27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88820" y="960119"/>
            <a:ext cx="8618220" cy="484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444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2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صورة 7"/>
          <p:cNvPicPr>
            <a:picLocks noChangeAspect="1"/>
          </p:cNvPicPr>
          <p:nvPr/>
        </p:nvPicPr>
        <p:blipFill rotWithShape="1">
          <a:blip r:embed="rId2"/>
          <a:srcRect l="29543" t="27948" r="42875" b="8789"/>
          <a:stretch/>
        </p:blipFill>
        <p:spPr>
          <a:xfrm>
            <a:off x="1569027" y="72629"/>
            <a:ext cx="8956964" cy="6608832"/>
          </a:xfrm>
          <a:prstGeom prst="rect">
            <a:avLst/>
          </a:prstGeom>
        </p:spPr>
      </p:pic>
      <p:sp>
        <p:nvSpPr>
          <p:cNvPr id="4" name="شكل بيضاوي 3"/>
          <p:cNvSpPr/>
          <p:nvPr/>
        </p:nvSpPr>
        <p:spPr>
          <a:xfrm>
            <a:off x="9798628" y="6224154"/>
            <a:ext cx="706581" cy="5403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</a:p>
        </p:txBody>
      </p:sp>
      <p:sp>
        <p:nvSpPr>
          <p:cNvPr id="2" name="شكل بيضاوي 1"/>
          <p:cNvSpPr/>
          <p:nvPr/>
        </p:nvSpPr>
        <p:spPr>
          <a:xfrm>
            <a:off x="3636818" y="5216236"/>
            <a:ext cx="540327" cy="49876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5" name="شكل بيضاوي 4"/>
          <p:cNvSpPr/>
          <p:nvPr/>
        </p:nvSpPr>
        <p:spPr>
          <a:xfrm>
            <a:off x="8697191" y="5465618"/>
            <a:ext cx="540327" cy="49876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6" name="شكل بيضاوي 5"/>
          <p:cNvSpPr/>
          <p:nvPr/>
        </p:nvSpPr>
        <p:spPr>
          <a:xfrm>
            <a:off x="5974773" y="5216236"/>
            <a:ext cx="540327" cy="49876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C00000"/>
                </a:solidFill>
              </a:rPr>
              <a:t>3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730859" y="4773802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  <p:sp>
        <p:nvSpPr>
          <p:cNvPr id="9" name="قوس متوسط مزدوج 8"/>
          <p:cNvSpPr/>
          <p:nvPr/>
        </p:nvSpPr>
        <p:spPr>
          <a:xfrm>
            <a:off x="346364" y="99126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رابط كسهم مستقيم 9"/>
          <p:cNvCxnSpPr/>
          <p:nvPr/>
        </p:nvCxnSpPr>
        <p:spPr>
          <a:xfrm flipH="1" flipV="1">
            <a:off x="7211291" y="2597728"/>
            <a:ext cx="1485900" cy="109104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0766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9989" t="26643" r="42546" b="10915"/>
          <a:stretch/>
        </p:blipFill>
        <p:spPr>
          <a:xfrm>
            <a:off x="1835727" y="216869"/>
            <a:ext cx="7297882" cy="6641131"/>
          </a:xfrm>
          <a:prstGeom prst="rect">
            <a:avLst/>
          </a:prstGeom>
        </p:spPr>
      </p:pic>
      <p:sp>
        <p:nvSpPr>
          <p:cNvPr id="4" name="شكل بيضاوي 3"/>
          <p:cNvSpPr/>
          <p:nvPr/>
        </p:nvSpPr>
        <p:spPr>
          <a:xfrm>
            <a:off x="1776846" y="6317673"/>
            <a:ext cx="706581" cy="5403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</a:p>
        </p:txBody>
      </p:sp>
      <p:sp>
        <p:nvSpPr>
          <p:cNvPr id="16" name="مستطيل 15"/>
          <p:cNvSpPr/>
          <p:nvPr/>
        </p:nvSpPr>
        <p:spPr>
          <a:xfrm>
            <a:off x="6785265" y="2322371"/>
            <a:ext cx="1569027" cy="353291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مستطيل 16"/>
          <p:cNvSpPr/>
          <p:nvPr/>
        </p:nvSpPr>
        <p:spPr>
          <a:xfrm>
            <a:off x="3644840" y="2322369"/>
            <a:ext cx="1983569" cy="35329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مستطيل 17"/>
          <p:cNvSpPr/>
          <p:nvPr/>
        </p:nvSpPr>
        <p:spPr>
          <a:xfrm>
            <a:off x="6785264" y="5081160"/>
            <a:ext cx="1569027" cy="353291"/>
          </a:xfrm>
          <a:prstGeom prst="rect">
            <a:avLst/>
          </a:prstGeom>
          <a:noFill/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مربع نص 18"/>
          <p:cNvSpPr txBox="1"/>
          <p:nvPr/>
        </p:nvSpPr>
        <p:spPr>
          <a:xfrm>
            <a:off x="10290464" y="2675660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  <p:sp>
        <p:nvSpPr>
          <p:cNvPr id="15" name="قوس متوسط مزدوج 14"/>
          <p:cNvSpPr/>
          <p:nvPr/>
        </p:nvSpPr>
        <p:spPr>
          <a:xfrm>
            <a:off x="346364" y="99126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مستطيل 19"/>
          <p:cNvSpPr/>
          <p:nvPr/>
        </p:nvSpPr>
        <p:spPr>
          <a:xfrm>
            <a:off x="3687041" y="5081158"/>
            <a:ext cx="1569027" cy="353291"/>
          </a:xfrm>
          <a:prstGeom prst="rect">
            <a:avLst/>
          </a:prstGeom>
          <a:noFill/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960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9759" t="27719" r="43015" b="9330"/>
          <a:stretch/>
        </p:blipFill>
        <p:spPr>
          <a:xfrm>
            <a:off x="1772471" y="283521"/>
            <a:ext cx="7683256" cy="6574479"/>
          </a:xfrm>
          <a:prstGeom prst="rect">
            <a:avLst/>
          </a:prstGeom>
        </p:spPr>
      </p:pic>
      <p:sp>
        <p:nvSpPr>
          <p:cNvPr id="4" name="شكل بيضاوي 3"/>
          <p:cNvSpPr/>
          <p:nvPr/>
        </p:nvSpPr>
        <p:spPr>
          <a:xfrm>
            <a:off x="10681855" y="6317673"/>
            <a:ext cx="706581" cy="5403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</a:p>
        </p:txBody>
      </p:sp>
      <p:cxnSp>
        <p:nvCxnSpPr>
          <p:cNvPr id="6" name="رابط كسهم مستقيم 5"/>
          <p:cNvCxnSpPr/>
          <p:nvPr/>
        </p:nvCxnSpPr>
        <p:spPr>
          <a:xfrm flipV="1">
            <a:off x="5382492" y="2878282"/>
            <a:ext cx="1704109" cy="253174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رابط كسهم مستقيم 9"/>
          <p:cNvCxnSpPr/>
          <p:nvPr/>
        </p:nvCxnSpPr>
        <p:spPr>
          <a:xfrm flipH="1" flipV="1">
            <a:off x="3898232" y="3055110"/>
            <a:ext cx="3188368" cy="2170515"/>
          </a:xfrm>
          <a:prstGeom prst="straightConnector1">
            <a:avLst/>
          </a:prstGeom>
          <a:ln w="762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رابط كسهم مستقيم 15"/>
          <p:cNvCxnSpPr/>
          <p:nvPr/>
        </p:nvCxnSpPr>
        <p:spPr>
          <a:xfrm flipH="1" flipV="1">
            <a:off x="5127095" y="3003157"/>
            <a:ext cx="979297" cy="240686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مربع نص 18"/>
          <p:cNvSpPr txBox="1"/>
          <p:nvPr/>
        </p:nvSpPr>
        <p:spPr>
          <a:xfrm>
            <a:off x="454132" y="4867320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  <p:sp>
        <p:nvSpPr>
          <p:cNvPr id="11" name="قوس متوسط مزدوج 10"/>
          <p:cNvSpPr/>
          <p:nvPr/>
        </p:nvSpPr>
        <p:spPr>
          <a:xfrm>
            <a:off x="346364" y="99126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70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30167" t="35161" r="42221" b="8877"/>
          <a:stretch/>
        </p:blipFill>
        <p:spPr>
          <a:xfrm>
            <a:off x="2628900" y="83128"/>
            <a:ext cx="6535883" cy="6645398"/>
          </a:xfrm>
          <a:prstGeom prst="rect">
            <a:avLst/>
          </a:prstGeom>
        </p:spPr>
      </p:pic>
      <p:sp>
        <p:nvSpPr>
          <p:cNvPr id="4" name="شكل بيضاوي 3"/>
          <p:cNvSpPr/>
          <p:nvPr/>
        </p:nvSpPr>
        <p:spPr>
          <a:xfrm>
            <a:off x="737755" y="6317673"/>
            <a:ext cx="706581" cy="5403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5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11234426" y="4867320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  <p:sp>
        <p:nvSpPr>
          <p:cNvPr id="6" name="قوس متوسط مزدوج 5"/>
          <p:cNvSpPr/>
          <p:nvPr/>
        </p:nvSpPr>
        <p:spPr>
          <a:xfrm>
            <a:off x="346364" y="99126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رابط كسهم مستقيم 6"/>
          <p:cNvCxnSpPr/>
          <p:nvPr/>
        </p:nvCxnSpPr>
        <p:spPr>
          <a:xfrm flipH="1" flipV="1">
            <a:off x="3948545" y="1756064"/>
            <a:ext cx="3564083" cy="272241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رابط كسهم مستقيم 9"/>
          <p:cNvCxnSpPr/>
          <p:nvPr/>
        </p:nvCxnSpPr>
        <p:spPr>
          <a:xfrm flipH="1" flipV="1">
            <a:off x="7190510" y="1839193"/>
            <a:ext cx="197427" cy="1745672"/>
          </a:xfrm>
          <a:prstGeom prst="straightConnector1">
            <a:avLst/>
          </a:prstGeom>
          <a:ln w="762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8565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2"/>
          <a:srcRect l="30089" t="26273" r="43026" b="12437"/>
          <a:stretch/>
        </p:blipFill>
        <p:spPr>
          <a:xfrm>
            <a:off x="3148446" y="99124"/>
            <a:ext cx="6868391" cy="6488711"/>
          </a:xfrm>
          <a:prstGeom prst="rect">
            <a:avLst/>
          </a:prstGeom>
        </p:spPr>
      </p:pic>
      <p:sp>
        <p:nvSpPr>
          <p:cNvPr id="4" name="شكل بيضاوي 3"/>
          <p:cNvSpPr/>
          <p:nvPr/>
        </p:nvSpPr>
        <p:spPr>
          <a:xfrm>
            <a:off x="9426196" y="6073484"/>
            <a:ext cx="706581" cy="5403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dirty="0"/>
              <a:t>6</a:t>
            </a:r>
            <a:endParaRPr lang="en-US" dirty="0"/>
          </a:p>
        </p:txBody>
      </p:sp>
      <p:sp>
        <p:nvSpPr>
          <p:cNvPr id="5" name="مربع نص 4"/>
          <p:cNvSpPr txBox="1"/>
          <p:nvPr/>
        </p:nvSpPr>
        <p:spPr>
          <a:xfrm>
            <a:off x="10912307" y="2381293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  <p:sp>
        <p:nvSpPr>
          <p:cNvPr id="6" name="قوس متوسط مزدوج 5"/>
          <p:cNvSpPr/>
          <p:nvPr/>
        </p:nvSpPr>
        <p:spPr>
          <a:xfrm>
            <a:off x="439882" y="99124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40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9822" t="17409" r="42442" b="20362"/>
          <a:stretch/>
        </p:blipFill>
        <p:spPr>
          <a:xfrm>
            <a:off x="3356264" y="228600"/>
            <a:ext cx="5237018" cy="6609286"/>
          </a:xfrm>
          <a:prstGeom prst="rect">
            <a:avLst/>
          </a:prstGeom>
        </p:spPr>
      </p:pic>
      <p:sp>
        <p:nvSpPr>
          <p:cNvPr id="3" name="قوس متوسط مزدوج 2"/>
          <p:cNvSpPr/>
          <p:nvPr/>
        </p:nvSpPr>
        <p:spPr>
          <a:xfrm>
            <a:off x="439882" y="99124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شكل بيضاوي 3"/>
          <p:cNvSpPr/>
          <p:nvPr/>
        </p:nvSpPr>
        <p:spPr>
          <a:xfrm>
            <a:off x="3150086" y="6265717"/>
            <a:ext cx="706581" cy="5403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dirty="0"/>
              <a:t>7</a:t>
            </a:r>
            <a:endParaRPr lang="en-US" dirty="0"/>
          </a:p>
        </p:txBody>
      </p:sp>
      <p:sp>
        <p:nvSpPr>
          <p:cNvPr id="5" name="مربع نص 4"/>
          <p:cNvSpPr txBox="1"/>
          <p:nvPr/>
        </p:nvSpPr>
        <p:spPr>
          <a:xfrm>
            <a:off x="10912307" y="2381293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1266427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2"/>
          <a:srcRect l="29725" t="23883" r="42472" b="11148"/>
          <a:stretch/>
        </p:blipFill>
        <p:spPr>
          <a:xfrm>
            <a:off x="3150086" y="49686"/>
            <a:ext cx="6471896" cy="6808314"/>
          </a:xfrm>
          <a:prstGeom prst="rect">
            <a:avLst/>
          </a:prstGeom>
        </p:spPr>
      </p:pic>
      <p:sp>
        <p:nvSpPr>
          <p:cNvPr id="3" name="قوس متوسط مزدوج 2"/>
          <p:cNvSpPr/>
          <p:nvPr/>
        </p:nvSpPr>
        <p:spPr>
          <a:xfrm>
            <a:off x="439882" y="99124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شكل بيضاوي 3"/>
          <p:cNvSpPr/>
          <p:nvPr/>
        </p:nvSpPr>
        <p:spPr>
          <a:xfrm>
            <a:off x="8915401" y="6265717"/>
            <a:ext cx="706581" cy="5403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dirty="0"/>
              <a:t>8</a:t>
            </a:r>
            <a:endParaRPr lang="en-US" dirty="0"/>
          </a:p>
        </p:txBody>
      </p:sp>
      <p:sp>
        <p:nvSpPr>
          <p:cNvPr id="6" name="مربع نص 5"/>
          <p:cNvSpPr txBox="1"/>
          <p:nvPr/>
        </p:nvSpPr>
        <p:spPr>
          <a:xfrm>
            <a:off x="10912307" y="2381293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81478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9695" t="24365" r="42715" b="10506"/>
          <a:stretch/>
        </p:blipFill>
        <p:spPr>
          <a:xfrm>
            <a:off x="2254827" y="99124"/>
            <a:ext cx="7741228" cy="6597816"/>
          </a:xfrm>
          <a:prstGeom prst="rect">
            <a:avLst/>
          </a:prstGeom>
        </p:spPr>
      </p:pic>
      <p:sp>
        <p:nvSpPr>
          <p:cNvPr id="3" name="قوس متوسط مزدوج 2"/>
          <p:cNvSpPr/>
          <p:nvPr/>
        </p:nvSpPr>
        <p:spPr>
          <a:xfrm>
            <a:off x="439882" y="99124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شكل بيضاوي 3"/>
          <p:cNvSpPr/>
          <p:nvPr/>
        </p:nvSpPr>
        <p:spPr>
          <a:xfrm>
            <a:off x="2381159" y="6156613"/>
            <a:ext cx="706581" cy="5403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dirty="0"/>
              <a:t>9</a:t>
            </a:r>
            <a:endParaRPr lang="en-US" dirty="0"/>
          </a:p>
        </p:txBody>
      </p:sp>
      <p:sp>
        <p:nvSpPr>
          <p:cNvPr id="6" name="مستطيل مستدير الزوايا 5"/>
          <p:cNvSpPr/>
          <p:nvPr/>
        </p:nvSpPr>
        <p:spPr>
          <a:xfrm>
            <a:off x="6838973" y="1958098"/>
            <a:ext cx="195048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النبات الطبيعي</a:t>
            </a:r>
            <a:endParaRPr lang="en-US" sz="2400" b="1" dirty="0"/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6860251" y="2337366"/>
            <a:ext cx="195048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الموقع الفلكي </a:t>
            </a:r>
            <a:endParaRPr lang="en-US" sz="2400" b="1" dirty="0"/>
          </a:p>
        </p:txBody>
      </p:sp>
      <p:sp>
        <p:nvSpPr>
          <p:cNvPr id="8" name="مستطيل مستدير الزوايا 7"/>
          <p:cNvSpPr/>
          <p:nvPr/>
        </p:nvSpPr>
        <p:spPr>
          <a:xfrm>
            <a:off x="6860251" y="2716632"/>
            <a:ext cx="195048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السهول </a:t>
            </a:r>
            <a:r>
              <a:rPr lang="ar-AE" sz="2400" b="1" dirty="0" err="1"/>
              <a:t>الفيضية</a:t>
            </a:r>
            <a:r>
              <a:rPr lang="ar-AE" sz="2400" b="1" dirty="0"/>
              <a:t> </a:t>
            </a:r>
            <a:endParaRPr lang="en-US" sz="2400" b="1" dirty="0"/>
          </a:p>
        </p:txBody>
      </p:sp>
      <p:sp>
        <p:nvSpPr>
          <p:cNvPr id="9" name="مستطيل مستدير الزوايا 8"/>
          <p:cNvSpPr/>
          <p:nvPr/>
        </p:nvSpPr>
        <p:spPr>
          <a:xfrm>
            <a:off x="955964" y="3208398"/>
            <a:ext cx="442527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السيطرة على طرق التجارة العالمية </a:t>
            </a:r>
            <a:endParaRPr lang="en-US" sz="2400" b="1" dirty="0"/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1059874" y="3901125"/>
            <a:ext cx="5140036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بسبب الموقع الفلكي ومرور مدار السرطان </a:t>
            </a:r>
            <a:endParaRPr lang="en-US" sz="2400" b="1" dirty="0"/>
          </a:p>
        </p:txBody>
      </p:sp>
      <p:sp>
        <p:nvSpPr>
          <p:cNvPr id="11" name="مستطيل مستدير الزوايا 10"/>
          <p:cNvSpPr/>
          <p:nvPr/>
        </p:nvSpPr>
        <p:spPr>
          <a:xfrm>
            <a:off x="7969827" y="5427538"/>
            <a:ext cx="1159062" cy="97269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الباطنة</a:t>
            </a:r>
            <a:endParaRPr lang="en-US" sz="2400" b="1" dirty="0"/>
          </a:p>
        </p:txBody>
      </p:sp>
      <p:sp>
        <p:nvSpPr>
          <p:cNvPr id="12" name="مستطيل مستدير الزوايا 11"/>
          <p:cNvSpPr/>
          <p:nvPr/>
        </p:nvSpPr>
        <p:spPr>
          <a:xfrm>
            <a:off x="6676430" y="5427537"/>
            <a:ext cx="1159062" cy="97269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الدواسر</a:t>
            </a:r>
            <a:endParaRPr lang="en-US" sz="2400" b="1" dirty="0"/>
          </a:p>
        </p:txBody>
      </p:sp>
      <p:sp>
        <p:nvSpPr>
          <p:cNvPr id="13" name="مستطيل مستدير الزوايا 12"/>
          <p:cNvSpPr/>
          <p:nvPr/>
        </p:nvSpPr>
        <p:spPr>
          <a:xfrm>
            <a:off x="5426416" y="5427535"/>
            <a:ext cx="1159062" cy="97269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نجد</a:t>
            </a:r>
            <a:endParaRPr lang="en-US" sz="2400" b="1" dirty="0"/>
          </a:p>
        </p:txBody>
      </p:sp>
      <p:sp>
        <p:nvSpPr>
          <p:cNvPr id="14" name="مستطيل مستدير الزوايا 13"/>
          <p:cNvSpPr/>
          <p:nvPr/>
        </p:nvSpPr>
        <p:spPr>
          <a:xfrm>
            <a:off x="4213499" y="5427534"/>
            <a:ext cx="1159062" cy="97269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ليوا</a:t>
            </a:r>
            <a:endParaRPr lang="en-US" sz="2400" b="1" dirty="0"/>
          </a:p>
        </p:txBody>
      </p:sp>
      <p:sp>
        <p:nvSpPr>
          <p:cNvPr id="15" name="مستطيل مستدير الزوايا 14"/>
          <p:cNvSpPr/>
          <p:nvPr/>
        </p:nvSpPr>
        <p:spPr>
          <a:xfrm>
            <a:off x="2929732" y="5372138"/>
            <a:ext cx="1159062" cy="97269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عسير</a:t>
            </a:r>
            <a:endParaRPr lang="en-US" sz="2400" b="1" dirty="0"/>
          </a:p>
        </p:txBody>
      </p:sp>
      <p:sp>
        <p:nvSpPr>
          <p:cNvPr id="16" name="مربع نص 15"/>
          <p:cNvSpPr txBox="1"/>
          <p:nvPr/>
        </p:nvSpPr>
        <p:spPr>
          <a:xfrm>
            <a:off x="10912307" y="2381293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843964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9930" t="26176" r="42292" b="7516"/>
          <a:stretch/>
        </p:blipFill>
        <p:spPr>
          <a:xfrm>
            <a:off x="2067792" y="259773"/>
            <a:ext cx="8208817" cy="6306232"/>
          </a:xfrm>
          <a:prstGeom prst="rect">
            <a:avLst/>
          </a:prstGeom>
        </p:spPr>
      </p:pic>
      <p:sp>
        <p:nvSpPr>
          <p:cNvPr id="3" name="قوس متوسط مزدوج 2"/>
          <p:cNvSpPr/>
          <p:nvPr/>
        </p:nvSpPr>
        <p:spPr>
          <a:xfrm>
            <a:off x="439882" y="99124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شكل بيضاوي 3"/>
          <p:cNvSpPr/>
          <p:nvPr/>
        </p:nvSpPr>
        <p:spPr>
          <a:xfrm>
            <a:off x="9414165" y="6010616"/>
            <a:ext cx="706581" cy="5403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dirty="0"/>
              <a:t>10</a:t>
            </a:r>
            <a:endParaRPr lang="en-US" dirty="0"/>
          </a:p>
        </p:txBody>
      </p:sp>
      <p:sp>
        <p:nvSpPr>
          <p:cNvPr id="6" name="مستطيل مستدير الزوايا 5"/>
          <p:cNvSpPr/>
          <p:nvPr/>
        </p:nvSpPr>
        <p:spPr>
          <a:xfrm>
            <a:off x="5301118" y="1328859"/>
            <a:ext cx="195048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الطوز</a:t>
            </a:r>
            <a:endParaRPr lang="en-US" sz="2400" b="1" dirty="0"/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3108637" y="1328858"/>
            <a:ext cx="195048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الكوس</a:t>
            </a:r>
            <a:endParaRPr lang="en-US" sz="2400" b="1" dirty="0"/>
          </a:p>
        </p:txBody>
      </p:sp>
      <p:sp>
        <p:nvSpPr>
          <p:cNvPr id="8" name="مستطيل مستدير الزوايا 7"/>
          <p:cNvSpPr/>
          <p:nvPr/>
        </p:nvSpPr>
        <p:spPr>
          <a:xfrm>
            <a:off x="5301117" y="1708126"/>
            <a:ext cx="195048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تهامة</a:t>
            </a:r>
            <a:endParaRPr lang="en-US" sz="2400" b="1" dirty="0"/>
          </a:p>
        </p:txBody>
      </p:sp>
      <p:sp>
        <p:nvSpPr>
          <p:cNvPr id="9" name="مستطيل مستدير الزوايا 8"/>
          <p:cNvSpPr/>
          <p:nvPr/>
        </p:nvSpPr>
        <p:spPr>
          <a:xfrm>
            <a:off x="3108636" y="1708125"/>
            <a:ext cx="195048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الإحساء</a:t>
            </a:r>
            <a:endParaRPr lang="en-US" sz="2400" b="1" dirty="0"/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5301117" y="2087392"/>
            <a:ext cx="195048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الغاف</a:t>
            </a:r>
            <a:endParaRPr lang="en-US" sz="2400" b="1" dirty="0"/>
          </a:p>
        </p:txBody>
      </p:sp>
      <p:sp>
        <p:nvSpPr>
          <p:cNvPr id="11" name="مستطيل مستدير الزوايا 10"/>
          <p:cNvSpPr/>
          <p:nvPr/>
        </p:nvSpPr>
        <p:spPr>
          <a:xfrm>
            <a:off x="3108636" y="2087392"/>
            <a:ext cx="195048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السدر</a:t>
            </a:r>
            <a:endParaRPr lang="en-US" sz="2400" b="1" dirty="0"/>
          </a:p>
        </p:txBody>
      </p:sp>
      <p:sp>
        <p:nvSpPr>
          <p:cNvPr id="12" name="مربع نص 11"/>
          <p:cNvSpPr txBox="1"/>
          <p:nvPr/>
        </p:nvSpPr>
        <p:spPr>
          <a:xfrm>
            <a:off x="10912307" y="2381293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84968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9797" t="28054" r="42358" b="6301"/>
          <a:stretch/>
        </p:blipFill>
        <p:spPr>
          <a:xfrm>
            <a:off x="2618509" y="47627"/>
            <a:ext cx="6359236" cy="6467472"/>
          </a:xfrm>
          <a:prstGeom prst="rect">
            <a:avLst/>
          </a:prstGeom>
        </p:spPr>
      </p:pic>
      <p:sp>
        <p:nvSpPr>
          <p:cNvPr id="4" name="شكل بيضاوي 3"/>
          <p:cNvSpPr/>
          <p:nvPr/>
        </p:nvSpPr>
        <p:spPr>
          <a:xfrm>
            <a:off x="2618509" y="6179447"/>
            <a:ext cx="706581" cy="5403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dirty="0"/>
              <a:t>11</a:t>
            </a:r>
            <a:endParaRPr lang="en-US" dirty="0"/>
          </a:p>
        </p:txBody>
      </p:sp>
      <p:sp>
        <p:nvSpPr>
          <p:cNvPr id="5" name="مستطيل مستدير الزوايا 4"/>
          <p:cNvSpPr/>
          <p:nvPr/>
        </p:nvSpPr>
        <p:spPr>
          <a:xfrm>
            <a:off x="5041095" y="1683880"/>
            <a:ext cx="1372967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الكويت</a:t>
            </a:r>
            <a:endParaRPr lang="en-US" sz="2400" b="1" dirty="0"/>
          </a:p>
        </p:txBody>
      </p:sp>
      <p:sp>
        <p:nvSpPr>
          <p:cNvPr id="6" name="مستطيل مستدير الزوايا 5"/>
          <p:cNvSpPr/>
          <p:nvPr/>
        </p:nvSpPr>
        <p:spPr>
          <a:xfrm>
            <a:off x="5513425" y="2812521"/>
            <a:ext cx="1372967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ليوا</a:t>
            </a:r>
            <a:endParaRPr lang="en-US" sz="2400" b="1" dirty="0"/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7274136" y="2603130"/>
            <a:ext cx="195048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الجبل الأخضر</a:t>
            </a:r>
            <a:endParaRPr lang="en-US" sz="2400" b="1" dirty="0"/>
          </a:p>
        </p:txBody>
      </p:sp>
      <p:sp>
        <p:nvSpPr>
          <p:cNvPr id="16" name="مستطيل مستدير الزوايا 15"/>
          <p:cNvSpPr/>
          <p:nvPr/>
        </p:nvSpPr>
        <p:spPr>
          <a:xfrm>
            <a:off x="3991863" y="2217871"/>
            <a:ext cx="195048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النفوذ</a:t>
            </a:r>
            <a:endParaRPr lang="en-US" sz="2400" b="1" dirty="0"/>
          </a:p>
        </p:txBody>
      </p:sp>
      <p:sp>
        <p:nvSpPr>
          <p:cNvPr id="17" name="مستطيل مستدير الزوايا 16"/>
          <p:cNvSpPr/>
          <p:nvPr/>
        </p:nvSpPr>
        <p:spPr>
          <a:xfrm>
            <a:off x="2493818" y="5011564"/>
            <a:ext cx="3146939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المنتجعات الصحراوية </a:t>
            </a:r>
            <a:endParaRPr lang="en-US" sz="2400" b="1" dirty="0"/>
          </a:p>
        </p:txBody>
      </p:sp>
      <p:sp>
        <p:nvSpPr>
          <p:cNvPr id="18" name="مستطيل مستدير الزوايا 17"/>
          <p:cNvSpPr/>
          <p:nvPr/>
        </p:nvSpPr>
        <p:spPr>
          <a:xfrm>
            <a:off x="7274136" y="2164113"/>
            <a:ext cx="195048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بحر عُمان</a:t>
            </a:r>
            <a:endParaRPr lang="en-US" sz="2400" b="1" dirty="0"/>
          </a:p>
        </p:txBody>
      </p:sp>
      <p:sp>
        <p:nvSpPr>
          <p:cNvPr id="19" name="مربع نص 18"/>
          <p:cNvSpPr txBox="1"/>
          <p:nvPr/>
        </p:nvSpPr>
        <p:spPr>
          <a:xfrm>
            <a:off x="347288" y="4794583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  <p:sp>
        <p:nvSpPr>
          <p:cNvPr id="15" name="قوس متوسط مزدوج 14"/>
          <p:cNvSpPr/>
          <p:nvPr/>
        </p:nvSpPr>
        <p:spPr>
          <a:xfrm>
            <a:off x="439882" y="99124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مستطيل مستدير الزوايا 19"/>
          <p:cNvSpPr/>
          <p:nvPr/>
        </p:nvSpPr>
        <p:spPr>
          <a:xfrm>
            <a:off x="2493817" y="5442328"/>
            <a:ext cx="3146939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الفنادق السياحية </a:t>
            </a:r>
            <a:endParaRPr lang="en-US" sz="2400" b="1" dirty="0"/>
          </a:p>
        </p:txBody>
      </p:sp>
      <p:sp>
        <p:nvSpPr>
          <p:cNvPr id="21" name="مستطيل مستدير الزوايا 20"/>
          <p:cNvSpPr/>
          <p:nvPr/>
        </p:nvSpPr>
        <p:spPr>
          <a:xfrm>
            <a:off x="2505342" y="5865669"/>
            <a:ext cx="3146939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الأدوية والعلاج </a:t>
            </a:r>
            <a:endParaRPr lang="en-US" sz="2400" b="1" dirty="0"/>
          </a:p>
        </p:txBody>
      </p:sp>
      <p:sp>
        <p:nvSpPr>
          <p:cNvPr id="22" name="مربع نص 21"/>
          <p:cNvSpPr txBox="1"/>
          <p:nvPr/>
        </p:nvSpPr>
        <p:spPr>
          <a:xfrm>
            <a:off x="10912307" y="2381293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  <p:sp>
        <p:nvSpPr>
          <p:cNvPr id="23" name="قوس متوسط مزدوج 22"/>
          <p:cNvSpPr/>
          <p:nvPr/>
        </p:nvSpPr>
        <p:spPr>
          <a:xfrm>
            <a:off x="406350" y="130298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مربع نص 23"/>
          <p:cNvSpPr txBox="1"/>
          <p:nvPr/>
        </p:nvSpPr>
        <p:spPr>
          <a:xfrm>
            <a:off x="10878775" y="2412466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88068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6" grpId="0" animBg="1"/>
      <p:bldP spid="17" grpId="0" animBg="1"/>
      <p:bldP spid="18" grpId="0" animBg="1"/>
      <p:bldP spid="20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668" t="17292" r="38922" b="6403"/>
          <a:stretch/>
        </p:blipFill>
        <p:spPr>
          <a:xfrm>
            <a:off x="2909456" y="114301"/>
            <a:ext cx="6795653" cy="6549655"/>
          </a:xfrm>
          <a:prstGeom prst="rect">
            <a:avLst/>
          </a:prstGeom>
        </p:spPr>
      </p:pic>
      <p:sp>
        <p:nvSpPr>
          <p:cNvPr id="4" name="قوس متوسط مزدوج 3"/>
          <p:cNvSpPr/>
          <p:nvPr/>
        </p:nvSpPr>
        <p:spPr>
          <a:xfrm>
            <a:off x="406350" y="130298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مربع نص 4"/>
          <p:cNvSpPr txBox="1"/>
          <p:nvPr/>
        </p:nvSpPr>
        <p:spPr>
          <a:xfrm>
            <a:off x="10878775" y="2412466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  <p:cxnSp>
        <p:nvCxnSpPr>
          <p:cNvPr id="6" name="رابط كسهم مستقيم 5"/>
          <p:cNvCxnSpPr/>
          <p:nvPr/>
        </p:nvCxnSpPr>
        <p:spPr>
          <a:xfrm flipV="1">
            <a:off x="2366010" y="1839193"/>
            <a:ext cx="4824501" cy="2092727"/>
          </a:xfrm>
          <a:prstGeom prst="straightConnector1">
            <a:avLst/>
          </a:prstGeom>
          <a:ln w="762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مستطيل مستدير الزوايا 7"/>
          <p:cNvSpPr/>
          <p:nvPr/>
        </p:nvSpPr>
        <p:spPr>
          <a:xfrm>
            <a:off x="406351" y="2893457"/>
            <a:ext cx="2503106" cy="94702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درس 9-12/1/2021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406705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مجلس التعاون الخليجي .. التأسيس والأهداف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59239.4843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805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1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346" t="16198" r="38608" b="7652"/>
          <a:stretch/>
        </p:blipFill>
        <p:spPr>
          <a:xfrm>
            <a:off x="3200400" y="280556"/>
            <a:ext cx="5943600" cy="6463144"/>
          </a:xfrm>
          <a:prstGeom prst="rect">
            <a:avLst/>
          </a:prstGeom>
        </p:spPr>
      </p:pic>
      <p:sp>
        <p:nvSpPr>
          <p:cNvPr id="3" name="قوس متوسط مزدوج 2"/>
          <p:cNvSpPr/>
          <p:nvPr/>
        </p:nvSpPr>
        <p:spPr>
          <a:xfrm>
            <a:off x="406350" y="130298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مربع نص 3"/>
          <p:cNvSpPr txBox="1"/>
          <p:nvPr/>
        </p:nvSpPr>
        <p:spPr>
          <a:xfrm>
            <a:off x="10878775" y="2412466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  <p:cxnSp>
        <p:nvCxnSpPr>
          <p:cNvPr id="5" name="رابط كسهم مستقيم 4"/>
          <p:cNvCxnSpPr/>
          <p:nvPr/>
        </p:nvCxnSpPr>
        <p:spPr>
          <a:xfrm flipV="1">
            <a:off x="971550" y="3516287"/>
            <a:ext cx="4824501" cy="2092727"/>
          </a:xfrm>
          <a:prstGeom prst="straightConnector1">
            <a:avLst/>
          </a:prstGeom>
          <a:ln w="762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مستطيل مستدير الزوايا 5"/>
          <p:cNvSpPr/>
          <p:nvPr/>
        </p:nvSpPr>
        <p:spPr>
          <a:xfrm>
            <a:off x="684655" y="3899297"/>
            <a:ext cx="1950481" cy="94702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مهم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54524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قوس متوسط مزدوج 2"/>
          <p:cNvSpPr/>
          <p:nvPr/>
        </p:nvSpPr>
        <p:spPr>
          <a:xfrm>
            <a:off x="520650" y="54346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مربع نص 3"/>
          <p:cNvSpPr txBox="1"/>
          <p:nvPr/>
        </p:nvSpPr>
        <p:spPr>
          <a:xfrm>
            <a:off x="10878775" y="2412466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2"/>
          <a:srcRect l="26832" t="18163" r="39579" b="4984"/>
          <a:stretch/>
        </p:blipFill>
        <p:spPr>
          <a:xfrm>
            <a:off x="2893241" y="1"/>
            <a:ext cx="6774873" cy="6579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73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قوس متوسط مزدوج 2"/>
          <p:cNvSpPr/>
          <p:nvPr/>
        </p:nvSpPr>
        <p:spPr>
          <a:xfrm>
            <a:off x="520650" y="54346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مربع نص 3"/>
          <p:cNvSpPr txBox="1"/>
          <p:nvPr/>
        </p:nvSpPr>
        <p:spPr>
          <a:xfrm>
            <a:off x="10878775" y="2412466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792" t="20102" r="39552" b="7661"/>
          <a:stretch/>
        </p:blipFill>
        <p:spPr>
          <a:xfrm>
            <a:off x="1703070" y="226069"/>
            <a:ext cx="8218170" cy="6265034"/>
          </a:xfrm>
          <a:prstGeom prst="rect">
            <a:avLst/>
          </a:prstGeom>
        </p:spPr>
      </p:pic>
      <p:sp>
        <p:nvSpPr>
          <p:cNvPr id="6" name="مستطيل مستدير الزوايا 5"/>
          <p:cNvSpPr/>
          <p:nvPr/>
        </p:nvSpPr>
        <p:spPr>
          <a:xfrm>
            <a:off x="9593750" y="906070"/>
            <a:ext cx="1950481" cy="94702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مهم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066126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قوس متوسط مزدوج 2"/>
          <p:cNvSpPr/>
          <p:nvPr/>
        </p:nvSpPr>
        <p:spPr>
          <a:xfrm>
            <a:off x="520650" y="54346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مربع نص 3"/>
          <p:cNvSpPr txBox="1"/>
          <p:nvPr/>
        </p:nvSpPr>
        <p:spPr>
          <a:xfrm>
            <a:off x="10878775" y="2412466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2"/>
          <a:srcRect l="27143" t="14131" r="39840" b="9239"/>
          <a:stretch/>
        </p:blipFill>
        <p:spPr>
          <a:xfrm>
            <a:off x="2184536" y="218364"/>
            <a:ext cx="7932420" cy="6411035"/>
          </a:xfrm>
          <a:prstGeom prst="rect">
            <a:avLst/>
          </a:prstGeom>
        </p:spPr>
      </p:pic>
      <p:sp>
        <p:nvSpPr>
          <p:cNvPr id="6" name="مستطيل مستدير الزوايا 5"/>
          <p:cNvSpPr/>
          <p:nvPr/>
        </p:nvSpPr>
        <p:spPr>
          <a:xfrm>
            <a:off x="10103589" y="1087517"/>
            <a:ext cx="1950481" cy="94702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مهم</a:t>
            </a:r>
            <a:endParaRPr lang="en-US" sz="2400" b="1" dirty="0"/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8947631" y="4365019"/>
            <a:ext cx="1950481" cy="94702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مهم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607327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قوس متوسط مزدوج 2"/>
          <p:cNvSpPr/>
          <p:nvPr/>
        </p:nvSpPr>
        <p:spPr>
          <a:xfrm>
            <a:off x="520650" y="54346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مربع نص 3"/>
          <p:cNvSpPr txBox="1"/>
          <p:nvPr/>
        </p:nvSpPr>
        <p:spPr>
          <a:xfrm>
            <a:off x="10878775" y="2412466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612" t="18925" r="38834" b="5241"/>
          <a:stretch/>
        </p:blipFill>
        <p:spPr>
          <a:xfrm>
            <a:off x="1463040" y="194310"/>
            <a:ext cx="8046720" cy="6336749"/>
          </a:xfrm>
          <a:prstGeom prst="rect">
            <a:avLst/>
          </a:prstGeom>
        </p:spPr>
      </p:pic>
      <p:sp>
        <p:nvSpPr>
          <p:cNvPr id="6" name="مستطيل مستدير الزوايا 5"/>
          <p:cNvSpPr/>
          <p:nvPr/>
        </p:nvSpPr>
        <p:spPr>
          <a:xfrm>
            <a:off x="8783689" y="297180"/>
            <a:ext cx="1452141" cy="61555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قادة الدول </a:t>
            </a:r>
            <a:endParaRPr lang="en-US" sz="2400" b="1" dirty="0"/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8783689" y="912733"/>
            <a:ext cx="1452141" cy="61555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وزراء الخارجية </a:t>
            </a:r>
            <a:endParaRPr lang="en-US" sz="2400" b="1" dirty="0"/>
          </a:p>
        </p:txBody>
      </p:sp>
      <p:sp>
        <p:nvSpPr>
          <p:cNvPr id="8" name="مستطيل مستدير الزوايا 7"/>
          <p:cNvSpPr/>
          <p:nvPr/>
        </p:nvSpPr>
        <p:spPr>
          <a:xfrm>
            <a:off x="8783688" y="1528286"/>
            <a:ext cx="1452141" cy="61555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000" b="1" dirty="0"/>
              <a:t>الدكتور نايف </a:t>
            </a:r>
            <a:r>
              <a:rPr lang="ar-AE" sz="2000" b="1" dirty="0" err="1"/>
              <a:t>الحجرف</a:t>
            </a:r>
            <a:endParaRPr lang="en-US" sz="2000" b="1" dirty="0"/>
          </a:p>
        </p:txBody>
      </p:sp>
      <p:pic>
        <p:nvPicPr>
          <p:cNvPr id="9" name="صورة 8"/>
          <p:cNvPicPr>
            <a:picLocks noChangeAspect="1"/>
          </p:cNvPicPr>
          <p:nvPr/>
        </p:nvPicPr>
        <p:blipFill rotWithShape="1">
          <a:blip r:embed="rId3"/>
          <a:srcRect l="11369" t="21440" r="23307" b="5307"/>
          <a:stretch/>
        </p:blipFill>
        <p:spPr>
          <a:xfrm>
            <a:off x="9111724" y="2606305"/>
            <a:ext cx="1522141" cy="960120"/>
          </a:xfrm>
          <a:prstGeom prst="rect">
            <a:avLst/>
          </a:prstGeom>
        </p:spPr>
      </p:pic>
      <p:sp>
        <p:nvSpPr>
          <p:cNvPr id="10" name="قوس كبير مزدوج 9"/>
          <p:cNvSpPr/>
          <p:nvPr/>
        </p:nvSpPr>
        <p:spPr>
          <a:xfrm>
            <a:off x="4709160" y="2834640"/>
            <a:ext cx="3989070" cy="2194560"/>
          </a:xfrm>
          <a:prstGeom prst="brace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مستطيل مستدير الزوايا 10"/>
          <p:cNvSpPr/>
          <p:nvPr/>
        </p:nvSpPr>
        <p:spPr>
          <a:xfrm>
            <a:off x="8792392" y="4080245"/>
            <a:ext cx="1452141" cy="61555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مهم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21853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قوس متوسط مزدوج 2"/>
          <p:cNvSpPr/>
          <p:nvPr/>
        </p:nvSpPr>
        <p:spPr>
          <a:xfrm>
            <a:off x="520650" y="54346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مربع نص 3"/>
          <p:cNvSpPr txBox="1"/>
          <p:nvPr/>
        </p:nvSpPr>
        <p:spPr>
          <a:xfrm>
            <a:off x="10878775" y="2412466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2"/>
          <a:srcRect l="26721" t="15473" r="39272" b="6590"/>
          <a:stretch/>
        </p:blipFill>
        <p:spPr>
          <a:xfrm>
            <a:off x="2183130" y="163763"/>
            <a:ext cx="7692390" cy="6188451"/>
          </a:xfrm>
          <a:prstGeom prst="rect">
            <a:avLst/>
          </a:prstGeom>
        </p:spPr>
      </p:pic>
      <p:sp>
        <p:nvSpPr>
          <p:cNvPr id="6" name="مستطيل مستدير الزوايا 5"/>
          <p:cNvSpPr/>
          <p:nvPr/>
        </p:nvSpPr>
        <p:spPr>
          <a:xfrm>
            <a:off x="6280677" y="1684053"/>
            <a:ext cx="195048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اللغة</a:t>
            </a:r>
            <a:endParaRPr lang="en-US" sz="2400" b="1" dirty="0"/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7330708" y="2552733"/>
            <a:ext cx="195048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الدين</a:t>
            </a:r>
            <a:endParaRPr lang="en-US" sz="2400" b="1" dirty="0"/>
          </a:p>
        </p:txBody>
      </p:sp>
      <p:sp>
        <p:nvSpPr>
          <p:cNvPr id="8" name="مستطيل مستدير الزوايا 7"/>
          <p:cNvSpPr/>
          <p:nvPr/>
        </p:nvSpPr>
        <p:spPr>
          <a:xfrm>
            <a:off x="6280677" y="3422450"/>
            <a:ext cx="195048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المصير</a:t>
            </a:r>
            <a:endParaRPr lang="en-US" sz="2400" b="1" dirty="0"/>
          </a:p>
        </p:txBody>
      </p:sp>
      <p:sp>
        <p:nvSpPr>
          <p:cNvPr id="9" name="مستطيل مستدير الزوايا 8"/>
          <p:cNvSpPr/>
          <p:nvPr/>
        </p:nvSpPr>
        <p:spPr>
          <a:xfrm>
            <a:off x="4078844" y="3422449"/>
            <a:ext cx="1950481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التاريخ</a:t>
            </a:r>
            <a:endParaRPr lang="en-US" sz="2400" b="1" dirty="0"/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6280677" y="4132982"/>
            <a:ext cx="3029557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الوحدة الجغرافية </a:t>
            </a:r>
            <a:endParaRPr lang="en-US" sz="2400" b="1" dirty="0"/>
          </a:p>
        </p:txBody>
      </p:sp>
      <p:sp>
        <p:nvSpPr>
          <p:cNvPr id="11" name="مستطيل مستدير الزوايا 10"/>
          <p:cNvSpPr/>
          <p:nvPr/>
        </p:nvSpPr>
        <p:spPr>
          <a:xfrm>
            <a:off x="2237949" y="4132982"/>
            <a:ext cx="3029557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الأصل الواحد </a:t>
            </a:r>
            <a:endParaRPr lang="en-US" sz="2400" b="1" dirty="0"/>
          </a:p>
        </p:txBody>
      </p:sp>
      <p:sp>
        <p:nvSpPr>
          <p:cNvPr id="12" name="مستطيل مستدير الزوايا 11"/>
          <p:cNvSpPr/>
          <p:nvPr/>
        </p:nvSpPr>
        <p:spPr>
          <a:xfrm>
            <a:off x="2390348" y="4958681"/>
            <a:ext cx="3029557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وثيقة تأسيس المجلس </a:t>
            </a:r>
            <a:endParaRPr lang="en-US" sz="2400" b="1" dirty="0"/>
          </a:p>
        </p:txBody>
      </p:sp>
      <p:sp>
        <p:nvSpPr>
          <p:cNvPr id="13" name="مستطيل مستدير الزوايا 12"/>
          <p:cNvSpPr/>
          <p:nvPr/>
        </p:nvSpPr>
        <p:spPr>
          <a:xfrm>
            <a:off x="1179875" y="5405113"/>
            <a:ext cx="4240030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الإعلان الرسمي عن قيام المجلس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084925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قوس متوسط مزدوج 2"/>
          <p:cNvSpPr/>
          <p:nvPr/>
        </p:nvSpPr>
        <p:spPr>
          <a:xfrm>
            <a:off x="520650" y="54346"/>
            <a:ext cx="11520054" cy="6436757"/>
          </a:xfrm>
          <a:prstGeom prst="bracketPair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مربع نص 3"/>
          <p:cNvSpPr txBox="1"/>
          <p:nvPr/>
        </p:nvSpPr>
        <p:spPr>
          <a:xfrm>
            <a:off x="10878775" y="2412466"/>
            <a:ext cx="400110" cy="17205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" wrap="square" rtlCol="0">
            <a:spAutoFit/>
          </a:bodyPr>
          <a:lstStyle/>
          <a:p>
            <a:pPr algn="ctr"/>
            <a:r>
              <a:rPr lang="ar-AE" sz="1400" dirty="0"/>
              <a:t>المعلم عمر حسن إبراهيم </a:t>
            </a:r>
            <a:endParaRPr lang="en-US" sz="1400" dirty="0"/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872" t="13269" r="38991" b="5897"/>
          <a:stretch/>
        </p:blipFill>
        <p:spPr>
          <a:xfrm>
            <a:off x="2137410" y="0"/>
            <a:ext cx="7532370" cy="6607466"/>
          </a:xfrm>
          <a:prstGeom prst="rect">
            <a:avLst/>
          </a:prstGeom>
        </p:spPr>
      </p:pic>
      <p:sp>
        <p:nvSpPr>
          <p:cNvPr id="6" name="مستطيل مستدير الزوايا 5"/>
          <p:cNvSpPr/>
          <p:nvPr/>
        </p:nvSpPr>
        <p:spPr>
          <a:xfrm>
            <a:off x="6535629" y="1221136"/>
            <a:ext cx="3029557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دفع عجلة التقدم العلمي </a:t>
            </a:r>
            <a:endParaRPr lang="en-US" sz="2400" b="1" dirty="0"/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1371601" y="1221136"/>
            <a:ext cx="3955034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التنسيق والترابط في كافة المجالات </a:t>
            </a:r>
            <a:endParaRPr lang="en-US" sz="2400" b="1" dirty="0"/>
          </a:p>
        </p:txBody>
      </p:sp>
      <p:sp>
        <p:nvSpPr>
          <p:cNvPr id="8" name="مستطيل مستدير الزوايا 7"/>
          <p:cNvSpPr/>
          <p:nvPr/>
        </p:nvSpPr>
        <p:spPr>
          <a:xfrm>
            <a:off x="3281101" y="3726542"/>
            <a:ext cx="3029557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قوات درع الجزيرة </a:t>
            </a:r>
            <a:endParaRPr lang="en-US" sz="2400" b="1" dirty="0"/>
          </a:p>
        </p:txBody>
      </p:sp>
      <p:sp>
        <p:nvSpPr>
          <p:cNvPr id="9" name="مستطيل مستدير الزوايا 8"/>
          <p:cNvSpPr/>
          <p:nvPr/>
        </p:nvSpPr>
        <p:spPr>
          <a:xfrm>
            <a:off x="3506072" y="4533032"/>
            <a:ext cx="3029557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الاتحاد الجمركي </a:t>
            </a:r>
            <a:endParaRPr lang="en-US" sz="2400" b="1" dirty="0"/>
          </a:p>
        </p:txBody>
      </p:sp>
      <p:sp>
        <p:nvSpPr>
          <p:cNvPr id="11" name="مستطيل مستدير الزوايا 10"/>
          <p:cNvSpPr/>
          <p:nvPr/>
        </p:nvSpPr>
        <p:spPr>
          <a:xfrm>
            <a:off x="2560320" y="5051284"/>
            <a:ext cx="3818355" cy="37926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 smtClean="0"/>
              <a:t>قضية الاحتلال العراقي للكويت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863015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508" t="15358" r="39841" b="5306"/>
          <a:stretch/>
        </p:blipFill>
        <p:spPr>
          <a:xfrm>
            <a:off x="83127" y="83126"/>
            <a:ext cx="12108873" cy="661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43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389" t="19151" r="39458" b="4307"/>
          <a:stretch/>
        </p:blipFill>
        <p:spPr>
          <a:xfrm>
            <a:off x="6546273" y="135081"/>
            <a:ext cx="5049982" cy="6366330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443" t="16712" r="38815" b="4191"/>
          <a:stretch/>
        </p:blipFill>
        <p:spPr>
          <a:xfrm>
            <a:off x="893619" y="135081"/>
            <a:ext cx="5060372" cy="6480377"/>
          </a:xfrm>
          <a:prstGeom prst="rect">
            <a:avLst/>
          </a:prstGeom>
        </p:spPr>
      </p:pic>
      <p:cxnSp>
        <p:nvCxnSpPr>
          <p:cNvPr id="6" name="رابط كسهم مستقيم 5"/>
          <p:cNvCxnSpPr/>
          <p:nvPr/>
        </p:nvCxnSpPr>
        <p:spPr>
          <a:xfrm flipH="1" flipV="1">
            <a:off x="10442864" y="3375269"/>
            <a:ext cx="1485900" cy="83127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رابط كسهم مستقيم 6"/>
          <p:cNvCxnSpPr/>
          <p:nvPr/>
        </p:nvCxnSpPr>
        <p:spPr>
          <a:xfrm flipH="1">
            <a:off x="10811742" y="4678567"/>
            <a:ext cx="1085850" cy="56884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رابط كسهم مستقيم 9"/>
          <p:cNvCxnSpPr/>
          <p:nvPr/>
        </p:nvCxnSpPr>
        <p:spPr>
          <a:xfrm flipV="1">
            <a:off x="1600200" y="2234045"/>
            <a:ext cx="1631373" cy="83127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635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192" t="16273" r="39195" b="7201"/>
          <a:stretch/>
        </p:blipFill>
        <p:spPr>
          <a:xfrm>
            <a:off x="6754092" y="166255"/>
            <a:ext cx="4966854" cy="6176727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616" t="18107" r="39010" b="5638"/>
          <a:stretch/>
        </p:blipFill>
        <p:spPr>
          <a:xfrm>
            <a:off x="1257300" y="168517"/>
            <a:ext cx="5112327" cy="6379672"/>
          </a:xfrm>
          <a:prstGeom prst="rect">
            <a:avLst/>
          </a:prstGeom>
        </p:spPr>
      </p:pic>
      <p:cxnSp>
        <p:nvCxnSpPr>
          <p:cNvPr id="4" name="رابط كسهم مستقيم 3"/>
          <p:cNvCxnSpPr/>
          <p:nvPr/>
        </p:nvCxnSpPr>
        <p:spPr>
          <a:xfrm flipV="1">
            <a:off x="5938405" y="4582391"/>
            <a:ext cx="1631373" cy="83127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رابط كسهم مستقيم 4"/>
          <p:cNvCxnSpPr/>
          <p:nvPr/>
        </p:nvCxnSpPr>
        <p:spPr>
          <a:xfrm flipV="1">
            <a:off x="1049481" y="2838981"/>
            <a:ext cx="1631373" cy="83127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رابط كسهم مستقيم 5"/>
          <p:cNvCxnSpPr/>
          <p:nvPr/>
        </p:nvCxnSpPr>
        <p:spPr>
          <a:xfrm flipH="1">
            <a:off x="4623954" y="2473037"/>
            <a:ext cx="1465119" cy="1039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5469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406" t="14162" r="39269" b="8019"/>
          <a:stretch/>
        </p:blipFill>
        <p:spPr>
          <a:xfrm>
            <a:off x="6961910" y="155864"/>
            <a:ext cx="4914900" cy="6267784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059" t="15184" r="39150" b="5164"/>
          <a:stretch/>
        </p:blipFill>
        <p:spPr>
          <a:xfrm>
            <a:off x="1007918" y="155864"/>
            <a:ext cx="5122718" cy="6597062"/>
          </a:xfrm>
          <a:prstGeom prst="rect">
            <a:avLst/>
          </a:prstGeom>
        </p:spPr>
      </p:pic>
      <p:cxnSp>
        <p:nvCxnSpPr>
          <p:cNvPr id="4" name="رابط كسهم مستقيم 3"/>
          <p:cNvCxnSpPr/>
          <p:nvPr/>
        </p:nvCxnSpPr>
        <p:spPr>
          <a:xfrm flipV="1">
            <a:off x="7335982" y="2150918"/>
            <a:ext cx="1631373" cy="83127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مستطيل مستدير الزوايا 4"/>
          <p:cNvSpPr/>
          <p:nvPr/>
        </p:nvSpPr>
        <p:spPr>
          <a:xfrm>
            <a:off x="10425419" y="461180"/>
            <a:ext cx="772518" cy="38446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400" b="1" dirty="0" smtClean="0"/>
              <a:t>الإمارات</a:t>
            </a:r>
            <a:endParaRPr lang="en-US" sz="1400" b="1" dirty="0"/>
          </a:p>
        </p:txBody>
      </p:sp>
      <p:sp>
        <p:nvSpPr>
          <p:cNvPr id="6" name="مستطيل مستدير الزوايا 5"/>
          <p:cNvSpPr/>
          <p:nvPr/>
        </p:nvSpPr>
        <p:spPr>
          <a:xfrm>
            <a:off x="9033101" y="461179"/>
            <a:ext cx="772518" cy="38446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400" b="1" dirty="0" smtClean="0"/>
              <a:t>السعودية</a:t>
            </a:r>
            <a:endParaRPr lang="en-US" sz="1400" b="1" dirty="0"/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7765409" y="461178"/>
            <a:ext cx="772518" cy="38446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400" b="1" dirty="0" smtClean="0"/>
              <a:t>الإمارات</a:t>
            </a:r>
            <a:endParaRPr lang="en-US" sz="1400" b="1" dirty="0"/>
          </a:p>
        </p:txBody>
      </p:sp>
      <p:sp>
        <p:nvSpPr>
          <p:cNvPr id="8" name="مستطيل مستدير الزوايا 7"/>
          <p:cNvSpPr/>
          <p:nvPr/>
        </p:nvSpPr>
        <p:spPr>
          <a:xfrm>
            <a:off x="8537927" y="1683843"/>
            <a:ext cx="772518" cy="38446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400" b="1" dirty="0" smtClean="0"/>
              <a:t>السعودية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100076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441" t="15380" r="38687" b="7349"/>
          <a:stretch/>
        </p:blipFill>
        <p:spPr>
          <a:xfrm>
            <a:off x="6668238" y="0"/>
            <a:ext cx="5343654" cy="6660573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7109" t="20153" r="39237" b="8489"/>
          <a:stretch/>
        </p:blipFill>
        <p:spPr>
          <a:xfrm>
            <a:off x="540327" y="135082"/>
            <a:ext cx="5652656" cy="674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50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405" t="19049" r="39169" b="7259"/>
          <a:stretch/>
        </p:blipFill>
        <p:spPr>
          <a:xfrm>
            <a:off x="6743024" y="106325"/>
            <a:ext cx="5271768" cy="6347638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337" t="18322" r="39124" b="4789"/>
          <a:stretch/>
        </p:blipFill>
        <p:spPr>
          <a:xfrm>
            <a:off x="1424763" y="106325"/>
            <a:ext cx="5039833" cy="6310942"/>
          </a:xfrm>
          <a:prstGeom prst="rect">
            <a:avLst/>
          </a:prstGeom>
        </p:spPr>
      </p:pic>
      <p:sp>
        <p:nvSpPr>
          <p:cNvPr id="4" name="مستطيل مستدير الزوايا 3"/>
          <p:cNvSpPr/>
          <p:nvPr/>
        </p:nvSpPr>
        <p:spPr>
          <a:xfrm>
            <a:off x="7045036" y="1517073"/>
            <a:ext cx="3210791" cy="38446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dirty="0" smtClean="0"/>
              <a:t> العامة : عدد السكان على المساحة الكلية </a:t>
            </a:r>
            <a:endParaRPr lang="en-US" dirty="0"/>
          </a:p>
        </p:txBody>
      </p:sp>
      <p:sp>
        <p:nvSpPr>
          <p:cNvPr id="5" name="مستطيل مستدير الزوايا 4"/>
          <p:cNvSpPr/>
          <p:nvPr/>
        </p:nvSpPr>
        <p:spPr>
          <a:xfrm>
            <a:off x="6930735" y="1995054"/>
            <a:ext cx="3439391" cy="38446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600" dirty="0" smtClean="0"/>
              <a:t>توزيع السكان حسب العمر أو النوع أو العرق </a:t>
            </a:r>
            <a:endParaRPr lang="en-US" sz="1600" dirty="0"/>
          </a:p>
        </p:txBody>
      </p:sp>
      <p:sp>
        <p:nvSpPr>
          <p:cNvPr id="6" name="مستطيل مستدير الزوايا 5"/>
          <p:cNvSpPr/>
          <p:nvPr/>
        </p:nvSpPr>
        <p:spPr>
          <a:xfrm>
            <a:off x="6930734" y="2509402"/>
            <a:ext cx="3439391" cy="38446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600" dirty="0" smtClean="0"/>
              <a:t>وضع الخطط المستقبلية في مجال البنية التحتية </a:t>
            </a:r>
            <a:endParaRPr lang="en-US" sz="1600" dirty="0"/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6930734" y="2927821"/>
            <a:ext cx="1911931" cy="38446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400" b="1" dirty="0" smtClean="0"/>
              <a:t>الهجرة والتطور الاقتصادي </a:t>
            </a:r>
            <a:endParaRPr lang="en-US" sz="1400" b="1" dirty="0"/>
          </a:p>
        </p:txBody>
      </p:sp>
      <p:sp>
        <p:nvSpPr>
          <p:cNvPr id="8" name="مستطيل مستدير الزوايا 7"/>
          <p:cNvSpPr/>
          <p:nvPr/>
        </p:nvSpPr>
        <p:spPr>
          <a:xfrm>
            <a:off x="6930734" y="3565893"/>
            <a:ext cx="4038601" cy="38446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600" dirty="0" smtClean="0"/>
              <a:t>وجود سهول تهامة الحارة الضيقة بسبب وجود الجبال </a:t>
            </a:r>
            <a:endParaRPr lang="en-US" sz="1600" dirty="0"/>
          </a:p>
        </p:txBody>
      </p:sp>
      <p:sp>
        <p:nvSpPr>
          <p:cNvPr id="9" name="مستطيل مستدير الزوايا 8"/>
          <p:cNvSpPr/>
          <p:nvPr/>
        </p:nvSpPr>
        <p:spPr>
          <a:xfrm>
            <a:off x="7529944" y="5361104"/>
            <a:ext cx="3439391" cy="38446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600" dirty="0" smtClean="0"/>
              <a:t>سهول الحركة والتنقل </a:t>
            </a:r>
            <a:endParaRPr lang="en-US" sz="1600" dirty="0"/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1146335" y="3120052"/>
            <a:ext cx="1911931" cy="38446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400" b="1" dirty="0" smtClean="0"/>
              <a:t>مملكة البحرين </a:t>
            </a:r>
            <a:endParaRPr lang="en-US" sz="1400" b="1" dirty="0"/>
          </a:p>
        </p:txBody>
      </p:sp>
      <p:sp>
        <p:nvSpPr>
          <p:cNvPr id="11" name="مستطيل مستدير الزوايا 10"/>
          <p:cNvSpPr/>
          <p:nvPr/>
        </p:nvSpPr>
        <p:spPr>
          <a:xfrm>
            <a:off x="1146335" y="3521912"/>
            <a:ext cx="1911931" cy="38446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400" b="1" dirty="0" smtClean="0"/>
              <a:t>المملكة العربية السعودية </a:t>
            </a:r>
            <a:endParaRPr lang="en-US" sz="1400" b="1" dirty="0"/>
          </a:p>
        </p:txBody>
      </p:sp>
      <p:sp>
        <p:nvSpPr>
          <p:cNvPr id="12" name="مستطيل مستدير الزوايا 11"/>
          <p:cNvSpPr/>
          <p:nvPr/>
        </p:nvSpPr>
        <p:spPr>
          <a:xfrm>
            <a:off x="3647081" y="3921354"/>
            <a:ext cx="1911931" cy="38446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400" b="1" dirty="0" smtClean="0"/>
              <a:t>كبر المساحة</a:t>
            </a:r>
            <a:endParaRPr lang="en-US" sz="1400" b="1" dirty="0"/>
          </a:p>
        </p:txBody>
      </p:sp>
      <p:sp>
        <p:nvSpPr>
          <p:cNvPr id="13" name="مستطيل مستدير الزوايا 12"/>
          <p:cNvSpPr/>
          <p:nvPr/>
        </p:nvSpPr>
        <p:spPr>
          <a:xfrm>
            <a:off x="3570881" y="4655645"/>
            <a:ext cx="1911931" cy="38446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400" b="1" dirty="0" smtClean="0"/>
              <a:t>الضغط على الخدمات </a:t>
            </a:r>
            <a:endParaRPr lang="en-US" sz="1400" b="1" dirty="0"/>
          </a:p>
        </p:txBody>
      </p:sp>
      <p:sp>
        <p:nvSpPr>
          <p:cNvPr id="14" name="مستطيل مستدير الزوايا 13"/>
          <p:cNvSpPr/>
          <p:nvPr/>
        </p:nvSpPr>
        <p:spPr>
          <a:xfrm>
            <a:off x="2102300" y="1967862"/>
            <a:ext cx="772518" cy="38446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400" b="1" dirty="0" smtClean="0"/>
              <a:t>111.24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870294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621" t="20185" r="38942" b="7557"/>
          <a:stretch/>
        </p:blipFill>
        <p:spPr>
          <a:xfrm>
            <a:off x="6463145" y="72737"/>
            <a:ext cx="5309756" cy="6266956"/>
          </a:xfrm>
          <a:prstGeom prst="rect">
            <a:avLst/>
          </a:prstGeom>
        </p:spPr>
      </p:pic>
      <p:sp>
        <p:nvSpPr>
          <p:cNvPr id="3" name="مستطيل مستدير الزوايا 2"/>
          <p:cNvSpPr/>
          <p:nvPr/>
        </p:nvSpPr>
        <p:spPr>
          <a:xfrm>
            <a:off x="6636200" y="2057918"/>
            <a:ext cx="1911931" cy="38446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400" b="1" dirty="0" smtClean="0"/>
              <a:t>تطوير الأرياف وتوفير فرص عمل </a:t>
            </a:r>
            <a:endParaRPr lang="en-US" sz="1400" b="1" dirty="0"/>
          </a:p>
        </p:txBody>
      </p:sp>
      <p:sp>
        <p:nvSpPr>
          <p:cNvPr id="4" name="مستطيل مستدير الزوايا 3"/>
          <p:cNvSpPr/>
          <p:nvPr/>
        </p:nvSpPr>
        <p:spPr>
          <a:xfrm>
            <a:off x="8295281" y="2688300"/>
            <a:ext cx="1911931" cy="38446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400" b="1" dirty="0" smtClean="0"/>
              <a:t>المسابقات والجوائز </a:t>
            </a:r>
          </a:p>
          <a:p>
            <a:pPr algn="ctr"/>
            <a:r>
              <a:rPr lang="ar-AE" sz="1400" b="1" dirty="0" smtClean="0"/>
              <a:t>المنافسة في فرص العمل </a:t>
            </a:r>
            <a:endParaRPr lang="en-US" sz="1400" b="1" dirty="0"/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3"/>
          <a:srcRect l="26733" t="15003" r="38952" b="4714"/>
          <a:stretch/>
        </p:blipFill>
        <p:spPr>
          <a:xfrm>
            <a:off x="801833" y="176645"/>
            <a:ext cx="4873083" cy="6413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149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5949" t="14148" r="38975" b="6353"/>
          <a:stretch/>
        </p:blipFill>
        <p:spPr>
          <a:xfrm>
            <a:off x="6525491" y="-1"/>
            <a:ext cx="5257801" cy="6703173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406" t="13884" r="39302" b="5007"/>
          <a:stretch/>
        </p:blipFill>
        <p:spPr>
          <a:xfrm>
            <a:off x="737754" y="136117"/>
            <a:ext cx="5195456" cy="6567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3017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339" t="18006" r="39036" b="4175"/>
          <a:stretch/>
        </p:blipFill>
        <p:spPr>
          <a:xfrm>
            <a:off x="6587836" y="114300"/>
            <a:ext cx="5268191" cy="6660192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812" t="14447" r="38888" b="4992"/>
          <a:stretch/>
        </p:blipFill>
        <p:spPr>
          <a:xfrm>
            <a:off x="904010" y="0"/>
            <a:ext cx="5029199" cy="664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8069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339" t="12198" r="38813" b="7070"/>
          <a:stretch/>
        </p:blipFill>
        <p:spPr>
          <a:xfrm>
            <a:off x="6795655" y="103908"/>
            <a:ext cx="4966855" cy="6472643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389" t="15127" r="38210" b="5060"/>
          <a:stretch/>
        </p:blipFill>
        <p:spPr>
          <a:xfrm>
            <a:off x="716974" y="215520"/>
            <a:ext cx="5465618" cy="6509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6504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558" t="16195" r="38976" b="5177"/>
          <a:stretch/>
        </p:blipFill>
        <p:spPr>
          <a:xfrm>
            <a:off x="6341918" y="114301"/>
            <a:ext cx="5621482" cy="6442364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594" t="18389" r="38758" b="4022"/>
          <a:stretch/>
        </p:blipFill>
        <p:spPr>
          <a:xfrm>
            <a:off x="872837" y="114301"/>
            <a:ext cx="4956464" cy="6442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627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738" t="15226" r="38791" b="5540"/>
          <a:stretch/>
        </p:blipFill>
        <p:spPr>
          <a:xfrm>
            <a:off x="7710054" y="72735"/>
            <a:ext cx="4281055" cy="6629401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342" t="14167" r="39336" b="5962"/>
          <a:stretch/>
        </p:blipFill>
        <p:spPr>
          <a:xfrm>
            <a:off x="529937" y="72735"/>
            <a:ext cx="7045036" cy="6406343"/>
          </a:xfrm>
          <a:prstGeom prst="rect">
            <a:avLst/>
          </a:prstGeom>
        </p:spPr>
      </p:pic>
      <p:sp>
        <p:nvSpPr>
          <p:cNvPr id="4" name="مستطيل مستدير الزوايا 3"/>
          <p:cNvSpPr/>
          <p:nvPr/>
        </p:nvSpPr>
        <p:spPr>
          <a:xfrm>
            <a:off x="5791072" y="1475507"/>
            <a:ext cx="672073" cy="38446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/>
              <a:t> </a:t>
            </a:r>
            <a:r>
              <a:rPr lang="ar-AE" sz="1400" b="1" dirty="0" smtClean="0"/>
              <a:t>البيئة</a:t>
            </a:r>
            <a:endParaRPr lang="en-US" sz="1400" b="1" dirty="0"/>
          </a:p>
        </p:txBody>
      </p:sp>
      <p:sp>
        <p:nvSpPr>
          <p:cNvPr id="5" name="مستطيل مستدير الزوايا 4"/>
          <p:cNvSpPr/>
          <p:nvPr/>
        </p:nvSpPr>
        <p:spPr>
          <a:xfrm>
            <a:off x="6127108" y="2095498"/>
            <a:ext cx="672073" cy="38446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/>
              <a:t> </a:t>
            </a:r>
            <a:r>
              <a:rPr lang="ar-AE" sz="1400" b="1" dirty="0" smtClean="0"/>
              <a:t>أبوظبي</a:t>
            </a:r>
            <a:endParaRPr lang="en-US" sz="1400" b="1" dirty="0"/>
          </a:p>
        </p:txBody>
      </p:sp>
      <p:sp>
        <p:nvSpPr>
          <p:cNvPr id="6" name="مستطيل مستدير الزوايا 5"/>
          <p:cNvSpPr/>
          <p:nvPr/>
        </p:nvSpPr>
        <p:spPr>
          <a:xfrm>
            <a:off x="3557090" y="2095497"/>
            <a:ext cx="672073" cy="38446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/>
              <a:t> </a:t>
            </a:r>
            <a:r>
              <a:rPr lang="ar-AE" sz="1400" b="1" dirty="0" smtClean="0"/>
              <a:t>العين</a:t>
            </a:r>
            <a:endParaRPr lang="en-US" sz="1400" b="1" dirty="0"/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5566031" y="2479960"/>
            <a:ext cx="672073" cy="38446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400" b="1" dirty="0" smtClean="0"/>
              <a:t>الصبر</a:t>
            </a:r>
            <a:endParaRPr lang="en-US" sz="1400" b="1" dirty="0"/>
          </a:p>
        </p:txBody>
      </p:sp>
      <p:sp>
        <p:nvSpPr>
          <p:cNvPr id="8" name="مستطيل مستدير الزوايا 7"/>
          <p:cNvSpPr/>
          <p:nvPr/>
        </p:nvSpPr>
        <p:spPr>
          <a:xfrm>
            <a:off x="5091546" y="3882732"/>
            <a:ext cx="1558636" cy="38446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/>
              <a:t> </a:t>
            </a:r>
            <a:r>
              <a:rPr lang="ar-AE" sz="1400" b="1" dirty="0" smtClean="0"/>
              <a:t>الشجاعة</a:t>
            </a:r>
            <a:endParaRPr lang="en-US" sz="1400" b="1" dirty="0"/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5011754" y="4398813"/>
            <a:ext cx="1558636" cy="38446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/>
              <a:t> </a:t>
            </a:r>
            <a:r>
              <a:rPr lang="ar-AE" sz="1400" b="1" dirty="0" smtClean="0"/>
              <a:t>الكرم</a:t>
            </a:r>
            <a:endParaRPr lang="en-US" sz="1400" b="1" dirty="0"/>
          </a:p>
        </p:txBody>
      </p:sp>
      <p:sp>
        <p:nvSpPr>
          <p:cNvPr id="11" name="مستطيل مستدير الزوايا 10"/>
          <p:cNvSpPr/>
          <p:nvPr/>
        </p:nvSpPr>
        <p:spPr>
          <a:xfrm>
            <a:off x="5027341" y="4857739"/>
            <a:ext cx="1558636" cy="38446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/>
              <a:t> </a:t>
            </a:r>
            <a:r>
              <a:rPr lang="ar-AE" sz="1400" b="1" dirty="0" smtClean="0"/>
              <a:t>القوة</a:t>
            </a:r>
            <a:endParaRPr lang="en-US" sz="1400" b="1" dirty="0"/>
          </a:p>
        </p:txBody>
      </p:sp>
      <p:sp>
        <p:nvSpPr>
          <p:cNvPr id="12" name="مستطيل مستدير الزوايا 11"/>
          <p:cNvSpPr/>
          <p:nvPr/>
        </p:nvSpPr>
        <p:spPr>
          <a:xfrm>
            <a:off x="5027341" y="5457122"/>
            <a:ext cx="1558636" cy="38446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/>
              <a:t> </a:t>
            </a:r>
            <a:r>
              <a:rPr lang="ar-AE" sz="1400" b="1" dirty="0" smtClean="0"/>
              <a:t>الحلم والحكمة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681675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343" t="14369" r="39122" b="4548"/>
          <a:stretch/>
        </p:blipFill>
        <p:spPr>
          <a:xfrm>
            <a:off x="6972300" y="83127"/>
            <a:ext cx="4894119" cy="6463539"/>
          </a:xfrm>
          <a:prstGeom prst="rect">
            <a:avLst/>
          </a:prstGeom>
        </p:spPr>
      </p:pic>
      <p:sp>
        <p:nvSpPr>
          <p:cNvPr id="3" name="مستطيل مستدير الزوايا 2"/>
          <p:cNvSpPr/>
          <p:nvPr/>
        </p:nvSpPr>
        <p:spPr>
          <a:xfrm>
            <a:off x="7284027" y="1285005"/>
            <a:ext cx="3990110" cy="38446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400" b="1" dirty="0" smtClean="0"/>
              <a:t>من أجل تحقيق التنمية المستدامة والحفاظ على الموارد </a:t>
            </a:r>
            <a:endParaRPr lang="en-US" sz="1400" b="1" dirty="0"/>
          </a:p>
        </p:txBody>
      </p:sp>
      <p:sp>
        <p:nvSpPr>
          <p:cNvPr id="4" name="مستطيل مستدير الزوايا 3"/>
          <p:cNvSpPr/>
          <p:nvPr/>
        </p:nvSpPr>
        <p:spPr>
          <a:xfrm>
            <a:off x="7424304" y="2102423"/>
            <a:ext cx="3990110" cy="38446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400" b="1" dirty="0" smtClean="0"/>
              <a:t>المحميات الطبيعة « بني ياس «  استصلاح الصحراء «</a:t>
            </a:r>
            <a:endParaRPr lang="en-US" sz="1400" b="1" dirty="0"/>
          </a:p>
        </p:txBody>
      </p:sp>
      <p:sp>
        <p:nvSpPr>
          <p:cNvPr id="5" name="مستطيل مستدير الزوايا 4"/>
          <p:cNvSpPr/>
          <p:nvPr/>
        </p:nvSpPr>
        <p:spPr>
          <a:xfrm>
            <a:off x="7284027" y="4506182"/>
            <a:ext cx="1562100" cy="38446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1400" b="1" dirty="0" smtClean="0"/>
              <a:t>واجب </a:t>
            </a:r>
            <a:endParaRPr lang="en-US" sz="1400" b="1" dirty="0"/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 rotWithShape="1">
          <a:blip r:embed="rId3"/>
          <a:srcRect l="26895" t="16231" r="37698" b="7035"/>
          <a:stretch/>
        </p:blipFill>
        <p:spPr>
          <a:xfrm>
            <a:off x="322118" y="83127"/>
            <a:ext cx="5429250" cy="6618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619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5976" t="15703" r="38809" b="6260"/>
          <a:stretch/>
        </p:blipFill>
        <p:spPr>
          <a:xfrm>
            <a:off x="6972842" y="124691"/>
            <a:ext cx="5018268" cy="6255327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719" t="16041" r="39426" b="6072"/>
          <a:stretch/>
        </p:blipFill>
        <p:spPr>
          <a:xfrm>
            <a:off x="467591" y="78851"/>
            <a:ext cx="4904510" cy="6347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7858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5591" t="15178" r="39372" b="7044"/>
          <a:stretch/>
        </p:blipFill>
        <p:spPr>
          <a:xfrm>
            <a:off x="6847609" y="62344"/>
            <a:ext cx="5146964" cy="6693825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7068" t="15112" r="38143" b="5579"/>
          <a:stretch/>
        </p:blipFill>
        <p:spPr>
          <a:xfrm>
            <a:off x="270163" y="124690"/>
            <a:ext cx="5122719" cy="6569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8179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222" t="8115" r="39158" b="10306"/>
          <a:stretch/>
        </p:blipFill>
        <p:spPr>
          <a:xfrm>
            <a:off x="7159336" y="0"/>
            <a:ext cx="4946074" cy="6555876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284" t="14615" r="38966" b="7056"/>
          <a:stretch/>
        </p:blipFill>
        <p:spPr>
          <a:xfrm>
            <a:off x="0" y="0"/>
            <a:ext cx="5372100" cy="6811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244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808" t="17550" r="39814" b="3845"/>
          <a:stretch/>
        </p:blipFill>
        <p:spPr>
          <a:xfrm>
            <a:off x="6899564" y="0"/>
            <a:ext cx="5195456" cy="6882294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5858" t="15481" r="38600" b="8230"/>
          <a:stretch/>
        </p:blipFill>
        <p:spPr>
          <a:xfrm>
            <a:off x="-1" y="0"/>
            <a:ext cx="5683827" cy="6862498"/>
          </a:xfrm>
          <a:prstGeom prst="rect">
            <a:avLst/>
          </a:prstGeom>
        </p:spPr>
      </p:pic>
      <p:sp>
        <p:nvSpPr>
          <p:cNvPr id="4" name="مستطيل 3"/>
          <p:cNvSpPr/>
          <p:nvPr/>
        </p:nvSpPr>
        <p:spPr>
          <a:xfrm>
            <a:off x="810490" y="1170756"/>
            <a:ext cx="854652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 smtClean="0">
                <a:solidFill>
                  <a:schemeClr val="tx1"/>
                </a:solidFill>
                <a:latin typeface="Dubai-Regular"/>
              </a:rPr>
              <a:t>49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  <p:sp>
        <p:nvSpPr>
          <p:cNvPr id="5" name="مستطيل 4"/>
          <p:cNvSpPr/>
          <p:nvPr/>
        </p:nvSpPr>
        <p:spPr>
          <a:xfrm>
            <a:off x="1018309" y="1540088"/>
            <a:ext cx="1254702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 err="1" smtClean="0">
                <a:solidFill>
                  <a:schemeClr val="tx1"/>
                </a:solidFill>
                <a:latin typeface="Dubai-Regular"/>
              </a:rPr>
              <a:t>الفرمنيجو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2480830" y="1724754"/>
            <a:ext cx="854652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 smtClean="0">
                <a:solidFill>
                  <a:schemeClr val="tx1"/>
                </a:solidFill>
                <a:latin typeface="Dubai-Regular"/>
              </a:rPr>
              <a:t>الفجيرة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4094017" y="2843692"/>
            <a:ext cx="854652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 smtClean="0">
                <a:solidFill>
                  <a:schemeClr val="tx1"/>
                </a:solidFill>
                <a:latin typeface="Dubai-Regular"/>
              </a:rPr>
              <a:t>المحميات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2088573" y="3431249"/>
            <a:ext cx="1674235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 smtClean="0">
                <a:solidFill>
                  <a:schemeClr val="tx1"/>
                </a:solidFill>
                <a:latin typeface="Dubai-Regular"/>
              </a:rPr>
              <a:t>الحياة الفطرية 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1626178" y="5909010"/>
            <a:ext cx="854652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 smtClean="0">
                <a:solidFill>
                  <a:schemeClr val="tx1"/>
                </a:solidFill>
                <a:latin typeface="Dubai-Regular"/>
              </a:rPr>
              <a:t>واجب 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</p:spTree>
    <p:extLst>
      <p:ext uri="{BB962C8B-B14F-4D97-AF65-F5344CB8AC3E}">
        <p14:creationId xmlns:p14="http://schemas.microsoft.com/office/powerpoint/2010/main" val="1958740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472" t="13827" r="38851" b="10258"/>
          <a:stretch/>
        </p:blipFill>
        <p:spPr>
          <a:xfrm>
            <a:off x="6722919" y="0"/>
            <a:ext cx="5361710" cy="6602432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5855" t="14762" r="38846" b="9479"/>
          <a:stretch/>
        </p:blipFill>
        <p:spPr>
          <a:xfrm>
            <a:off x="72736" y="-1"/>
            <a:ext cx="5548745" cy="6698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85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493" t="16963" r="39945" b="5635"/>
          <a:stretch/>
        </p:blipFill>
        <p:spPr>
          <a:xfrm>
            <a:off x="6930736" y="0"/>
            <a:ext cx="5261264" cy="6825426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959" t="19314" r="39457" b="5234"/>
          <a:stretch/>
        </p:blipFill>
        <p:spPr>
          <a:xfrm>
            <a:off x="-1" y="0"/>
            <a:ext cx="5153891" cy="651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63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5927" t="16204" r="38443" b="5882"/>
          <a:stretch/>
        </p:blipFill>
        <p:spPr>
          <a:xfrm>
            <a:off x="6660573" y="0"/>
            <a:ext cx="5434446" cy="6684622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248" t="14251" r="39901" b="5082"/>
          <a:stretch/>
        </p:blipFill>
        <p:spPr>
          <a:xfrm>
            <a:off x="103908" y="69174"/>
            <a:ext cx="5527965" cy="6769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60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996" t="12920" r="38870" b="6780"/>
          <a:stretch/>
        </p:blipFill>
        <p:spPr>
          <a:xfrm>
            <a:off x="6099464" y="0"/>
            <a:ext cx="6005945" cy="6792519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7742" t="15240" r="38390" b="7129"/>
          <a:stretch/>
        </p:blipFill>
        <p:spPr>
          <a:xfrm>
            <a:off x="103908" y="40228"/>
            <a:ext cx="5704609" cy="675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60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375" t="18039" r="39167" b="5129"/>
          <a:stretch/>
        </p:blipFill>
        <p:spPr>
          <a:xfrm>
            <a:off x="6774873" y="93519"/>
            <a:ext cx="5417127" cy="6794366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401" t="19612" r="39169" b="4747"/>
          <a:stretch/>
        </p:blipFill>
        <p:spPr>
          <a:xfrm>
            <a:off x="249382" y="0"/>
            <a:ext cx="5507182" cy="680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85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624" t="18571" r="39022" b="5394"/>
          <a:stretch/>
        </p:blipFill>
        <p:spPr>
          <a:xfrm>
            <a:off x="6619009" y="-42610"/>
            <a:ext cx="5496790" cy="6843395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789" t="17406" r="38967" b="4739"/>
          <a:stretch/>
        </p:blipFill>
        <p:spPr>
          <a:xfrm>
            <a:off x="-1" y="-1"/>
            <a:ext cx="5268191" cy="6737406"/>
          </a:xfrm>
          <a:prstGeom prst="rect">
            <a:avLst/>
          </a:prstGeom>
        </p:spPr>
      </p:pic>
      <p:sp>
        <p:nvSpPr>
          <p:cNvPr id="4" name="مستطيل 3"/>
          <p:cNvSpPr/>
          <p:nvPr/>
        </p:nvSpPr>
        <p:spPr>
          <a:xfrm>
            <a:off x="5624944" y="1744626"/>
            <a:ext cx="4568537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>
                <a:latin typeface="Dubai-Regular"/>
              </a:rPr>
              <a:t>وَهي عبارةٌ عَنْ مَحطّاتِ شَحْنِ </a:t>
            </a:r>
            <a:r>
              <a:rPr lang="ar-AE" dirty="0" smtClean="0">
                <a:latin typeface="Dubai-Regular"/>
              </a:rPr>
              <a:t>السَّيّاراتِ بالطّاقةِ الكهربائيّة</a:t>
            </a:r>
            <a:endParaRPr lang="en-US" dirty="0"/>
          </a:p>
        </p:txBody>
      </p:sp>
      <p:sp>
        <p:nvSpPr>
          <p:cNvPr id="5" name="مستطيل 4"/>
          <p:cNvSpPr/>
          <p:nvPr/>
        </p:nvSpPr>
        <p:spPr>
          <a:xfrm>
            <a:off x="8291944" y="2364617"/>
            <a:ext cx="2576947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>
                <a:latin typeface="Dubai-Regular"/>
              </a:rPr>
              <a:t>حِمايةُ المَواردِ </a:t>
            </a:r>
            <a:r>
              <a:rPr lang="ar-AE" dirty="0" smtClean="0">
                <a:latin typeface="Dubai-Regular"/>
              </a:rPr>
              <a:t>الطّبيعيّة</a:t>
            </a:r>
            <a:endParaRPr lang="ar-AE" dirty="0">
              <a:latin typeface="Dubai-Regular"/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5557403" y="2364617"/>
            <a:ext cx="2576947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>
                <a:solidFill>
                  <a:schemeClr val="tx1"/>
                </a:solidFill>
                <a:latin typeface="Dubai-Regular"/>
              </a:rPr>
              <a:t>الحَدُّ مِنْ  تَراكُمِ النّفاياتِ </a:t>
            </a:r>
            <a:r>
              <a:rPr lang="ar-AE" dirty="0" smtClean="0">
                <a:solidFill>
                  <a:schemeClr val="tx1"/>
                </a:solidFill>
                <a:latin typeface="Dubai-Regular"/>
              </a:rPr>
              <a:t>الضّارّةِ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6535882" y="2891090"/>
            <a:ext cx="3361459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>
                <a:solidFill>
                  <a:schemeClr val="tx1"/>
                </a:solidFill>
                <a:latin typeface="Dubai-Regular"/>
              </a:rPr>
              <a:t>استخدام مصادر الطاقة النظيفة </a:t>
            </a:r>
            <a:r>
              <a:rPr lang="ar-AE" dirty="0" smtClean="0">
                <a:solidFill>
                  <a:schemeClr val="tx1"/>
                </a:solidFill>
                <a:latin typeface="Dubai-Regular"/>
              </a:rPr>
              <a:t>والمتجددة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8624454" y="3716528"/>
            <a:ext cx="854652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 smtClean="0">
                <a:solidFill>
                  <a:schemeClr val="tx1"/>
                </a:solidFill>
                <a:latin typeface="Dubai-Regular"/>
              </a:rPr>
              <a:t>الجمع 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10113386" y="3987265"/>
            <a:ext cx="85465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 smtClean="0">
                <a:solidFill>
                  <a:schemeClr val="tx1"/>
                </a:solidFill>
                <a:latin typeface="Dubai-Regular"/>
              </a:rPr>
              <a:t>الفرز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9370001" y="4538293"/>
            <a:ext cx="85465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 smtClean="0">
                <a:solidFill>
                  <a:schemeClr val="tx1"/>
                </a:solidFill>
                <a:latin typeface="Dubai-Regular"/>
              </a:rPr>
              <a:t>تغليف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</p:spTree>
    <p:extLst>
      <p:ext uri="{BB962C8B-B14F-4D97-AF65-F5344CB8AC3E}">
        <p14:creationId xmlns:p14="http://schemas.microsoft.com/office/powerpoint/2010/main" val="2282732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775" t="16772" r="38920" b="4869"/>
          <a:stretch/>
        </p:blipFill>
        <p:spPr>
          <a:xfrm>
            <a:off x="6854547" y="0"/>
            <a:ext cx="5337453" cy="6858000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7014" t="14810" r="39045" b="5231"/>
          <a:stretch/>
        </p:blipFill>
        <p:spPr>
          <a:xfrm>
            <a:off x="-1" y="41563"/>
            <a:ext cx="5881256" cy="6774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84110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599" t="16940" r="39360" b="6756"/>
          <a:stretch/>
        </p:blipFill>
        <p:spPr>
          <a:xfrm>
            <a:off x="6826827" y="0"/>
            <a:ext cx="5365173" cy="6764785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7337" t="15228" r="38347" b="5903"/>
          <a:stretch/>
        </p:blipFill>
        <p:spPr>
          <a:xfrm>
            <a:off x="197428" y="7021"/>
            <a:ext cx="5299364" cy="6850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25026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682" t="15789" r="38892" b="4891"/>
          <a:stretch/>
        </p:blipFill>
        <p:spPr>
          <a:xfrm>
            <a:off x="6909955" y="0"/>
            <a:ext cx="5282045" cy="6845682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501" t="15368" r="39199" b="6233"/>
          <a:stretch/>
        </p:blipFill>
        <p:spPr>
          <a:xfrm>
            <a:off x="0" y="-1"/>
            <a:ext cx="5902036" cy="6826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95369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7168" t="14867" r="39150" b="4426"/>
          <a:stretch/>
        </p:blipFill>
        <p:spPr>
          <a:xfrm>
            <a:off x="7148945" y="0"/>
            <a:ext cx="5043055" cy="6797162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956" t="14054" r="38716" b="6684"/>
          <a:stretch/>
        </p:blipFill>
        <p:spPr>
          <a:xfrm>
            <a:off x="-1" y="-1"/>
            <a:ext cx="5683827" cy="6855721"/>
          </a:xfrm>
          <a:prstGeom prst="rect">
            <a:avLst/>
          </a:prstGeom>
        </p:spPr>
      </p:pic>
      <p:sp>
        <p:nvSpPr>
          <p:cNvPr id="4" name="مستطيل 3"/>
          <p:cNvSpPr/>
          <p:nvPr/>
        </p:nvSpPr>
        <p:spPr>
          <a:xfrm>
            <a:off x="1485900" y="511571"/>
            <a:ext cx="3361459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 smtClean="0">
                <a:solidFill>
                  <a:schemeClr val="tx1"/>
                </a:solidFill>
                <a:latin typeface="Dubai-Regular"/>
              </a:rPr>
              <a:t>ضياع الحقوق والجرائم والسرقة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</p:spTree>
    <p:extLst>
      <p:ext uri="{BB962C8B-B14F-4D97-AF65-F5344CB8AC3E}">
        <p14:creationId xmlns:p14="http://schemas.microsoft.com/office/powerpoint/2010/main" val="4084371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858" t="17240" r="38919" b="5032"/>
          <a:stretch/>
        </p:blipFill>
        <p:spPr>
          <a:xfrm>
            <a:off x="6837218" y="-1"/>
            <a:ext cx="5354782" cy="6840913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505" t="14619" r="39164" b="7080"/>
          <a:stretch/>
        </p:blipFill>
        <p:spPr>
          <a:xfrm>
            <a:off x="-1" y="0"/>
            <a:ext cx="5839691" cy="6838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86915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/>
          <a:srcRect l="26739" t="14304" r="38822" b="5576"/>
          <a:stretch/>
        </p:blipFill>
        <p:spPr>
          <a:xfrm>
            <a:off x="6670965" y="-1"/>
            <a:ext cx="5479472" cy="6816867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26673" t="13447" r="39065" b="7416"/>
          <a:stretch/>
        </p:blipFill>
        <p:spPr>
          <a:xfrm>
            <a:off x="0" y="-1"/>
            <a:ext cx="5808518" cy="6844803"/>
          </a:xfrm>
          <a:prstGeom prst="rect">
            <a:avLst/>
          </a:prstGeom>
        </p:spPr>
      </p:pic>
      <p:sp>
        <p:nvSpPr>
          <p:cNvPr id="4" name="مستطيل 3"/>
          <p:cNvSpPr/>
          <p:nvPr/>
        </p:nvSpPr>
        <p:spPr>
          <a:xfrm>
            <a:off x="7252855" y="1644180"/>
            <a:ext cx="3361459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 smtClean="0">
                <a:solidFill>
                  <a:schemeClr val="tx1"/>
                </a:solidFill>
                <a:latin typeface="Dubai-Regular"/>
              </a:rPr>
              <a:t>هي للبنة الأساسية في بناء المجتمع 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  <p:sp>
        <p:nvSpPr>
          <p:cNvPr id="5" name="مستطيل 4"/>
          <p:cNvSpPr/>
          <p:nvPr/>
        </p:nvSpPr>
        <p:spPr>
          <a:xfrm>
            <a:off x="6411192" y="2034340"/>
            <a:ext cx="4203122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 smtClean="0">
                <a:solidFill>
                  <a:schemeClr val="tx1"/>
                </a:solidFill>
                <a:latin typeface="Dubai-Regular"/>
              </a:rPr>
              <a:t>مجموعة القواعد والقوانين التي تنظم العمل في الدولة 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7252854" y="2424500"/>
            <a:ext cx="3361459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 smtClean="0">
                <a:solidFill>
                  <a:schemeClr val="tx1"/>
                </a:solidFill>
                <a:latin typeface="Dubai-Regular"/>
              </a:rPr>
              <a:t>حماية البيئة من التلوث والتغيرات السلبية 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6670965" y="3065624"/>
            <a:ext cx="4203122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 smtClean="0">
                <a:solidFill>
                  <a:schemeClr val="tx1"/>
                </a:solidFill>
                <a:latin typeface="Dubai-Regular"/>
              </a:rPr>
              <a:t>سيادة شريعة الغاب وضياع الحقوق 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5808518" y="4023565"/>
            <a:ext cx="3397827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 smtClean="0">
                <a:solidFill>
                  <a:schemeClr val="tx1"/>
                </a:solidFill>
                <a:latin typeface="Dubai-Regular"/>
              </a:rPr>
              <a:t>تربية وتنشئة الأجيال 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5808518" y="4487068"/>
            <a:ext cx="3595255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AE" dirty="0" smtClean="0">
                <a:solidFill>
                  <a:schemeClr val="tx1"/>
                </a:solidFill>
                <a:latin typeface="Dubai-Regular"/>
              </a:rPr>
              <a:t>تحقيق العدل وتكافؤ الفرص </a:t>
            </a:r>
            <a:endParaRPr lang="ar-AE" dirty="0">
              <a:solidFill>
                <a:schemeClr val="tx1"/>
              </a:solidFill>
              <a:latin typeface="Dubai-Regular"/>
            </a:endParaRPr>
          </a:p>
        </p:txBody>
      </p:sp>
    </p:spTree>
    <p:extLst>
      <p:ext uri="{BB962C8B-B14F-4D97-AF65-F5344CB8AC3E}">
        <p14:creationId xmlns:p14="http://schemas.microsoft.com/office/powerpoint/2010/main" val="4084031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484</TotalTime>
  <Words>376</Words>
  <Application>Microsoft Office PowerPoint</Application>
  <PresentationFormat>ملء الشاشة</PresentationFormat>
  <Paragraphs>137</Paragraphs>
  <Slides>51</Slides>
  <Notes>0</Notes>
  <HiddenSlides>0</HiddenSlides>
  <MMClips>2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51</vt:i4>
      </vt:variant>
    </vt:vector>
  </HeadingPairs>
  <TitlesOfParts>
    <vt:vector size="58" baseType="lpstr">
      <vt:lpstr>Arabic Typesetting</vt:lpstr>
      <vt:lpstr>Arial</vt:lpstr>
      <vt:lpstr>Calibri</vt:lpstr>
      <vt:lpstr>Calibri Light</vt:lpstr>
      <vt:lpstr>Dubai-Regular</vt:lpstr>
      <vt:lpstr>Times New Roman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عمر حسن إبراهيم عطاالله</dc:creator>
  <cp:lastModifiedBy>ADMIN</cp:lastModifiedBy>
  <cp:revision>58</cp:revision>
  <dcterms:created xsi:type="dcterms:W3CDTF">2020-12-31T07:21:27Z</dcterms:created>
  <dcterms:modified xsi:type="dcterms:W3CDTF">2021-02-12T10:20:20Z</dcterms:modified>
</cp:coreProperties>
</file>