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57" r:id="rId6"/>
    <p:sldId id="261" r:id="rId7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AF606853-7671-496A-8E4F-DF71F8EC918B}" styleName="نمط داكن 1 - تمييز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6D9F66E-5EB9-4882-86FB-DCBF35E3C3E4}" styleName="نمط متوسط 4 - تميي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01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ableStyles" Target="tableStyles.xml" /><Relationship Id="rId5" Type="http://schemas.openxmlformats.org/officeDocument/2006/relationships/slide" Target="slides/slide4.xml" /><Relationship Id="rId10" Type="http://schemas.openxmlformats.org/officeDocument/2006/relationships/theme" Target="theme/theme1.xml" /><Relationship Id="rId4" Type="http://schemas.openxmlformats.org/officeDocument/2006/relationships/slide" Target="slides/slide3.xml" /><Relationship Id="rId9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الثانوي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76D94-E3E3-43EC-A3AE-2E66792D3CB9}" type="datetimeFigureOut">
              <a:rPr lang="ar-SA" smtClean="0"/>
              <a:t>21/08/1444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9D87A-61DE-4CE5-8028-72D59DF9F89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54449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76D94-E3E3-43EC-A3AE-2E66792D3CB9}" type="datetimeFigureOut">
              <a:rPr lang="ar-SA" smtClean="0"/>
              <a:t>21/08/1444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9D87A-61DE-4CE5-8028-72D59DF9F89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58074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76D94-E3E3-43EC-A3AE-2E66792D3CB9}" type="datetimeFigureOut">
              <a:rPr lang="ar-SA" smtClean="0"/>
              <a:t>21/08/1444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9D87A-61DE-4CE5-8028-72D59DF9F89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9152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76D94-E3E3-43EC-A3AE-2E66792D3CB9}" type="datetimeFigureOut">
              <a:rPr lang="ar-SA" smtClean="0"/>
              <a:t>21/08/1444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9D87A-61DE-4CE5-8028-72D59DF9F89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91852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76D94-E3E3-43EC-A3AE-2E66792D3CB9}" type="datetimeFigureOut">
              <a:rPr lang="ar-SA" smtClean="0"/>
              <a:t>21/08/1444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9D87A-61DE-4CE5-8028-72D59DF9F89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293757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76D94-E3E3-43EC-A3AE-2E66792D3CB9}" type="datetimeFigureOut">
              <a:rPr lang="ar-SA" smtClean="0"/>
              <a:t>21/08/1444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9D87A-61DE-4CE5-8028-72D59DF9F89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4304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76D94-E3E3-43EC-A3AE-2E66792D3CB9}" type="datetimeFigureOut">
              <a:rPr lang="ar-SA" smtClean="0"/>
              <a:t>21/08/1444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9D87A-61DE-4CE5-8028-72D59DF9F89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30049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76D94-E3E3-43EC-A3AE-2E66792D3CB9}" type="datetimeFigureOut">
              <a:rPr lang="ar-SA" smtClean="0"/>
              <a:t>21/08/1444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9D87A-61DE-4CE5-8028-72D59DF9F89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79242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76D94-E3E3-43EC-A3AE-2E66792D3CB9}" type="datetimeFigureOut">
              <a:rPr lang="ar-SA" smtClean="0"/>
              <a:t>21/08/1444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9D87A-61DE-4CE5-8028-72D59DF9F89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27004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76D94-E3E3-43EC-A3AE-2E66792D3CB9}" type="datetimeFigureOut">
              <a:rPr lang="ar-SA" smtClean="0"/>
              <a:t>21/08/1444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9D87A-61DE-4CE5-8028-72D59DF9F89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13078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76D94-E3E3-43EC-A3AE-2E66792D3CB9}" type="datetimeFigureOut">
              <a:rPr lang="ar-SA" smtClean="0"/>
              <a:t>21/08/1444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9D87A-61DE-4CE5-8028-72D59DF9F89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68635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F76D94-E3E3-43EC-A3AE-2E66792D3CB9}" type="datetimeFigureOut">
              <a:rPr lang="ar-SA" smtClean="0"/>
              <a:t>21/08/1444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79D87A-61DE-4CE5-8028-72D59DF9F89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14808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4.jpg" /><Relationship Id="rId4" Type="http://schemas.openxmlformats.org/officeDocument/2006/relationships/image" Target="../media/image3.pn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5.jp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4.jp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 /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 /><Relationship Id="rId2" Type="http://schemas.openxmlformats.org/officeDocument/2006/relationships/image" Target="../media/image9.jp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1.png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799"/>
            <a:ext cx="12191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صورة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301" y="1697944"/>
            <a:ext cx="6612673" cy="239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مربع نص 4"/>
          <p:cNvSpPr txBox="1">
            <a:spLocks noChangeArrowheads="1"/>
          </p:cNvSpPr>
          <p:nvPr/>
        </p:nvSpPr>
        <p:spPr bwMode="auto">
          <a:xfrm>
            <a:off x="4391428" y="2334053"/>
            <a:ext cx="435988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9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5400" b="1" dirty="0">
                <a:solidFill>
                  <a:srgbClr val="0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خطة العمل التطوعي</a:t>
            </a:r>
          </a:p>
        </p:txBody>
      </p:sp>
      <p:sp>
        <p:nvSpPr>
          <p:cNvPr id="7" name="مستطيل مستدير الزوايا 6"/>
          <p:cNvSpPr/>
          <p:nvPr/>
        </p:nvSpPr>
        <p:spPr>
          <a:xfrm>
            <a:off x="4859780" y="3933456"/>
            <a:ext cx="3423176" cy="576064"/>
          </a:xfrm>
          <a:prstGeom prst="roundRect">
            <a:avLst/>
          </a:prstGeom>
          <a:solidFill>
            <a:srgbClr val="FFFF99"/>
          </a:solidFill>
          <a:ln w="25400" cap="flat" cmpd="sng" algn="ctr">
            <a:solidFill>
              <a:srgbClr val="000099"/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1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glow rad="228600">
                    <a:srgbClr val="3333CC">
                      <a:satMod val="175000"/>
                      <a:alpha val="40000"/>
                    </a:srgbClr>
                  </a:glow>
                </a:effectLst>
                <a:uLnTx/>
                <a:uFillTx/>
                <a:latin typeface="Times New Roman"/>
                <a:cs typeface="Times New Roman (Arabic)"/>
              </a:rPr>
              <a:t>مدرسة</a:t>
            </a:r>
            <a:endParaRPr kumimoji="0" lang="ar-IQ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glow rad="228600">
                  <a:srgbClr val="3333CC">
                    <a:satMod val="175000"/>
                    <a:alpha val="40000"/>
                  </a:srgbClr>
                </a:glow>
              </a:effectLst>
              <a:uLnTx/>
              <a:uFillTx/>
              <a:latin typeface="Times New Roman"/>
              <a:cs typeface="Times New Roman (Arabic)"/>
            </a:endParaRPr>
          </a:p>
        </p:txBody>
      </p:sp>
      <p:sp>
        <p:nvSpPr>
          <p:cNvPr id="8" name="مربع نص 1"/>
          <p:cNvSpPr txBox="1">
            <a:spLocks noChangeArrowheads="1"/>
          </p:cNvSpPr>
          <p:nvPr/>
        </p:nvSpPr>
        <p:spPr bwMode="auto">
          <a:xfrm>
            <a:off x="7605131" y="4836033"/>
            <a:ext cx="2787470" cy="461665"/>
          </a:xfrm>
          <a:prstGeom prst="rect">
            <a:avLst/>
          </a:prstGeom>
          <a:solidFill>
            <a:srgbClr val="FFFF99"/>
          </a:solidFill>
          <a:ln w="38100">
            <a:solidFill>
              <a:srgbClr val="000099"/>
            </a:solidFill>
            <a:prstDash val="solid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9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400" b="1" dirty="0">
                <a:solidFill>
                  <a:srgbClr val="000000"/>
                </a:solidFill>
                <a:effectLst>
                  <a:glow rad="101600">
                    <a:srgbClr val="3333CC">
                      <a:satMod val="175000"/>
                      <a:alpha val="40000"/>
                    </a:srgbClr>
                  </a:glow>
                </a:effectLst>
                <a:cs typeface="Akhbar MT" pitchFamily="2" charset="-78"/>
              </a:rPr>
              <a:t>رائد النشاط :</a:t>
            </a:r>
          </a:p>
        </p:txBody>
      </p:sp>
      <p:sp>
        <p:nvSpPr>
          <p:cNvPr id="9" name="مربع نص 8"/>
          <p:cNvSpPr txBox="1"/>
          <p:nvPr/>
        </p:nvSpPr>
        <p:spPr>
          <a:xfrm>
            <a:off x="8920641" y="1187091"/>
            <a:ext cx="1583473" cy="7386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1400" b="1" dirty="0">
                <a:latin typeface="Arabic Typesetting" panose="03020402040406030203" pitchFamily="66" charset="-78"/>
                <a:cs typeface="DecoType Naskh" panose="02010400000000000000" pitchFamily="2" charset="-78"/>
              </a:rPr>
              <a:t>المملكة العربية السعودية</a:t>
            </a:r>
          </a:p>
          <a:p>
            <a:pPr algn="ctr"/>
            <a:r>
              <a:rPr lang="ar-SA" sz="1400" b="1" dirty="0">
                <a:latin typeface="Arabic Typesetting" panose="03020402040406030203" pitchFamily="66" charset="-78"/>
                <a:cs typeface="DecoType Naskh" panose="02010400000000000000" pitchFamily="2" charset="-78"/>
              </a:rPr>
              <a:t>وزارة التعليم</a:t>
            </a:r>
          </a:p>
          <a:p>
            <a:pPr algn="ctr"/>
            <a:r>
              <a:rPr lang="ar-SA" sz="1400" b="1" dirty="0">
                <a:latin typeface="Arabic Typesetting" panose="03020402040406030203" pitchFamily="66" charset="-78"/>
                <a:cs typeface="DecoType Naskh" panose="02010400000000000000" pitchFamily="2" charset="-78"/>
              </a:rPr>
              <a:t>إدارة تعليم مكتب تعليم</a:t>
            </a:r>
          </a:p>
        </p:txBody>
      </p:sp>
      <p:pic>
        <p:nvPicPr>
          <p:cNvPr id="10" name="صورة 9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123" y="1200585"/>
            <a:ext cx="1578393" cy="806955"/>
          </a:xfrm>
          <a:prstGeom prst="rect">
            <a:avLst/>
          </a:prstGeom>
          <a:noFill/>
        </p:spPr>
      </p:pic>
      <p:sp>
        <p:nvSpPr>
          <p:cNvPr id="11" name="مربع نص 1"/>
          <p:cNvSpPr txBox="1">
            <a:spLocks noChangeArrowheads="1"/>
          </p:cNvSpPr>
          <p:nvPr/>
        </p:nvSpPr>
        <p:spPr bwMode="auto">
          <a:xfrm>
            <a:off x="2282282" y="4836033"/>
            <a:ext cx="2787470" cy="461665"/>
          </a:xfrm>
          <a:prstGeom prst="rect">
            <a:avLst/>
          </a:prstGeom>
          <a:solidFill>
            <a:srgbClr val="FFFF99"/>
          </a:solidFill>
          <a:ln w="38100">
            <a:solidFill>
              <a:srgbClr val="000099"/>
            </a:solidFill>
            <a:prstDash val="solid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ndalus" panose="02020603050405020304" pitchFamily="18" charset="-78"/>
              </a:defRPr>
            </a:lvl9pPr>
          </a:lstStyle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400" b="1" dirty="0">
                <a:solidFill>
                  <a:srgbClr val="000000"/>
                </a:solidFill>
                <a:effectLst>
                  <a:glow rad="101600">
                    <a:srgbClr val="3333CC">
                      <a:satMod val="175000"/>
                      <a:alpha val="40000"/>
                    </a:srgbClr>
                  </a:glow>
                </a:effectLst>
                <a:cs typeface="Akhbar MT" pitchFamily="2" charset="-78"/>
              </a:rPr>
              <a:t>مدير المدرسة :</a:t>
            </a:r>
          </a:p>
        </p:txBody>
      </p:sp>
      <p:pic>
        <p:nvPicPr>
          <p:cNvPr id="12" name="صورة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282" y="1073657"/>
            <a:ext cx="1770516" cy="933883"/>
          </a:xfrm>
          <a:prstGeom prst="rect">
            <a:avLst/>
          </a:prstGeom>
        </p:spPr>
      </p:pic>
      <p:sp>
        <p:nvSpPr>
          <p:cNvPr id="14" name="مربع نص 13"/>
          <p:cNvSpPr txBox="1"/>
          <p:nvPr/>
        </p:nvSpPr>
        <p:spPr>
          <a:xfrm>
            <a:off x="5339575" y="4766455"/>
            <a:ext cx="199573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العام الدراسي  1444هـ</a:t>
            </a:r>
            <a:r>
              <a:rPr lang="ar-SA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58720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044"/>
            <a:ext cx="12079111" cy="6699956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14901" t="22261" r="12403" b="9684"/>
          <a:stretch/>
        </p:blipFill>
        <p:spPr>
          <a:xfrm>
            <a:off x="1996067" y="1271239"/>
            <a:ext cx="8102531" cy="3479181"/>
          </a:xfrm>
          <a:prstGeom prst="rect">
            <a:avLst/>
          </a:prstGeom>
        </p:spPr>
      </p:pic>
      <p:sp>
        <p:nvSpPr>
          <p:cNvPr id="5" name="مربع نص 4"/>
          <p:cNvSpPr txBox="1"/>
          <p:nvPr/>
        </p:nvSpPr>
        <p:spPr>
          <a:xfrm>
            <a:off x="1739590" y="4427034"/>
            <a:ext cx="130469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1">
            <a:spAutoFit/>
          </a:bodyPr>
          <a:lstStyle/>
          <a:p>
            <a:endParaRPr lang="ar-SA" sz="900" dirty="0"/>
          </a:p>
          <a:p>
            <a:endParaRPr lang="ar-SA" sz="900" dirty="0"/>
          </a:p>
        </p:txBody>
      </p:sp>
      <p:pic>
        <p:nvPicPr>
          <p:cNvPr id="7" name="صورة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7604" y="268593"/>
            <a:ext cx="2142893" cy="892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836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 rotWithShape="1">
          <a:blip r:embed="rId3"/>
          <a:srcRect l="12432" t="22616" r="12535" b="14643"/>
          <a:stretch/>
        </p:blipFill>
        <p:spPr>
          <a:xfrm>
            <a:off x="2464420" y="1204333"/>
            <a:ext cx="7092175" cy="3958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050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صورة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19" y="328844"/>
            <a:ext cx="10649415" cy="6350735"/>
          </a:xfrm>
          <a:prstGeom prst="rect">
            <a:avLst/>
          </a:prstGeom>
        </p:spPr>
      </p:pic>
      <p:pic>
        <p:nvPicPr>
          <p:cNvPr id="7" name="صورة 6"/>
          <p:cNvPicPr>
            <a:picLocks noChangeAspect="1"/>
          </p:cNvPicPr>
          <p:nvPr/>
        </p:nvPicPr>
        <p:blipFill rotWithShape="1">
          <a:blip r:embed="rId4"/>
          <a:srcRect l="26764" t="28537" r="24083" b="11542"/>
          <a:stretch/>
        </p:blipFill>
        <p:spPr>
          <a:xfrm>
            <a:off x="1081668" y="535260"/>
            <a:ext cx="9590049" cy="5330281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344119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6786290"/>
              </p:ext>
            </p:extLst>
          </p:nvPr>
        </p:nvGraphicFramePr>
        <p:xfrm>
          <a:off x="724830" y="1605778"/>
          <a:ext cx="10883590" cy="4689356"/>
        </p:xfrm>
        <a:graphic>
          <a:graphicData uri="http://schemas.openxmlformats.org/drawingml/2006/table">
            <a:tbl>
              <a:tblPr rtl="1" firstRow="1" bandRow="1">
                <a:tableStyleId>{16D9F66E-5EB9-4882-86FB-DCBF35E3C3E4}</a:tableStyleId>
              </a:tblPr>
              <a:tblGrid>
                <a:gridCol w="4683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093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53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82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54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476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334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9863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12954">
                <a:tc>
                  <a:txBody>
                    <a:bodyPr/>
                    <a:lstStyle/>
                    <a:p>
                      <a:pPr rtl="1"/>
                      <a:r>
                        <a:rPr lang="ar-SA" dirty="0"/>
                        <a:t>م</a:t>
                      </a:r>
                      <a:endParaRPr lang="ar-SA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dirty="0"/>
                        <a:t>الفرصـة التطوعية</a:t>
                      </a:r>
                      <a:endParaRPr lang="ar-S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dirty="0"/>
                        <a:t>المهام المطلوبة</a:t>
                      </a:r>
                      <a:endParaRPr lang="ar-S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dirty="0"/>
                        <a:t>المجـــال</a:t>
                      </a:r>
                      <a:endParaRPr lang="ar-S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SA" sz="18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الفترة الزمنية</a:t>
                      </a:r>
                    </a:p>
                    <a:p>
                      <a:pPr rtl="1"/>
                      <a:endParaRPr lang="ar-S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dirty="0"/>
                        <a:t>عدد الساعات</a:t>
                      </a:r>
                      <a:endParaRPr lang="ar-S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dirty="0"/>
                        <a:t>عدد الفرق المشاركة</a:t>
                      </a:r>
                      <a:endParaRPr lang="ar-S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dirty="0"/>
                        <a:t>الملاحظات</a:t>
                      </a:r>
                      <a:endParaRPr lang="ar-SA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ar-SA" sz="1400" dirty="0"/>
                        <a:t>1</a:t>
                      </a:r>
                      <a:endParaRPr lang="ar-S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ar-SA" sz="1400" dirty="0"/>
                        <a:t>2</a:t>
                      </a:r>
                      <a:endParaRPr lang="ar-S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ar-SA" sz="1400" dirty="0"/>
                        <a:t>3</a:t>
                      </a:r>
                      <a:endParaRPr lang="ar-S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ar-SA" sz="1400" dirty="0"/>
                        <a:t>4</a:t>
                      </a:r>
                      <a:endParaRPr lang="ar-S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ar-SA" sz="1400" dirty="0"/>
                        <a:t>5</a:t>
                      </a:r>
                      <a:endParaRPr lang="ar-S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ar-SA" sz="1400" dirty="0"/>
                        <a:t>6</a:t>
                      </a:r>
                      <a:endParaRPr lang="ar-S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ar-SA" sz="1400" dirty="0"/>
                        <a:t>7</a:t>
                      </a:r>
                      <a:endParaRPr lang="ar-S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ar-SA" sz="1400" dirty="0"/>
                        <a:t>8</a:t>
                      </a:r>
                      <a:endParaRPr lang="ar-S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ar-SA" sz="1400" dirty="0"/>
                        <a:t>9</a:t>
                      </a:r>
                      <a:endParaRPr lang="ar-S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ar-SA" sz="1400" dirty="0"/>
                        <a:t>10</a:t>
                      </a:r>
                      <a:endParaRPr lang="ar-S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258" y="0"/>
            <a:ext cx="5302870" cy="1583473"/>
          </a:xfrm>
          <a:prstGeom prst="rect">
            <a:avLst/>
          </a:prstGeom>
        </p:spPr>
      </p:pic>
      <p:sp>
        <p:nvSpPr>
          <p:cNvPr id="5" name="مربع نص 4"/>
          <p:cNvSpPr txBox="1"/>
          <p:nvPr/>
        </p:nvSpPr>
        <p:spPr>
          <a:xfrm>
            <a:off x="4750420" y="591015"/>
            <a:ext cx="350148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FF00"/>
                </a:solidFill>
              </a:rPr>
              <a:t>خطة العمل التطوعي</a:t>
            </a:r>
          </a:p>
        </p:txBody>
      </p:sp>
    </p:spTree>
    <p:extLst>
      <p:ext uri="{BB962C8B-B14F-4D97-AF65-F5344CB8AC3E}">
        <p14:creationId xmlns:p14="http://schemas.microsoft.com/office/powerpoint/2010/main" val="41536416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8466940"/>
              </p:ext>
            </p:extLst>
          </p:nvPr>
        </p:nvGraphicFramePr>
        <p:xfrm>
          <a:off x="724830" y="1605778"/>
          <a:ext cx="10883590" cy="4689356"/>
        </p:xfrm>
        <a:graphic>
          <a:graphicData uri="http://schemas.openxmlformats.org/drawingml/2006/table">
            <a:tbl>
              <a:tblPr rtl="1" firstRow="1" bandRow="1">
                <a:tableStyleId>{16D9F66E-5EB9-4882-86FB-DCBF35E3C3E4}</a:tableStyleId>
              </a:tblPr>
              <a:tblGrid>
                <a:gridCol w="4683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4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49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82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58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8978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79329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9863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12954">
                <a:tc>
                  <a:txBody>
                    <a:bodyPr/>
                    <a:lstStyle/>
                    <a:p>
                      <a:pPr algn="ctr" rtl="1"/>
                      <a:r>
                        <a:rPr lang="ar-SA" sz="1800" dirty="0"/>
                        <a:t>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dirty="0"/>
                        <a:t>الفرصـة التطوعية</a:t>
                      </a:r>
                      <a:endParaRPr lang="ar-SA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dirty="0"/>
                        <a:t>المهام المطلوبة</a:t>
                      </a:r>
                      <a:endParaRPr lang="ar-SA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dirty="0"/>
                        <a:t>المجـــال</a:t>
                      </a:r>
                      <a:endParaRPr lang="ar-SA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SA" sz="18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الفترة الزمنية</a:t>
                      </a:r>
                    </a:p>
                    <a:p>
                      <a:pPr algn="ctr" rtl="1"/>
                      <a:endParaRPr lang="ar-SA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dirty="0"/>
                        <a:t>عدد الساعات</a:t>
                      </a:r>
                      <a:endParaRPr lang="ar-SA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dirty="0"/>
                        <a:t>عدد الفرق المشاركة</a:t>
                      </a:r>
                      <a:endParaRPr lang="ar-SA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800" dirty="0"/>
                        <a:t>الملاحظات</a:t>
                      </a:r>
                      <a:endParaRPr lang="ar-SA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1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258" y="0"/>
            <a:ext cx="5302870" cy="1583473"/>
          </a:xfrm>
          <a:prstGeom prst="rect">
            <a:avLst/>
          </a:prstGeom>
        </p:spPr>
      </p:pic>
      <p:sp>
        <p:nvSpPr>
          <p:cNvPr id="5" name="مربع نص 4"/>
          <p:cNvSpPr txBox="1"/>
          <p:nvPr/>
        </p:nvSpPr>
        <p:spPr>
          <a:xfrm>
            <a:off x="4750420" y="591015"/>
            <a:ext cx="350148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FF00"/>
                </a:solidFill>
              </a:rPr>
              <a:t>خطة العمل التطوعي</a:t>
            </a:r>
          </a:p>
        </p:txBody>
      </p:sp>
    </p:spTree>
    <p:extLst>
      <p:ext uri="{BB962C8B-B14F-4D97-AF65-F5344CB8AC3E}">
        <p14:creationId xmlns:p14="http://schemas.microsoft.com/office/powerpoint/2010/main" val="3334008121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66</Words>
  <Application>Microsoft Office PowerPoint</Application>
  <PresentationFormat>شاشة عريضة</PresentationFormat>
  <Paragraphs>36</Paragraphs>
  <Slides>6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6</vt:i4>
      </vt:variant>
    </vt:vector>
  </HeadingPairs>
  <TitlesOfParts>
    <vt:vector size="7" baseType="lpstr"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حساب Microsoft</dc:creator>
  <cp:lastModifiedBy>abubassseeel@gmail.com</cp:lastModifiedBy>
  <cp:revision>13</cp:revision>
  <dcterms:created xsi:type="dcterms:W3CDTF">2022-12-25T16:45:59Z</dcterms:created>
  <dcterms:modified xsi:type="dcterms:W3CDTF">2023-03-13T16:55:42Z</dcterms:modified>
</cp:coreProperties>
</file>