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7" r:id="rId2"/>
    <p:sldId id="258" r:id="rId3"/>
    <p:sldId id="259" r:id="rId4"/>
    <p:sldId id="261" r:id="rId5"/>
    <p:sldId id="263" r:id="rId6"/>
    <p:sldId id="27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291" r:id="rId18"/>
    <p:sldId id="315" r:id="rId19"/>
    <p:sldId id="293" r:id="rId20"/>
    <p:sldId id="316" r:id="rId21"/>
    <p:sldId id="317" r:id="rId22"/>
    <p:sldId id="318" r:id="rId23"/>
    <p:sldId id="319" r:id="rId24"/>
  </p:sldIdLst>
  <p:sldSz cx="12192000" cy="6858000"/>
  <p:notesSz cx="6858000" cy="9144000"/>
  <p:photoAlbum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9" d="100"/>
          <a:sy n="69" d="100"/>
        </p:scale>
        <p:origin x="53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  <inkml:channel name="T" type="integer" max="2.14748E9" units="dev"/>
        </inkml:traceFormat>
        <inkml:channelProperties>
          <inkml:channelProperty channel="X" name="resolution" value="28.31858" units="1/cm"/>
          <inkml:channelProperty channel="Y" name="resolution" value="28.36879" units="1/cm"/>
          <inkml:channelProperty channel="T" name="resolution" value="1" units="1/dev"/>
        </inkml:channelProperties>
      </inkml:inkSource>
      <inkml:timestamp xml:id="ts0" timeString="2017-05-07T19:16:57.50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15028 4631 0,'0'0'296,"0"0"-264,-26 0-32,-1 0 15,27 0 1,-26 0-1,26 0-15,-26 0 16,26 0 0,-27 0-1,1 0-15,-27 0 16,53 0-1,-27 0 1,27 0 0,-26 0 15,26 0-31,-27 0 31,1 0-31,-1 0 0,1 0 16,-1 0-16,-25 0 15,52 0 1,-27 0 31,1 0-47,-1 0 15,27 0 16,-26 0-31,26 0 16,-27 0-16,1 0 0,-1 0 16,27 0-1,-53 0-15,27 0 0,0 0 16,-1 0-16,27 0 15,-26 0-15,-1 0 16,27 0 0,-26 0-16,-27 0 15,53 0-15,-53 0 16,53 0-1,-27 0 1,-26 0-16,53 0 16,-26 0-1,26 0-15,-53 0 16,53 0-1,-26 0-15,-1 0 16,-26 26 0,27-26-1,-1 0-15,1 0 16,-1 0-1,1 0 1,0 0-16,26 0 0,-53 0 16,53 0-16,-27 0 15,1 0 1,-1 0-16,-26 0 0,0 0 15,27 0 1,-1 0 0,1 0-16,26 0 0,-53 0 15,53 0 1,-26 0-16,-1 0 15,-26 0-15,27 0 16,26 0 0,-27 0 15,1 0-16,-1 0-15,27 0 0,-26 0 16,26 0 0,-26 0-16,-1 0 15,27 0 1,-26 0-16,-27 0 15,53 0 1,-27 0 0,27 0-16,-26 0 15,-1 0-15,27 0 16,-26 0-16,26 0 15,-53 0-15,53 0 32,-27 0-32,1 0 0,-27 0 15,53 0-15,-53 0 16,27 0-1,-1 0-15,1 0 0,26 0 16,-27 0-16,1 0 16,26 0-16,-27 0 15,27 0 1,-26 0-16,0 0 31,-1 0-15,27 0-16,-26 0 15,26 0 1,-27 0-1,1 0-15,26 0 32,-27 0-32,27 0 31,-26 0-31,-1 0 0,1 0 15,26 0-15,-27 0 16,1 0 0,-1 0-16,27 0 31,-26 0-31,0 0 15,-1 0-15,27 0 16,-53 0 0,53 0-1,-26 0 48,-1 0-63,1 0 15,26 0-15,-27 0 16,1 0-1,-1 0-15,1 0 16,26 0 0,-26 0 15,-1 0-16,27 0 1,-26 0-16,26 0 16,-27 0-1,27 0-15,-26 0 0,-1 0 16,27 0 15,-53 0-31,27 0 0,26 0 0,-53-26 16,0 26-16,0 0 31,27 0-31,-27 0 0,-27-27 0,80 27 15,-53-26-15,27 26 16,0 0 0,-1 0-1,1 0-15,-1 0 16,-26 0-1,27 0 1,-1-27-16,1 27 16,26 0-1,-27 0-15,1 0 16,26 0-16,-27 0 15,27-26 1,-26 26-16,26 0 0,-53 0 16,53 0-16,-26 0 15,-1 0 1,1 0-16,26 0 15,-27 0-15,1-27 0,-1 27 16,27 0 0,-53 0-16,53 0 15,-26 0-15,-27-53 16,0 53-1,27 0 1,-1 0 0,1 0-16,-1 0 15,27 0-15,-53 0 16,0 0-16,27 0 15,-27-26-15,-26 26 16,52 0-16,-26-27 0,27 27 16,-1 0-1,27 0 1,-52 0-1,25 0 1,1 0-16,-1 0 16,1 0-16,-27 0 15,0 0 1,53 0-1,-27 0-15,1 0 16,-1 0 0,-25 0-1,52 0-15,-27 0 16,1 0-1,-1 0-15,-26 0 16,53 0 0,-26 0-16,-1 0 0,1 0 15,-27 0-15,53 0 31,-26 0-31,-1 0 16,1 0-16,26 0 16,-27 0-1,1 0-15,-1 0 16,1 0-16,-27 0 15,-27 0-15,28 0 16,-1 0-16,0 0 16,26 0-16,1 0 15,-1 0-15,-26 0 16,53 0-16,-26 0 15,0 0-15,26 0 16,-27 0 0,27 0-1,-53 0 1,53 0-1,-26 0-15,-1 0 0,27 0 16,-53 0 0,27 0-16,-1 0 15,27 0-15,-26 0 31,-1 0-31,1 0 0,26 0 16,-26 0-16,-1 0 16,1 0-1,26 0-15,-27 0 16,-26 0-16,27 0 15,-1 0-15,1 0 16,26 0-16,-27 0 16,1 0-16,26 0 15,-26 0-15,-27 0 16,26 0-1,-52 0 1,52 0-16,-52 0 0,52 0 16,-25 0-16,25 0 15,-52 0-15,26 0 16,0 0-16,26 0 15,-25 0-15,25 0 16,1 0-16,26 0 16,-27 0-1,1 0 1,-1 0-1,27 0 1,-26 0 0,26 0-16,-27 0 15,1 0-15,26 0 16,-27 0-16,-26 0 15,27 0-15,0 0 16,26 0-16,-53 0 16,26 0-16,27 0 15,-26 0 1,26 0-1,-27 0 1,1 0 31,26 0 93,-27 0-124,27 0-1,-26 0-15,-1 0 16,27 0 0,-26 0-1,26 0 32,-53 0 62,53 27-78,0-27 110,0 26-126,0 1 79,0-27-78,27 26-1,-1-26 1,0 27-1,1-1 1,26-26-16,-53 0 0,53 27 16,26-1-1,0-26 1,27 0-16,-26 27 0,-27-1 15,52-26-15,1 26 16,53 1-16,-53-1 16,-80-26-16,27 0 15,-26 0-15,-27 0 0,53 0 16,0 0-1,-53 0-15,52 0 16,-25 0-16,-1 0 16,27 0-1,-53 0-15,27 0 0,-1 0 16,27 0-16,-53 0 15,27 0-15,-1-26 16,27 26 15,-53 0-31,26 0 16,1 0-1,-1 0-15,-26 0 16,27 0-16,26 0 16,-53 0-1,26 0-15,1 0 0,-1 0 16,1 0-16,-1 0 15,0 0-15,-26 0 16,53 0 0,27 0-16,-54 0 0,1 0 15,26 0-15,-27 0 16,0 0-1,1 0 1,52 0-16,-52 0 0,-1 0 16,27 0-16,-53 0 15,27 0-15,-27 0 16,26 0-1,1 0 1,-27 0 0,26 0-16,-26 0 15,53 0-15,-53 0 16,53 0-1,0 0-15,0 0 16,0 0-16,-27 0 16,0 0-16,27 0 15,-26 0 1,-1 0-16,-26 0 15,27 0 1,-1 0-16,1 0 16,26 0-16,-53 0 15,26 0-15,80 0 16,-27 0-16,-26 0 15,27 0 1,-54 0-16,27 0 0,26 0 16,-26 0-16,-53 0 15,27 0 1,-1 0-16,-26 0 0,27 0 15,-1 26-15,1-26 16,-27 0 0,26 0-16,-26 0 15,53 0-15,-27 0 16,-26 0-1,53 0-15,-26 0 16,-1 0-16,54 0 0,-28 0 16,1 27-16,0-27 15,-26 0-15,52 0 16,-26 0-16,-26 0 15,52 0-15,-26 0 16,-27 26-16,1-26 16,26 0-16,-53 0 15,26 0-15,1 0 31,-1 0-15,-26 0 0,26 0-16,1 0 15,-1 0-15,1 0 16,-1 0-16,1 0 15,-1 0-15,1 0 16,-1 0-16,-26 0 31,53 0-31,-26 0 0,-1 0 16,27 0-1,-53 0-15,26 0 16,1 0-16,-1 0 0,1 0 16,-27 0 15,26 0-31,-26 0 0,27 0 15,26 0-15,-27 27 16,0-27-16,-26 0 0,53 0 16,-26 0-16,-1 0 15,27 0 1,-53 0-16,53 26 15,0-26 1,-26 0 0,-27 0-16,26 0 15,0 0 1,1 0-16,-1 0 0,1 0 15,-27 0-15,53 0 0,-27 0 16,1 0 0,-1 0-16,-26 0 15,27 0-15,-1 0 16,0 0-16,1 0 15,-1 0-15,-26 0 16,27 0 31,-27 0 62,26 0-109,1 0 62,-1 0-46,-26-26 0,27 26-1,-1-27 16,-26 1 32,27-1-32,-27 27 47,0-26-62,0-1 15,0 27 31,0-26 1,-27 26-48,1 0 16,-1 0-15,27-26-16,-26 26 0,-1 0 16,27 0-1,-26 0 1,26 0-1,-53 0-15,53 0 16,-53 0-16,27 0 16,26 0-16,-27 0 15,1 0 32,-1 0-31,27 0-16,-26 0 15,-1 0 1,1 0-1,-1 0 1,1 0 0,26-27-16,-27 27 15,27 0 1,-26 0-16,26 0 31,-53 0-15,27 0-1,-27 0 1,26 0-1,1 0 1,-1 0 0,27-26-16,-26 26 15,26 0-15,-27 0 16,27 0-16,-26 0 15,-27 0-15,27 0 16,-1 0 0,1 0-1,-1 0 1,27 0-1,-53 0 1,53 0-16,-53-27 0,27 27 16,-53 0-1,79 0-15,-27 0 16,1 0-1,-1 0 1,1 0-16,-1 0 16,1 0-16,-27 0 15,0 0-15,26 0 16,1 0-16,0-26 15,-1 26 17,27 0-32,-26 0 15,26 0-15,-27 0 16,1 0-1,26 0 1,-27 0-16,27 0 16,-26 0-1,-1 0-15,-26 0 16,53 0-1,-26 0 1,0 0 0,-1 0 15,1 0-31,-1 0 15,1 0-15,-1 0 16,27 0 0,-53 0 15,27 0-31,-1 0 15,27 0-15,-26 0 16,26 0 0,-27 0 46,1 0-62,26 0 31,-26 0 0</inkml:trace>
</inkml:ink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058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50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765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94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178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38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00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801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28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94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279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352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70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 ذات 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211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اب أو خط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513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544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741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070CE0-3EFB-40C4-B4F0-1C0856ECB1A3}" type="datetimeFigureOut">
              <a:rPr lang="en-US" smtClean="0"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4DBF0A6-9D05-4559-86EB-64A111D86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416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017" y="932154"/>
            <a:ext cx="9743984" cy="477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709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837" y="923278"/>
            <a:ext cx="9219249" cy="4714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088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93" y="1621971"/>
            <a:ext cx="10104454" cy="3233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5"/>
          <p:cNvSpPr/>
          <p:nvPr/>
        </p:nvSpPr>
        <p:spPr>
          <a:xfrm>
            <a:off x="2111829" y="3240235"/>
            <a:ext cx="7881257" cy="1940957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عدم الوصول إلى حل مشكلة من المشاكل</a:t>
            </a:r>
          </a:p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عدم القدرة للوصول إلى الحقائق</a:t>
            </a:r>
          </a:p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ضعف بالتمييز واختيار الأفضل</a:t>
            </a:r>
          </a:p>
        </p:txBody>
      </p:sp>
    </p:spTree>
    <p:extLst>
      <p:ext uri="{BB962C8B-B14F-4D97-AF65-F5344CB8AC3E}">
        <p14:creationId xmlns:p14="http://schemas.microsoft.com/office/powerpoint/2010/main" val="30774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21" y="923278"/>
            <a:ext cx="10232145" cy="5095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5"/>
          <p:cNvSpPr/>
          <p:nvPr/>
        </p:nvSpPr>
        <p:spPr>
          <a:xfrm>
            <a:off x="2077375" y="5268308"/>
            <a:ext cx="3646537" cy="510778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sz="2400" b="1" dirty="0"/>
              <a:t>تحتاج أن تجد لها حلاً </a:t>
            </a:r>
            <a:endParaRPr lang="ar-AE" altLang="ar-AE" sz="2400" b="1" dirty="0">
              <a:solidFill>
                <a:srgbClr val="FF0000"/>
              </a:solidFill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92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587" y="742131"/>
            <a:ext cx="10181440" cy="5117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5"/>
          <p:cNvSpPr/>
          <p:nvPr/>
        </p:nvSpPr>
        <p:spPr>
          <a:xfrm>
            <a:off x="2786641" y="4104646"/>
            <a:ext cx="7641770" cy="1940957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سوء الظن بالآخرين واتهامهم والشك بهم.</a:t>
            </a:r>
          </a:p>
          <a:p>
            <a:pPr algn="r" rtl="1"/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</a:t>
            </a:r>
            <a:r>
              <a:rPr lang="ar-SA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العجلة و اخذ العلم من غير مصادره .</a:t>
            </a:r>
            <a:endParaRPr lang="en-US" sz="3600" b="1" dirty="0">
              <a:solidFill>
                <a:srgbClr val="FF0000"/>
              </a:solidFill>
              <a:latin typeface="Arial Black" panose="020B0A04020102020204" pitchFamily="34" charset="0"/>
              <a:cs typeface="+mj-cs"/>
            </a:endParaRPr>
          </a:p>
          <a:p>
            <a:pPr algn="r" rtl="1">
              <a:buFont typeface="+mj-lt"/>
              <a:buNone/>
            </a:pPr>
            <a:endParaRPr lang="ar-AE" altLang="ar-AE" sz="3600" b="1" dirty="0">
              <a:solidFill>
                <a:srgbClr val="FF0000"/>
              </a:solidFill>
              <a:latin typeface="Arial Black" panose="020B0A0402010202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4484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076" y="870859"/>
            <a:ext cx="10152250" cy="3244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077" y="4115483"/>
            <a:ext cx="9838042" cy="1930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857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87" y="693930"/>
            <a:ext cx="10249797" cy="527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5"/>
          <p:cNvSpPr/>
          <p:nvPr/>
        </p:nvSpPr>
        <p:spPr>
          <a:xfrm>
            <a:off x="1545771" y="3929367"/>
            <a:ext cx="8447315" cy="715089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التفكير والتأمل ـ الاستقصاء وجمع المعلومات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1545771" y="5369603"/>
            <a:ext cx="8447315" cy="715089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أن الإله الذي يعبد لا يمكن أن يأفل</a:t>
            </a:r>
          </a:p>
        </p:txBody>
      </p:sp>
    </p:spTree>
    <p:extLst>
      <p:ext uri="{BB962C8B-B14F-4D97-AF65-F5344CB8AC3E}">
        <p14:creationId xmlns:p14="http://schemas.microsoft.com/office/powerpoint/2010/main" val="97788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076" y="764311"/>
            <a:ext cx="10168669" cy="5245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5"/>
          <p:cNvSpPr/>
          <p:nvPr/>
        </p:nvSpPr>
        <p:spPr>
          <a:xfrm>
            <a:off x="4056885" y="2110753"/>
            <a:ext cx="5769429" cy="715089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latin typeface="Arial Black" panose="020B0A04020102020204" pitchFamily="34" charset="0"/>
                <a:cs typeface="+mj-cs"/>
              </a:rPr>
              <a:t>ـ </a:t>
            </a:r>
            <a:r>
              <a:rPr lang="ar-SA" sz="3600" b="1" dirty="0">
                <a:latin typeface="Arial Black" panose="020B0A04020102020204" pitchFamily="34" charset="0"/>
                <a:cs typeface="+mj-cs"/>
              </a:rPr>
              <a:t>خطر الإشاعة</a:t>
            </a:r>
            <a:r>
              <a:rPr lang="ar-AE" sz="3600" b="1" dirty="0">
                <a:latin typeface="Arial Black" panose="020B0A04020102020204" pitchFamily="34" charset="0"/>
                <a:cs typeface="+mj-cs"/>
              </a:rPr>
              <a:t>.</a:t>
            </a:r>
            <a:r>
              <a:rPr lang="ar-SA" sz="3600" b="1" dirty="0">
                <a:latin typeface="Arial Black" panose="020B0A04020102020204" pitchFamily="34" charset="0"/>
                <a:cs typeface="+mj-cs"/>
              </a:rPr>
              <a:t> </a:t>
            </a:r>
            <a:endParaRPr lang="ar-AE" altLang="ar-AE" sz="3600" b="1" dirty="0">
              <a:latin typeface="Arial Black" panose="020B0A04020102020204" pitchFamily="34" charset="0"/>
              <a:cs typeface="+mj-cs"/>
            </a:endParaRPr>
          </a:p>
        </p:txBody>
      </p:sp>
      <p:sp>
        <p:nvSpPr>
          <p:cNvPr id="4" name="Rounded Rectangle 5"/>
          <p:cNvSpPr/>
          <p:nvPr/>
        </p:nvSpPr>
        <p:spPr>
          <a:xfrm>
            <a:off x="1945057" y="3686063"/>
            <a:ext cx="7881257" cy="715089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/>
            <a:r>
              <a:rPr lang="ar-SA" sz="3600" b="1" dirty="0">
                <a:latin typeface="Arial Black" panose="020B0A04020102020204" pitchFamily="34" charset="0"/>
                <a:cs typeface="+mj-cs"/>
              </a:rPr>
              <a:t>وجوب التأني و التثبت في الأخبار</a:t>
            </a:r>
            <a:endParaRPr lang="ar-AE" altLang="ar-AE" sz="3600" b="1" dirty="0">
              <a:latin typeface="Arial Black" panose="020B0A04020102020204" pitchFamily="34" charset="0"/>
              <a:cs typeface="+mj-cs"/>
            </a:endParaRPr>
          </a:p>
        </p:txBody>
      </p:sp>
      <p:sp>
        <p:nvSpPr>
          <p:cNvPr id="5" name="Rounded Rectangle 5"/>
          <p:cNvSpPr/>
          <p:nvPr/>
        </p:nvSpPr>
        <p:spPr>
          <a:xfrm>
            <a:off x="5384114" y="5390049"/>
            <a:ext cx="2895600" cy="715089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latin typeface="Arial Black" panose="020B0A04020102020204" pitchFamily="34" charset="0"/>
                <a:cs typeface="+mj-cs"/>
              </a:rPr>
              <a:t>نشاط</a:t>
            </a:r>
          </a:p>
        </p:txBody>
      </p:sp>
    </p:spTree>
    <p:extLst>
      <p:ext uri="{BB962C8B-B14F-4D97-AF65-F5344CB8AC3E}">
        <p14:creationId xmlns:p14="http://schemas.microsoft.com/office/powerpoint/2010/main" val="102832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320" y="738750"/>
            <a:ext cx="10186989" cy="5182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5"/>
          <p:cNvSpPr/>
          <p:nvPr/>
        </p:nvSpPr>
        <p:spPr>
          <a:xfrm>
            <a:off x="2552427" y="4621455"/>
            <a:ext cx="7881257" cy="1328023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/>
            <a:r>
              <a:rPr lang="ar-AE" altLang="ar-AE" sz="3600" b="1" dirty="0">
                <a:latin typeface="Arial Black" panose="020B0A04020102020204" pitchFamily="34" charset="0"/>
                <a:cs typeface="+mj-cs"/>
              </a:rPr>
              <a:t>ـ </a:t>
            </a:r>
            <a:r>
              <a:rPr lang="ar-SA" sz="3600" b="1" dirty="0">
                <a:latin typeface="Arial Black" panose="020B0A04020102020204" pitchFamily="34" charset="0"/>
                <a:cs typeface="+mj-cs"/>
              </a:rPr>
              <a:t>فهم المحتوى المعرفي للمواضيع.</a:t>
            </a:r>
            <a:endParaRPr lang="en-US" sz="3600" b="1" dirty="0">
              <a:latin typeface="Arial Black" panose="020B0A04020102020204" pitchFamily="34" charset="0"/>
              <a:cs typeface="+mj-cs"/>
            </a:endParaRPr>
          </a:p>
          <a:p>
            <a:pPr lvl="0" algn="r" rtl="1"/>
            <a:r>
              <a:rPr lang="ar-AE" sz="3600" b="1" dirty="0">
                <a:latin typeface="Arial Black" panose="020B0A04020102020204" pitchFamily="34" charset="0"/>
                <a:cs typeface="+mj-cs"/>
              </a:rPr>
              <a:t>- </a:t>
            </a:r>
            <a:r>
              <a:rPr lang="ar-SA" sz="3600" b="1" dirty="0">
                <a:latin typeface="Arial Black" panose="020B0A04020102020204" pitchFamily="34" charset="0"/>
                <a:cs typeface="+mj-cs"/>
              </a:rPr>
              <a:t>يثير التساؤلات الذكية لدى المتعلمين .</a:t>
            </a:r>
            <a:endParaRPr lang="en-US" sz="3600" b="1" dirty="0">
              <a:latin typeface="Arial Black" panose="020B0A0402010202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6345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87" y="848557"/>
            <a:ext cx="10242928" cy="4886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881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513" y="688538"/>
            <a:ext cx="10438345" cy="4895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5"/>
          <p:cNvSpPr/>
          <p:nvPr/>
        </p:nvSpPr>
        <p:spPr>
          <a:xfrm>
            <a:off x="1240866" y="4841438"/>
            <a:ext cx="9720943" cy="1328023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تحديد درجة قوة البراهين والأدلة  الغامضة</a:t>
            </a:r>
          </a:p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تحديد الافتراضات غير الظاهرة والمتضمنة في النص</a:t>
            </a:r>
          </a:p>
        </p:txBody>
      </p:sp>
    </p:spTree>
    <p:extLst>
      <p:ext uri="{BB962C8B-B14F-4D97-AF65-F5344CB8AC3E}">
        <p14:creationId xmlns:p14="http://schemas.microsoft.com/office/powerpoint/2010/main" val="97143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56" y="725260"/>
            <a:ext cx="10542095" cy="5320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5"/>
          <p:cNvSpPr/>
          <p:nvPr/>
        </p:nvSpPr>
        <p:spPr>
          <a:xfrm>
            <a:off x="1429305" y="2670387"/>
            <a:ext cx="5096940" cy="715089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sz="3600" dirty="0"/>
              <a:t>(( </a:t>
            </a:r>
            <a:r>
              <a:rPr lang="ar-SA" sz="3600" dirty="0"/>
              <a:t>إِن جَاءكُمْ فَاسِقٌ بِنَبَأٍ فَتَبَيَّنُوا</a:t>
            </a:r>
            <a:r>
              <a:rPr lang="ar-AE" sz="3600" dirty="0"/>
              <a:t>))</a:t>
            </a:r>
            <a:r>
              <a:rPr lang="ar-SA" sz="3600" dirty="0"/>
              <a:t> </a:t>
            </a:r>
            <a:endParaRPr lang="ar-AE" altLang="ar-AE" sz="6000" b="1" dirty="0">
              <a:solidFill>
                <a:srgbClr val="FF0000"/>
              </a:solidFill>
              <a:latin typeface="Arial Black" panose="020B0A04020102020204" pitchFamily="34" charset="0"/>
              <a:cs typeface="+mj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305" y="3536505"/>
            <a:ext cx="5061429" cy="560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ounded Rectangle 5"/>
          <p:cNvSpPr/>
          <p:nvPr/>
        </p:nvSpPr>
        <p:spPr>
          <a:xfrm>
            <a:off x="1242874" y="5038221"/>
            <a:ext cx="5362111" cy="919401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sz="2400" b="1" dirty="0"/>
              <a:t>قوله صلى الله عليه وسلم( بئس مطية الرجل زعموا ) صححه الألباني</a:t>
            </a:r>
            <a:endParaRPr lang="ar-AE" altLang="ar-AE" sz="3600" b="1" dirty="0">
              <a:solidFill>
                <a:srgbClr val="FF0000"/>
              </a:solidFill>
              <a:latin typeface="Arial Black" panose="020B0A04020102020204" pitchFamily="34" charset="0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693748" y="4424605"/>
            <a:ext cx="2143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400" b="1" dirty="0"/>
              <a:t>الله بعض رسله بهما</a:t>
            </a:r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429305" y="4302286"/>
            <a:ext cx="5061429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ar-SA" sz="3600" dirty="0"/>
              <a:t>«إِنَّ إِبْرَاهِيمَ لَحَلِيمٌ أَوَّاهٌ مُّنِيب».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99146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57" y="686816"/>
            <a:ext cx="10606643" cy="5477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5"/>
          <p:cNvSpPr/>
          <p:nvPr/>
        </p:nvSpPr>
        <p:spPr>
          <a:xfrm>
            <a:off x="958788" y="2950794"/>
            <a:ext cx="6826929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الشك والريبة في زوجته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958788" y="3462423"/>
            <a:ext cx="6826929" cy="64698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 rtl="1"/>
            <a:r>
              <a:rPr lang="ar-AE" altLang="ar-AE" sz="32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نفي الولد بناء على القرائن ـ والقذف بالتعريض</a:t>
            </a:r>
          </a:p>
        </p:txBody>
      </p:sp>
      <p:sp>
        <p:nvSpPr>
          <p:cNvPr id="5" name="Rounded Rectangle 5"/>
          <p:cNvSpPr/>
          <p:nvPr/>
        </p:nvSpPr>
        <p:spPr>
          <a:xfrm>
            <a:off x="958788" y="4098573"/>
            <a:ext cx="6826929" cy="119181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/>
            <a:r>
              <a:rPr lang="ar-AE" altLang="ar-AE" sz="32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بربطه بالواقع الذي يعايشه ويعرفه عن قرب وذلك بالقياس وضرب المثل بالإبل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58788" y="5297308"/>
            <a:ext cx="6826929" cy="64698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 rtl="1"/>
            <a:r>
              <a:rPr lang="ar-AE" altLang="ar-AE" sz="32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أزال عنه الشك الذي كان في داخله تجاه زوجته </a:t>
            </a:r>
          </a:p>
        </p:txBody>
      </p:sp>
    </p:spTree>
    <p:extLst>
      <p:ext uri="{BB962C8B-B14F-4D97-AF65-F5344CB8AC3E}">
        <p14:creationId xmlns:p14="http://schemas.microsoft.com/office/powerpoint/2010/main" val="344031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02" y="687604"/>
            <a:ext cx="10581304" cy="539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حبر 1"/>
              <p14:cNvContentPartPr/>
              <p14:nvPr/>
            </p14:nvContentPartPr>
            <p14:xfrm>
              <a:off x="2390760" y="1581120"/>
              <a:ext cx="3019680" cy="162360"/>
            </p14:xfrm>
          </p:contentPart>
        </mc:Choice>
        <mc:Fallback>
          <p:pic>
            <p:nvPicPr>
              <p:cNvPr id="2" name="حبر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374920" y="1517760"/>
                <a:ext cx="3051000" cy="28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2485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68" y="512618"/>
            <a:ext cx="10628253" cy="5847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5"/>
          <p:cNvSpPr/>
          <p:nvPr/>
        </p:nvSpPr>
        <p:spPr>
          <a:xfrm>
            <a:off x="1348981" y="1796908"/>
            <a:ext cx="4582885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ففكرت في نفسي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40322" y="5872592"/>
            <a:ext cx="10958945" cy="919401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400" b="1" dirty="0">
                <a:latin typeface="Arial" panose="020B0604020202020204" pitchFamily="34" charset="0"/>
                <a:cs typeface="Arial" panose="020B0604020202020204" pitchFamily="34" charset="0"/>
              </a:rPr>
              <a:t>قوله صلى الله عليه وسلم :( مَثَلُ القائم على حدود الله والواقع فيها كمثل قوم استهموا على سفينة ......). البخاري 2493</a:t>
            </a:r>
          </a:p>
        </p:txBody>
      </p:sp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6676181"/>
              </p:ext>
            </p:extLst>
          </p:nvPr>
        </p:nvGraphicFramePr>
        <p:xfrm>
          <a:off x="1089980" y="4249974"/>
          <a:ext cx="5948129" cy="70104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5948129">
                  <a:extLst>
                    <a:ext uri="{9D8B030D-6E8A-4147-A177-3AD203B41FA5}">
                      <a16:colId xmlns:a16="http://schemas.microsoft.com/office/drawing/2014/main" val="323792293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chemeClr val="tx1"/>
                          </a:solidFill>
                          <a:effectLst/>
                        </a:rPr>
                        <a:t>معرفة ربيعة سبب اختياره في قوله  : وعرفت أن الدنيا منقطعة وزائلة وأن لي فيها رزقا سيأتيني فقلت: أسال رسول الله  لآخرتي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1196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22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983" y="774988"/>
            <a:ext cx="10490056" cy="521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5"/>
          <p:cNvSpPr/>
          <p:nvPr/>
        </p:nvSpPr>
        <p:spPr>
          <a:xfrm>
            <a:off x="1371599" y="4801366"/>
            <a:ext cx="9310255" cy="1328023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SA" sz="3600" b="1" dirty="0">
                <a:ea typeface="Calibri" panose="020F0502020204030204" pitchFamily="34" charset="0"/>
                <a:cs typeface="Sakkal Majalla" panose="02000000000000000000" pitchFamily="2" charset="-78"/>
              </a:rPr>
              <a:t>حل الرسول عليه الصلاة </a:t>
            </a:r>
            <a:r>
              <a:rPr lang="ar-SA" sz="3600" b="1" dirty="0" err="1">
                <a:ea typeface="Calibri" panose="020F0502020204030204" pitchFamily="34" charset="0"/>
                <a:cs typeface="Sakkal Majalla" panose="02000000000000000000" pitchFamily="2" charset="-78"/>
              </a:rPr>
              <a:t>وا</a:t>
            </a:r>
            <a:r>
              <a:rPr lang="ar-SA" sz="3600" b="1" dirty="0">
                <a:ea typeface="Calibri" panose="020F0502020204030204" pitchFamily="34" charset="0"/>
                <a:cs typeface="Sakkal Majalla" panose="02000000000000000000" pitchFamily="2" charset="-78"/>
              </a:rPr>
              <a:t> لسلام المشكلة من خلال مهار ة الاستنتاج التي هي من أصول القياس .</a:t>
            </a:r>
            <a:r>
              <a:rPr lang="ar-SA" sz="3600" b="1" dirty="0">
                <a:solidFill>
                  <a:srgbClr val="C00000"/>
                </a:solidFill>
                <a:ea typeface="Calibri" panose="020F0502020204030204" pitchFamily="34" charset="0"/>
                <a:cs typeface="Sakkal Majalla" panose="02000000000000000000" pitchFamily="2" charset="-78"/>
              </a:rPr>
              <a:t> </a:t>
            </a:r>
            <a:endParaRPr lang="ar-AE" altLang="ar-AE" sz="3600" b="1" dirty="0">
              <a:solidFill>
                <a:srgbClr val="FF0000"/>
              </a:solidFill>
              <a:latin typeface="Arial Black" panose="020B0A0402010202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884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09" y="969818"/>
            <a:ext cx="10304751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926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19" y="653142"/>
            <a:ext cx="10972800" cy="6204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5"/>
          <p:cNvSpPr/>
          <p:nvPr/>
        </p:nvSpPr>
        <p:spPr>
          <a:xfrm>
            <a:off x="7800109" y="1574251"/>
            <a:ext cx="3684321" cy="166854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</a:t>
            </a:r>
            <a:r>
              <a:rPr lang="ar-AE" altLang="ar-AE" sz="28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هو تفكير تأملي هادف يستعين بقواعد المنطق والاستدلال والاحتمالات </a:t>
            </a:r>
            <a:endParaRPr lang="ar-AE" altLang="ar-AE" sz="3600" b="1" dirty="0">
              <a:solidFill>
                <a:srgbClr val="FF0000"/>
              </a:solidFill>
              <a:latin typeface="Arial Black" panose="020B0A04020102020204" pitchFamily="34" charset="0"/>
              <a:cs typeface="+mj-cs"/>
            </a:endParaRPr>
          </a:p>
        </p:txBody>
      </p:sp>
      <p:sp>
        <p:nvSpPr>
          <p:cNvPr id="4" name="Rounded Rectangle 5"/>
          <p:cNvSpPr/>
          <p:nvPr/>
        </p:nvSpPr>
        <p:spPr>
          <a:xfrm>
            <a:off x="665019" y="1574251"/>
            <a:ext cx="4059381" cy="2145268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</a:t>
            </a:r>
            <a:r>
              <a:rPr lang="ar-AE" altLang="ar-AE" sz="28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التفكر والتأمل </a:t>
            </a:r>
          </a:p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الاستقصاء وجمع المعلومات</a:t>
            </a:r>
          </a:p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إقامة الحجة والدليل</a:t>
            </a:r>
          </a:p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الحوار وتقييم </a:t>
            </a:r>
            <a:r>
              <a:rPr lang="ar-AE" altLang="ar-AE" sz="2800" b="1" dirty="0" err="1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الأراء</a:t>
            </a:r>
            <a:endParaRPr lang="ar-AE" altLang="ar-AE" sz="2800" b="1" dirty="0">
              <a:solidFill>
                <a:srgbClr val="FF0000"/>
              </a:solidFill>
              <a:latin typeface="Arial Black" panose="020B0A04020102020204" pitchFamily="34" charset="0"/>
              <a:cs typeface="+mj-cs"/>
            </a:endParaRPr>
          </a:p>
        </p:txBody>
      </p:sp>
      <p:sp>
        <p:nvSpPr>
          <p:cNvPr id="5" name="Rounded Rectangle 5"/>
          <p:cNvSpPr/>
          <p:nvPr/>
        </p:nvSpPr>
        <p:spPr>
          <a:xfrm>
            <a:off x="4934196" y="4649784"/>
            <a:ext cx="4321628" cy="219634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</a:t>
            </a:r>
            <a:r>
              <a:rPr lang="ar-AE" altLang="ar-AE" sz="20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تدريب الإنسان على البحث والاستقصاء</a:t>
            </a:r>
          </a:p>
          <a:p>
            <a:pPr algn="r" rtl="1">
              <a:buFont typeface="+mj-lt"/>
              <a:buNone/>
            </a:pPr>
            <a:r>
              <a:rPr lang="ar-AE" altLang="ar-AE" sz="20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الابتعاد عن  التعصب والتشدد  والتطرف</a:t>
            </a:r>
          </a:p>
          <a:p>
            <a:pPr algn="r" rtl="1">
              <a:buFont typeface="+mj-lt"/>
              <a:buNone/>
            </a:pPr>
            <a:r>
              <a:rPr lang="ar-AE" altLang="ar-AE" sz="20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اكتساب الإنسان القدرة على الحوار  والتواصل مع الآخر</a:t>
            </a:r>
          </a:p>
          <a:p>
            <a:pPr algn="r" rtl="1">
              <a:buFont typeface="+mj-lt"/>
              <a:buNone/>
            </a:pPr>
            <a:r>
              <a:rPr lang="ar-AE" altLang="ar-AE" sz="20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كشف الأخطاء وسرعة علاجها</a:t>
            </a:r>
          </a:p>
          <a:p>
            <a:pPr algn="r" rtl="1">
              <a:buFont typeface="+mj-lt"/>
              <a:buNone/>
            </a:pPr>
            <a:r>
              <a:rPr lang="ar-AE" altLang="ar-AE" sz="1050" b="1" dirty="0">
                <a:solidFill>
                  <a:srgbClr val="FF0000"/>
                </a:solidFill>
                <a:cs typeface="PT Bold Dusky" panose="02010400000000000000" pitchFamily="2" charset="-78"/>
              </a:rPr>
              <a:t>ـ </a:t>
            </a:r>
            <a:r>
              <a:rPr lang="ar-AE" altLang="ar-AE" sz="1050" b="1" dirty="0" err="1">
                <a:solidFill>
                  <a:srgbClr val="FF0000"/>
                </a:solidFill>
                <a:cs typeface="PT Bold Dusky" panose="02010400000000000000" pitchFamily="2" charset="-78"/>
              </a:rPr>
              <a:t>تغزيز</a:t>
            </a:r>
            <a:r>
              <a:rPr lang="ar-AE" altLang="ar-AE" sz="1050" b="1" dirty="0">
                <a:solidFill>
                  <a:srgbClr val="FF0000"/>
                </a:solidFill>
                <a:cs typeface="PT Bold Dusky" panose="02010400000000000000" pitchFamily="2" charset="-78"/>
              </a:rPr>
              <a:t> الايجابيات والارتقاء بها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6924" y="3815513"/>
            <a:ext cx="3755570" cy="3030617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</a:t>
            </a:r>
            <a:r>
              <a:rPr lang="ar-AE" altLang="ar-AE" sz="28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اتخاذ القرارات الصحيحة </a:t>
            </a:r>
          </a:p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حل المشكلات ومواجهة المستجدات</a:t>
            </a:r>
          </a:p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تجنب الفرد والمجتمع الوقوع في الخطأ</a:t>
            </a:r>
          </a:p>
          <a:p>
            <a:pPr algn="r" rtl="1">
              <a:buFont typeface="+mj-lt"/>
              <a:buNone/>
            </a:pPr>
            <a:r>
              <a:rPr lang="ar-AE" altLang="ar-AE" sz="1200" b="1" dirty="0">
                <a:solidFill>
                  <a:srgbClr val="FF0000"/>
                </a:solidFill>
                <a:cs typeface="PT Bold Dusky" panose="02010400000000000000" pitchFamily="2" charset="-78"/>
              </a:rPr>
              <a:t>ـ تحقيق التقدم على أسس ثابتة </a:t>
            </a:r>
          </a:p>
          <a:p>
            <a:pPr algn="r" rtl="1">
              <a:buFont typeface="+mj-lt"/>
              <a:buNone/>
            </a:pPr>
            <a:r>
              <a:rPr lang="ar-AE" altLang="ar-AE" sz="1200" b="1" dirty="0">
                <a:solidFill>
                  <a:srgbClr val="FF0000"/>
                </a:solidFill>
                <a:cs typeface="PT Bold Dusky" panose="02010400000000000000" pitchFamily="2" charset="-78"/>
              </a:rPr>
              <a:t>ـ تحديد درجة قوة البراهين والأدلة الغامضة </a:t>
            </a:r>
          </a:p>
        </p:txBody>
      </p:sp>
    </p:spTree>
    <p:extLst>
      <p:ext uri="{BB962C8B-B14F-4D97-AF65-F5344CB8AC3E}">
        <p14:creationId xmlns:p14="http://schemas.microsoft.com/office/powerpoint/2010/main" val="74831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5"/>
          <p:cNvSpPr/>
          <p:nvPr/>
        </p:nvSpPr>
        <p:spPr>
          <a:xfrm>
            <a:off x="166255" y="3294741"/>
            <a:ext cx="11194472" cy="715089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هو تفكير تأملي هادف يستعين بقواعد المنطق والاستدلال والاحتمالات 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2302823" y="4451248"/>
            <a:ext cx="4789715" cy="2553891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التفكر والتأمل </a:t>
            </a:r>
          </a:p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الاستقصاء وجمع المعلومات</a:t>
            </a:r>
          </a:p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إقامة الحجة والدليل</a:t>
            </a:r>
          </a:p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الحوار وتقييم الآراء</a:t>
            </a:r>
          </a:p>
        </p:txBody>
      </p:sp>
    </p:spTree>
    <p:extLst>
      <p:ext uri="{BB962C8B-B14F-4D97-AF65-F5344CB8AC3E}">
        <p14:creationId xmlns:p14="http://schemas.microsoft.com/office/powerpoint/2010/main" val="294492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11184"/>
            <a:ext cx="10973233" cy="559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5"/>
          <p:cNvSpPr/>
          <p:nvPr/>
        </p:nvSpPr>
        <p:spPr>
          <a:xfrm>
            <a:off x="2288968" y="1210324"/>
            <a:ext cx="7995060" cy="1055608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اتخاذ القرارات الصحيحة </a:t>
            </a:r>
          </a:p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حل المشكلات ومواجهة المستجدات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720436" y="3273632"/>
            <a:ext cx="10224655" cy="715089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خطر الإشاعة.</a:t>
            </a:r>
          </a:p>
        </p:txBody>
      </p:sp>
      <p:sp>
        <p:nvSpPr>
          <p:cNvPr id="5" name="Rounded Rectangle 5"/>
          <p:cNvSpPr/>
          <p:nvPr/>
        </p:nvSpPr>
        <p:spPr>
          <a:xfrm>
            <a:off x="547254" y="5314802"/>
            <a:ext cx="11097923" cy="715089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600" b="1" dirty="0">
                <a:solidFill>
                  <a:srgbClr val="FF0000"/>
                </a:solidFill>
                <a:latin typeface="Arial Black" panose="020B0A04020102020204" pitchFamily="34" charset="0"/>
                <a:cs typeface="+mj-cs"/>
              </a:rPr>
              <a:t>ـ التمحيص والتدقيق في كل الشائعات والبعد عن نشرها أو الخوض فيها</a:t>
            </a:r>
          </a:p>
        </p:txBody>
      </p:sp>
    </p:spTree>
    <p:extLst>
      <p:ext uri="{BB962C8B-B14F-4D97-AF65-F5344CB8AC3E}">
        <p14:creationId xmlns:p14="http://schemas.microsoft.com/office/powerpoint/2010/main" val="231092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647950"/>
            <a:ext cx="7800975" cy="156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512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733425"/>
            <a:ext cx="7686675" cy="539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358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13" y="1462088"/>
            <a:ext cx="6962775" cy="393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326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عضوي">
  <a:themeElements>
    <a:clrScheme name="عضوي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عضوي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عضوي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1232</TotalTime>
  <Words>365</Words>
  <Application>Microsoft Office PowerPoint</Application>
  <PresentationFormat>شاشة عريضة</PresentationFormat>
  <Paragraphs>51</Paragraphs>
  <Slides>23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23</vt:i4>
      </vt:variant>
    </vt:vector>
  </HeadingPairs>
  <TitlesOfParts>
    <vt:vector size="32" baseType="lpstr">
      <vt:lpstr>Arial</vt:lpstr>
      <vt:lpstr>Arial Black</vt:lpstr>
      <vt:lpstr>Calibri</vt:lpstr>
      <vt:lpstr>Garamond</vt:lpstr>
      <vt:lpstr>PT Bold Dusky</vt:lpstr>
      <vt:lpstr>Sakkal Majalla</vt:lpstr>
      <vt:lpstr>Segoe UI</vt:lpstr>
      <vt:lpstr>Times New Roman</vt:lpstr>
      <vt:lpstr>عضوي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Waleed</dc:creator>
  <cp:lastModifiedBy>toshiba</cp:lastModifiedBy>
  <cp:revision>118</cp:revision>
  <dcterms:created xsi:type="dcterms:W3CDTF">2016-10-28T14:12:48Z</dcterms:created>
  <dcterms:modified xsi:type="dcterms:W3CDTF">2017-05-07T20:01:22Z</dcterms:modified>
</cp:coreProperties>
</file>