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3507" r:id="rId5"/>
    <p:sldId id="267" r:id="rId6"/>
    <p:sldId id="3508" r:id="rId7"/>
    <p:sldId id="270" r:id="rId8"/>
    <p:sldId id="3509" r:id="rId9"/>
    <p:sldId id="3510" r:id="rId10"/>
    <p:sldId id="280" r:id="rId11"/>
    <p:sldId id="351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A2A821B-E554-5F63-73AE-4825972D8778}" name="India Melanie Suzanne Roberts" initials="IMSR" userId="S::india.roberts@moe.gov.ae::82ade387-0e78-4958-9f35-11f6e732e67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022"/>
    <p:restoredTop sz="94646"/>
  </p:normalViewPr>
  <p:slideViewPr>
    <p:cSldViewPr snapToGrid="0" snapToObjects="1">
      <p:cViewPr varScale="1">
        <p:scale>
          <a:sx n="76" d="100"/>
          <a:sy n="76" d="100"/>
        </p:scale>
        <p:origin x="13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0D0F2A-D7AC-3C4D-B703-D21201D70B0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5D4CF-D3E7-5C46-851E-C4F0F09E0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416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A4CA59-2CE8-4146-BB60-8E20C979A522}" type="slidenum">
              <a:rPr lang="en-AE" smtClean="0"/>
              <a:t>2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58253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A4CA59-2CE8-4146-BB60-8E20C979A522}" type="slidenum">
              <a:rPr lang="en-AE" smtClean="0"/>
              <a:t>3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235688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A4CA59-2CE8-4146-BB60-8E20C979A522}" type="slidenum">
              <a:rPr lang="en-AE" smtClean="0"/>
              <a:t>4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225158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A4CA59-2CE8-4146-BB60-8E20C979A522}" type="slidenum">
              <a:rPr lang="en-AE" smtClean="0"/>
              <a:t>5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086261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A4CA59-2CE8-4146-BB60-8E20C979A522}" type="slidenum">
              <a:rPr lang="en-AE" smtClean="0"/>
              <a:t>6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5738397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A4CA59-2CE8-4146-BB60-8E20C979A522}" type="slidenum">
              <a:rPr lang="en-AE" smtClean="0"/>
              <a:t>7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731420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A4CA59-2CE8-4146-BB60-8E20C979A522}" type="slidenum">
              <a:rPr lang="en-AE" smtClean="0"/>
              <a:t>8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699145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AFC10-D183-1B43-B93E-1A917E0B9E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BB7091-EF1C-294A-9DFB-47EE509662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1598F-A213-764D-9C53-AC392DDB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A6180D-C4F8-134F-8668-1CA7A8051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5199E5-072F-5244-BCA9-3D2F30AF9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9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6DAAE-5DAC-4741-B5A0-EFBEDE34B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13325-825A-2249-9A6A-4366FBA75A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B7B25-C112-DD4A-8B32-24F01EBA4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DBEA-78D3-6245-A101-59C05599A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C2CF1B-F5F8-6F40-A5AA-C2F30D453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982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41488-9EDA-824C-850B-5E3351A80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D8678A-E507-9944-9758-CA53EA0228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C34CA7-0A47-EF48-AAAC-49FD85937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DC060F-FC43-6043-81A8-F959A9596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7BF28E-C061-E54A-9D91-A7B547681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847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59271-3D33-0B49-A8F5-20B628F0F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DD9810-E8E8-4B44-9041-31CD87E18C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5BEB68-C4AB-DA45-AA0E-0220A31A4C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768527-61C2-624E-8CB4-E60218836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4F3D-3221-C648-9791-1D91F3A6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B2BB9-6E40-F443-B772-9C4681815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584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3C592-204C-864A-9123-6796F001F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BD7457-F601-F34D-A245-45D63E7FA6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C5C5AD-77FE-8A42-89BF-A4009FB5D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44B802-563A-224F-B36E-889953EC71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998F36-C321-204E-88B4-73441FB50A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D77EFA-7FA4-DC44-B852-F94CEEF84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03EB6D-5F04-F644-BF87-45B7FC163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5DA3F9-BB5B-F343-BD1B-C6C5C59A6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226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FD97B-B8DC-2C43-B627-14EDEB5DA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65EACB-F912-AA40-9241-479DBF99B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E1D23C-3944-2A41-B383-4F4F3B339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991003-D5D3-D240-9B5F-8A8A31E29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368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681C47-E854-B943-AB2B-EAD690158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541474-C6EE-574D-879F-F13A447D8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01496C-5C09-2B47-A1EF-ED0FA952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322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BA186-CAF9-7A4C-A0B7-A715C15F4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CEF3FB-E09C-1246-B557-D303F63F9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63305A-205E-8F49-A2AD-46D379A346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8B7CBE-9685-E542-A7C5-2CE116E55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CBE1CB-C2EC-9742-A122-0B0C60C3F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18B568-AD49-FF4C-86D2-5E192746F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330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43DB5-EC21-064A-9427-EDD372CED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D56A6E-673D-F24A-BF45-847230F5C0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0DAD83-7D5E-0B49-98E8-4FD696CE84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8A27F3-AB4A-ED45-9C7C-185AA73B8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3D098-6F17-644C-AEFD-5F6F7F757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2EF21E-4B02-504F-9615-15521DBBC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546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A5CA1-D5CD-5F45-AF58-CA884BE33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ECC5F6-BFB5-0543-B2E4-7E27E5271B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B75F79-014B-0F42-BFC8-5E9CAA1C7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7D62D8-EA96-6D45-964A-7FF377EB7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C33F9-5AC8-FF4E-A8E8-0C9704A56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752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E9D527-95C0-7347-BE25-FE7CDF2EDA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4BDBD-4C31-9645-B93A-CAD414DB36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96B85-C0F0-204E-8D75-63A8D0A59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C5543F-4C94-E947-B26C-7EAA79C96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CB87E-73A1-4D48-AA74-26A65EA1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03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2ADB2D-B00C-0344-B89A-7BF146C4F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B3AB69-7B4A-D94E-867C-E0C00F0D7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91CC1-1615-8747-BDC3-ADBE94E077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3FEEF-4425-784A-B34A-209CF6259247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0AF388-8451-FF46-8C42-51E2B6FA2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ED75FB-E08D-2D4A-AA8E-20110A4FD6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AC0DA-889B-3542-B8D9-1049C7315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818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2.png"/><Relationship Id="rId9" Type="http://schemas.openxmlformats.org/officeDocument/2006/relationships/hyperlink" Target="https://www.mauthor.com/present/512809712025600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D19199D-E70D-1540-B15E-4E0CE1B76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74625"/>
            <a:ext cx="2035175" cy="720907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F3A8C79-4E61-C84F-923C-8DC908636C8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3600" y="201037"/>
            <a:ext cx="917575" cy="6944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BC5BA0-3496-3042-8F32-0939AA03CEDC}"/>
              </a:ext>
            </a:extLst>
          </p:cNvPr>
          <p:cNvSpPr txBox="1"/>
          <p:nvPr/>
        </p:nvSpPr>
        <p:spPr>
          <a:xfrm>
            <a:off x="2566987" y="1905506"/>
            <a:ext cx="70580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Level 2.2</a:t>
            </a:r>
            <a:endParaRPr lang="en-AE" sz="4800" b="1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AE" sz="4800" b="1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AE" sz="4800" dirty="0">
                <a:latin typeface="Century Gothic" panose="020B0502020202020204" pitchFamily="34" charset="0"/>
              </a:rPr>
              <a:t>Writing Programme </a:t>
            </a:r>
          </a:p>
          <a:p>
            <a:pPr algn="ctr"/>
            <a:r>
              <a:rPr lang="en-AE" sz="4800" dirty="0">
                <a:latin typeface="Century Gothic" panose="020B0502020202020204" pitchFamily="34" charset="0"/>
              </a:rPr>
              <a:t>Task </a:t>
            </a:r>
            <a:r>
              <a:rPr lang="en-US" sz="4800" dirty="0">
                <a:latin typeface="Century Gothic" panose="020B0502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80096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D19199D-E70D-1540-B15E-4E0CE1B7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4625"/>
            <a:ext cx="2035175" cy="720907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F3A8C79-4E61-C84F-923C-8DC908636C8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3600" y="201037"/>
            <a:ext cx="917575" cy="6944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BC5BA0-3496-3042-8F32-0939AA03CEDC}"/>
              </a:ext>
            </a:extLst>
          </p:cNvPr>
          <p:cNvSpPr txBox="1"/>
          <p:nvPr/>
        </p:nvSpPr>
        <p:spPr>
          <a:xfrm>
            <a:off x="2435825" y="207165"/>
            <a:ext cx="7320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Activity 1  </a:t>
            </a:r>
            <a:r>
              <a:rPr lang="en-AE" sz="3200" dirty="0">
                <a:latin typeface="Century Gothic" panose="020B0502020202020204" pitchFamily="34" charset="0"/>
              </a:rPr>
              <a:t>Discussion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9CBE6-1FA7-8345-BE3E-B42901B0015B}"/>
              </a:ext>
            </a:extLst>
          </p:cNvPr>
          <p:cNvSpPr txBox="1"/>
          <p:nvPr/>
        </p:nvSpPr>
        <p:spPr>
          <a:xfrm>
            <a:off x="2435824" y="699608"/>
            <a:ext cx="8232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Use the words to talk about the pictures.</a:t>
            </a:r>
            <a:endParaRPr lang="en-AE" sz="2000" dirty="0">
              <a:latin typeface="Century Gothic" panose="020B0502020202020204" pitchFamily="34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A02EB23-8A5F-D24B-9175-630072CF6AF2}"/>
              </a:ext>
            </a:extLst>
          </p:cNvPr>
          <p:cNvSpPr/>
          <p:nvPr/>
        </p:nvSpPr>
        <p:spPr>
          <a:xfrm>
            <a:off x="1478280" y="1284383"/>
            <a:ext cx="9763760" cy="1108297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AE" sz="2200" dirty="0">
                <a:latin typeface="Century Gothic" panose="020B0502020202020204" pitchFamily="34" charset="0"/>
              </a:rPr>
              <a:t>enormous	   	angry	   	    kind		strong	</a:t>
            </a:r>
          </a:p>
          <a:p>
            <a:pPr algn="ctr">
              <a:lnSpc>
                <a:spcPct val="150000"/>
              </a:lnSpc>
            </a:pPr>
            <a:r>
              <a:rPr lang="en-AE" sz="2200" dirty="0">
                <a:latin typeface="Century Gothic" panose="020B0502020202020204" pitchFamily="34" charset="0"/>
              </a:rPr>
              <a:t>quiet		            scary		    friendly		helpful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3CEFBD-254E-9844-AF0A-25812241AE7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6156" y="3071358"/>
            <a:ext cx="3345781" cy="3004720"/>
          </a:xfrm>
          <a:prstGeom prst="flowChartTerminator">
            <a:avLst/>
          </a:prstGeom>
          <a:ln w="31750">
            <a:solidFill>
              <a:schemeClr val="dk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148FDC4-FD9C-2740-9521-97511306992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452"/>
          <a:stretch/>
        </p:blipFill>
        <p:spPr>
          <a:xfrm>
            <a:off x="326843" y="3004131"/>
            <a:ext cx="3429000" cy="3139174"/>
          </a:xfrm>
          <a:prstGeom prst="flowChartTerminator">
            <a:avLst/>
          </a:prstGeom>
          <a:ln w="31750">
            <a:solidFill>
              <a:schemeClr val="dk1"/>
            </a:solidFill>
          </a:ln>
        </p:spPr>
      </p:pic>
      <p:pic>
        <p:nvPicPr>
          <p:cNvPr id="16" name="Picture 15" descr="A picture containing decorated&#10;&#10;Description automatically generated">
            <a:extLst>
              <a:ext uri="{FF2B5EF4-FFF2-40B4-BE49-F238E27FC236}">
                <a16:creationId xmlns:a16="http://schemas.microsoft.com/office/drawing/2014/main" id="{5FCE59B6-079E-4D48-93DA-0AF49CBA177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751" y="3110011"/>
            <a:ext cx="4070497" cy="2849348"/>
          </a:xfrm>
          <a:prstGeom prst="flowChartTerminator">
            <a:avLst/>
          </a:prstGeom>
          <a:ln w="31750">
            <a:solidFill>
              <a:schemeClr val="dk1"/>
            </a:solidFill>
          </a:ln>
        </p:spPr>
      </p:pic>
    </p:spTree>
    <p:extLst>
      <p:ext uri="{BB962C8B-B14F-4D97-AF65-F5344CB8AC3E}">
        <p14:creationId xmlns:p14="http://schemas.microsoft.com/office/powerpoint/2010/main" val="3852500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D19199D-E70D-1540-B15E-4E0CE1B7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4625"/>
            <a:ext cx="2035175" cy="720907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F3A8C79-4E61-C84F-923C-8DC908636C8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3600" y="201037"/>
            <a:ext cx="917575" cy="6944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BC5BA0-3496-3042-8F32-0939AA03CEDC}"/>
              </a:ext>
            </a:extLst>
          </p:cNvPr>
          <p:cNvSpPr txBox="1"/>
          <p:nvPr/>
        </p:nvSpPr>
        <p:spPr>
          <a:xfrm>
            <a:off x="2435825" y="207165"/>
            <a:ext cx="6022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Activity 2  </a:t>
            </a:r>
            <a:r>
              <a:rPr lang="en-AE" sz="3200" dirty="0">
                <a:latin typeface="Century Gothic" panose="020B0502020202020204" pitchFamily="34" charset="0"/>
              </a:rPr>
              <a:t>Describing People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9CBE6-1FA7-8345-BE3E-B42901B0015B}"/>
              </a:ext>
            </a:extLst>
          </p:cNvPr>
          <p:cNvSpPr txBox="1"/>
          <p:nvPr/>
        </p:nvSpPr>
        <p:spPr>
          <a:xfrm>
            <a:off x="2435825" y="699608"/>
            <a:ext cx="8920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Answer the questions by describing the pictures.</a:t>
            </a:r>
            <a:endParaRPr lang="en-AE" sz="2000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98AEEB-F4E9-3643-BC41-D9C83228BABC}"/>
              </a:ext>
            </a:extLst>
          </p:cNvPr>
          <p:cNvSpPr txBox="1"/>
          <p:nvPr/>
        </p:nvSpPr>
        <p:spPr>
          <a:xfrm>
            <a:off x="836159" y="1176092"/>
            <a:ext cx="10646228" cy="8156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We use different phrases to describe people.</a:t>
            </a:r>
          </a:p>
          <a:p>
            <a:endParaRPr lang="en-GB" sz="700" dirty="0">
              <a:latin typeface="Century Gothic" panose="020B0502020202020204" pitchFamily="34" charset="0"/>
            </a:endParaRPr>
          </a:p>
          <a:p>
            <a:pPr algn="ctr"/>
            <a:r>
              <a:rPr lang="en-GB" sz="2000" dirty="0">
                <a:solidFill>
                  <a:srgbClr val="0070C0"/>
                </a:solidFill>
                <a:latin typeface="Century Gothic" panose="020B0502020202020204" pitchFamily="34" charset="0"/>
              </a:rPr>
              <a:t>What is he/she like?                  He/she is</a:t>
            </a:r>
            <a:r>
              <a:rPr lang="en-GB" sz="2000" dirty="0">
                <a:latin typeface="Century Gothic" panose="020B0502020202020204" pitchFamily="34" charset="0"/>
              </a:rPr>
              <a:t>_______</a:t>
            </a:r>
            <a:r>
              <a:rPr lang="pl-PL" sz="2000" dirty="0">
                <a:solidFill>
                  <a:srgbClr val="0070C0"/>
                </a:solidFill>
                <a:latin typeface="Century Gothic" panose="020B0502020202020204" pitchFamily="34" charset="0"/>
              </a:rPr>
              <a:t>.</a:t>
            </a:r>
            <a:r>
              <a:rPr lang="en-GB" sz="2000" dirty="0">
                <a:solidFill>
                  <a:srgbClr val="0070C0"/>
                </a:solidFill>
                <a:latin typeface="Century Gothic" panose="020B0502020202020204" pitchFamily="34" charset="0"/>
              </a:rPr>
              <a:t>                He/she has</a:t>
            </a:r>
            <a:r>
              <a:rPr lang="en-GB" sz="2000" dirty="0">
                <a:latin typeface="Century Gothic" panose="020B0502020202020204" pitchFamily="34" charset="0"/>
              </a:rPr>
              <a:t>_____</a:t>
            </a:r>
            <a:r>
              <a:rPr lang="pl-PL" sz="2000" dirty="0">
                <a:solidFill>
                  <a:srgbClr val="0070C0"/>
                </a:solidFill>
                <a:latin typeface="Century Gothic" panose="020B0502020202020204" pitchFamily="34" charset="0"/>
              </a:rPr>
              <a:t>.</a:t>
            </a:r>
            <a:endParaRPr lang="en-GB" sz="2000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3ABF8A-CD1A-BC43-9406-0226EEA40C47}"/>
              </a:ext>
            </a:extLst>
          </p:cNvPr>
          <p:cNvSpPr txBox="1"/>
          <p:nvPr/>
        </p:nvSpPr>
        <p:spPr>
          <a:xfrm>
            <a:off x="262565" y="3798955"/>
            <a:ext cx="3385543" cy="6108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Century Gothic" panose="020B0502020202020204" pitchFamily="34" charset="0"/>
              </a:rPr>
              <a:t>1. What are the boys like? </a:t>
            </a:r>
          </a:p>
        </p:txBody>
      </p:sp>
      <p:pic>
        <p:nvPicPr>
          <p:cNvPr id="6" name="Picture 5" descr="A group of men posing for a picture&#10;&#10;Description automatically generated with medium confidence">
            <a:extLst>
              <a:ext uri="{FF2B5EF4-FFF2-40B4-BE49-F238E27FC236}">
                <a16:creationId xmlns:a16="http://schemas.microsoft.com/office/drawing/2014/main" id="{1AE138E1-8DA1-074A-915D-582F0194CE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395" y="2164814"/>
            <a:ext cx="3139884" cy="1838392"/>
          </a:xfrm>
          <a:prstGeom prst="rect">
            <a:avLst/>
          </a:prstGeom>
          <a:ln w="31750">
            <a:solidFill>
              <a:schemeClr val="dk1"/>
            </a:solidFill>
          </a:ln>
        </p:spPr>
      </p:pic>
      <p:pic>
        <p:nvPicPr>
          <p:cNvPr id="11" name="Picture 10" descr="A picture containing sky, outdoor, person, skating&#10;&#10;Description automatically generated">
            <a:extLst>
              <a:ext uri="{FF2B5EF4-FFF2-40B4-BE49-F238E27FC236}">
                <a16:creationId xmlns:a16="http://schemas.microsoft.com/office/drawing/2014/main" id="{3DFE8737-4771-3243-AB78-51A73C639B7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554"/>
          <a:stretch/>
        </p:blipFill>
        <p:spPr>
          <a:xfrm>
            <a:off x="3657542" y="4189959"/>
            <a:ext cx="2566125" cy="1743053"/>
          </a:xfrm>
          <a:prstGeom prst="rect">
            <a:avLst/>
          </a:prstGeom>
          <a:ln w="31750">
            <a:solidFill>
              <a:schemeClr val="dk1"/>
            </a:solidFill>
          </a:ln>
        </p:spPr>
      </p:pic>
      <p:pic>
        <p:nvPicPr>
          <p:cNvPr id="13" name="Picture 12" descr="A picture containing person, clothing, wall, yellow&#10;&#10;Description automatically generated">
            <a:extLst>
              <a:ext uri="{FF2B5EF4-FFF2-40B4-BE49-F238E27FC236}">
                <a16:creationId xmlns:a16="http://schemas.microsoft.com/office/drawing/2014/main" id="{C03D47E5-6048-484F-A6C0-A5E70A8AAD6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7301" y="2162755"/>
            <a:ext cx="2888258" cy="1764105"/>
          </a:xfrm>
          <a:prstGeom prst="rect">
            <a:avLst/>
          </a:prstGeom>
          <a:ln w="31750">
            <a:solidFill>
              <a:schemeClr val="dk1"/>
            </a:solidFill>
          </a:ln>
        </p:spPr>
      </p:pic>
      <p:pic>
        <p:nvPicPr>
          <p:cNvPr id="16" name="Picture 15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8F0F59EC-D85A-604E-A9C5-02612BB598E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129"/>
          <a:stretch/>
        </p:blipFill>
        <p:spPr>
          <a:xfrm>
            <a:off x="9511321" y="4195180"/>
            <a:ext cx="2352623" cy="1743053"/>
          </a:xfrm>
          <a:prstGeom prst="rect">
            <a:avLst/>
          </a:prstGeom>
          <a:ln w="31750">
            <a:solidFill>
              <a:schemeClr val="dk1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2D2BF4A-E5E1-6B4C-96E0-AC2553A8FED7}"/>
              </a:ext>
            </a:extLst>
          </p:cNvPr>
          <p:cNvSpPr txBox="1"/>
          <p:nvPr/>
        </p:nvSpPr>
        <p:spPr>
          <a:xfrm>
            <a:off x="6243670" y="3734753"/>
            <a:ext cx="3205301" cy="6108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Century Gothic" panose="020B0502020202020204" pitchFamily="34" charset="0"/>
              </a:rPr>
              <a:t>3. What is your sister like?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10666EF-3B43-1144-BC36-6D887DA2C987}"/>
              </a:ext>
            </a:extLst>
          </p:cNvPr>
          <p:cNvSpPr txBox="1"/>
          <p:nvPr/>
        </p:nvSpPr>
        <p:spPr>
          <a:xfrm>
            <a:off x="3186618" y="5837508"/>
            <a:ext cx="3919933" cy="6108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Century Gothic" panose="020B0502020202020204" pitchFamily="34" charset="0"/>
              </a:rPr>
              <a:t>2. What is your friend like?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57C0B2-D7A3-AB4F-B3AD-8676BB4D1F30}"/>
              </a:ext>
            </a:extLst>
          </p:cNvPr>
          <p:cNvSpPr txBox="1"/>
          <p:nvPr/>
        </p:nvSpPr>
        <p:spPr>
          <a:xfrm>
            <a:off x="8503860" y="5770520"/>
            <a:ext cx="3919933" cy="6108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AE" sz="2000" dirty="0">
                <a:latin typeface="Century Gothic" panose="020B0502020202020204" pitchFamily="34" charset="0"/>
              </a:rPr>
              <a:t>4. What is your teacher like?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64813AF-F4F5-CC2F-C414-753EC35FB802}"/>
              </a:ext>
            </a:extLst>
          </p:cNvPr>
          <p:cNvSpPr txBox="1"/>
          <p:nvPr/>
        </p:nvSpPr>
        <p:spPr>
          <a:xfrm>
            <a:off x="7027928" y="6497356"/>
            <a:ext cx="48360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9"/>
              </a:rPr>
              <a:t>To learn more about describing people, click here.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044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D19199D-E70D-1540-B15E-4E0CE1B7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4625"/>
            <a:ext cx="2035175" cy="720907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F3A8C79-4E61-C84F-923C-8DC908636C8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3600" y="201037"/>
            <a:ext cx="917575" cy="6944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BC5BA0-3496-3042-8F32-0939AA03CEDC}"/>
              </a:ext>
            </a:extLst>
          </p:cNvPr>
          <p:cNvSpPr txBox="1"/>
          <p:nvPr/>
        </p:nvSpPr>
        <p:spPr>
          <a:xfrm>
            <a:off x="2435825" y="207165"/>
            <a:ext cx="6022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Activity 3  </a:t>
            </a:r>
            <a:r>
              <a:rPr lang="en-AE" sz="3200" dirty="0">
                <a:latin typeface="Century Gothic" panose="020B0502020202020204" pitchFamily="34" charset="0"/>
              </a:rPr>
              <a:t>Interesting Phrases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9CBE6-1FA7-8345-BE3E-B42901B0015B}"/>
              </a:ext>
            </a:extLst>
          </p:cNvPr>
          <p:cNvSpPr txBox="1"/>
          <p:nvPr/>
        </p:nvSpPr>
        <p:spPr>
          <a:xfrm>
            <a:off x="2435825" y="699608"/>
            <a:ext cx="7132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Choose interesting phrases to describe the pictures.</a:t>
            </a:r>
            <a:endParaRPr lang="en-AE" sz="2000" dirty="0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B5A6A8-3242-434F-B269-C84137703A03}"/>
              </a:ext>
            </a:extLst>
          </p:cNvPr>
          <p:cNvSpPr txBox="1"/>
          <p:nvPr/>
        </p:nvSpPr>
        <p:spPr>
          <a:xfrm>
            <a:off x="1664435" y="4845641"/>
            <a:ext cx="8863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1. My friends give charity to people in need. They _______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3A8452-415F-0B46-9E72-4AB61D809F5B}"/>
              </a:ext>
            </a:extLst>
          </p:cNvPr>
          <p:cNvSpPr txBox="1"/>
          <p:nvPr/>
        </p:nvSpPr>
        <p:spPr>
          <a:xfrm>
            <a:off x="3702409" y="6003607"/>
            <a:ext cx="6384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b. </a:t>
            </a:r>
            <a:r>
              <a:rPr lang="en-US" sz="2400" dirty="0">
                <a:latin typeface="Century Gothic" panose="020B0502020202020204" pitchFamily="34" charset="0"/>
              </a:rPr>
              <a:t>are good</a:t>
            </a:r>
            <a:r>
              <a:rPr lang="en-AE" sz="24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B0836D-9D1F-2341-AC3D-1CC49E25763B}"/>
              </a:ext>
            </a:extLst>
          </p:cNvPr>
          <p:cNvSpPr txBox="1"/>
          <p:nvPr/>
        </p:nvSpPr>
        <p:spPr>
          <a:xfrm>
            <a:off x="3702409" y="5424624"/>
            <a:ext cx="6965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a. </a:t>
            </a:r>
            <a:r>
              <a:rPr lang="en-US" sz="2400" dirty="0">
                <a:latin typeface="Century Gothic" panose="020B0502020202020204" pitchFamily="34" charset="0"/>
              </a:rPr>
              <a:t>are very kind and helpful.</a:t>
            </a:r>
            <a:endParaRPr lang="en-AE" sz="24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 descr="A group of people standing in a room with boxes&#10;&#10;Description automatically generated with medium confidence">
            <a:extLst>
              <a:ext uri="{FF2B5EF4-FFF2-40B4-BE49-F238E27FC236}">
                <a16:creationId xmlns:a16="http://schemas.microsoft.com/office/drawing/2014/main" id="{110CD562-E280-9F44-881C-05FB6B0666E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9942" y="1245872"/>
            <a:ext cx="3764484" cy="3429000"/>
          </a:xfrm>
          <a:prstGeom prst="flowChartTerminator">
            <a:avLst/>
          </a:prstGeom>
          <a:ln w="317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18483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D19199D-E70D-1540-B15E-4E0CE1B7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4625"/>
            <a:ext cx="2035175" cy="720907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F3A8C79-4E61-C84F-923C-8DC908636C8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3600" y="201037"/>
            <a:ext cx="917575" cy="6944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BC5BA0-3496-3042-8F32-0939AA03CEDC}"/>
              </a:ext>
            </a:extLst>
          </p:cNvPr>
          <p:cNvSpPr txBox="1"/>
          <p:nvPr/>
        </p:nvSpPr>
        <p:spPr>
          <a:xfrm>
            <a:off x="2435825" y="207165"/>
            <a:ext cx="6022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Activity 3  </a:t>
            </a:r>
            <a:r>
              <a:rPr lang="en-AE" sz="3200" dirty="0">
                <a:latin typeface="Century Gothic" panose="020B0502020202020204" pitchFamily="34" charset="0"/>
              </a:rPr>
              <a:t>Interesting Phrases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9CBE6-1FA7-8345-BE3E-B42901B0015B}"/>
              </a:ext>
            </a:extLst>
          </p:cNvPr>
          <p:cNvSpPr txBox="1"/>
          <p:nvPr/>
        </p:nvSpPr>
        <p:spPr>
          <a:xfrm>
            <a:off x="2435825" y="699608"/>
            <a:ext cx="7132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Choose interesting phrases to describe the pictures.</a:t>
            </a:r>
            <a:endParaRPr lang="en-AE" sz="2000" dirty="0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B5A6A8-3242-434F-B269-C84137703A03}"/>
              </a:ext>
            </a:extLst>
          </p:cNvPr>
          <p:cNvSpPr txBox="1"/>
          <p:nvPr/>
        </p:nvSpPr>
        <p:spPr>
          <a:xfrm>
            <a:off x="3084812" y="4845640"/>
            <a:ext cx="6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2. My mum likes to do yoga. It _______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3A8452-415F-0B46-9E72-4AB61D809F5B}"/>
              </a:ext>
            </a:extLst>
          </p:cNvPr>
          <p:cNvSpPr txBox="1"/>
          <p:nvPr/>
        </p:nvSpPr>
        <p:spPr>
          <a:xfrm>
            <a:off x="3702409" y="6003607"/>
            <a:ext cx="6384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b. </a:t>
            </a:r>
            <a:r>
              <a:rPr lang="en-US" sz="2400" dirty="0">
                <a:latin typeface="Century Gothic" panose="020B0502020202020204" pitchFamily="34" charset="0"/>
              </a:rPr>
              <a:t>m</a:t>
            </a:r>
            <a:r>
              <a:rPr lang="en-AE" sz="2400" dirty="0">
                <a:latin typeface="Century Gothic" panose="020B0502020202020204" pitchFamily="34" charset="0"/>
              </a:rPr>
              <a:t>akes her feel </a:t>
            </a:r>
            <a:r>
              <a:rPr lang="en-US" sz="2400" dirty="0">
                <a:latin typeface="Century Gothic" panose="020B0502020202020204" pitchFamily="34" charset="0"/>
              </a:rPr>
              <a:t>good</a:t>
            </a:r>
            <a:r>
              <a:rPr lang="en-AE" sz="24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B0836D-9D1F-2341-AC3D-1CC49E25763B}"/>
              </a:ext>
            </a:extLst>
          </p:cNvPr>
          <p:cNvSpPr txBox="1"/>
          <p:nvPr/>
        </p:nvSpPr>
        <p:spPr>
          <a:xfrm>
            <a:off x="3702409" y="5424624"/>
            <a:ext cx="6965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a. makes her feel </a:t>
            </a:r>
            <a:r>
              <a:rPr lang="en-US" sz="2400" dirty="0">
                <a:latin typeface="Century Gothic" panose="020B0502020202020204" pitchFamily="34" charset="0"/>
              </a:rPr>
              <a:t>strong and peaceful.</a:t>
            </a:r>
            <a:endParaRPr lang="en-AE" sz="24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person dancing on a stage&#10;&#10;Description automatically generated with low confidence">
            <a:extLst>
              <a:ext uri="{FF2B5EF4-FFF2-40B4-BE49-F238E27FC236}">
                <a16:creationId xmlns:a16="http://schemas.microsoft.com/office/drawing/2014/main" id="{2F073E83-9C1B-D249-8148-2A6DA924347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8827" y="1416797"/>
            <a:ext cx="3886713" cy="3111764"/>
          </a:xfrm>
          <a:prstGeom prst="flowChartTerminator">
            <a:avLst/>
          </a:prstGeom>
          <a:ln w="317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77254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D19199D-E70D-1540-B15E-4E0CE1B7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4625"/>
            <a:ext cx="2035175" cy="720907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F3A8C79-4E61-C84F-923C-8DC908636C8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3600" y="201037"/>
            <a:ext cx="917575" cy="6944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BC5BA0-3496-3042-8F32-0939AA03CEDC}"/>
              </a:ext>
            </a:extLst>
          </p:cNvPr>
          <p:cNvSpPr txBox="1"/>
          <p:nvPr/>
        </p:nvSpPr>
        <p:spPr>
          <a:xfrm>
            <a:off x="2435825" y="207165"/>
            <a:ext cx="6022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Activity 3  </a:t>
            </a:r>
            <a:r>
              <a:rPr lang="en-AE" sz="3200" dirty="0">
                <a:latin typeface="Century Gothic" panose="020B0502020202020204" pitchFamily="34" charset="0"/>
              </a:rPr>
              <a:t>Interesting Phrases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9CBE6-1FA7-8345-BE3E-B42901B0015B}"/>
              </a:ext>
            </a:extLst>
          </p:cNvPr>
          <p:cNvSpPr txBox="1"/>
          <p:nvPr/>
        </p:nvSpPr>
        <p:spPr>
          <a:xfrm>
            <a:off x="2435825" y="699608"/>
            <a:ext cx="7132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Choose interesting phrases to describe the pictures.</a:t>
            </a:r>
            <a:endParaRPr lang="en-AE" sz="2000" dirty="0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B5A6A8-3242-434F-B269-C84137703A03}"/>
              </a:ext>
            </a:extLst>
          </p:cNvPr>
          <p:cNvSpPr txBox="1"/>
          <p:nvPr/>
        </p:nvSpPr>
        <p:spPr>
          <a:xfrm>
            <a:off x="2529641" y="4886013"/>
            <a:ext cx="7132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3. My uncle gets angry sometimes. He _______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3A8452-415F-0B46-9E72-4AB61D809F5B}"/>
              </a:ext>
            </a:extLst>
          </p:cNvPr>
          <p:cNvSpPr txBox="1"/>
          <p:nvPr/>
        </p:nvSpPr>
        <p:spPr>
          <a:xfrm>
            <a:off x="3702409" y="6003607"/>
            <a:ext cx="6384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b. </a:t>
            </a:r>
            <a:r>
              <a:rPr lang="en-US" sz="2400" dirty="0">
                <a:latin typeface="Century Gothic" panose="020B0502020202020204" pitchFamily="34" charset="0"/>
              </a:rPr>
              <a:t>can be scary when he is angry.</a:t>
            </a:r>
            <a:endParaRPr lang="en-AE" sz="2400" dirty="0"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B0836D-9D1F-2341-AC3D-1CC49E25763B}"/>
              </a:ext>
            </a:extLst>
          </p:cNvPr>
          <p:cNvSpPr txBox="1"/>
          <p:nvPr/>
        </p:nvSpPr>
        <p:spPr>
          <a:xfrm>
            <a:off x="3702409" y="5424624"/>
            <a:ext cx="6965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400" dirty="0">
                <a:latin typeface="Century Gothic" panose="020B0502020202020204" pitchFamily="34" charset="0"/>
              </a:rPr>
              <a:t>a. </a:t>
            </a:r>
            <a:r>
              <a:rPr lang="en-US" sz="2400" dirty="0">
                <a:latin typeface="Century Gothic" panose="020B0502020202020204" pitchFamily="34" charset="0"/>
              </a:rPr>
              <a:t>is enormous.</a:t>
            </a:r>
            <a:endParaRPr lang="en-AE" sz="24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 descr="A person with his mouth open&#10;&#10;Description automatically generated">
            <a:extLst>
              <a:ext uri="{FF2B5EF4-FFF2-40B4-BE49-F238E27FC236}">
                <a16:creationId xmlns:a16="http://schemas.microsoft.com/office/drawing/2014/main" id="{CB7D9EDE-AEE6-284F-8969-2D8C33BDD9B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780" y="1217036"/>
            <a:ext cx="4280440" cy="3541660"/>
          </a:xfrm>
          <a:prstGeom prst="flowChartTerminator">
            <a:avLst/>
          </a:prstGeom>
          <a:ln w="317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47826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D19199D-E70D-1540-B15E-4E0CE1B7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4625"/>
            <a:ext cx="2035175" cy="720907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F3A8C79-4E61-C84F-923C-8DC908636C8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3600" y="201037"/>
            <a:ext cx="917575" cy="6944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BC5BA0-3496-3042-8F32-0939AA03CEDC}"/>
              </a:ext>
            </a:extLst>
          </p:cNvPr>
          <p:cNvSpPr txBox="1"/>
          <p:nvPr/>
        </p:nvSpPr>
        <p:spPr>
          <a:xfrm>
            <a:off x="2435825" y="207165"/>
            <a:ext cx="6022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Activity 4  </a:t>
            </a:r>
            <a:r>
              <a:rPr lang="en-AE" sz="3200" dirty="0">
                <a:latin typeface="Century Gothic" panose="020B0502020202020204" pitchFamily="34" charset="0"/>
              </a:rPr>
              <a:t>Character Profiles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9CBE6-1FA7-8345-BE3E-B42901B0015B}"/>
              </a:ext>
            </a:extLst>
          </p:cNvPr>
          <p:cNvSpPr txBox="1"/>
          <p:nvPr/>
        </p:nvSpPr>
        <p:spPr>
          <a:xfrm>
            <a:off x="2435824" y="699608"/>
            <a:ext cx="79632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Fill in the boxes to describe your character.</a:t>
            </a:r>
            <a:endParaRPr lang="en-AE" sz="2000" dirty="0">
              <a:latin typeface="Century Gothic" panose="020B0502020202020204" pitchFamily="34" charset="0"/>
            </a:endParaRPr>
          </a:p>
        </p:txBody>
      </p:sp>
      <p:sp>
        <p:nvSpPr>
          <p:cNvPr id="9" name="Vertical Scroll 8">
            <a:extLst>
              <a:ext uri="{FF2B5EF4-FFF2-40B4-BE49-F238E27FC236}">
                <a16:creationId xmlns:a16="http://schemas.microsoft.com/office/drawing/2014/main" id="{1BE8684A-D509-FF42-8829-CB8656085B59}"/>
              </a:ext>
            </a:extLst>
          </p:cNvPr>
          <p:cNvSpPr/>
          <p:nvPr/>
        </p:nvSpPr>
        <p:spPr>
          <a:xfrm rot="16200000">
            <a:off x="2883387" y="-1581618"/>
            <a:ext cx="5934992" cy="10889292"/>
          </a:xfrm>
          <a:prstGeom prst="verticalScroll">
            <a:avLst/>
          </a:prstGeom>
          <a:noFill/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9DDEAF22-0E5D-1F42-B720-FEF1DBA4F5F7}"/>
              </a:ext>
            </a:extLst>
          </p:cNvPr>
          <p:cNvSpPr/>
          <p:nvPr/>
        </p:nvSpPr>
        <p:spPr>
          <a:xfrm>
            <a:off x="1615648" y="2811553"/>
            <a:ext cx="4527491" cy="3010146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AE" dirty="0">
                <a:latin typeface="Century Gothic" panose="020B0502020202020204" pitchFamily="34" charset="0"/>
              </a:rPr>
              <a:t>Picture:</a:t>
            </a: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/>
          </a:p>
          <a:p>
            <a:endParaRPr lang="en-AE" dirty="0"/>
          </a:p>
          <a:p>
            <a:endParaRPr lang="en-AE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9533CD6D-33B9-BC4D-9FCD-D2D839FE2F4A}"/>
              </a:ext>
            </a:extLst>
          </p:cNvPr>
          <p:cNvSpPr/>
          <p:nvPr/>
        </p:nvSpPr>
        <p:spPr>
          <a:xfrm>
            <a:off x="1294189" y="1864224"/>
            <a:ext cx="2478708" cy="720907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AE" dirty="0">
                <a:latin typeface="Century Gothic" panose="020B0502020202020204" pitchFamily="34" charset="0"/>
              </a:rPr>
              <a:t>Name:</a:t>
            </a:r>
          </a:p>
          <a:p>
            <a:endParaRPr lang="en-AE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456DEF8-CB74-7C45-A08E-130AE85FB25B}"/>
              </a:ext>
            </a:extLst>
          </p:cNvPr>
          <p:cNvSpPr/>
          <p:nvPr/>
        </p:nvSpPr>
        <p:spPr>
          <a:xfrm>
            <a:off x="4207659" y="1864224"/>
            <a:ext cx="2478708" cy="720907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AE" dirty="0">
                <a:latin typeface="Century Gothic" panose="020B0502020202020204" pitchFamily="34" charset="0"/>
              </a:rPr>
              <a:t>Age:</a:t>
            </a:r>
          </a:p>
          <a:p>
            <a:endParaRPr lang="en-AE" dirty="0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CDB695BA-10E8-9F47-B534-06A72DC9CC26}"/>
              </a:ext>
            </a:extLst>
          </p:cNvPr>
          <p:cNvSpPr/>
          <p:nvPr/>
        </p:nvSpPr>
        <p:spPr>
          <a:xfrm>
            <a:off x="6924247" y="3497231"/>
            <a:ext cx="4099351" cy="1060141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r>
              <a:rPr lang="en-AE" dirty="0">
                <a:latin typeface="Century Gothic" panose="020B0502020202020204" pitchFamily="34" charset="0"/>
              </a:rPr>
              <a:t>Hobbies:</a:t>
            </a: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AC28B91E-8341-0943-9643-663D13813B67}"/>
              </a:ext>
            </a:extLst>
          </p:cNvPr>
          <p:cNvSpPr/>
          <p:nvPr/>
        </p:nvSpPr>
        <p:spPr>
          <a:xfrm>
            <a:off x="6932918" y="1864223"/>
            <a:ext cx="4099351" cy="1428822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AE" dirty="0">
                <a:latin typeface="Century Gothic" panose="020B0502020202020204" pitchFamily="34" charset="0"/>
              </a:rPr>
              <a:t>What is he/she like?</a:t>
            </a: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00EC4368-64DC-2D45-84C8-F67922E30A64}"/>
              </a:ext>
            </a:extLst>
          </p:cNvPr>
          <p:cNvSpPr/>
          <p:nvPr/>
        </p:nvSpPr>
        <p:spPr>
          <a:xfrm>
            <a:off x="6924248" y="4761558"/>
            <a:ext cx="4099351" cy="1060141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r>
              <a:rPr lang="en-AE" dirty="0">
                <a:latin typeface="Century Gothic" panose="020B0502020202020204" pitchFamily="34" charset="0"/>
              </a:rPr>
              <a:t>Friends:</a:t>
            </a: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  <a:p>
            <a:endParaRPr lang="en-AE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59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D19199D-E70D-1540-B15E-4E0CE1B7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4625"/>
            <a:ext cx="2035175" cy="720907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F3A8C79-4E61-C84F-923C-8DC908636C8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3600" y="201037"/>
            <a:ext cx="917575" cy="6944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BC5BA0-3496-3042-8F32-0939AA03CEDC}"/>
              </a:ext>
            </a:extLst>
          </p:cNvPr>
          <p:cNvSpPr txBox="1"/>
          <p:nvPr/>
        </p:nvSpPr>
        <p:spPr>
          <a:xfrm>
            <a:off x="2435825" y="207165"/>
            <a:ext cx="6022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Activity 5 </a:t>
            </a:r>
            <a:r>
              <a:rPr lang="en-AE" sz="3200" dirty="0">
                <a:latin typeface="Century Gothic" panose="020B0502020202020204" pitchFamily="34" charset="0"/>
              </a:rPr>
              <a:t>Write a Paragraph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9CBE6-1FA7-8345-BE3E-B42901B0015B}"/>
              </a:ext>
            </a:extLst>
          </p:cNvPr>
          <p:cNvSpPr txBox="1"/>
          <p:nvPr/>
        </p:nvSpPr>
        <p:spPr>
          <a:xfrm>
            <a:off x="2435824" y="699608"/>
            <a:ext cx="8587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Using the character profile in Activity 4, write a short paragraph about your character.</a:t>
            </a:r>
            <a:endParaRPr lang="en-AE" sz="20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 descr="A picture containing person, computer, computer, indoor&#10;&#10;Description automatically generated">
            <a:extLst>
              <a:ext uri="{FF2B5EF4-FFF2-40B4-BE49-F238E27FC236}">
                <a16:creationId xmlns:a16="http://schemas.microsoft.com/office/drawing/2014/main" id="{BF070F74-DB2C-6641-9159-4A3792E1F99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085" y="2582084"/>
            <a:ext cx="5033681" cy="3355787"/>
          </a:xfrm>
          <a:prstGeom prst="rect">
            <a:avLst/>
          </a:prstGeom>
          <a:ln w="31750">
            <a:solidFill>
              <a:schemeClr val="dk1">
                <a:shade val="50000"/>
              </a:schemeClr>
            </a:solidFill>
          </a:ln>
        </p:spPr>
      </p:pic>
      <p:sp>
        <p:nvSpPr>
          <p:cNvPr id="6" name="Cloud Callout 5">
            <a:extLst>
              <a:ext uri="{FF2B5EF4-FFF2-40B4-BE49-F238E27FC236}">
                <a16:creationId xmlns:a16="http://schemas.microsoft.com/office/drawing/2014/main" id="{06610722-5896-3746-859D-0B0B195AF07E}"/>
              </a:ext>
            </a:extLst>
          </p:cNvPr>
          <p:cNvSpPr/>
          <p:nvPr/>
        </p:nvSpPr>
        <p:spPr>
          <a:xfrm>
            <a:off x="541001" y="1724010"/>
            <a:ext cx="2435823" cy="1460830"/>
          </a:xfrm>
          <a:prstGeom prst="cloudCallout">
            <a:avLst>
              <a:gd name="adj1" fmla="val 55221"/>
              <a:gd name="adj2" fmla="val 62500"/>
            </a:avLst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E" dirty="0">
                <a:latin typeface="Century Gothic" panose="020B0502020202020204" pitchFamily="34" charset="0"/>
              </a:rPr>
              <a:t>What’s your character’s name?</a:t>
            </a:r>
          </a:p>
        </p:txBody>
      </p:sp>
      <p:sp>
        <p:nvSpPr>
          <p:cNvPr id="11" name="Cloud Callout 10">
            <a:extLst>
              <a:ext uri="{FF2B5EF4-FFF2-40B4-BE49-F238E27FC236}">
                <a16:creationId xmlns:a16="http://schemas.microsoft.com/office/drawing/2014/main" id="{FF5F855C-04FE-654B-8D78-878FE9BCF079}"/>
              </a:ext>
            </a:extLst>
          </p:cNvPr>
          <p:cNvSpPr/>
          <p:nvPr/>
        </p:nvSpPr>
        <p:spPr>
          <a:xfrm>
            <a:off x="9215176" y="1724010"/>
            <a:ext cx="2435823" cy="1460830"/>
          </a:xfrm>
          <a:prstGeom prst="cloudCallout">
            <a:avLst>
              <a:gd name="adj1" fmla="val -51547"/>
              <a:gd name="adj2" fmla="val 73068"/>
            </a:avLst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E" dirty="0">
                <a:latin typeface="Century Gothic" panose="020B0502020202020204" pitchFamily="34" charset="0"/>
              </a:rPr>
              <a:t>How old is he/she?</a:t>
            </a:r>
          </a:p>
        </p:txBody>
      </p:sp>
      <p:sp>
        <p:nvSpPr>
          <p:cNvPr id="12" name="Cloud Callout 11">
            <a:extLst>
              <a:ext uri="{FF2B5EF4-FFF2-40B4-BE49-F238E27FC236}">
                <a16:creationId xmlns:a16="http://schemas.microsoft.com/office/drawing/2014/main" id="{704726CF-81C2-5248-8202-180A7357DA7E}"/>
              </a:ext>
            </a:extLst>
          </p:cNvPr>
          <p:cNvSpPr/>
          <p:nvPr/>
        </p:nvSpPr>
        <p:spPr>
          <a:xfrm>
            <a:off x="352852" y="4667046"/>
            <a:ext cx="2435823" cy="1460830"/>
          </a:xfrm>
          <a:prstGeom prst="cloudCallout">
            <a:avLst>
              <a:gd name="adj1" fmla="val 69847"/>
              <a:gd name="adj2" fmla="val -36676"/>
            </a:avLst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E" dirty="0">
                <a:latin typeface="Century Gothic" panose="020B0502020202020204" pitchFamily="34" charset="0"/>
              </a:rPr>
              <a:t>What is he/she like?</a:t>
            </a:r>
          </a:p>
        </p:txBody>
      </p:sp>
      <p:sp>
        <p:nvSpPr>
          <p:cNvPr id="13" name="Cloud Callout 12">
            <a:extLst>
              <a:ext uri="{FF2B5EF4-FFF2-40B4-BE49-F238E27FC236}">
                <a16:creationId xmlns:a16="http://schemas.microsoft.com/office/drawing/2014/main" id="{975C1771-1926-DE42-8E99-262A6B2D0943}"/>
              </a:ext>
            </a:extLst>
          </p:cNvPr>
          <p:cNvSpPr/>
          <p:nvPr/>
        </p:nvSpPr>
        <p:spPr>
          <a:xfrm>
            <a:off x="9215176" y="4667046"/>
            <a:ext cx="2435823" cy="1460830"/>
          </a:xfrm>
          <a:prstGeom prst="cloudCallout">
            <a:avLst>
              <a:gd name="adj1" fmla="val -72024"/>
              <a:gd name="adj2" fmla="val -30173"/>
            </a:avLst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E" dirty="0">
                <a:latin typeface="Century Gothic" panose="020B0502020202020204" pitchFamily="34" charset="0"/>
              </a:rPr>
              <a:t>What does he/she like?</a:t>
            </a:r>
          </a:p>
        </p:txBody>
      </p:sp>
    </p:spTree>
    <p:extLst>
      <p:ext uri="{BB962C8B-B14F-4D97-AF65-F5344CB8AC3E}">
        <p14:creationId xmlns:p14="http://schemas.microsoft.com/office/powerpoint/2010/main" val="658312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3cf24bd-76d1-4e6c-b058-3129d95968ce" xsi:nil="true"/>
    <lcf76f155ced4ddcb4097134ff3c332f xmlns="fe01882a-30a4-4f5e-a342-241456fa758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06A717006234FADBB4A319CEEA3E6" ma:contentTypeVersion="16" ma:contentTypeDescription="Create a new document." ma:contentTypeScope="" ma:versionID="fe35a4d9192a4afa7182d5f4052fc711">
  <xsd:schema xmlns:xsd="http://www.w3.org/2001/XMLSchema" xmlns:xs="http://www.w3.org/2001/XMLSchema" xmlns:p="http://schemas.microsoft.com/office/2006/metadata/properties" xmlns:ns2="fe01882a-30a4-4f5e-a342-241456fa758e" xmlns:ns3="b3cf24bd-76d1-4e6c-b058-3129d95968ce" targetNamespace="http://schemas.microsoft.com/office/2006/metadata/properties" ma:root="true" ma:fieldsID="8a607773ec8e68bad799585a05cdb801" ns2:_="" ns3:_="">
    <xsd:import namespace="fe01882a-30a4-4f5e-a342-241456fa758e"/>
    <xsd:import namespace="b3cf24bd-76d1-4e6c-b058-3129d95968c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01882a-30a4-4f5e-a342-241456fa75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dbac766-3659-43e4-abad-eec1c2f1d6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cf24bd-76d1-4e6c-b058-3129d95968c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4ade4da-76ca-455b-ad91-f3f16afbd5b4}" ma:internalName="TaxCatchAll" ma:showField="CatchAllData" ma:web="b3cf24bd-76d1-4e6c-b058-3129d95968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E8E717-5D81-4481-94A0-E1951D84AEB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DC18AF-C3DB-44EA-8958-99A4E4BEB462}">
  <ds:schemaRefs>
    <ds:schemaRef ds:uri="http://schemas.microsoft.com/office/2006/metadata/properties"/>
    <ds:schemaRef ds:uri="http://schemas.microsoft.com/office/infopath/2007/PartnerControls"/>
    <ds:schemaRef ds:uri="b3cf24bd-76d1-4e6c-b058-3129d95968ce"/>
    <ds:schemaRef ds:uri="fe01882a-30a4-4f5e-a342-241456fa758e"/>
  </ds:schemaRefs>
</ds:datastoreItem>
</file>

<file path=customXml/itemProps3.xml><?xml version="1.0" encoding="utf-8"?>
<ds:datastoreItem xmlns:ds="http://schemas.openxmlformats.org/officeDocument/2006/customXml" ds:itemID="{98A5388F-82CA-4F9A-8000-9FC38E1FE7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01882a-30a4-4f5e-a342-241456fa758e"/>
    <ds:schemaRef ds:uri="b3cf24bd-76d1-4e6c-b058-3129d95968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8723</TotalTime>
  <Words>324</Words>
  <Application>Microsoft Office PowerPoint</Application>
  <PresentationFormat>Widescreen</PresentationFormat>
  <Paragraphs>70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Lewis</dc:creator>
  <cp:lastModifiedBy>Priscilla    Naicker</cp:lastModifiedBy>
  <cp:revision>28</cp:revision>
  <dcterms:created xsi:type="dcterms:W3CDTF">2021-11-17T10:30:03Z</dcterms:created>
  <dcterms:modified xsi:type="dcterms:W3CDTF">2022-09-08T14:11:23Z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0x01010088806A717006234FADBB4A319CEEA3E6</vt:lpwstr>
  </property>
  <property fmtid="{D5CDD505-2E9C-101B-9397-08002B2CF9AE}" pid="3" name="MediaServiceImageTags">
    <vt:lpwstr/>
  </property>
</Properties>
</file>