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1" r:id="rId3"/>
    <p:sldId id="27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9" r:id="rId12"/>
    <p:sldId id="297" r:id="rId13"/>
    <p:sldId id="29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5445"/>
    <a:srgbClr val="C25C24"/>
    <a:srgbClr val="FFA12C"/>
    <a:srgbClr val="65AF83"/>
    <a:srgbClr val="360623"/>
    <a:srgbClr val="7FBD98"/>
    <a:srgbClr val="B0DDBF"/>
    <a:srgbClr val="F5E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24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73A8A-23C9-E40F-5F56-C3E7BB54A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A06461-909C-D10F-FCDB-2118CEBB58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B1D19-D90A-C9C2-27CA-08366DFC9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1C6C9-E5E6-0C49-E691-66553B68A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A02DE-8F69-60E1-0588-D5AB00FEC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50234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ED8E6-4565-21F1-2541-E04AC9917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091BC-942B-0D52-7F30-7C903C18B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DC2E4-383E-CC3F-A78F-FA9AC2B72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FDD3C-867D-C865-1BE1-ED2F3B8A7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9BA78-7F48-8944-6006-582E30EDE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762172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CBEB0-456B-FF0F-F82B-43D319CB8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B9C9F0-20DA-8722-7099-3CDC4CFEA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0B930-DB2A-4656-73E0-4CE7A731A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187F0-9E50-D844-D0FA-186F34967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8EE24-56C1-1E89-A773-9227D80D1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1890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35A8C-D76E-F5C5-D8CD-A011EB23F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EDC86-9C5E-D4F9-A0A8-9E26B631DD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594F10-0DD8-BBE9-279D-9A7796CD78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FD0A1-73BF-DDCB-B4F6-99A735129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0945A5-14F8-EDA0-50A7-D66A29C0A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D0445B-DDCF-6812-CB54-40929E818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29624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4C508-DAE9-1AC9-2F52-30E8888C1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1ECA0-7F68-D72B-E8A7-E61983517A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59B88-8424-1D02-BB95-6B1FF2411D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E37D39-2959-7B7C-9764-4CF0FDDA9C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856C9D-7336-7B1F-0130-6E78B8A4CC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077132-52DA-FE0E-52D2-70E31C8F6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1FBC85-222F-A1F5-4DBB-3A78B366A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955A17-08C4-869B-27D0-083237ECB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98349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648BA-B78B-E8DE-941A-B6BC4D2C6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CE677F-FADD-2386-EEA6-176D1D86C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262698-7968-F1D6-3652-083C960D7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CE9DA6-1BA7-2005-1E73-CA8348E7C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308437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734C6E-52AD-1771-B612-8F7BD5668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957FCE-FD94-7ADA-F96E-EFEF982F1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1355E-BDF3-6305-F0A1-96FBAC456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021540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14455-F7E0-B492-0519-A28F3AC2C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F9BED-56C5-F236-C46C-30C4A22B8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8B1490-1068-7B34-F1BD-77B7147B32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DBD7A-7303-52DA-7520-2A6734376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5EE76E-F438-8269-D356-054F370B2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8700B-79E1-2F0D-EDD2-22F5F78B8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885925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49CA4-C8B3-DCF0-1FCE-0AB06581C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F02C1D-26BC-E95E-09E5-AD8E3FB1D5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EEF57D-26B8-FB06-191F-A7279CF422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74F21-035C-B414-E42D-CA839EA89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06B37-FE66-6DE7-6208-93B81B9D9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C7A825-31C8-1E82-FEC9-A0B40566F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321602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C5480-90E3-428E-F712-234E6E9A8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8CDF7A-9EAE-9BA7-58F3-3C5CDEE469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E82D7-E031-FD7E-863E-84EC7F944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8CE0F4-B06B-139E-63DA-61CAC1831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E78C4F-4366-A926-3DF4-7C9ECEAE8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542571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BE3E6F-300F-9BAA-E249-5801EA617E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E7329C-C444-8356-A856-B9CE313032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885D0-243F-139D-444A-FA2CBFD45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70366-74E7-EBEA-1EE9-8AD17EE92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4D066-3BD1-148B-5404-4EAF766C2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16571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C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A2126D-A9D7-935A-FC7E-97ED58003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B6C523-F2D8-8504-A7C0-382C19858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7AB40-FD1F-FBA9-34F6-DFDEEA1C2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B671F3-0004-4A2E-A414-A7958232EB94}" type="datetimeFigureOut">
              <a:rPr lang="en-AE" smtClean="0"/>
              <a:t>26/12/2022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F0517-CA6F-0E28-55B9-2800A8DF07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CF47F-A589-465A-38EF-50C09E8A06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EB075-6A74-467F-BE8D-E220BDBEA131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593028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sv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sv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التهيئة 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64263C1-03F8-DAEF-34F4-298576A754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84706" y="5499333"/>
            <a:ext cx="881365" cy="92695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22D82F2F-705A-C3F3-900E-7ECBB9FE86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26412" y="5495712"/>
            <a:ext cx="995335" cy="82818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D1312E31-9C54-CB72-E12C-4F897680CB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46594" y="6138627"/>
            <a:ext cx="276225" cy="152400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68AA870F-835F-0AB0-42CD-F1977EB16B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4731" y="6325555"/>
            <a:ext cx="276225" cy="1524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5B1F17DB-382B-DD68-1B70-5B54719D67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0369" y="6323892"/>
            <a:ext cx="276225" cy="1524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A67D1DB3-8D12-B551-01A0-F8B0D299A69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26412" y="5441896"/>
            <a:ext cx="995335" cy="95819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4AFAD2E-0A39-F870-9926-F550CA5CD5D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51123" y="221456"/>
            <a:ext cx="8026474" cy="4891257"/>
          </a:xfrm>
          <a:prstGeom prst="rect">
            <a:avLst/>
          </a:prstGeom>
        </p:spPr>
      </p:pic>
      <p:pic>
        <p:nvPicPr>
          <p:cNvPr id="2" name="Picture 4" descr="Cat walk by Sooyun Choi on Dribbble">
            <a:extLst>
              <a:ext uri="{FF2B5EF4-FFF2-40B4-BE49-F238E27FC236}">
                <a16:creationId xmlns:a16="http://schemas.microsoft.com/office/drawing/2014/main" id="{9263206B-0722-8A31-E409-EC96519845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00" r="13235"/>
          <a:stretch/>
        </p:blipFill>
        <p:spPr bwMode="auto">
          <a:xfrm>
            <a:off x="9447650" y="4716167"/>
            <a:ext cx="2501462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48DB627-6763-5D43-CFD2-588E01EAE01E}"/>
              </a:ext>
            </a:extLst>
          </p:cNvPr>
          <p:cNvSpPr/>
          <p:nvPr/>
        </p:nvSpPr>
        <p:spPr>
          <a:xfrm>
            <a:off x="5720417" y="4470666"/>
            <a:ext cx="1755227" cy="535174"/>
          </a:xfrm>
          <a:custGeom>
            <a:avLst/>
            <a:gdLst>
              <a:gd name="connsiteX0" fmla="*/ 0 w 1755227"/>
              <a:gd name="connsiteY0" fmla="*/ 0 h 535174"/>
              <a:gd name="connsiteX1" fmla="*/ 567523 w 1755227"/>
              <a:gd name="connsiteY1" fmla="*/ 0 h 535174"/>
              <a:gd name="connsiteX2" fmla="*/ 1135047 w 1755227"/>
              <a:gd name="connsiteY2" fmla="*/ 0 h 535174"/>
              <a:gd name="connsiteX3" fmla="*/ 1755227 w 1755227"/>
              <a:gd name="connsiteY3" fmla="*/ 0 h 535174"/>
              <a:gd name="connsiteX4" fmla="*/ 1755227 w 1755227"/>
              <a:gd name="connsiteY4" fmla="*/ 535174 h 535174"/>
              <a:gd name="connsiteX5" fmla="*/ 1152599 w 1755227"/>
              <a:gd name="connsiteY5" fmla="*/ 535174 h 535174"/>
              <a:gd name="connsiteX6" fmla="*/ 549971 w 1755227"/>
              <a:gd name="connsiteY6" fmla="*/ 535174 h 535174"/>
              <a:gd name="connsiteX7" fmla="*/ 0 w 1755227"/>
              <a:gd name="connsiteY7" fmla="*/ 535174 h 535174"/>
              <a:gd name="connsiteX8" fmla="*/ 0 w 1755227"/>
              <a:gd name="connsiteY8" fmla="*/ 0 h 535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55227" h="535174" fill="none" extrusionOk="0">
                <a:moveTo>
                  <a:pt x="0" y="0"/>
                </a:moveTo>
                <a:cubicBezTo>
                  <a:pt x="218043" y="-3610"/>
                  <a:pt x="347536" y="16839"/>
                  <a:pt x="567523" y="0"/>
                </a:cubicBezTo>
                <a:cubicBezTo>
                  <a:pt x="787510" y="-16839"/>
                  <a:pt x="914069" y="28676"/>
                  <a:pt x="1135047" y="0"/>
                </a:cubicBezTo>
                <a:cubicBezTo>
                  <a:pt x="1356025" y="-28676"/>
                  <a:pt x="1574613" y="52113"/>
                  <a:pt x="1755227" y="0"/>
                </a:cubicBezTo>
                <a:cubicBezTo>
                  <a:pt x="1758966" y="179573"/>
                  <a:pt x="1753717" y="306677"/>
                  <a:pt x="1755227" y="535174"/>
                </a:cubicBezTo>
                <a:cubicBezTo>
                  <a:pt x="1458411" y="582988"/>
                  <a:pt x="1282543" y="519086"/>
                  <a:pt x="1152599" y="535174"/>
                </a:cubicBezTo>
                <a:cubicBezTo>
                  <a:pt x="1022655" y="551262"/>
                  <a:pt x="706394" y="520771"/>
                  <a:pt x="549971" y="535174"/>
                </a:cubicBezTo>
                <a:cubicBezTo>
                  <a:pt x="393548" y="549577"/>
                  <a:pt x="202582" y="483483"/>
                  <a:pt x="0" y="535174"/>
                </a:cubicBezTo>
                <a:cubicBezTo>
                  <a:pt x="-13958" y="386619"/>
                  <a:pt x="6524" y="168592"/>
                  <a:pt x="0" y="0"/>
                </a:cubicBezTo>
                <a:close/>
              </a:path>
              <a:path w="1755227" h="535174" stroke="0" extrusionOk="0">
                <a:moveTo>
                  <a:pt x="0" y="0"/>
                </a:moveTo>
                <a:cubicBezTo>
                  <a:pt x="227402" y="-29927"/>
                  <a:pt x="432421" y="49660"/>
                  <a:pt x="567523" y="0"/>
                </a:cubicBezTo>
                <a:cubicBezTo>
                  <a:pt x="702625" y="-49660"/>
                  <a:pt x="896379" y="27337"/>
                  <a:pt x="1135047" y="0"/>
                </a:cubicBezTo>
                <a:cubicBezTo>
                  <a:pt x="1373715" y="-27337"/>
                  <a:pt x="1507209" y="33289"/>
                  <a:pt x="1755227" y="0"/>
                </a:cubicBezTo>
                <a:cubicBezTo>
                  <a:pt x="1760534" y="250289"/>
                  <a:pt x="1709269" y="306544"/>
                  <a:pt x="1755227" y="535174"/>
                </a:cubicBezTo>
                <a:cubicBezTo>
                  <a:pt x="1625257" y="564957"/>
                  <a:pt x="1332787" y="496892"/>
                  <a:pt x="1152599" y="535174"/>
                </a:cubicBezTo>
                <a:cubicBezTo>
                  <a:pt x="972411" y="573456"/>
                  <a:pt x="762528" y="490701"/>
                  <a:pt x="602628" y="535174"/>
                </a:cubicBezTo>
                <a:cubicBezTo>
                  <a:pt x="442728" y="579647"/>
                  <a:pt x="143366" y="530280"/>
                  <a:pt x="0" y="535174"/>
                </a:cubicBezTo>
                <a:cubicBezTo>
                  <a:pt x="-24664" y="415484"/>
                  <a:pt x="60452" y="155516"/>
                  <a:pt x="0" y="0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9894686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000" b="1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طر أيها العصفور</a:t>
            </a:r>
            <a:endParaRPr lang="en-AE" sz="2000" b="1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631C25-A9E7-108B-457F-51A639585AC4}"/>
              </a:ext>
            </a:extLst>
          </p:cNvPr>
          <p:cNvSpPr/>
          <p:nvPr/>
        </p:nvSpPr>
        <p:spPr>
          <a:xfrm>
            <a:off x="3084649" y="941471"/>
            <a:ext cx="6664004" cy="30546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4400" b="1" dirty="0">
                <a:ln w="0"/>
                <a:solidFill>
                  <a:srgbClr val="B35B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القط يقترب من العصفور </a:t>
            </a:r>
          </a:p>
          <a:p>
            <a:pPr algn="ctr" rtl="1">
              <a:lnSpc>
                <a:spcPct val="150000"/>
              </a:lnSpc>
            </a:pPr>
            <a:r>
              <a:rPr lang="ar-AE" sz="4400" b="1" dirty="0">
                <a:ln w="0"/>
                <a:solidFill>
                  <a:srgbClr val="B35B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علينا قراءة الفقرة في دقيقة  وتحذير </a:t>
            </a:r>
          </a:p>
          <a:p>
            <a:pPr algn="ctr" rtl="1">
              <a:lnSpc>
                <a:spcPct val="150000"/>
              </a:lnSpc>
            </a:pPr>
            <a:r>
              <a:rPr lang="ar-AE" sz="4400" b="1" dirty="0">
                <a:ln w="0"/>
                <a:solidFill>
                  <a:srgbClr val="B35B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العصفور بالضغط على المستطيل ليطير </a:t>
            </a:r>
          </a:p>
        </p:txBody>
      </p:sp>
    </p:spTree>
    <p:extLst>
      <p:ext uri="{BB962C8B-B14F-4D97-AF65-F5344CB8AC3E}">
        <p14:creationId xmlns:p14="http://schemas.microsoft.com/office/powerpoint/2010/main" val="208362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89 -0.00301 L -0.06289 -0.00255 L -0.07799 -0.00834 C -0.0802 -0.0088 -0.08203 -0.01158 -0.08385 -0.01088 C -0.08658 -0.00972 -0.0888 -0.00579 -0.0914 -0.00301 C -0.09296 0.00231 -0.09414 0.00879 -0.09609 0.01227 C -0.09765 0.01551 -0.09987 0.01504 -0.10182 0.01504 C -0.10468 0.01504 -0.10742 0.01342 -0.11028 0.01227 C -0.11823 0.00995 -0.11614 0.01065 -0.1233 0.00717 C -0.125 0.0081 -0.12656 0.00879 -0.12799 0.00995 C -0.12981 0.01134 -0.13125 0.01389 -0.13268 0.01504 C -0.13528 0.01666 -0.13789 0.0169 -0.14036 0.01782 C -0.14218 0.01504 -0.15 0.00185 -0.15338 0.00486 C -0.15573 0.00671 -0.15664 0.0162 -0.15911 0.01782 C -0.16588 0.02245 -0.17968 0.02291 -0.17968 0.02361 C -0.18489 0.02222 -0.18997 0.02014 -0.19479 0.02014 C -0.21627 0.02014 -0.19362 0.02616 -0.21198 0.02014 C -0.21744 0.02129 -0.22304 0.02361 -0.22877 0.02291 C -0.23606 0.02222 -0.2388 0.01296 -0.24466 0.00231 C -0.24622 -0.0007 -0.24804 -0.00301 -0.24934 -0.00579 C -0.25221 -0.00509 -0.2552 -0.00579 -0.25794 -0.00301 C -0.25963 -0.00139 -0.26002 0.00532 -0.26158 0.00717 C -0.2638 0.00995 -0.26601 0.00903 -0.26836 0.00995 C -0.2707 0.00903 -0.27317 0.00717 -0.27591 0.00717 C -0.29323 0.00717 -0.28007 0.01296 -0.29088 0.00717 C -0.3194 0.0169 -0.30573 0.0162 -0.33125 0.01227 C -0.3345 0.01065 -0.33763 0.00833 -0.34088 0.00717 C -0.34622 0.00555 -0.35195 0.00602 -0.35768 0.00486 C -0.35989 0.00393 -0.36224 0.00278 -0.36432 0.00231 C -0.37239 0.00486 -0.38073 0.00671 -0.3888 0.00995 C -0.39375 0.0118 -0.39856 0.0162 -0.40377 0.01782 C -0.41211 0.01967 -0.4207 0.01944 -0.42916 0.02014 C -0.43177 0.02129 -0.43411 0.02361 -0.43671 0.02291 C -0.46145 0.0162 -0.43828 0.01736 -0.45364 0.00995 C -0.45703 0.00833 -0.46067 0.0081 -0.46406 0.00717 C -0.4677 0.0037 -0.47148 -0.00579 -0.47526 -0.00301 C -0.4858 0.00393 -0.48007 0.00069 -0.49218 0.00717 C -0.49609 0.00555 -0.49961 0.00278 -0.50351 0.00231 C -0.51458 0.00023 -0.52539 0.00069 -0.53658 -0.0007 C -0.5427 -0.00093 -0.54908 -0.00232 -0.5552 -0.00301 C -0.5582 -0.00232 -0.56093 -0.00232 -0.56367 -0.0007 C -0.5664 0.00116 -0.56888 0.00532 -0.57122 0.00717 C -0.57526 0.01065 -0.57942 0.01296 -0.58346 0.01504 C -0.58958 0.01435 -0.59544 0.01389 -0.6013 0.01227 C -0.61302 0.00972 -0.60195 0.00995 -0.60612 0.00995 L -0.60612 0.01018 " pathEditMode="relative" rAng="0" ptsTypes="AAAAAAAAAAAAAAAAAAAAAAAAAAAAAAAAAAAAAAAAAAAAAA">
                                      <p:cBhvr>
                                        <p:cTn id="27" dur="6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01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2 0.00555 L 0.00482 0.00578 C 0.01094 -0.01945 0.01354 -0.01713 0.00833 -0.04352 C 0.00781 -0.0463 0.00599 -0.04769 0.00482 -0.04977 C 0.00443 -0.05695 0.00339 -0.06412 0.00391 -0.0713 C 0.00664 -0.10116 0.01836 -0.08519 -0.00885 -0.09723 C -0.01159 -0.10093 -0.01654 -0.10209 -0.01667 -0.10787 C -0.01732 -0.12616 -0.01172 -0.14422 -0.00716 -0.16019 C -0.00833 -0.16274 -0.00846 -0.16575 -0.0099 -0.16783 C -0.01068 -0.16922 -0.01237 -0.16783 -0.01328 -0.16922 C -0.01432 -0.1713 -0.01432 -0.17454 -0.01497 -0.17686 C -0.01562 -0.17917 -0.01875 -0.18635 -0.0194 -0.18774 C -0.02044 -0.19491 -0.02187 -0.20186 -0.02266 -0.20903 C -0.02331 -0.21528 -0.02292 -0.22153 -0.02383 -0.22755 C -0.02383 -0.2294 -0.02435 -0.23125 -0.02539 -0.23218 C -0.02734 -0.2345 -0.03008 -0.2345 -0.03216 -0.23681 C -0.0362 -0.24075 -0.03984 -0.24584 -0.04336 -0.25047 C -0.04479 -0.25417 -0.04609 -0.25811 -0.04766 -0.26135 C -0.04896 -0.26366 -0.05143 -0.26436 -0.05208 -0.26737 C -0.05755 -0.29422 -0.04844 -0.29283 -0.05807 -0.32246 C -0.0599 -0.32825 -0.06641 -0.32987 -0.07018 -0.33172 C -0.07799 -0.33565 -0.07995 -0.33658 -0.08737 -0.3426 C -0.08919 -0.34375 -0.09089 -0.34537 -0.09258 -0.347 C -0.09375 -0.34838 -0.09479 -0.35024 -0.09596 -0.35162 C -0.10365 -0.37894 -0.09622 -0.36158 -0.11836 -0.37778 C -0.1224 -0.38056 -0.12604 -0.38473 -0.12956 -0.38843 C -0.13047 -0.38936 -0.13125 -0.39098 -0.13216 -0.39144 C -0.13841 -0.39537 -0.14115 -0.39607 -0.14674 -0.39769 C -0.14792 -0.4007 -0.14909 -0.40371 -0.15013 -0.40695 C -0.15195 -0.41181 -0.15313 -0.4176 -0.15534 -0.42223 C -0.15729 -0.42593 -0.16003 -0.42825 -0.16224 -0.43149 C -0.16458 -0.43473 -0.16667 -0.43889 -0.16914 -0.44213 C -0.17018 -0.44352 -0.17161 -0.44375 -0.17266 -0.44514 C -0.17643 -0.45047 -0.18385 -0.46204 -0.18385 -0.46181 C -0.18724 -0.47408 -0.18424 -0.46528 -0.19323 -0.48033 C -0.2013 -0.49375 -0.19518 -0.48635 -0.20456 -0.49584 C -0.20508 -0.51158 -0.20391 -0.52801 -0.20625 -0.54329 C -0.20716 -0.54954 -0.21146 -0.55232 -0.21393 -0.55718 C -0.21523 -0.5595 -0.21615 -0.56227 -0.21745 -0.56482 C -0.21927 -0.56829 -0.22174 -0.57315 -0.22435 -0.57547 C -0.22513 -0.57616 -0.22604 -0.57639 -0.22695 -0.57709 C -0.23568 -0.58936 -0.23516 -0.5882 -0.24583 -0.61227 C -0.24766 -0.61644 -0.25026 -0.62593 -0.25026 -0.6257 L -0.25026 -0.62593 " pathEditMode="relative" rAng="0" ptsTypes="AAAAAAAAAAAAAAAAAAAAAAAAAAAAAAAAAAAAAAAAAAAA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48" y="-3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العنوان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EDE8E7E-5757-7F15-D95F-D23CDE4E50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1747" y="716096"/>
            <a:ext cx="9037722" cy="508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3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الأهداف 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A28F527-3C66-34A8-753A-D4B74E971BE7}"/>
              </a:ext>
            </a:extLst>
          </p:cNvPr>
          <p:cNvSpPr/>
          <p:nvPr/>
        </p:nvSpPr>
        <p:spPr>
          <a:xfrm>
            <a:off x="2283000" y="895344"/>
            <a:ext cx="8539089" cy="41218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AE" sz="4400" b="1" dirty="0">
                <a:solidFill>
                  <a:srgbClr val="B35B6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أهداف الدرس : </a:t>
            </a:r>
            <a:endParaRPr lang="ar-AE" sz="3600" b="1" dirty="0">
              <a:solidFill>
                <a:srgbClr val="B35B6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ar-AE" sz="36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1- يحدد المتعلم عناصر القصة  .</a:t>
            </a:r>
          </a:p>
          <a:p>
            <a:pPr algn="r">
              <a:lnSpc>
                <a:spcPct val="200000"/>
              </a:lnSpc>
            </a:pPr>
            <a:r>
              <a:rPr lang="ar-AE" sz="36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2- يَشْرَح الْمُتعلِّم معنى كَلِمة يَتسرَّب. </a:t>
            </a:r>
          </a:p>
        </p:txBody>
      </p:sp>
    </p:spTree>
    <p:extLst>
      <p:ext uri="{BB962C8B-B14F-4D97-AF65-F5344CB8AC3E}">
        <p14:creationId xmlns:p14="http://schemas.microsoft.com/office/powerpoint/2010/main" val="1496215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F7A59A3-9D36-4F9E-7770-CA1C09E0056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75978" y="4755602"/>
            <a:ext cx="1333441" cy="16453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15D4B3-3FD9-4B5E-506F-E6AC43A0C30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87393" y="5004786"/>
            <a:ext cx="1333441" cy="14747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88A85D5-5453-BEE3-6358-0B72BD27BC1B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74457" y="5077545"/>
            <a:ext cx="1034962" cy="13123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4311B38-2410-1C8A-24CF-25B0BB7135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87394" y="4231656"/>
            <a:ext cx="1278937" cy="24924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8F55D0B-7E77-317A-6510-17A6643FF1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46370" y="4845706"/>
            <a:ext cx="1843338" cy="1405936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90BBF365-7A95-1D25-47A2-927FE1BE82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752529" y="4202563"/>
            <a:ext cx="3403168" cy="2762238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68EF8330-C54B-78E0-B5D5-20FF036E61E6}"/>
              </a:ext>
            </a:extLst>
          </p:cNvPr>
          <p:cNvSpPr/>
          <p:nvPr/>
        </p:nvSpPr>
        <p:spPr>
          <a:xfrm>
            <a:off x="4541161" y="1892376"/>
            <a:ext cx="3842719" cy="2039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AE" sz="4400" b="1" dirty="0">
                <a:ln w="0"/>
                <a:solidFill>
                  <a:srgbClr val="B35B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هيا نحدد عناصر </a:t>
            </a:r>
          </a:p>
          <a:p>
            <a:pPr algn="ctr" rtl="1">
              <a:lnSpc>
                <a:spcPct val="150000"/>
              </a:lnSpc>
            </a:pPr>
            <a:r>
              <a:rPr lang="ar-AE" sz="4400" b="1" dirty="0">
                <a:ln w="0"/>
                <a:solidFill>
                  <a:srgbClr val="B35B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 قصة خالد والعصفور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EEDA93F-51E9-5358-6DF0-870AEE57EB1B}"/>
              </a:ext>
            </a:extLst>
          </p:cNvPr>
          <p:cNvSpPr/>
          <p:nvPr/>
        </p:nvSpPr>
        <p:spPr>
          <a:xfrm>
            <a:off x="8961207" y="5870871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550384" y="-1177"/>
                  <a:pt x="1445581" y="-145336"/>
                  <a:pt x="2380147" y="0"/>
                </a:cubicBezTo>
                <a:cubicBezTo>
                  <a:pt x="2375372" y="122771"/>
                  <a:pt x="2346964" y="426843"/>
                  <a:pt x="2380147" y="523220"/>
                </a:cubicBezTo>
                <a:cubicBezTo>
                  <a:pt x="2067318" y="523690"/>
                  <a:pt x="474140" y="480600"/>
                  <a:pt x="0" y="523220"/>
                </a:cubicBezTo>
                <a:cubicBezTo>
                  <a:pt x="10306" y="294777"/>
                  <a:pt x="18296" y="102480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349795" y="160358"/>
                  <a:pt x="1547640" y="106179"/>
                  <a:pt x="2380147" y="0"/>
                </a:cubicBezTo>
                <a:cubicBezTo>
                  <a:pt x="2361330" y="77605"/>
                  <a:pt x="2395345" y="285922"/>
                  <a:pt x="2380147" y="523220"/>
                </a:cubicBezTo>
                <a:cubicBezTo>
                  <a:pt x="1560949" y="527414"/>
                  <a:pt x="1082914" y="623348"/>
                  <a:pt x="0" y="523220"/>
                </a:cubicBezTo>
                <a:cubicBezTo>
                  <a:pt x="4603" y="426685"/>
                  <a:pt x="-11337" y="148309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5676226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الشخصيات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3BB3B42-A41B-4BDD-9A02-C8AF4A264D6C}"/>
              </a:ext>
            </a:extLst>
          </p:cNvPr>
          <p:cNvSpPr/>
          <p:nvPr/>
        </p:nvSpPr>
        <p:spPr>
          <a:xfrm>
            <a:off x="8293375" y="2931198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744385" y="-112934"/>
                  <a:pt x="1260664" y="-56127"/>
                  <a:pt x="2380147" y="0"/>
                </a:cubicBezTo>
                <a:cubicBezTo>
                  <a:pt x="2400437" y="125800"/>
                  <a:pt x="2385900" y="268756"/>
                  <a:pt x="2380147" y="523220"/>
                </a:cubicBezTo>
                <a:cubicBezTo>
                  <a:pt x="2129285" y="455343"/>
                  <a:pt x="837267" y="640198"/>
                  <a:pt x="0" y="523220"/>
                </a:cubicBezTo>
                <a:cubicBezTo>
                  <a:pt x="5978" y="292333"/>
                  <a:pt x="166" y="75008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537990" y="77840"/>
                  <a:pt x="1956450" y="-130473"/>
                  <a:pt x="2380147" y="0"/>
                </a:cubicBezTo>
                <a:cubicBezTo>
                  <a:pt x="2410833" y="214911"/>
                  <a:pt x="2398513" y="305247"/>
                  <a:pt x="2380147" y="523220"/>
                </a:cubicBezTo>
                <a:cubicBezTo>
                  <a:pt x="1940736" y="390353"/>
                  <a:pt x="817568" y="643504"/>
                  <a:pt x="0" y="523220"/>
                </a:cubicBezTo>
                <a:cubicBezTo>
                  <a:pt x="15590" y="379219"/>
                  <a:pt x="-22217" y="79362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0864016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الزمان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9F83718-D803-B5ED-1719-B00673187651}"/>
              </a:ext>
            </a:extLst>
          </p:cNvPr>
          <p:cNvSpPr/>
          <p:nvPr/>
        </p:nvSpPr>
        <p:spPr>
          <a:xfrm>
            <a:off x="5202113" y="2014765"/>
            <a:ext cx="2380147" cy="553998"/>
          </a:xfrm>
          <a:custGeom>
            <a:avLst/>
            <a:gdLst>
              <a:gd name="connsiteX0" fmla="*/ 0 w 2380147"/>
              <a:gd name="connsiteY0" fmla="*/ 0 h 553998"/>
              <a:gd name="connsiteX1" fmla="*/ 2380147 w 2380147"/>
              <a:gd name="connsiteY1" fmla="*/ 0 h 553998"/>
              <a:gd name="connsiteX2" fmla="*/ 2380147 w 2380147"/>
              <a:gd name="connsiteY2" fmla="*/ 553998 h 553998"/>
              <a:gd name="connsiteX3" fmla="*/ 0 w 2380147"/>
              <a:gd name="connsiteY3" fmla="*/ 553998 h 553998"/>
              <a:gd name="connsiteX4" fmla="*/ 0 w 2380147"/>
              <a:gd name="connsiteY4" fmla="*/ 0 h 55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53998" fill="none" extrusionOk="0">
                <a:moveTo>
                  <a:pt x="0" y="0"/>
                </a:moveTo>
                <a:cubicBezTo>
                  <a:pt x="1060526" y="-79272"/>
                  <a:pt x="1564036" y="-153715"/>
                  <a:pt x="2380147" y="0"/>
                </a:cubicBezTo>
                <a:cubicBezTo>
                  <a:pt x="2331133" y="134123"/>
                  <a:pt x="2370669" y="358239"/>
                  <a:pt x="2380147" y="553998"/>
                </a:cubicBezTo>
                <a:cubicBezTo>
                  <a:pt x="1417103" y="553128"/>
                  <a:pt x="674055" y="477143"/>
                  <a:pt x="0" y="553998"/>
                </a:cubicBezTo>
                <a:cubicBezTo>
                  <a:pt x="-36699" y="429083"/>
                  <a:pt x="17389" y="68903"/>
                  <a:pt x="0" y="0"/>
                </a:cubicBezTo>
                <a:close/>
              </a:path>
              <a:path w="2380147" h="553998" stroke="0" extrusionOk="0">
                <a:moveTo>
                  <a:pt x="0" y="0"/>
                </a:moveTo>
                <a:cubicBezTo>
                  <a:pt x="885097" y="-2429"/>
                  <a:pt x="1479890" y="-29582"/>
                  <a:pt x="2380147" y="0"/>
                </a:cubicBezTo>
                <a:cubicBezTo>
                  <a:pt x="2378299" y="55992"/>
                  <a:pt x="2338619" y="298520"/>
                  <a:pt x="2380147" y="553998"/>
                </a:cubicBezTo>
                <a:cubicBezTo>
                  <a:pt x="2123074" y="461064"/>
                  <a:pt x="399878" y="705721"/>
                  <a:pt x="0" y="553998"/>
                </a:cubicBezTo>
                <a:cubicBezTo>
                  <a:pt x="-37568" y="277976"/>
                  <a:pt x="8121" y="162606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33333066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3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المكان</a:t>
            </a:r>
            <a:endParaRPr lang="en-US" sz="3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2FE4636-FA05-2D20-FDD3-0CAD23A27127}"/>
              </a:ext>
            </a:extLst>
          </p:cNvPr>
          <p:cNvSpPr/>
          <p:nvPr/>
        </p:nvSpPr>
        <p:spPr>
          <a:xfrm>
            <a:off x="1067829" y="2553374"/>
            <a:ext cx="2135705" cy="553998"/>
          </a:xfrm>
          <a:custGeom>
            <a:avLst/>
            <a:gdLst>
              <a:gd name="connsiteX0" fmla="*/ 0 w 2135705"/>
              <a:gd name="connsiteY0" fmla="*/ 0 h 553998"/>
              <a:gd name="connsiteX1" fmla="*/ 2135705 w 2135705"/>
              <a:gd name="connsiteY1" fmla="*/ 0 h 553998"/>
              <a:gd name="connsiteX2" fmla="*/ 2135705 w 2135705"/>
              <a:gd name="connsiteY2" fmla="*/ 553998 h 553998"/>
              <a:gd name="connsiteX3" fmla="*/ 0 w 2135705"/>
              <a:gd name="connsiteY3" fmla="*/ 553998 h 553998"/>
              <a:gd name="connsiteX4" fmla="*/ 0 w 2135705"/>
              <a:gd name="connsiteY4" fmla="*/ 0 h 55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5705" h="553998" fill="none" extrusionOk="0">
                <a:moveTo>
                  <a:pt x="0" y="0"/>
                </a:moveTo>
                <a:cubicBezTo>
                  <a:pt x="1033964" y="36922"/>
                  <a:pt x="1257569" y="13193"/>
                  <a:pt x="2135705" y="0"/>
                </a:cubicBezTo>
                <a:cubicBezTo>
                  <a:pt x="2099892" y="258696"/>
                  <a:pt x="2121850" y="387406"/>
                  <a:pt x="2135705" y="553998"/>
                </a:cubicBezTo>
                <a:cubicBezTo>
                  <a:pt x="1108023" y="720699"/>
                  <a:pt x="428623" y="612461"/>
                  <a:pt x="0" y="553998"/>
                </a:cubicBezTo>
                <a:cubicBezTo>
                  <a:pt x="17031" y="288366"/>
                  <a:pt x="45837" y="99734"/>
                  <a:pt x="0" y="0"/>
                </a:cubicBezTo>
                <a:close/>
              </a:path>
              <a:path w="2135705" h="553998" stroke="0" extrusionOk="0">
                <a:moveTo>
                  <a:pt x="0" y="0"/>
                </a:moveTo>
                <a:cubicBezTo>
                  <a:pt x="376683" y="10200"/>
                  <a:pt x="1599561" y="83078"/>
                  <a:pt x="2135705" y="0"/>
                </a:cubicBezTo>
                <a:cubicBezTo>
                  <a:pt x="2142566" y="60765"/>
                  <a:pt x="2169011" y="458463"/>
                  <a:pt x="2135705" y="553998"/>
                </a:cubicBezTo>
                <a:cubicBezTo>
                  <a:pt x="1266641" y="481458"/>
                  <a:pt x="937934" y="674126"/>
                  <a:pt x="0" y="553998"/>
                </a:cubicBezTo>
                <a:cubicBezTo>
                  <a:pt x="28812" y="464605"/>
                  <a:pt x="36974" y="219416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3989273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3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المشكلة</a:t>
            </a:r>
            <a:endParaRPr lang="en-US" sz="3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7C9F5E-89BC-9031-8E86-0B91F1D8512E}"/>
              </a:ext>
            </a:extLst>
          </p:cNvPr>
          <p:cNvSpPr/>
          <p:nvPr/>
        </p:nvSpPr>
        <p:spPr>
          <a:xfrm>
            <a:off x="926786" y="5489501"/>
            <a:ext cx="2380147" cy="553998"/>
          </a:xfrm>
          <a:custGeom>
            <a:avLst/>
            <a:gdLst>
              <a:gd name="connsiteX0" fmla="*/ 0 w 2380147"/>
              <a:gd name="connsiteY0" fmla="*/ 0 h 553998"/>
              <a:gd name="connsiteX1" fmla="*/ 2380147 w 2380147"/>
              <a:gd name="connsiteY1" fmla="*/ 0 h 553998"/>
              <a:gd name="connsiteX2" fmla="*/ 2380147 w 2380147"/>
              <a:gd name="connsiteY2" fmla="*/ 553998 h 553998"/>
              <a:gd name="connsiteX3" fmla="*/ 0 w 2380147"/>
              <a:gd name="connsiteY3" fmla="*/ 553998 h 553998"/>
              <a:gd name="connsiteX4" fmla="*/ 0 w 2380147"/>
              <a:gd name="connsiteY4" fmla="*/ 0 h 55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53998" fill="none" extrusionOk="0">
                <a:moveTo>
                  <a:pt x="0" y="0"/>
                </a:moveTo>
                <a:cubicBezTo>
                  <a:pt x="617763" y="-91691"/>
                  <a:pt x="1753278" y="-110258"/>
                  <a:pt x="2380147" y="0"/>
                </a:cubicBezTo>
                <a:cubicBezTo>
                  <a:pt x="2361868" y="74902"/>
                  <a:pt x="2358401" y="454384"/>
                  <a:pt x="2380147" y="553998"/>
                </a:cubicBezTo>
                <a:cubicBezTo>
                  <a:pt x="2099189" y="479634"/>
                  <a:pt x="953937" y="403818"/>
                  <a:pt x="0" y="553998"/>
                </a:cubicBezTo>
                <a:cubicBezTo>
                  <a:pt x="33664" y="280549"/>
                  <a:pt x="22280" y="137140"/>
                  <a:pt x="0" y="0"/>
                </a:cubicBezTo>
                <a:close/>
              </a:path>
              <a:path w="2380147" h="553998" stroke="0" extrusionOk="0">
                <a:moveTo>
                  <a:pt x="0" y="0"/>
                </a:moveTo>
                <a:cubicBezTo>
                  <a:pt x="428942" y="-163938"/>
                  <a:pt x="1206446" y="72379"/>
                  <a:pt x="2380147" y="0"/>
                </a:cubicBezTo>
                <a:cubicBezTo>
                  <a:pt x="2394386" y="239594"/>
                  <a:pt x="2362511" y="339904"/>
                  <a:pt x="2380147" y="553998"/>
                </a:cubicBezTo>
                <a:cubicBezTo>
                  <a:pt x="1879367" y="556185"/>
                  <a:pt x="698455" y="572404"/>
                  <a:pt x="0" y="553998"/>
                </a:cubicBezTo>
                <a:cubicBezTo>
                  <a:pt x="24586" y="378983"/>
                  <a:pt x="20731" y="103374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05403766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3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الحل</a:t>
            </a:r>
            <a:endParaRPr lang="en-US" sz="3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598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0.00417 L 2.91667E-6 -0.00371 C -0.0013 -0.03796 2.91667E-6 -0.0713 -0.00209 -0.10509 C -0.00261 -0.10996 -0.00586 -0.11366 -0.00716 -0.11829 C -0.01029 -0.12732 -0.01289 -0.13658 -0.0155 -0.14514 C -0.01667 -0.15371 -0.01745 -0.16134 -0.01927 -0.16945 C -0.02188 -0.18357 -0.02891 -0.21134 -0.02891 -0.21111 C -0.02956 -0.21991 -0.03021 -0.22847 -0.03086 -0.23704 C -0.03203 -0.25208 -0.03516 -0.28218 -0.03516 -0.28171 C -0.03334 -0.31852 -0.03334 -0.32222 -0.03282 -0.36482 C -0.03151 -0.39537 -0.03151 -0.425 -0.03086 -0.45486 C -0.02956 -0.50579 -0.03151 -0.49028 -0.02761 -0.51806 C -0.02826 -0.54097 -0.02891 -0.59051 -0.03086 -0.61852 C -0.03086 -0.62269 -0.03203 -0.62662 -0.03282 -0.63056 C -0.03464 -0.64838 -0.03412 -0.64445 -0.03412 -0.65764 L -0.02891 -0.6632 " pathEditMode="relative" rAng="0" ptsTypes="AAAAAAAAAAAAAA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" y="-3294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0.00046 L -1.875E-6 0.00023 C -0.00104 -0.00857 -0.00169 -0.0162 -0.00286 -0.02431 C -0.00456 -0.03681 -0.00482 -0.03519 -0.00729 -0.04699 C -0.01185 -0.06574 -0.01211 -0.07269 -0.02018 -0.09491 C -0.02278 -0.10139 -0.02539 -0.10787 -0.0276 -0.11458 C -0.03021 -0.12338 -0.03203 -0.1338 -0.03489 -0.14282 C -0.04179 -0.16482 -0.04687 -0.17199 -0.05677 -0.19213 C -0.05859 -0.19583 -0.06054 -0.19907 -0.06224 -0.20324 C -0.06732 -0.21458 -0.07161 -0.22685 -0.07786 -0.23727 C -0.08112 -0.24282 -0.08463 -0.24815 -0.08776 -0.25394 C -0.0931 -0.26412 -0.09818 -0.27431 -0.10338 -0.28519 C -0.10586 -0.29028 -0.10768 -0.29699 -0.11041 -0.30185 C -0.11797 -0.31389 -0.12656 -0.32431 -0.13424 -0.33565 C -0.13659 -0.33889 -0.13828 -0.34282 -0.14075 -0.34583 C -0.16588 -0.37616 -0.14219 -0.34653 -0.16354 -0.37523 C -0.16471 -0.37639 -0.16627 -0.37755 -0.16719 -0.37917 C -0.16914 -0.38287 -0.1707 -0.38727 -0.17265 -0.39051 C -0.17604 -0.39607 -0.18021 -0.40023 -0.18268 -0.40602 C -0.18672 -0.41551 -0.19075 -0.42546 -0.19544 -0.43426 C -0.19778 -0.43866 -0.20013 -0.44306 -0.20273 -0.44699 C -0.20742 -0.45394 -0.21289 -0.45949 -0.21745 -0.46667 L -0.23463 -0.49352 C -0.23724 -0.49722 -0.23919 -0.50162 -0.24206 -0.50463 C -0.2444 -0.50741 -0.24674 -0.51042 -0.24935 -0.51296 C -0.25351 -0.51736 -0.25872 -0.51968 -0.26211 -0.52593 C -0.27591 -0.55046 -0.25846 -0.51991 -0.275 -0.5456 C -0.28242 -0.55718 -0.27708 -0.55394 -0.2832 -0.55648 C -0.28411 -0.55926 -0.28489 -0.56157 -0.28594 -0.56366 C -0.2875 -0.56667 -0.29414 -0.57315 -0.29583 -0.57523 C -0.29804 -0.57708 -0.30013 -0.57917 -0.30234 -0.58079 C -0.31159 -0.58681 -0.32265 -0.58796 -0.33242 -0.59028 C -0.33685 -0.5956 -0.3345 -0.59468 -0.33867 -0.59468 L -0.34323 -0.59468 " pathEditMode="relative" rAng="0" ptsTypes="AAAAAAAAAAAAAAAAAAAAAAAAAAAAAAAA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61" y="-2969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0.00024 L -2.29167E-6 0.00023 C -0.00898 -0.02477 0.00156 0.00277 -0.0276 -0.04537 C -0.03294 -0.05417 -0.03984 -0.06644 -0.04674 -0.07431 C -0.0487 -0.07662 -0.05169 -0.07755 -0.05377 -0.07963 C -0.05599 -0.08149 -0.05755 -0.08426 -0.05976 -0.08588 C -0.07018 -0.09491 -0.06172 -0.08588 -0.07187 -0.09352 C -0.072 -0.09375 -0.08672 -0.10625 -0.08906 -0.10741 C -0.09791 -0.11135 -0.10703 -0.11436 -0.11627 -0.1169 C -0.12005 -0.11829 -0.1237 -0.11875 -0.12747 -0.12014 C -0.13594 -0.12338 -0.1444 -0.12732 -0.15273 -0.13102 C -0.16002 -0.13426 -0.16419 -0.13704 -0.17187 -0.13936 C -0.17851 -0.14213 -0.18502 -0.14514 -0.19205 -0.14584 L -0.20208 -0.14699 C -0.2056 -0.14769 -0.20885 -0.14862 -0.21237 -0.14908 C -0.21719 -0.15 -0.2237 -0.15093 -0.22851 -0.15116 C -0.23385 -0.15301 -0.23997 -0.15556 -0.24557 -0.15672 C -0.24883 -0.15718 -0.25234 -0.15718 -0.25573 -0.15764 C -0.25768 -0.15764 -0.29961 -0.16042 -0.31823 -0.15556 C -0.32057 -0.1551 -0.32291 -0.15394 -0.32539 -0.15348 C -0.32747 -0.15371 -0.32942 -0.15394 -0.33151 -0.15463 C -0.33685 -0.15556 -0.33216 -0.15556 -0.33633 -0.15556 L -0.34323 -0.15463 " pathEditMode="relative" rAng="0" ptsTypes="AAAAAAAAAAAAAAAAAAAAA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61" y="-789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22222E-6 L 1.25E-6 0.00023 C 0.00052 -0.00787 0.0013 -0.01551 0.00221 -0.02292 C 0.00364 -0.03496 0.00391 -0.03334 0.00638 -0.04468 C 0.01016 -0.0625 0.01042 -0.06898 0.01758 -0.09028 C 0.01979 -0.0963 0.02239 -0.10232 0.02422 -0.1088 C 0.02656 -0.11736 0.02825 -0.12709 0.03073 -0.13588 C 0.03685 -0.15672 0.04141 -0.16366 0.05026 -0.18241 C 0.05182 -0.18611 0.05351 -0.18935 0.05508 -0.19329 C 0.05963 -0.20371 0.06354 -0.21574 0.06888 -0.22547 C 0.07187 -0.23079 0.075 -0.23588 0.07773 -0.24144 C 0.08255 -0.25093 0.08711 -0.26088 0.09167 -0.27107 C 0.09388 -0.27593 0.09544 -0.28241 0.09805 -0.28704 C 0.10469 -0.29838 0.11237 -0.30834 0.11927 -0.31922 C 0.12122 -0.32222 0.12279 -0.32593 0.125 -0.32847 C 0.14739 -0.35741 0.12604 -0.32917 0.14518 -0.35648 C 0.14622 -0.35787 0.14766 -0.35903 0.14844 -0.36065 C 0.15039 -0.36389 0.15156 -0.36806 0.15338 -0.3713 C 0.15625 -0.37662 0.16002 -0.38033 0.16224 -0.38588 C 0.16588 -0.39514 0.16953 -0.4044 0.17357 -0.4132 C 0.17578 -0.41713 0.17773 -0.42107 0.18008 -0.42477 C 0.18424 -0.43148 0.18919 -0.43681 0.1931 -0.44352 L 0.20859 -0.46922 C 0.21081 -0.47269 0.2125 -0.47685 0.2151 -0.47963 C 0.21719 -0.48241 0.21927 -0.48565 0.22161 -0.48773 C 0.22526 -0.49213 0.23008 -0.49398 0.23294 -0.5 C 0.24518 -0.52315 0.22969 -0.49422 0.24427 -0.51852 C 0.25104 -0.52986 0.24635 -0.52639 0.25169 -0.5294 C 0.25247 -0.53172 0.25312 -0.53403 0.25404 -0.53611 C 0.2556 -0.53866 0.26133 -0.54491 0.26315 -0.54676 C 0.26497 -0.54884 0.2668 -0.5507 0.26875 -0.55209 C 0.27695 -0.5581 0.28685 -0.55903 0.29557 -0.56134 C 0.29935 -0.56597 0.29739 -0.56574 0.30117 -0.56574 L 0.30547 -0.56574 " pathEditMode="relative" rAng="0" ptsTypes="AAAAAAAAAAAAAAAAAAAAAAAAAAAAAAAAAA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3" y="-28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.11227 L -0.00013 0.11273 C -0.0013 0.10185 -0.00429 0.09167 -0.00338 0.08125 C -0.00195 0.06621 0.00274 0.0551 0.00625 0.04352 C 0.02019 0.00116 0.02631 -0.01574 0.04193 -0.04282 C 0.04466 -0.04791 0.04779 -0.05115 0.05078 -0.05602 C 0.05899 -0.0706 0.06693 -0.08541 0.075 -0.10069 C 0.07761 -0.10555 0.08034 -0.11088 0.08308 -0.1162 C 0.0892 -0.12754 0.09844 -0.14467 0.10482 -0.1537 C 0.1224 -0.17916 0.12318 -0.17778 0.13789 -0.1956 C 0.14089 -0.19907 0.14375 -0.2037 0.14675 -0.20694 C 0.16159 -0.22245 0.18581 -0.25254 0.20248 -0.25532 C 0.22253 -0.25926 0.21055 -0.2574 0.23868 -0.25995 C 0.2418 -0.26157 0.2448 -0.2625 0.24766 -0.26435 C 0.25052 -0.26643 0.25365 -0.26921 0.25651 -0.27083 C 0.27201 -0.2794 0.27735 -0.27986 0.29206 -0.28403 C 0.2974 -0.28055 0.30287 -0.27778 0.30821 -0.27315 C 0.31003 -0.27176 0.31133 -0.26828 0.31302 -0.26666 C 0.31485 -0.26481 0.3168 -0.26435 0.31862 -0.26227 C 0.32279 -0.25694 0.32683 -0.25092 0.33073 -0.24444 C 0.33412 -0.23912 0.33698 -0.23217 0.34037 -0.22893 C 0.34128 -0.22824 0.34232 -0.22801 0.34284 -0.22662 C 0.34584 -0.22245 0.3474 -0.21898 0.35013 -0.21342 C 0.35274 -0.19166 0.34857 -0.22245 0.35339 -0.20231 C 0.35391 -0.19977 0.35365 -0.19629 0.35417 -0.19328 C 0.35573 -0.18356 0.35664 -0.18264 0.35899 -0.17592 C 0.35925 -0.17361 0.36003 -0.17129 0.36003 -0.16921 C 0.35951 -0.1662 0.35743 -0.16227 0.35743 -0.16203 L 0.35743 -0.16227 " pathEditMode="relative" rAng="0" ptsTypes="AAAAAAAAAAAAAAAAAAAAAAAAAAA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26" y="-1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0" grpId="2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4311B38-2410-1C8A-24CF-25B0BB7135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3531" y="1683143"/>
            <a:ext cx="1122098" cy="218676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EEDA93F-51E9-5358-6DF0-870AEE57EB1B}"/>
              </a:ext>
            </a:extLst>
          </p:cNvPr>
          <p:cNvSpPr/>
          <p:nvPr/>
        </p:nvSpPr>
        <p:spPr>
          <a:xfrm>
            <a:off x="8151940" y="3167390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550384" y="-1177"/>
                  <a:pt x="1445581" y="-145336"/>
                  <a:pt x="2380147" y="0"/>
                </a:cubicBezTo>
                <a:cubicBezTo>
                  <a:pt x="2375372" y="122771"/>
                  <a:pt x="2346964" y="426843"/>
                  <a:pt x="2380147" y="523220"/>
                </a:cubicBezTo>
                <a:cubicBezTo>
                  <a:pt x="2067318" y="523690"/>
                  <a:pt x="474140" y="480600"/>
                  <a:pt x="0" y="523220"/>
                </a:cubicBezTo>
                <a:cubicBezTo>
                  <a:pt x="10306" y="294777"/>
                  <a:pt x="18296" y="102480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349795" y="160358"/>
                  <a:pt x="1547640" y="106179"/>
                  <a:pt x="2380147" y="0"/>
                </a:cubicBezTo>
                <a:cubicBezTo>
                  <a:pt x="2361330" y="77605"/>
                  <a:pt x="2395345" y="285922"/>
                  <a:pt x="2380147" y="523220"/>
                </a:cubicBezTo>
                <a:cubicBezTo>
                  <a:pt x="1560949" y="527414"/>
                  <a:pt x="1082914" y="623348"/>
                  <a:pt x="0" y="523220"/>
                </a:cubicBezTo>
                <a:cubicBezTo>
                  <a:pt x="4603" y="426685"/>
                  <a:pt x="-11337" y="148309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5676226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الشخصيات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9CD7BD4-3BAF-E5D7-D9D2-765707D84133}"/>
              </a:ext>
            </a:extLst>
          </p:cNvPr>
          <p:cNvGrpSpPr/>
          <p:nvPr/>
        </p:nvGrpSpPr>
        <p:grpSpPr>
          <a:xfrm>
            <a:off x="6327055" y="1958258"/>
            <a:ext cx="1824885" cy="3280742"/>
            <a:chOff x="6655086" y="738183"/>
            <a:chExt cx="1824885" cy="525984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2DCE4C88-ECA0-A727-515C-F1464335BECC}"/>
                </a:ext>
              </a:extLst>
            </p:cNvPr>
            <p:cNvGrpSpPr/>
            <p:nvPr/>
          </p:nvGrpSpPr>
          <p:grpSpPr>
            <a:xfrm>
              <a:off x="6678842" y="738183"/>
              <a:ext cx="1801129" cy="5259847"/>
              <a:chOff x="6119754" y="647309"/>
              <a:chExt cx="1801129" cy="4369719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48E50FE6-61D3-038D-D8F0-23D2A6A81383}"/>
                  </a:ext>
                </a:extLst>
              </p:cNvPr>
              <p:cNvCxnSpPr/>
              <p:nvPr/>
            </p:nvCxnSpPr>
            <p:spPr>
              <a:xfrm flipH="1">
                <a:off x="7112000" y="2628391"/>
                <a:ext cx="808883" cy="0"/>
              </a:xfrm>
              <a:prstGeom prst="line">
                <a:avLst/>
              </a:prstGeom>
              <a:ln w="28575">
                <a:solidFill>
                  <a:srgbClr val="B35B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14513F4A-5EED-58E2-7472-26AEB490EA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11999" y="647309"/>
                <a:ext cx="0" cy="4369719"/>
              </a:xfrm>
              <a:prstGeom prst="line">
                <a:avLst/>
              </a:prstGeom>
              <a:ln w="28575">
                <a:solidFill>
                  <a:srgbClr val="B35B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1D04A7B5-BE61-C20A-7AB5-D0EC1AA26D23}"/>
                  </a:ext>
                </a:extLst>
              </p:cNvPr>
              <p:cNvCxnSpPr/>
              <p:nvPr/>
            </p:nvCxnSpPr>
            <p:spPr>
              <a:xfrm flipH="1">
                <a:off x="6119754" y="667761"/>
                <a:ext cx="1016001" cy="0"/>
              </a:xfrm>
              <a:prstGeom prst="straightConnector1">
                <a:avLst/>
              </a:prstGeom>
              <a:ln w="28575">
                <a:solidFill>
                  <a:srgbClr val="B35B6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145995AC-62C5-5982-C1F7-4D1E41C601E3}"/>
                </a:ext>
              </a:extLst>
            </p:cNvPr>
            <p:cNvCxnSpPr/>
            <p:nvPr/>
          </p:nvCxnSpPr>
          <p:spPr>
            <a:xfrm flipH="1">
              <a:off x="6655086" y="5974064"/>
              <a:ext cx="1016001" cy="0"/>
            </a:xfrm>
            <a:prstGeom prst="straightConnector1">
              <a:avLst/>
            </a:prstGeom>
            <a:ln w="28575">
              <a:solidFill>
                <a:srgbClr val="B35B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99D88381-8CB6-44C7-2412-BD2D9F69A1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2101" y="790001"/>
            <a:ext cx="1816765" cy="178628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4522EDD-7B3A-9F46-1215-7AD22B4060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3224" y="3759896"/>
            <a:ext cx="1982988" cy="2075793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D84FAF45-40C0-5B93-F179-250F01633800}"/>
              </a:ext>
            </a:extLst>
          </p:cNvPr>
          <p:cNvSpPr/>
          <p:nvPr/>
        </p:nvSpPr>
        <p:spPr>
          <a:xfrm>
            <a:off x="2869174" y="1538497"/>
            <a:ext cx="19014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العصفور</a:t>
            </a:r>
            <a:endParaRPr lang="en-US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561E8F7-36A6-ECDA-50CB-FDBE28685CA2}"/>
              </a:ext>
            </a:extLst>
          </p:cNvPr>
          <p:cNvSpPr/>
          <p:nvPr/>
        </p:nvSpPr>
        <p:spPr>
          <a:xfrm>
            <a:off x="3174505" y="4869501"/>
            <a:ext cx="100700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خالد</a:t>
            </a:r>
            <a:endParaRPr lang="en-US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352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8F55D0B-7E77-317A-6510-17A6643FF1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9791" y="2113140"/>
            <a:ext cx="1843338" cy="140593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EEDA93F-51E9-5358-6DF0-870AEE57EB1B}"/>
              </a:ext>
            </a:extLst>
          </p:cNvPr>
          <p:cNvSpPr/>
          <p:nvPr/>
        </p:nvSpPr>
        <p:spPr>
          <a:xfrm>
            <a:off x="8151940" y="3167390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550384" y="-1177"/>
                  <a:pt x="1445581" y="-145336"/>
                  <a:pt x="2380147" y="0"/>
                </a:cubicBezTo>
                <a:cubicBezTo>
                  <a:pt x="2375372" y="122771"/>
                  <a:pt x="2346964" y="426843"/>
                  <a:pt x="2380147" y="523220"/>
                </a:cubicBezTo>
                <a:cubicBezTo>
                  <a:pt x="2067318" y="523690"/>
                  <a:pt x="474140" y="480600"/>
                  <a:pt x="0" y="523220"/>
                </a:cubicBezTo>
                <a:cubicBezTo>
                  <a:pt x="10306" y="294777"/>
                  <a:pt x="18296" y="102480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349795" y="160358"/>
                  <a:pt x="1547640" y="106179"/>
                  <a:pt x="2380147" y="0"/>
                </a:cubicBezTo>
                <a:cubicBezTo>
                  <a:pt x="2361330" y="77605"/>
                  <a:pt x="2395345" y="285922"/>
                  <a:pt x="2380147" y="523220"/>
                </a:cubicBezTo>
                <a:cubicBezTo>
                  <a:pt x="1560949" y="527414"/>
                  <a:pt x="1082914" y="623348"/>
                  <a:pt x="0" y="523220"/>
                </a:cubicBezTo>
                <a:cubicBezTo>
                  <a:pt x="4603" y="426685"/>
                  <a:pt x="-11337" y="148309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5676226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الزمان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808CC-8F92-C99D-E2F7-EC901173F4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293" y="2103638"/>
            <a:ext cx="6759027" cy="2419807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3D82A13-C11D-01FD-1382-71E5DE45674A}"/>
              </a:ext>
            </a:extLst>
          </p:cNvPr>
          <p:cNvCxnSpPr/>
          <p:nvPr/>
        </p:nvCxnSpPr>
        <p:spPr>
          <a:xfrm flipH="1">
            <a:off x="7542715" y="3459778"/>
            <a:ext cx="609225" cy="0"/>
          </a:xfrm>
          <a:prstGeom prst="straightConnector1">
            <a:avLst/>
          </a:prstGeom>
          <a:ln w="38100">
            <a:solidFill>
              <a:srgbClr val="B35B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C8DBAE38-4624-EFD5-8C6A-7C115D44139B}"/>
              </a:ext>
            </a:extLst>
          </p:cNvPr>
          <p:cNvSpPr/>
          <p:nvPr/>
        </p:nvSpPr>
        <p:spPr>
          <a:xfrm>
            <a:off x="2947387" y="1246109"/>
            <a:ext cx="46907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اقْرأ النص وحدد زمان حدوث القصة :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377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15D4B3-3FD9-4B5E-506F-E6AC43A0C30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32087" y="2391550"/>
            <a:ext cx="1333441" cy="147474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EEDA93F-51E9-5358-6DF0-870AEE57EB1B}"/>
              </a:ext>
            </a:extLst>
          </p:cNvPr>
          <p:cNvSpPr/>
          <p:nvPr/>
        </p:nvSpPr>
        <p:spPr>
          <a:xfrm>
            <a:off x="8151940" y="3167390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550384" y="-1177"/>
                  <a:pt x="1445581" y="-145336"/>
                  <a:pt x="2380147" y="0"/>
                </a:cubicBezTo>
                <a:cubicBezTo>
                  <a:pt x="2375372" y="122771"/>
                  <a:pt x="2346964" y="426843"/>
                  <a:pt x="2380147" y="523220"/>
                </a:cubicBezTo>
                <a:cubicBezTo>
                  <a:pt x="2067318" y="523690"/>
                  <a:pt x="474140" y="480600"/>
                  <a:pt x="0" y="523220"/>
                </a:cubicBezTo>
                <a:cubicBezTo>
                  <a:pt x="10306" y="294777"/>
                  <a:pt x="18296" y="102480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349795" y="160358"/>
                  <a:pt x="1547640" y="106179"/>
                  <a:pt x="2380147" y="0"/>
                </a:cubicBezTo>
                <a:cubicBezTo>
                  <a:pt x="2361330" y="77605"/>
                  <a:pt x="2395345" y="285922"/>
                  <a:pt x="2380147" y="523220"/>
                </a:cubicBezTo>
                <a:cubicBezTo>
                  <a:pt x="1560949" y="527414"/>
                  <a:pt x="1082914" y="623348"/>
                  <a:pt x="0" y="523220"/>
                </a:cubicBezTo>
                <a:cubicBezTo>
                  <a:pt x="4603" y="426685"/>
                  <a:pt x="-11337" y="148309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5676226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الـمكان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ECA83-4308-9C68-F56D-C3DF5D6E94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5045" y="1481371"/>
            <a:ext cx="2428116" cy="274593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7D07B11-EF7C-C4D0-53A6-C5F9453E7EE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168"/>
          <a:stretch/>
        </p:blipFill>
        <p:spPr>
          <a:xfrm>
            <a:off x="1612025" y="1799178"/>
            <a:ext cx="3417941" cy="2428126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1146817-B28F-538B-8722-767A617DB614}"/>
              </a:ext>
            </a:extLst>
          </p:cNvPr>
          <p:cNvCxnSpPr>
            <a:cxnSpLocks/>
          </p:cNvCxnSpPr>
          <p:nvPr/>
        </p:nvCxnSpPr>
        <p:spPr>
          <a:xfrm flipH="1">
            <a:off x="7613161" y="3429000"/>
            <a:ext cx="538779" cy="0"/>
          </a:xfrm>
          <a:prstGeom prst="straightConnector1">
            <a:avLst/>
          </a:prstGeom>
          <a:ln w="38100">
            <a:solidFill>
              <a:srgbClr val="B35B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7AD3B9B-05AB-9396-C75B-81A19E53EA7E}"/>
              </a:ext>
            </a:extLst>
          </p:cNvPr>
          <p:cNvSpPr/>
          <p:nvPr/>
        </p:nvSpPr>
        <p:spPr>
          <a:xfrm>
            <a:off x="5755349" y="4457248"/>
            <a:ext cx="102784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البيت</a:t>
            </a:r>
            <a:endParaRPr lang="en-US" sz="40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AEB6E6-8281-CF7D-8254-2ABC587BA9E7}"/>
              </a:ext>
            </a:extLst>
          </p:cNvPr>
          <p:cNvSpPr/>
          <p:nvPr/>
        </p:nvSpPr>
        <p:spPr>
          <a:xfrm>
            <a:off x="1880221" y="4457248"/>
            <a:ext cx="262764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الحديقة العامة </a:t>
            </a:r>
            <a:endParaRPr lang="en-US" sz="40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AEBAEC-9858-5CBA-AB3C-C6FACFAA4755}"/>
              </a:ext>
            </a:extLst>
          </p:cNvPr>
          <p:cNvSpPr/>
          <p:nvPr/>
        </p:nvSpPr>
        <p:spPr>
          <a:xfrm>
            <a:off x="2185156" y="901751"/>
            <a:ext cx="56973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بالاستعانة بالصور حدد أماكن حدوث القصة  :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869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24" grpId="0"/>
      <p:bldP spid="2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88A85D5-5453-BEE3-6358-0B72BD27BC1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24072" y="2619916"/>
            <a:ext cx="1034962" cy="131230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EEDA93F-51E9-5358-6DF0-870AEE57EB1B}"/>
              </a:ext>
            </a:extLst>
          </p:cNvPr>
          <p:cNvSpPr/>
          <p:nvPr/>
        </p:nvSpPr>
        <p:spPr>
          <a:xfrm>
            <a:off x="8151940" y="3167390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550384" y="-1177"/>
                  <a:pt x="1445581" y="-145336"/>
                  <a:pt x="2380147" y="0"/>
                </a:cubicBezTo>
                <a:cubicBezTo>
                  <a:pt x="2375372" y="122771"/>
                  <a:pt x="2346964" y="426843"/>
                  <a:pt x="2380147" y="523220"/>
                </a:cubicBezTo>
                <a:cubicBezTo>
                  <a:pt x="2067318" y="523690"/>
                  <a:pt x="474140" y="480600"/>
                  <a:pt x="0" y="523220"/>
                </a:cubicBezTo>
                <a:cubicBezTo>
                  <a:pt x="10306" y="294777"/>
                  <a:pt x="18296" y="102480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349795" y="160358"/>
                  <a:pt x="1547640" y="106179"/>
                  <a:pt x="2380147" y="0"/>
                </a:cubicBezTo>
                <a:cubicBezTo>
                  <a:pt x="2361330" y="77605"/>
                  <a:pt x="2395345" y="285922"/>
                  <a:pt x="2380147" y="523220"/>
                </a:cubicBezTo>
                <a:cubicBezTo>
                  <a:pt x="1560949" y="527414"/>
                  <a:pt x="1082914" y="623348"/>
                  <a:pt x="0" y="523220"/>
                </a:cubicBezTo>
                <a:cubicBezTo>
                  <a:pt x="4603" y="426685"/>
                  <a:pt x="-11337" y="148309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5676226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الْـمُشكلة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18C6AAB-6EF6-4EB0-24FC-3D990AF99E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1603" y="1397367"/>
            <a:ext cx="2100535" cy="3860194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1858EFA-ECDB-534B-44F2-1843BB779144}"/>
              </a:ext>
            </a:extLst>
          </p:cNvPr>
          <p:cNvCxnSpPr>
            <a:cxnSpLocks/>
          </p:cNvCxnSpPr>
          <p:nvPr/>
        </p:nvCxnSpPr>
        <p:spPr>
          <a:xfrm flipH="1">
            <a:off x="7613161" y="3429000"/>
            <a:ext cx="538779" cy="0"/>
          </a:xfrm>
          <a:prstGeom prst="straightConnector1">
            <a:avLst/>
          </a:prstGeom>
          <a:ln w="38100">
            <a:solidFill>
              <a:srgbClr val="B35B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4383FFDC-AB07-20CA-5B41-3299A5A6A7A5}"/>
              </a:ext>
            </a:extLst>
          </p:cNvPr>
          <p:cNvSpPr/>
          <p:nvPr/>
        </p:nvSpPr>
        <p:spPr>
          <a:xfrm>
            <a:off x="420207" y="3105835"/>
            <a:ext cx="46394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بالنظ</a:t>
            </a:r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ر إلى الصورة تحدث عن المشكلة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C79D941-20E1-2BE7-9955-D2C3EE73A55C}"/>
              </a:ext>
            </a:extLst>
          </p:cNvPr>
          <p:cNvSpPr txBox="1">
            <a:spLocks/>
          </p:cNvSpPr>
          <p:nvPr/>
        </p:nvSpPr>
        <p:spPr>
          <a:xfrm>
            <a:off x="710588" y="5576113"/>
            <a:ext cx="10893417" cy="85681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BH" sz="3600" b="1" dirty="0">
                <a:solidFill>
                  <a:srgbClr val="EB5445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قَرَرَّ خالِد أَن يُحَرِرَّ الْعُصْفور دون أَن يَتْرِك لَه </a:t>
            </a:r>
            <a:r>
              <a:rPr lang="ar-AE" sz="3600" b="1" dirty="0">
                <a:solidFill>
                  <a:srgbClr val="EB5445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حرية الاختيار</a:t>
            </a:r>
            <a:r>
              <a:rPr lang="ar-BH" sz="3600" b="1" dirty="0">
                <a:solidFill>
                  <a:srgbClr val="EB5445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ويُجْبِرْهُ على تَرْك الْقَفِص. </a:t>
            </a:r>
          </a:p>
        </p:txBody>
      </p:sp>
    </p:spTree>
    <p:extLst>
      <p:ext uri="{BB962C8B-B14F-4D97-AF65-F5344CB8AC3E}">
        <p14:creationId xmlns:p14="http://schemas.microsoft.com/office/powerpoint/2010/main" val="224402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F7A59A3-9D36-4F9E-7770-CA1C09E0056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5593" y="2286849"/>
            <a:ext cx="1333441" cy="1645371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EEDA93F-51E9-5358-6DF0-870AEE57EB1B}"/>
              </a:ext>
            </a:extLst>
          </p:cNvPr>
          <p:cNvSpPr/>
          <p:nvPr/>
        </p:nvSpPr>
        <p:spPr>
          <a:xfrm>
            <a:off x="8151940" y="3167390"/>
            <a:ext cx="2380147" cy="523220"/>
          </a:xfrm>
          <a:custGeom>
            <a:avLst/>
            <a:gdLst>
              <a:gd name="connsiteX0" fmla="*/ 0 w 2380147"/>
              <a:gd name="connsiteY0" fmla="*/ 0 h 523220"/>
              <a:gd name="connsiteX1" fmla="*/ 2380147 w 2380147"/>
              <a:gd name="connsiteY1" fmla="*/ 0 h 523220"/>
              <a:gd name="connsiteX2" fmla="*/ 2380147 w 2380147"/>
              <a:gd name="connsiteY2" fmla="*/ 523220 h 523220"/>
              <a:gd name="connsiteX3" fmla="*/ 0 w 2380147"/>
              <a:gd name="connsiteY3" fmla="*/ 523220 h 523220"/>
              <a:gd name="connsiteX4" fmla="*/ 0 w 2380147"/>
              <a:gd name="connsiteY4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0147" h="523220" fill="none" extrusionOk="0">
                <a:moveTo>
                  <a:pt x="0" y="0"/>
                </a:moveTo>
                <a:cubicBezTo>
                  <a:pt x="550384" y="-1177"/>
                  <a:pt x="1445581" y="-145336"/>
                  <a:pt x="2380147" y="0"/>
                </a:cubicBezTo>
                <a:cubicBezTo>
                  <a:pt x="2375372" y="122771"/>
                  <a:pt x="2346964" y="426843"/>
                  <a:pt x="2380147" y="523220"/>
                </a:cubicBezTo>
                <a:cubicBezTo>
                  <a:pt x="2067318" y="523690"/>
                  <a:pt x="474140" y="480600"/>
                  <a:pt x="0" y="523220"/>
                </a:cubicBezTo>
                <a:cubicBezTo>
                  <a:pt x="10306" y="294777"/>
                  <a:pt x="18296" y="102480"/>
                  <a:pt x="0" y="0"/>
                </a:cubicBezTo>
                <a:close/>
              </a:path>
              <a:path w="2380147" h="523220" stroke="0" extrusionOk="0">
                <a:moveTo>
                  <a:pt x="0" y="0"/>
                </a:moveTo>
                <a:cubicBezTo>
                  <a:pt x="349795" y="160358"/>
                  <a:pt x="1547640" y="106179"/>
                  <a:pt x="2380147" y="0"/>
                </a:cubicBezTo>
                <a:cubicBezTo>
                  <a:pt x="2361330" y="77605"/>
                  <a:pt x="2395345" y="285922"/>
                  <a:pt x="2380147" y="523220"/>
                </a:cubicBezTo>
                <a:cubicBezTo>
                  <a:pt x="1560949" y="527414"/>
                  <a:pt x="1082914" y="623348"/>
                  <a:pt x="0" y="523220"/>
                </a:cubicBezTo>
                <a:cubicBezTo>
                  <a:pt x="4603" y="426685"/>
                  <a:pt x="-11337" y="148309"/>
                  <a:pt x="0" y="0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567622603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الحل</a:t>
            </a:r>
            <a:endParaRPr 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CC1D81-39D6-1A0A-695F-EBEA03EBB0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4801" y="1538497"/>
            <a:ext cx="3738880" cy="3400902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3C5656A9-27A1-82C2-E3AB-1596E775CBD7}"/>
              </a:ext>
            </a:extLst>
          </p:cNvPr>
          <p:cNvCxnSpPr/>
          <p:nvPr/>
        </p:nvCxnSpPr>
        <p:spPr>
          <a:xfrm flipH="1">
            <a:off x="7542715" y="3429000"/>
            <a:ext cx="609225" cy="0"/>
          </a:xfrm>
          <a:prstGeom prst="straightConnector1">
            <a:avLst/>
          </a:prstGeom>
          <a:ln w="38100">
            <a:solidFill>
              <a:srgbClr val="B35B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19170798-3227-FA9D-1590-D341094817F4}"/>
              </a:ext>
            </a:extLst>
          </p:cNvPr>
          <p:cNvSpPr/>
          <p:nvPr/>
        </p:nvSpPr>
        <p:spPr>
          <a:xfrm>
            <a:off x="1617512" y="988403"/>
            <a:ext cx="63546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كَيْفَ تَغيَّرت الأحداث وحلَّت هذه المشكلة  ؟</a:t>
            </a:r>
            <a:endParaRPr lang="en-US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453AFC8-F320-7394-55B1-F1542F7FD59C}"/>
              </a:ext>
            </a:extLst>
          </p:cNvPr>
          <p:cNvSpPr txBox="1">
            <a:spLocks/>
          </p:cNvSpPr>
          <p:nvPr/>
        </p:nvSpPr>
        <p:spPr>
          <a:xfrm>
            <a:off x="184455" y="5270799"/>
            <a:ext cx="11574579" cy="85681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10000"/>
              </a:lnSpc>
            </a:pPr>
            <a:r>
              <a:rPr lang="ar-BH" sz="3600" b="1" dirty="0">
                <a:solidFill>
                  <a:srgbClr val="EB5445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قَرَرَّ خالِد أَن يتْرك باب الْقَفَصِ مَفْتوحًا للعصفور حتى يُقرِر هل يبقى أو يحرر نَفْسهُ مِن الْقَفَص. </a:t>
            </a:r>
          </a:p>
        </p:txBody>
      </p:sp>
    </p:spTree>
    <p:extLst>
      <p:ext uri="{BB962C8B-B14F-4D97-AF65-F5344CB8AC3E}">
        <p14:creationId xmlns:p14="http://schemas.microsoft.com/office/powerpoint/2010/main" val="2128872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2" name="كرتون لوني تونز _ تسرب ماء _ كرتون نتورك مينا">
            <a:hlinkClick r:id="" action="ppaction://media"/>
            <a:extLst>
              <a:ext uri="{FF2B5EF4-FFF2-40B4-BE49-F238E27FC236}">
                <a16:creationId xmlns:a16="http://schemas.microsoft.com/office/drawing/2014/main" id="{14FA26A5-488D-2324-32E4-8CA849BAAD7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40627" y="378137"/>
            <a:ext cx="7396558" cy="416056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AB607C-5578-774B-7C43-EA6C55820F75}"/>
              </a:ext>
            </a:extLst>
          </p:cNvPr>
          <p:cNvSpPr/>
          <p:nvPr/>
        </p:nvSpPr>
        <p:spPr>
          <a:xfrm>
            <a:off x="7610349" y="4600578"/>
            <a:ext cx="38154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ما المشكلة التي واجهت الرجل ؟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A0E558-E41E-8B4E-808E-B78D9DCA7BCD}"/>
              </a:ext>
            </a:extLst>
          </p:cNvPr>
          <p:cNvSpPr/>
          <p:nvPr/>
        </p:nvSpPr>
        <p:spPr>
          <a:xfrm>
            <a:off x="5762786" y="4959947"/>
            <a:ext cx="1693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يتسرب </a:t>
            </a:r>
            <a:endParaRPr lang="en-US" sz="54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F23BD0-4EC7-1832-4E14-E844194B996E}"/>
              </a:ext>
            </a:extLst>
          </p:cNvPr>
          <p:cNvSpPr/>
          <p:nvPr/>
        </p:nvSpPr>
        <p:spPr>
          <a:xfrm>
            <a:off x="2230022" y="5965639"/>
            <a:ext cx="84593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هل فقط الماء هو الذي يتسرب ؟ لنتعرف أكثر استخدامات كلمة يتسرب  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202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DF6E65-EDD0-8066-607A-105C1CBB77A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63"/>
          <a:stretch/>
        </p:blipFill>
        <p:spPr>
          <a:xfrm>
            <a:off x="2357119" y="281639"/>
            <a:ext cx="7843521" cy="6214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07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1EA7F8-D8F5-BE07-41AE-5CB34D6CC1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264"/>
          <a:stretch/>
        </p:blipFill>
        <p:spPr>
          <a:xfrm>
            <a:off x="1375845" y="339211"/>
            <a:ext cx="10231524" cy="6041269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973BFF-98BE-9DEA-A2DF-DF65EE71009E}"/>
              </a:ext>
            </a:extLst>
          </p:cNvPr>
          <p:cNvSpPr/>
          <p:nvPr/>
        </p:nvSpPr>
        <p:spPr>
          <a:xfrm>
            <a:off x="2193708" y="3840481"/>
            <a:ext cx="66175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تَتَـسَرَّبُ الرمالُ للدّاخل بِسبب الرِّياح.</a:t>
            </a:r>
            <a:endParaRPr lang="en-US" sz="48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81F054-FEBD-84A3-3CD5-C21584811D28}"/>
              </a:ext>
            </a:extLst>
          </p:cNvPr>
          <p:cNvSpPr/>
          <p:nvPr/>
        </p:nvSpPr>
        <p:spPr>
          <a:xfrm>
            <a:off x="3770839" y="4715301"/>
            <a:ext cx="498726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تَسَّرب الْحزن لِقلب الطِّفل .</a:t>
            </a:r>
            <a:endParaRPr lang="en-US" sz="48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D65D3B-5F82-28F6-4BC0-A4ED43EE9316}"/>
              </a:ext>
            </a:extLst>
          </p:cNvPr>
          <p:cNvSpPr/>
          <p:nvPr/>
        </p:nvSpPr>
        <p:spPr>
          <a:xfrm>
            <a:off x="4003925" y="5603466"/>
            <a:ext cx="41841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تَسَرَّبت الأخبار  بِسرعةٍ.</a:t>
            </a:r>
            <a:endParaRPr lang="en-US" sz="48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78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54444A-54EC-4207-CAAB-E111FA39D8E4}"/>
              </a:ext>
            </a:extLst>
          </p:cNvPr>
          <p:cNvSpPr/>
          <p:nvPr/>
        </p:nvSpPr>
        <p:spPr>
          <a:xfrm>
            <a:off x="242888" y="221456"/>
            <a:ext cx="11706224" cy="6415088"/>
          </a:xfrm>
          <a:custGeom>
            <a:avLst/>
            <a:gdLst>
              <a:gd name="connsiteX0" fmla="*/ 0 w 11706224"/>
              <a:gd name="connsiteY0" fmla="*/ 0 h 6415088"/>
              <a:gd name="connsiteX1" fmla="*/ 11706224 w 11706224"/>
              <a:gd name="connsiteY1" fmla="*/ 0 h 6415088"/>
              <a:gd name="connsiteX2" fmla="*/ 11706224 w 11706224"/>
              <a:gd name="connsiteY2" fmla="*/ 6415088 h 6415088"/>
              <a:gd name="connsiteX3" fmla="*/ 0 w 11706224"/>
              <a:gd name="connsiteY3" fmla="*/ 6415088 h 6415088"/>
              <a:gd name="connsiteX4" fmla="*/ 0 w 11706224"/>
              <a:gd name="connsiteY4" fmla="*/ 0 h 641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06224" h="6415088" fill="none" extrusionOk="0">
                <a:moveTo>
                  <a:pt x="0" y="0"/>
                </a:moveTo>
                <a:cubicBezTo>
                  <a:pt x="3452218" y="-70574"/>
                  <a:pt x="9169958" y="-5047"/>
                  <a:pt x="11706224" y="0"/>
                </a:cubicBezTo>
                <a:cubicBezTo>
                  <a:pt x="11622354" y="2701611"/>
                  <a:pt x="11648154" y="3297761"/>
                  <a:pt x="11706224" y="6415088"/>
                </a:cubicBezTo>
                <a:cubicBezTo>
                  <a:pt x="7107388" y="6340646"/>
                  <a:pt x="1372454" y="6264046"/>
                  <a:pt x="0" y="6415088"/>
                </a:cubicBezTo>
                <a:cubicBezTo>
                  <a:pt x="66589" y="4021130"/>
                  <a:pt x="-85101" y="2008314"/>
                  <a:pt x="0" y="0"/>
                </a:cubicBezTo>
                <a:close/>
              </a:path>
              <a:path w="11706224" h="6415088" stroke="0" extrusionOk="0">
                <a:moveTo>
                  <a:pt x="0" y="0"/>
                </a:moveTo>
                <a:cubicBezTo>
                  <a:pt x="5621210" y="50070"/>
                  <a:pt x="6253760" y="-86840"/>
                  <a:pt x="11706224" y="0"/>
                </a:cubicBezTo>
                <a:cubicBezTo>
                  <a:pt x="11605936" y="3119878"/>
                  <a:pt x="11765378" y="5463076"/>
                  <a:pt x="11706224" y="6415088"/>
                </a:cubicBezTo>
                <a:cubicBezTo>
                  <a:pt x="9318846" y="6525890"/>
                  <a:pt x="4458046" y="6508162"/>
                  <a:pt x="0" y="6415088"/>
                </a:cubicBezTo>
                <a:cubicBezTo>
                  <a:pt x="107367" y="4891341"/>
                  <a:pt x="-125628" y="2397485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07900000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AC5CEE3-3060-39BB-C9EA-A6F4A6FE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048286"/>
            <a:ext cx="1528762" cy="980423"/>
          </a:xfrm>
          <a:prstGeom prst="rect">
            <a:avLst/>
          </a:prstGeom>
        </p:spPr>
      </p:pic>
      <p:sp>
        <p:nvSpPr>
          <p:cNvPr id="7" name="Arrow: Pentagon 6">
            <a:extLst>
              <a:ext uri="{FF2B5EF4-FFF2-40B4-BE49-F238E27FC236}">
                <a16:creationId xmlns:a16="http://schemas.microsoft.com/office/drawing/2014/main" id="{8FB41DAA-1C3C-F708-4D7D-AADE7E35E329}"/>
              </a:ext>
            </a:extLst>
          </p:cNvPr>
          <p:cNvSpPr/>
          <p:nvPr/>
        </p:nvSpPr>
        <p:spPr>
          <a:xfrm>
            <a:off x="0" y="484742"/>
            <a:ext cx="1421176" cy="462709"/>
          </a:xfrm>
          <a:custGeom>
            <a:avLst/>
            <a:gdLst>
              <a:gd name="connsiteX0" fmla="*/ 0 w 1421176"/>
              <a:gd name="connsiteY0" fmla="*/ 0 h 462709"/>
              <a:gd name="connsiteX1" fmla="*/ 1189822 w 1421176"/>
              <a:gd name="connsiteY1" fmla="*/ 0 h 462709"/>
              <a:gd name="connsiteX2" fmla="*/ 1421176 w 1421176"/>
              <a:gd name="connsiteY2" fmla="*/ 231355 h 462709"/>
              <a:gd name="connsiteX3" fmla="*/ 1189822 w 1421176"/>
              <a:gd name="connsiteY3" fmla="*/ 462709 h 462709"/>
              <a:gd name="connsiteX4" fmla="*/ 0 w 1421176"/>
              <a:gd name="connsiteY4" fmla="*/ 462709 h 462709"/>
              <a:gd name="connsiteX5" fmla="*/ 0 w 1421176"/>
              <a:gd name="connsiteY5" fmla="*/ 0 h 462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1176" h="462709" fill="none" extrusionOk="0">
                <a:moveTo>
                  <a:pt x="0" y="0"/>
                </a:moveTo>
                <a:cubicBezTo>
                  <a:pt x="397177" y="85750"/>
                  <a:pt x="1045454" y="59267"/>
                  <a:pt x="1189822" y="0"/>
                </a:cubicBezTo>
                <a:cubicBezTo>
                  <a:pt x="1284973" y="92274"/>
                  <a:pt x="1379640" y="152142"/>
                  <a:pt x="1421176" y="231355"/>
                </a:cubicBezTo>
                <a:cubicBezTo>
                  <a:pt x="1357400" y="274898"/>
                  <a:pt x="1230856" y="435132"/>
                  <a:pt x="1189822" y="462709"/>
                </a:cubicBezTo>
                <a:cubicBezTo>
                  <a:pt x="754561" y="373158"/>
                  <a:pt x="276455" y="386103"/>
                  <a:pt x="0" y="462709"/>
                </a:cubicBezTo>
                <a:cubicBezTo>
                  <a:pt x="-10829" y="259873"/>
                  <a:pt x="6710" y="187080"/>
                  <a:pt x="0" y="0"/>
                </a:cubicBezTo>
                <a:close/>
              </a:path>
              <a:path w="1421176" h="462709" stroke="0" extrusionOk="0">
                <a:moveTo>
                  <a:pt x="0" y="0"/>
                </a:moveTo>
                <a:cubicBezTo>
                  <a:pt x="196871" y="-83507"/>
                  <a:pt x="925719" y="82165"/>
                  <a:pt x="1189822" y="0"/>
                </a:cubicBezTo>
                <a:cubicBezTo>
                  <a:pt x="1316462" y="96797"/>
                  <a:pt x="1366060" y="194107"/>
                  <a:pt x="1421176" y="231355"/>
                </a:cubicBezTo>
                <a:cubicBezTo>
                  <a:pt x="1350950" y="267863"/>
                  <a:pt x="1236124" y="457065"/>
                  <a:pt x="1189822" y="462709"/>
                </a:cubicBezTo>
                <a:cubicBezTo>
                  <a:pt x="959568" y="391122"/>
                  <a:pt x="469233" y="400591"/>
                  <a:pt x="0" y="462709"/>
                </a:cubicBezTo>
                <a:cubicBezTo>
                  <a:pt x="15049" y="307023"/>
                  <a:pt x="-24085" y="126149"/>
                  <a:pt x="0" y="0"/>
                </a:cubicBezTo>
                <a:close/>
              </a:path>
            </a:pathLst>
          </a:custGeom>
          <a:solidFill>
            <a:srgbClr val="EB5445"/>
          </a:solidFill>
          <a:ln>
            <a:extLst>
              <a:ext uri="{C807C97D-BFC1-408E-A445-0C87EB9F89A2}">
                <ask:lineSketchStyleProps xmlns:ask="http://schemas.microsoft.com/office/drawing/2018/sketchyshapes" sd="1837849941">
                  <a:prstGeom prst="homePlat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/>
              <a:t>عرض الدرس</a:t>
            </a:r>
            <a:endParaRPr lang="en-AE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E8DE61-0CBA-CAC5-CB0A-A5976BDAC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36544"/>
            <a:ext cx="2021747" cy="3214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E059211-470A-EF55-8C9E-11B55476D18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36"/>
          <a:stretch/>
        </p:blipFill>
        <p:spPr>
          <a:xfrm>
            <a:off x="2346960" y="375778"/>
            <a:ext cx="8619140" cy="610644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366D30-8A2B-CAC2-8E42-EFFBF9157976}"/>
              </a:ext>
            </a:extLst>
          </p:cNvPr>
          <p:cNvSpPr/>
          <p:nvPr/>
        </p:nvSpPr>
        <p:spPr>
          <a:xfrm>
            <a:off x="7417906" y="2150629"/>
            <a:ext cx="33281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يَـ / تَـ / سَـرْ/ رَ/بُ</a:t>
            </a:r>
            <a:endParaRPr lang="en-US" sz="54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696F7A-628D-5AF5-7020-6E9AEFC6C8A7}"/>
              </a:ext>
            </a:extLst>
          </p:cNvPr>
          <p:cNvSpPr/>
          <p:nvPr/>
        </p:nvSpPr>
        <p:spPr>
          <a:xfrm>
            <a:off x="2648461" y="1896201"/>
            <a:ext cx="16209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rgbClr val="EB544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يَتَـوَقَّف</a:t>
            </a:r>
            <a:endParaRPr lang="en-US" sz="5400" b="1" cap="none" spc="0" dirty="0">
              <a:ln w="0"/>
              <a:solidFill>
                <a:srgbClr val="EB544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9187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185</Words>
  <Application>Microsoft Office PowerPoint</Application>
  <PresentationFormat>Widescreen</PresentationFormat>
  <Paragraphs>50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المسافري</dc:creator>
  <cp:lastModifiedBy>مريم المسافري</cp:lastModifiedBy>
  <cp:revision>52</cp:revision>
  <dcterms:created xsi:type="dcterms:W3CDTF">2022-12-14T05:45:31Z</dcterms:created>
  <dcterms:modified xsi:type="dcterms:W3CDTF">2022-12-26T03:13:30Z</dcterms:modified>
</cp:coreProperties>
</file>