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sldIdLst>
    <p:sldId id="387" r:id="rId2"/>
    <p:sldId id="386" r:id="rId3"/>
    <p:sldId id="272" r:id="rId4"/>
    <p:sldId id="378" r:id="rId5"/>
    <p:sldId id="278" r:id="rId6"/>
    <p:sldId id="347" r:id="rId7"/>
    <p:sldId id="282" r:id="rId8"/>
    <p:sldId id="330" r:id="rId9"/>
    <p:sldId id="350" r:id="rId10"/>
    <p:sldId id="354" r:id="rId11"/>
    <p:sldId id="355" r:id="rId12"/>
    <p:sldId id="356" r:id="rId13"/>
    <p:sldId id="357" r:id="rId14"/>
    <p:sldId id="358" r:id="rId15"/>
    <p:sldId id="359" r:id="rId16"/>
    <p:sldId id="360" r:id="rId17"/>
    <p:sldId id="361" r:id="rId18"/>
    <p:sldId id="348" r:id="rId19"/>
    <p:sldId id="383" r:id="rId20"/>
    <p:sldId id="384" r:id="rId21"/>
    <p:sldId id="379" r:id="rId22"/>
    <p:sldId id="380" r:id="rId23"/>
    <p:sldId id="381" r:id="rId24"/>
    <p:sldId id="382" r:id="rId25"/>
    <p:sldId id="385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73B"/>
    <a:srgbClr val="1E08C4"/>
    <a:srgbClr val="000000"/>
    <a:srgbClr val="FF99FF"/>
    <a:srgbClr val="1EA21E"/>
    <a:srgbClr val="FFCC00"/>
    <a:srgbClr val="FFFFFF"/>
    <a:srgbClr val="C82004"/>
    <a:srgbClr val="00FF99"/>
    <a:srgbClr val="D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34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2DF343-D01F-4197-A7BC-DB2665EC3C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9BDC4B-FE04-465D-8FEC-39F2685B27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328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9BDC4B-FE04-465D-8FEC-39F2685B2761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996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  <a:endParaRPr lang="hi-IN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092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hi-IN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362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156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hi-IN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hi-IN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61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hi-IN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hi-IN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316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565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283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hi-IN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333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i-IN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680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hi-IN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893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hi-IN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93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العنوان الرئيسي</a:t>
            </a:r>
            <a:endParaRPr lang="hi-IN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hi-IN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FD88F-7888-4096-A853-B0CB7F6AC2CB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5F927-20EE-48C2-BCA7-AC65796099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583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i-I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1"/>
          <p:cNvSpPr txBox="1">
            <a:spLocks/>
          </p:cNvSpPr>
          <p:nvPr/>
        </p:nvSpPr>
        <p:spPr>
          <a:xfrm>
            <a:off x="2280744" y="2418151"/>
            <a:ext cx="6280717" cy="1078231"/>
          </a:xfrm>
          <a:prstGeom prst="rect">
            <a:avLst/>
          </a:prstGeom>
        </p:spPr>
        <p:txBody>
          <a:bodyPr vert="horz" lIns="86258" tIns="43129" rIns="86258" bIns="43129" rtlCol="1" anchor="ctr">
            <a:normAutofit fontScale="97500"/>
          </a:bodyPr>
          <a:lstStyle/>
          <a:p>
            <a:pPr algn="ctr" rtl="1">
              <a:spcBef>
                <a:spcPct val="0"/>
              </a:spcBef>
              <a:defRPr/>
            </a:pPr>
            <a:endParaRPr lang="ar-AE" sz="4151" dirty="0">
              <a:latin typeface="+mj-lt"/>
              <a:ea typeface="+mj-ea"/>
              <a:cs typeface="+mj-cs"/>
            </a:endParaRPr>
          </a:p>
        </p:txBody>
      </p:sp>
      <p:sp>
        <p:nvSpPr>
          <p:cNvPr id="7" name="عنوان 1"/>
          <p:cNvSpPr txBox="1">
            <a:spLocks/>
          </p:cNvSpPr>
          <p:nvPr/>
        </p:nvSpPr>
        <p:spPr>
          <a:xfrm>
            <a:off x="5089554" y="5855038"/>
            <a:ext cx="3337129" cy="673899"/>
          </a:xfrm>
          <a:prstGeom prst="rect">
            <a:avLst/>
          </a:prstGeom>
        </p:spPr>
        <p:txBody>
          <a:bodyPr vert="horz" lIns="86258" tIns="43129" rIns="86258" bIns="43129" rtlCol="1" anchor="ctr">
            <a:normAutofit fontScale="97500"/>
          </a:bodyPr>
          <a:lstStyle/>
          <a:p>
            <a:pPr lvl="0" algn="ctr" rtl="1">
              <a:spcBef>
                <a:spcPct val="0"/>
              </a:spcBef>
            </a:pPr>
            <a:r>
              <a:rPr lang="ar-AE" sz="2641" dirty="0">
                <a:solidFill>
                  <a:schemeClr val="bg2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الكتاب المدرسي من </a:t>
            </a:r>
            <a:r>
              <a:rPr lang="en-US" sz="2641" dirty="0">
                <a:solidFill>
                  <a:schemeClr val="bg2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24 - 31</a:t>
            </a:r>
            <a:endParaRPr lang="ar-AE" sz="2641" dirty="0">
              <a:solidFill>
                <a:schemeClr val="bg2">
                  <a:lumMod val="1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عنوان 1"/>
          <p:cNvSpPr txBox="1">
            <a:spLocks/>
          </p:cNvSpPr>
          <p:nvPr/>
        </p:nvSpPr>
        <p:spPr>
          <a:xfrm>
            <a:off x="5476324" y="1407302"/>
            <a:ext cx="3004293" cy="8086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vert="horz" lIns="86258" tIns="43129" rIns="86258" bIns="43129" rtlCol="1" anchor="ctr">
            <a:normAutofit fontScale="75000" lnSpcReduction="20000"/>
          </a:bodyPr>
          <a:lstStyle/>
          <a:p>
            <a:pPr algn="ctr" rtl="1">
              <a:spcBef>
                <a:spcPct val="0"/>
              </a:spcBef>
              <a:defRPr/>
            </a:pPr>
            <a:r>
              <a:rPr lang="ar-AE" sz="4151" dirty="0">
                <a:ln>
                  <a:solidFill>
                    <a:sysClr val="windowText" lastClr="000000"/>
                  </a:solidFill>
                </a:ln>
                <a:latin typeface="+mj-lt"/>
                <a:ea typeface="+mj-ea"/>
                <a:cs typeface="+mj-cs"/>
              </a:rPr>
              <a:t>الفصل الدراسي الأول</a:t>
            </a:r>
          </a:p>
        </p:txBody>
      </p:sp>
      <p:sp>
        <p:nvSpPr>
          <p:cNvPr id="9" name="عنوان 1"/>
          <p:cNvSpPr txBox="1">
            <a:spLocks/>
          </p:cNvSpPr>
          <p:nvPr/>
        </p:nvSpPr>
        <p:spPr>
          <a:xfrm>
            <a:off x="5434585" y="3226832"/>
            <a:ext cx="3046000" cy="741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vert="horz" lIns="86258" tIns="43129" rIns="86258" bIns="43129" rtlCol="1" anchor="ctr">
            <a:normAutofit fontScale="97500"/>
          </a:bodyPr>
          <a:lstStyle/>
          <a:p>
            <a:pPr algn="ctr">
              <a:spcBef>
                <a:spcPct val="0"/>
              </a:spcBef>
            </a:pPr>
            <a:r>
              <a:rPr lang="ar-AE" sz="2264" dirty="0"/>
              <a:t>الوحدة الأولى- الدرس الثاني</a:t>
            </a:r>
          </a:p>
        </p:txBody>
      </p:sp>
      <p:sp>
        <p:nvSpPr>
          <p:cNvPr id="10" name="عنوان 1"/>
          <p:cNvSpPr txBox="1">
            <a:spLocks/>
          </p:cNvSpPr>
          <p:nvPr/>
        </p:nvSpPr>
        <p:spPr>
          <a:xfrm>
            <a:off x="1472065" y="5113748"/>
            <a:ext cx="7143302" cy="80867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vert="horz" lIns="86258" tIns="43129" rIns="86258" bIns="43129" rtlCol="1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ar-AE" sz="4151" b="1" dirty="0"/>
              <a:t>اسم الدرس / السبع الموبقات</a:t>
            </a:r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90" y="560071"/>
            <a:ext cx="3671372" cy="447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54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://www.wallcoo.com/nature/Summer_Fantasy_Landscapes/wallpapers/1920x1200/Summer_Fantasy_landscape_by_photo_manipulation_203257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مستطيل 4"/>
          <p:cNvSpPr/>
          <p:nvPr/>
        </p:nvSpPr>
        <p:spPr>
          <a:xfrm>
            <a:off x="1483581" y="4957402"/>
            <a:ext cx="597218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2" name="شبه منحرف 1"/>
          <p:cNvSpPr/>
          <p:nvPr/>
        </p:nvSpPr>
        <p:spPr>
          <a:xfrm>
            <a:off x="1066800" y="152400"/>
            <a:ext cx="7315200" cy="5942463"/>
          </a:xfrm>
          <a:prstGeom prst="trapezoid">
            <a:avLst/>
          </a:prstGeom>
          <a:solidFill>
            <a:srgbClr val="F7F73B"/>
          </a:solidFill>
          <a:scene3d>
            <a:camera prst="perspectiveRelaxedModerately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13800" b="1" dirty="0">
                <a:solidFill>
                  <a:srgbClr val="002060"/>
                </a:solidFill>
              </a:rPr>
              <a:t>السبعُ المُوبِقات</a:t>
            </a:r>
          </a:p>
        </p:txBody>
      </p:sp>
    </p:spTree>
    <p:extLst>
      <p:ext uri="{BB962C8B-B14F-4D97-AF65-F5344CB8AC3E}">
        <p14:creationId xmlns:p14="http://schemas.microsoft.com/office/powerpoint/2010/main" val="279478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ستطيل 4"/>
          <p:cNvSpPr/>
          <p:nvPr/>
        </p:nvSpPr>
        <p:spPr>
          <a:xfrm>
            <a:off x="1483581" y="4957402"/>
            <a:ext cx="597218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1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-2599359" y="6371955"/>
            <a:ext cx="15193688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lang="ar-AE" sz="2400" dirty="0">
                <a:solidFill>
                  <a:schemeClr val="bg1"/>
                </a:solidFill>
              </a:rPr>
              <a:t>اللَّهُمُّ اِنْكِ أَعَطِيَّتَنَا الإسلام مِنْ غَيْرَ ان نُسَالَكَ - فَلَا تُحَرِّمُنَا الْجِنَّةَ وَنَحْنُ نُسَالَكَ</a:t>
            </a:r>
            <a:endParaRPr lang="en-US" altLang="ar-AE" sz="24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70312" y="609600"/>
            <a:ext cx="2820888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AE" sz="4000" b="1" dirty="0">
                <a:ln w="11430"/>
                <a:solidFill>
                  <a:srgbClr val="1E08C4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السبع المُوبِقات</a:t>
            </a:r>
            <a:endParaRPr lang="ar-EG" sz="4000" b="1" dirty="0">
              <a:ln w="11430"/>
              <a:solidFill>
                <a:srgbClr val="1E08C4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مستطيل 14"/>
          <p:cNvSpPr/>
          <p:nvPr/>
        </p:nvSpPr>
        <p:spPr>
          <a:xfrm>
            <a:off x="685800" y="1600200"/>
            <a:ext cx="80297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charset="0"/>
                <a:cs typeface="+mj-cs"/>
              </a:rPr>
              <a:t>نواتج التعلم المٌتوقعة بإذن الله تعالى</a:t>
            </a:r>
            <a:endParaRPr lang="en-US" sz="5400" b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+mj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130" y="2438400"/>
            <a:ext cx="9108414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69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مستطيل 3"/>
          <p:cNvSpPr/>
          <p:nvPr/>
        </p:nvSpPr>
        <p:spPr>
          <a:xfrm>
            <a:off x="3331071" y="797004"/>
            <a:ext cx="255167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66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ال</a:t>
            </a:r>
            <a:r>
              <a:rPr lang="ar-AE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ت</a:t>
            </a:r>
            <a:r>
              <a:rPr lang="ar-SA" sz="66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هي</a:t>
            </a:r>
            <a:r>
              <a:rPr lang="ar-AE" sz="66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ــ</a:t>
            </a:r>
            <a:r>
              <a:rPr lang="ar-SA" sz="66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ئة</a:t>
            </a:r>
            <a:endParaRPr lang="en-US" sz="6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0"/>
            <a:ext cx="9144000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90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762000"/>
            <a:ext cx="8970498" cy="1600200"/>
          </a:xfrm>
          <a:prstGeom prst="rect">
            <a:avLst/>
          </a:prstGeom>
        </p:spPr>
      </p:pic>
      <p:sp>
        <p:nvSpPr>
          <p:cNvPr id="3" name="مستطيل 2"/>
          <p:cNvSpPr/>
          <p:nvPr/>
        </p:nvSpPr>
        <p:spPr>
          <a:xfrm>
            <a:off x="5865372" y="2537685"/>
            <a:ext cx="2099157" cy="619272"/>
          </a:xfrm>
          <a:prstGeom prst="rect">
            <a:avLst/>
          </a:prstGeom>
          <a:solidFill>
            <a:srgbClr val="F7F73B"/>
          </a:solidFill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اتباع الشيطان</a:t>
            </a:r>
            <a:endParaRPr lang="en-US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1600200" y="2602468"/>
            <a:ext cx="2079416" cy="580993"/>
          </a:xfrm>
          <a:prstGeom prst="rect">
            <a:avLst/>
          </a:prstGeom>
          <a:solidFill>
            <a:srgbClr val="F7F73B"/>
          </a:solidFill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ضعف الايمان </a:t>
            </a:r>
          </a:p>
        </p:txBody>
      </p:sp>
      <p:sp>
        <p:nvSpPr>
          <p:cNvPr id="5" name="مستطيل 4"/>
          <p:cNvSpPr/>
          <p:nvPr/>
        </p:nvSpPr>
        <p:spPr>
          <a:xfrm>
            <a:off x="962205" y="3797958"/>
            <a:ext cx="3355406" cy="580993"/>
          </a:xfrm>
          <a:prstGeom prst="rect">
            <a:avLst/>
          </a:prstGeom>
          <a:solidFill>
            <a:srgbClr val="F7F73B"/>
          </a:solidFill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عدم استشعار مراقبة الله</a:t>
            </a:r>
          </a:p>
        </p:txBody>
      </p:sp>
      <p:sp>
        <p:nvSpPr>
          <p:cNvPr id="6" name="مستطيل 5"/>
          <p:cNvSpPr/>
          <p:nvPr/>
        </p:nvSpPr>
        <p:spPr>
          <a:xfrm>
            <a:off x="5939364" y="3810000"/>
            <a:ext cx="1951175" cy="580993"/>
          </a:xfrm>
          <a:prstGeom prst="rect">
            <a:avLst/>
          </a:prstGeom>
          <a:solidFill>
            <a:srgbClr val="F7F73B"/>
          </a:solidFill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رفقاء السوء </a:t>
            </a:r>
          </a:p>
        </p:txBody>
      </p:sp>
    </p:spTree>
    <p:extLst>
      <p:ext uri="{BB962C8B-B14F-4D97-AF65-F5344CB8AC3E}">
        <p14:creationId xmlns:p14="http://schemas.microsoft.com/office/powerpoint/2010/main" val="1984394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" y="-81366"/>
            <a:ext cx="9172724" cy="70059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750332"/>
            <a:ext cx="8610600" cy="4882093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2057400" y="5715000"/>
            <a:ext cx="6137757" cy="592726"/>
          </a:xfrm>
          <a:prstGeom prst="rect">
            <a:avLst/>
          </a:prstGeom>
          <a:solidFill>
            <a:srgbClr val="F7F73B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رواه البخاري ومسلم</a:t>
            </a:r>
            <a:endParaRPr lang="en-US" sz="32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954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" y="-81366"/>
            <a:ext cx="9172724" cy="70059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838200"/>
            <a:ext cx="8534400" cy="525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382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9600"/>
            <a:ext cx="9144000" cy="4114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8800"/>
            <a:ext cx="9144000" cy="2032000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828800" y="5715000"/>
            <a:ext cx="6137757" cy="592726"/>
          </a:xfrm>
          <a:prstGeom prst="rect">
            <a:avLst/>
          </a:prstGeom>
          <a:solidFill>
            <a:srgbClr val="F7F73B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لأنه أعظم الذنوب ولا ينفع معه طاعة</a:t>
            </a:r>
            <a:endParaRPr lang="en-US" sz="32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89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9538"/>
            <a:ext cx="9144000" cy="2438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3138"/>
            <a:ext cx="9144000" cy="1834662"/>
          </a:xfrm>
          <a:prstGeom prst="rect">
            <a:avLst/>
          </a:prstGeom>
        </p:spPr>
      </p:pic>
      <p:cxnSp>
        <p:nvCxnSpPr>
          <p:cNvPr id="3" name="رابط مستقيم 2"/>
          <p:cNvCxnSpPr/>
          <p:nvPr/>
        </p:nvCxnSpPr>
        <p:spPr>
          <a:xfrm flipH="1">
            <a:off x="1295400" y="2362200"/>
            <a:ext cx="7696200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" name="رابط مستقيم 7"/>
          <p:cNvCxnSpPr/>
          <p:nvPr/>
        </p:nvCxnSpPr>
        <p:spPr>
          <a:xfrm flipH="1">
            <a:off x="6553200" y="2895600"/>
            <a:ext cx="17526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رابط مستقيم 9"/>
          <p:cNvCxnSpPr/>
          <p:nvPr/>
        </p:nvCxnSpPr>
        <p:spPr>
          <a:xfrm flipH="1">
            <a:off x="2133600" y="2895600"/>
            <a:ext cx="28194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رابط مستقيم 11"/>
          <p:cNvCxnSpPr/>
          <p:nvPr/>
        </p:nvCxnSpPr>
        <p:spPr>
          <a:xfrm flipH="1">
            <a:off x="228600" y="4648200"/>
            <a:ext cx="3352800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رابط مستقيم 13"/>
          <p:cNvCxnSpPr/>
          <p:nvPr/>
        </p:nvCxnSpPr>
        <p:spPr>
          <a:xfrm flipH="1">
            <a:off x="4191000" y="5105400"/>
            <a:ext cx="4800600" cy="7620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3939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9600"/>
            <a:ext cx="9144000" cy="5715000"/>
          </a:xfrm>
          <a:prstGeom prst="rect">
            <a:avLst/>
          </a:prstGeom>
        </p:spPr>
      </p:pic>
      <p:sp>
        <p:nvSpPr>
          <p:cNvPr id="5" name="مستطيل 4"/>
          <p:cNvSpPr/>
          <p:nvPr/>
        </p:nvSpPr>
        <p:spPr>
          <a:xfrm>
            <a:off x="228600" y="2514600"/>
            <a:ext cx="6442557" cy="530145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SA" sz="2800" b="1" dirty="0"/>
              <a:t>استقطاب المشاهد</a:t>
            </a:r>
            <a:endParaRPr lang="en-US" sz="4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28600" y="3170737"/>
            <a:ext cx="6442557" cy="530145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SA" sz="2800" b="1">
                <a:solidFill>
                  <a:schemeClr val="bg1"/>
                </a:solidFill>
              </a:rPr>
              <a:t>الربح وخداع الناس </a:t>
            </a:r>
            <a:endParaRPr lang="en-US" sz="4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228600" y="5562600"/>
            <a:ext cx="8458200" cy="592726"/>
          </a:xfrm>
          <a:prstGeom prst="rect">
            <a:avLst/>
          </a:prstGeom>
          <a:solidFill>
            <a:srgbClr val="F7F73B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غير صحيح، </a:t>
            </a:r>
            <a:r>
              <a:rPr lang="ar-SA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إن كان كما يدعي فليضاعف أموال المحتال نفسه </a:t>
            </a: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28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9600"/>
            <a:ext cx="9144000" cy="3962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4191000"/>
            <a:ext cx="8382000" cy="2457793"/>
          </a:xfrm>
          <a:prstGeom prst="rect">
            <a:avLst/>
          </a:prstGeom>
        </p:spPr>
      </p:pic>
      <p:cxnSp>
        <p:nvCxnSpPr>
          <p:cNvPr id="3" name="رابط مستقيم 2"/>
          <p:cNvCxnSpPr/>
          <p:nvPr/>
        </p:nvCxnSpPr>
        <p:spPr>
          <a:xfrm flipH="1">
            <a:off x="3276600" y="1600200"/>
            <a:ext cx="1905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رابط مستقيم 6"/>
          <p:cNvCxnSpPr/>
          <p:nvPr/>
        </p:nvCxnSpPr>
        <p:spPr>
          <a:xfrm flipH="1">
            <a:off x="1676400" y="1981200"/>
            <a:ext cx="40386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رابط مستقيم 9"/>
          <p:cNvCxnSpPr/>
          <p:nvPr/>
        </p:nvCxnSpPr>
        <p:spPr>
          <a:xfrm flipH="1">
            <a:off x="1143000" y="3810000"/>
            <a:ext cx="7239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مستطيل 11"/>
          <p:cNvSpPr/>
          <p:nvPr/>
        </p:nvSpPr>
        <p:spPr>
          <a:xfrm>
            <a:off x="3733800" y="5867400"/>
            <a:ext cx="2971800" cy="553357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SA" sz="2800" b="1" dirty="0"/>
              <a:t>القتل ، وغضب الله عليه</a:t>
            </a:r>
            <a:endParaRPr lang="en-US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838200" y="5867400"/>
            <a:ext cx="2819400" cy="530145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SA" sz="2800" b="1" dirty="0"/>
              <a:t>الدية وصيام شهرين </a:t>
            </a:r>
            <a:endParaRPr lang="en-US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86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5029200"/>
          </a:xfrm>
          <a:prstGeom prst="rect">
            <a:avLst/>
          </a:prstGeom>
        </p:spPr>
      </p:pic>
      <p:cxnSp>
        <p:nvCxnSpPr>
          <p:cNvPr id="5" name="رابط مستقيم 4"/>
          <p:cNvCxnSpPr/>
          <p:nvPr/>
        </p:nvCxnSpPr>
        <p:spPr>
          <a:xfrm flipH="1">
            <a:off x="1752600" y="2133600"/>
            <a:ext cx="50292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رابط مستقيم 5"/>
          <p:cNvCxnSpPr/>
          <p:nvPr/>
        </p:nvCxnSpPr>
        <p:spPr>
          <a:xfrm flipH="1">
            <a:off x="76200" y="3276600"/>
            <a:ext cx="14478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رابط مستقيم 7"/>
          <p:cNvCxnSpPr/>
          <p:nvPr/>
        </p:nvCxnSpPr>
        <p:spPr>
          <a:xfrm flipH="1">
            <a:off x="1143000" y="3810000"/>
            <a:ext cx="7010400" cy="762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3660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8" y="838200"/>
            <a:ext cx="8945223" cy="4495800"/>
          </a:xfrm>
          <a:prstGeom prst="rect">
            <a:avLst/>
          </a:prstGeom>
        </p:spPr>
      </p:pic>
      <p:sp>
        <p:nvSpPr>
          <p:cNvPr id="5" name="مستطيل 4"/>
          <p:cNvSpPr/>
          <p:nvPr/>
        </p:nvSpPr>
        <p:spPr>
          <a:xfrm>
            <a:off x="6553200" y="3505200"/>
            <a:ext cx="1981200" cy="1380443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تراكم الديون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عدم القدرة على السداد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438400" y="3505200"/>
            <a:ext cx="1981200" cy="1380443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سداد الديون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استئناف التجارة من جديد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4495800" y="3505200"/>
            <a:ext cx="1981200" cy="148303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سوء الإدارة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السرقة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حريق</a:t>
            </a:r>
            <a:endParaRPr lang="en-US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304800" y="3505200"/>
            <a:ext cx="1981200" cy="138044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جدولة الديون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البحث عن مصادر تمويل </a:t>
            </a:r>
            <a:endParaRPr lang="en-US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66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47800"/>
            <a:ext cx="9128760" cy="3505200"/>
          </a:xfrm>
          <a:prstGeom prst="rect">
            <a:avLst/>
          </a:prstGeom>
        </p:spPr>
      </p:pic>
      <p:sp>
        <p:nvSpPr>
          <p:cNvPr id="5" name="مستطيل 4"/>
          <p:cNvSpPr/>
          <p:nvPr/>
        </p:nvSpPr>
        <p:spPr>
          <a:xfrm>
            <a:off x="3429000" y="3505200"/>
            <a:ext cx="2819400" cy="530145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SA" sz="2800" b="1" dirty="0"/>
              <a:t>زيادة</a:t>
            </a:r>
            <a:endParaRPr lang="en-US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457200" y="3505200"/>
            <a:ext cx="2819400" cy="5301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SA" sz="2800" b="1" dirty="0"/>
              <a:t>مبادلة مال بمال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3505200" y="4114800"/>
            <a:ext cx="2819400" cy="5301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حرام</a:t>
            </a:r>
            <a:endParaRPr lang="en-US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381000" y="4114800"/>
            <a:ext cx="2819400" cy="530145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حلال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231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4" y="2438400"/>
            <a:ext cx="9087076" cy="4114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9144000" cy="2286000"/>
          </a:xfrm>
          <a:prstGeom prst="rect">
            <a:avLst/>
          </a:prstGeom>
        </p:spPr>
      </p:pic>
      <p:sp>
        <p:nvSpPr>
          <p:cNvPr id="7" name="مستطيل 6"/>
          <p:cNvSpPr/>
          <p:nvPr/>
        </p:nvSpPr>
        <p:spPr>
          <a:xfrm>
            <a:off x="152400" y="6019800"/>
            <a:ext cx="8839200" cy="48750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وفرت لهم دور الرعاية – سنت لهم القوانين التي تحمي حقوقهم – نشرت التوعية بحقهم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رابط مستقيم 7"/>
          <p:cNvCxnSpPr/>
          <p:nvPr/>
        </p:nvCxnSpPr>
        <p:spPr>
          <a:xfrm flipH="1">
            <a:off x="4648200" y="1066800"/>
            <a:ext cx="44196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607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647"/>
            <a:ext cx="9144000" cy="41117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9144000" cy="1981200"/>
          </a:xfrm>
          <a:prstGeom prst="rect">
            <a:avLst/>
          </a:prstGeom>
        </p:spPr>
      </p:pic>
      <p:cxnSp>
        <p:nvCxnSpPr>
          <p:cNvPr id="6" name="رابط مستقيم 5"/>
          <p:cNvCxnSpPr/>
          <p:nvPr/>
        </p:nvCxnSpPr>
        <p:spPr>
          <a:xfrm flipH="1">
            <a:off x="5334000" y="1524000"/>
            <a:ext cx="35814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رابط مستقيم 6"/>
          <p:cNvCxnSpPr/>
          <p:nvPr/>
        </p:nvCxnSpPr>
        <p:spPr>
          <a:xfrm flipH="1">
            <a:off x="3962400" y="2362200"/>
            <a:ext cx="50292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رابط مستقيم 7"/>
          <p:cNvCxnSpPr/>
          <p:nvPr/>
        </p:nvCxnSpPr>
        <p:spPr>
          <a:xfrm flipH="1">
            <a:off x="304800" y="1981200"/>
            <a:ext cx="12192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رابط مستقيم 10"/>
          <p:cNvCxnSpPr/>
          <p:nvPr/>
        </p:nvCxnSpPr>
        <p:spPr>
          <a:xfrm flipH="1">
            <a:off x="1600200" y="4038600"/>
            <a:ext cx="73152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مستطيل 13"/>
          <p:cNvSpPr/>
          <p:nvPr/>
        </p:nvSpPr>
        <p:spPr>
          <a:xfrm>
            <a:off x="990600" y="5791200"/>
            <a:ext cx="6858000" cy="55335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SA" sz="2800" b="1" dirty="0"/>
              <a:t>القوات المسلحة والأجهزة الأمنية، والأجهزة القضائية</a:t>
            </a:r>
            <a:endParaRPr lang="en-US" sz="4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80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4726"/>
            <a:ext cx="9144000" cy="27228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9144000" cy="1905000"/>
          </a:xfrm>
          <a:prstGeom prst="rect">
            <a:avLst/>
          </a:prstGeom>
        </p:spPr>
      </p:pic>
      <p:cxnSp>
        <p:nvCxnSpPr>
          <p:cNvPr id="6" name="رابط مستقيم 5"/>
          <p:cNvCxnSpPr/>
          <p:nvPr/>
        </p:nvCxnSpPr>
        <p:spPr>
          <a:xfrm flipH="1">
            <a:off x="6781800" y="2133600"/>
            <a:ext cx="22098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رابط مستقيم 6"/>
          <p:cNvCxnSpPr/>
          <p:nvPr/>
        </p:nvCxnSpPr>
        <p:spPr>
          <a:xfrm flipH="1">
            <a:off x="228600" y="2133600"/>
            <a:ext cx="38862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رابط مستقيم 8"/>
          <p:cNvCxnSpPr/>
          <p:nvPr/>
        </p:nvCxnSpPr>
        <p:spPr>
          <a:xfrm flipH="1">
            <a:off x="3200400" y="2743200"/>
            <a:ext cx="57150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0738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9144000" cy="5181600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533400" y="2438400"/>
            <a:ext cx="8305800" cy="59272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لأنه خرج عن أمر الله بصيانة أعراض الناس</a:t>
            </a:r>
            <a:endParaRPr lang="en-US" sz="32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552138" y="5410200"/>
            <a:ext cx="8305800" cy="1119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تصرف غير صحيح والحل في نصحه وتحذير الناس منه والابلاغ عنه للجهات المتخصصة</a:t>
            </a:r>
            <a:endParaRPr lang="en-US" sz="32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73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45532"/>
            <a:ext cx="9144000" cy="6107667"/>
          </a:xfrm>
          <a:prstGeom prst="rect">
            <a:avLst/>
          </a:prstGeom>
        </p:spPr>
      </p:pic>
      <p:sp>
        <p:nvSpPr>
          <p:cNvPr id="4" name="مستطيل 3"/>
          <p:cNvSpPr/>
          <p:nvPr/>
        </p:nvSpPr>
        <p:spPr>
          <a:xfrm>
            <a:off x="6248400" y="3733800"/>
            <a:ext cx="1981200" cy="2361993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السحر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قتل النفس التي حرم الله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أكل الربا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أكل مال اليتيم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التولي يوم الزحف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قذف المحصنات</a:t>
            </a:r>
            <a:endParaRPr lang="ar-AE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3200400" y="3352800"/>
            <a:ext cx="2362200" cy="99116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من مات أبوه دون البلوغ</a:t>
            </a:r>
            <a:endParaRPr lang="en-US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3200400" y="5029200"/>
            <a:ext cx="2362200" cy="5301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2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المهلكات</a:t>
            </a:r>
            <a:endParaRPr lang="en-US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381000" y="3733800"/>
            <a:ext cx="1981200" cy="2075696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بيان حرمة النفس الإنسانية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الحرص على أكل الحلال الطيب</a:t>
            </a:r>
          </a:p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صون أراض الناس واجب شرعي</a:t>
            </a:r>
          </a:p>
        </p:txBody>
      </p:sp>
    </p:spTree>
    <p:extLst>
      <p:ext uri="{BB962C8B-B14F-4D97-AF65-F5344CB8AC3E}">
        <p14:creationId xmlns:p14="http://schemas.microsoft.com/office/powerpoint/2010/main" val="90739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600200"/>
            <a:ext cx="6819753" cy="304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8318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6019800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381000" y="3276600"/>
            <a:ext cx="8305800" cy="592726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يدل على خطورتها ووجوب الابتعاد عنها</a:t>
            </a:r>
            <a:endParaRPr lang="en-US" sz="3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381000" y="4648200"/>
            <a:ext cx="8305800" cy="59272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يسبب ارتفاع الأسعار – انعدام البركة من المال – كساد التجارة</a:t>
            </a:r>
            <a:endParaRPr lang="en-US" sz="32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381000" y="1752600"/>
            <a:ext cx="8305800" cy="59272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لأنه إنكار لوجود الله وتسوية بين من يخلق ومن لا يخلق</a:t>
            </a:r>
            <a:endParaRPr lang="en-US" sz="32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457200" y="6172200"/>
            <a:ext cx="8305800" cy="592726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الإضرار بالأسر – ضياع السمعة – انتشار الفاحشة</a:t>
            </a:r>
            <a:endParaRPr lang="en-US" sz="3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32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14400"/>
            <a:ext cx="9144000" cy="5410200"/>
          </a:xfrm>
          <a:prstGeom prst="rect">
            <a:avLst/>
          </a:prstGeom>
        </p:spPr>
      </p:pic>
      <p:sp>
        <p:nvSpPr>
          <p:cNvPr id="4" name="مستطيل 3"/>
          <p:cNvSpPr/>
          <p:nvPr/>
        </p:nvSpPr>
        <p:spPr>
          <a:xfrm>
            <a:off x="609600" y="1752600"/>
            <a:ext cx="8305800" cy="59272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AE" sz="32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حتى لا يترك فريسة للضياع – وتعويضاً عن فقدان الأب</a:t>
            </a:r>
            <a:endParaRPr lang="en-US" sz="32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رابط مستقيم 5"/>
          <p:cNvCxnSpPr/>
          <p:nvPr/>
        </p:nvCxnSpPr>
        <p:spPr>
          <a:xfrm flipH="1">
            <a:off x="3276600" y="4419600"/>
            <a:ext cx="5334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رابط مستقيم 7"/>
          <p:cNvCxnSpPr/>
          <p:nvPr/>
        </p:nvCxnSpPr>
        <p:spPr>
          <a:xfrm flipH="1">
            <a:off x="3886200" y="5638800"/>
            <a:ext cx="6858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رابط مستقيم 8"/>
          <p:cNvCxnSpPr/>
          <p:nvPr/>
        </p:nvCxnSpPr>
        <p:spPr>
          <a:xfrm flipH="1">
            <a:off x="2057400" y="5029200"/>
            <a:ext cx="762000" cy="0"/>
          </a:xfrm>
          <a:prstGeom prst="line">
            <a:avLst/>
          </a:prstGeom>
          <a:ln>
            <a:solidFill>
              <a:srgbClr val="1E08C4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84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9483"/>
            <a:ext cx="8983031" cy="449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91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9600"/>
            <a:ext cx="91440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5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6397</TotalTime>
  <Words>245</Words>
  <Application>Microsoft Office PowerPoint</Application>
  <PresentationFormat>عرض على الشاشة (4:3)</PresentationFormat>
  <Paragraphs>54</Paragraphs>
  <Slides>25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25</vt:i4>
      </vt:variant>
    </vt:vector>
  </HeadingPairs>
  <TitlesOfParts>
    <vt:vector size="30" baseType="lpstr">
      <vt:lpstr>Arial</vt:lpstr>
      <vt:lpstr>Calibri</vt:lpstr>
      <vt:lpstr>Mangal</vt:lpstr>
      <vt:lpstr>Times New Roman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ali</dc:creator>
  <cp:lastModifiedBy>kial alain</cp:lastModifiedBy>
  <cp:revision>553</cp:revision>
  <dcterms:created xsi:type="dcterms:W3CDTF">2012-09-25T17:41:53Z</dcterms:created>
  <dcterms:modified xsi:type="dcterms:W3CDTF">2016-10-21T06:44:30Z</dcterms:modified>
</cp:coreProperties>
</file>