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270" r:id="rId4"/>
    <p:sldId id="260" r:id="rId5"/>
    <p:sldId id="261" r:id="rId6"/>
    <p:sldId id="258" r:id="rId7"/>
    <p:sldId id="259" r:id="rId8"/>
    <p:sldId id="262" r:id="rId9"/>
    <p:sldId id="263" r:id="rId10"/>
    <p:sldId id="264" r:id="rId11"/>
    <p:sldId id="265" r:id="rId12"/>
    <p:sldId id="266" r:id="rId13"/>
    <p:sldId id="271" r:id="rId14"/>
    <p:sldId id="272" r:id="rId15"/>
    <p:sldId id="273" r:id="rId16"/>
    <p:sldId id="275" r:id="rId17"/>
    <p:sldId id="274" r:id="rId18"/>
    <p:sldId id="267" r:id="rId19"/>
    <p:sldId id="268" r:id="rId20"/>
    <p:sldId id="269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000099"/>
    <a:srgbClr val="422C16"/>
    <a:srgbClr val="0C788E"/>
    <a:srgbClr val="025198"/>
    <a:srgbClr val="1C1C1C"/>
    <a:srgbClr val="660066"/>
    <a:srgbClr val="0000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75" autoAdjust="0"/>
    <p:restoredTop sz="94652" autoAdjust="0"/>
  </p:normalViewPr>
  <p:slideViewPr>
    <p:cSldViewPr>
      <p:cViewPr varScale="1">
        <p:scale>
          <a:sx n="81" d="100"/>
          <a:sy n="81" d="100"/>
        </p:scale>
        <p:origin x="122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FE853F7-E273-4B51-9463-EC888D77B7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89A4DC27-D3F8-468E-8203-792E01DAB5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31F5DCA-775C-4089-9DDA-0C9614DE5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FFA26A6-5748-44B8-B15E-E2EA1F1A6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CAF5D95-1C80-47F5-9C8B-867291F8F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FBD05-8641-41EF-9390-D0F129F18A26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3286095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C1F5ACD-42B2-47A5-BE63-06D3F49ED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B2FA788-CC32-47B9-B8DD-650F33C8E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D1D95DD-4FAB-4383-8A66-CD8C592A7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86140C9-C95A-43EB-B701-55F82C73D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890A165-4A6E-4BA7-B27C-661D107DE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7378C-C315-4E86-8087-45D1DA75BFC6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3547506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BFCF3D5-70B5-4949-AE41-E64B5ACB2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99338341-DCCC-4F79-8851-EB7F491D63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7351A81-CB8B-4EFD-96DA-881CDC80E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6823604-41A7-428C-8E23-E4A5AE597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C59F393-BC32-48FE-8845-BAEE100C8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F93B9-A007-4167-A627-EAFF4C931EDE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14013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F5101E9-1FB2-47BA-9851-F6888A654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D7CEE85-B56E-4F1E-B046-EFC0A60C05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F0A16433-9A02-403A-A434-51CFAA4A4A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6BC46D7-8536-454E-8BB7-4814A2E98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01B53685-FAD2-4B1D-ACCF-80034D01B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259449B-9725-4F3A-9C31-D2DDE642F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D30D4B-CB99-4DB2-9514-12EDC25D64B0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2407827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E627D2C-B305-4703-9276-C28B4CE91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969237B8-B0AA-4AAA-BE16-E63FF4E7AB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8943BC28-DC03-4FD7-B4DF-6392202FE7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CFEA8881-0F2C-49C8-A67B-131CBBE78F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4D280490-C46A-4D91-BB22-6F9C403113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B28133DD-C3EE-440A-B1BC-56627C708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C848A2A8-033B-462C-85FB-8AD0A0C2D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DD230F06-89ED-4708-ACA1-AB2AAE220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8D4C1-88E1-4895-A653-BAD89D92314B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4272618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DB005C2-9D9D-46B2-BCC9-66C6627D1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F5AA400A-6DC6-45AA-AC1F-0F5A657A5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BE98E919-4711-4A51-BACC-77CC77F4A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78C52FD3-185E-4D1A-A78C-3204D48DB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D37C1-7D38-4792-A457-9100EB2CEBE8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1505392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B7BC3414-B6BE-4A43-B0B2-F4FD36411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B0D35CCA-9273-47B4-80F3-659E237A3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39AF4739-29BC-4CE4-96EC-E0C1C5430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BBD85-9034-45A5-A991-4AD3DAFCDFC6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776047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A19A6DB-1EFA-4E58-A9A8-061E2AA2A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B4ADDE7-90B9-4D05-9929-2247F1EEB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ED7AA8B4-6F6D-4BB8-84C3-CD5CC044E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13A56BC-9C0B-42CC-A267-4C6FA3B73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813677E7-E4EA-4E50-AF1F-A43DB18BC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F54AAA6B-F2EA-4972-98A9-48685FEF1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42FB75-B674-4C7A-BCC4-ACDD2D2BF5EF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15011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47F2669-D5E7-454E-84C0-DEB2430E6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340F81AE-4F34-4A5E-B0A2-36423C0AF2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9D6B61BE-C0AD-4B40-B65C-B4DAF2C49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حرر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07E0AA0-88E8-4C7B-A5B6-9B6EF003E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6424171-0E13-46F8-97F5-083BA147B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D25B781-7058-461C-85D3-0E63DFEB0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684B14-6E6C-42A2-BD4E-AF53CE1EBAF2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2254058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FE41711-22B8-49A5-BC3C-CA8828846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17E92D5C-6518-4DB9-99E0-9D3530938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65EE425-C392-4468-AC07-A133CCFDD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6C309FA-A016-45A6-9676-067CD2B0C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61B30E7-80F4-46EA-AB96-50665442F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A5A7E-F02F-4767-AE22-8A3EA1683692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4246945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09536502-ADEA-4368-91DF-1EACA8B0DA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AE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57FE7B6D-E03D-4994-9952-4935E636F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حرر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AE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8C68853-5D54-4AAA-A236-5F0CDA45E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7DF4975-554F-4F78-81B4-153AD73B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ar-AE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F71D9FB-5059-4059-A0BC-43F10AAAE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31B415-4FCF-4ADD-BAE0-574B5C660767}" type="slidenum">
              <a:rPr lang="es-ES" altLang="ar-AE"/>
              <a:pPr/>
              <a:t>‹#›</a:t>
            </a:fld>
            <a:endParaRPr lang="es-ES" altLang="ar-AE"/>
          </a:p>
        </p:txBody>
      </p:sp>
    </p:spTree>
    <p:extLst>
      <p:ext uri="{BB962C8B-B14F-4D97-AF65-F5344CB8AC3E}">
        <p14:creationId xmlns:p14="http://schemas.microsoft.com/office/powerpoint/2010/main" val="223484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1AAE0EF-E07F-487E-8BB8-4F71A2E136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ar-AE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8B75E0C-BDDF-4592-B353-402B29DFC5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ar-AE"/>
              <a:t>Haga clic para modificar el estilo de texto del patrón</a:t>
            </a:r>
          </a:p>
          <a:p>
            <a:pPr lvl="1"/>
            <a:r>
              <a:rPr lang="es-ES" altLang="ar-AE"/>
              <a:t>Segundo nivel</a:t>
            </a:r>
          </a:p>
          <a:p>
            <a:pPr lvl="2"/>
            <a:r>
              <a:rPr lang="es-ES" altLang="ar-AE"/>
              <a:t>Tercer nivel</a:t>
            </a:r>
          </a:p>
          <a:p>
            <a:pPr lvl="3"/>
            <a:r>
              <a:rPr lang="es-ES" altLang="ar-AE"/>
              <a:t>Cuarto nivel</a:t>
            </a:r>
          </a:p>
          <a:p>
            <a:pPr lvl="4"/>
            <a:r>
              <a:rPr lang="es-ES" altLang="ar-AE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F7D6232-8A19-4A73-B074-8E596E67B5E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ar-AE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7DC03E1-5BAB-4B3D-9A6D-DDDFA3546F7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ar-AE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4B1BA77-380A-405D-AF01-C7463B848E1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8305038-D49D-4A46-840D-2141F19AE3E7}" type="slidenum">
              <a:rPr lang="es-ES" altLang="ar-AE"/>
              <a:pPr/>
              <a:t>‹#›</a:t>
            </a:fld>
            <a:endParaRPr lang="es-ES" altLang="ar-A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0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tm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tmp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tmp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tmp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7" Type="http://schemas.openxmlformats.org/officeDocument/2006/relationships/image" Target="../media/image25.png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7.png"/><Relationship Id="rId4" Type="http://schemas.openxmlformats.org/officeDocument/2006/relationships/image" Target="../media/image19.tm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2.tm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23.tm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tmp"/><Relationship Id="rId7" Type="http://schemas.openxmlformats.org/officeDocument/2006/relationships/image" Target="../media/image32.png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tmp"/><Relationship Id="rId11" Type="http://schemas.openxmlformats.org/officeDocument/2006/relationships/image" Target="../media/image39.png"/><Relationship Id="rId5" Type="http://schemas.openxmlformats.org/officeDocument/2006/relationships/image" Target="../media/image26.tmp"/><Relationship Id="rId10" Type="http://schemas.openxmlformats.org/officeDocument/2006/relationships/image" Target="../media/image36.png"/><Relationship Id="rId4" Type="http://schemas.openxmlformats.org/officeDocument/2006/relationships/image" Target="../media/image25.tmp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7.tmp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شريط: منحني ومائل لأسفل 1">
            <a:extLst>
              <a:ext uri="{FF2B5EF4-FFF2-40B4-BE49-F238E27FC236}">
                <a16:creationId xmlns:a16="http://schemas.microsoft.com/office/drawing/2014/main" id="{C36EE6E4-8CB4-4B94-A3A1-AC448ECC3CD1}"/>
              </a:ext>
            </a:extLst>
          </p:cNvPr>
          <p:cNvSpPr/>
          <p:nvPr/>
        </p:nvSpPr>
        <p:spPr>
          <a:xfrm>
            <a:off x="1747838" y="793224"/>
            <a:ext cx="6425213" cy="1198485"/>
          </a:xfrm>
          <a:prstGeom prst="ellipseRibbon">
            <a:avLst>
              <a:gd name="adj1" fmla="val 25000"/>
              <a:gd name="adj2" fmla="val 65078"/>
              <a:gd name="adj3" fmla="val 9274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AE" sz="4500" b="1" dirty="0">
                <a:ln>
                  <a:solidFill>
                    <a:schemeClr val="tx1"/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الوحـدة الخـامسـة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21A5A53B-883D-46DD-AC05-5B36DFD0487F}"/>
              </a:ext>
            </a:extLst>
          </p:cNvPr>
          <p:cNvSpPr/>
          <p:nvPr/>
        </p:nvSpPr>
        <p:spPr>
          <a:xfrm>
            <a:off x="1043608" y="2288418"/>
            <a:ext cx="7373977" cy="1222965"/>
          </a:xfrm>
          <a:prstGeom prst="roundRect">
            <a:avLst>
              <a:gd name="adj" fmla="val 32431"/>
            </a:avLst>
          </a:prstGeom>
          <a:noFill/>
          <a:ln w="38100">
            <a:solidFill>
              <a:srgbClr val="C0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ar-AE" sz="6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</a:rPr>
              <a:t>المثلثات و نظرية فيثاغورس</a:t>
            </a:r>
            <a:endParaRPr lang="ar-SA" sz="60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</a:endParaRPr>
          </a:p>
        </p:txBody>
      </p:sp>
      <p:pic>
        <p:nvPicPr>
          <p:cNvPr id="1026" name="Picture 2" descr="أنواع المثلثات وكيفية تدريسها - Posts | Facebook">
            <a:extLst>
              <a:ext uri="{FF2B5EF4-FFF2-40B4-BE49-F238E27FC236}">
                <a16:creationId xmlns:a16="http://schemas.microsoft.com/office/drawing/2014/main" id="{4747CD7D-55D0-45E6-B0D6-E6D7B7B61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33056"/>
            <a:ext cx="1678781" cy="152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مبرهنة فيثاغورس - ويكيبيديا">
            <a:extLst>
              <a:ext uri="{FF2B5EF4-FFF2-40B4-BE49-F238E27FC236}">
                <a16:creationId xmlns:a16="http://schemas.microsoft.com/office/drawing/2014/main" id="{14E9C924-BC8D-403D-8D6B-D340B17EE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407" y="3662684"/>
            <a:ext cx="2341596" cy="213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188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>
            <a:extLst>
              <a:ext uri="{FF2B5EF4-FFF2-40B4-BE49-F238E27FC236}">
                <a16:creationId xmlns:a16="http://schemas.microsoft.com/office/drawing/2014/main" id="{BE49B026-04D0-402B-8D97-72D0A0842FA7}"/>
              </a:ext>
            </a:extLst>
          </p:cNvPr>
          <p:cNvSpPr/>
          <p:nvPr/>
        </p:nvSpPr>
        <p:spPr>
          <a:xfrm>
            <a:off x="1066079" y="2395526"/>
            <a:ext cx="2365071" cy="692497"/>
          </a:xfrm>
          <a:custGeom>
            <a:avLst/>
            <a:gdLst>
              <a:gd name="connsiteX0" fmla="*/ 0 w 2365071"/>
              <a:gd name="connsiteY0" fmla="*/ 0 h 692497"/>
              <a:gd name="connsiteX1" fmla="*/ 567617 w 2365071"/>
              <a:gd name="connsiteY1" fmla="*/ 0 h 692497"/>
              <a:gd name="connsiteX2" fmla="*/ 1135234 w 2365071"/>
              <a:gd name="connsiteY2" fmla="*/ 0 h 692497"/>
              <a:gd name="connsiteX3" fmla="*/ 1773803 w 2365071"/>
              <a:gd name="connsiteY3" fmla="*/ 0 h 692497"/>
              <a:gd name="connsiteX4" fmla="*/ 2365071 w 2365071"/>
              <a:gd name="connsiteY4" fmla="*/ 0 h 692497"/>
              <a:gd name="connsiteX5" fmla="*/ 2365071 w 2365071"/>
              <a:gd name="connsiteY5" fmla="*/ 360098 h 692497"/>
              <a:gd name="connsiteX6" fmla="*/ 2365071 w 2365071"/>
              <a:gd name="connsiteY6" fmla="*/ 692497 h 692497"/>
              <a:gd name="connsiteX7" fmla="*/ 1821105 w 2365071"/>
              <a:gd name="connsiteY7" fmla="*/ 692497 h 692497"/>
              <a:gd name="connsiteX8" fmla="*/ 1229837 w 2365071"/>
              <a:gd name="connsiteY8" fmla="*/ 692497 h 692497"/>
              <a:gd name="connsiteX9" fmla="*/ 662220 w 2365071"/>
              <a:gd name="connsiteY9" fmla="*/ 692497 h 692497"/>
              <a:gd name="connsiteX10" fmla="*/ 0 w 2365071"/>
              <a:gd name="connsiteY10" fmla="*/ 692497 h 692497"/>
              <a:gd name="connsiteX11" fmla="*/ 0 w 2365071"/>
              <a:gd name="connsiteY11" fmla="*/ 332399 h 692497"/>
              <a:gd name="connsiteX12" fmla="*/ 0 w 2365071"/>
              <a:gd name="connsiteY12" fmla="*/ 0 h 692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65071" h="692497" fill="none" extrusionOk="0">
                <a:moveTo>
                  <a:pt x="0" y="0"/>
                </a:moveTo>
                <a:cubicBezTo>
                  <a:pt x="240275" y="-26451"/>
                  <a:pt x="390961" y="60486"/>
                  <a:pt x="567617" y="0"/>
                </a:cubicBezTo>
                <a:cubicBezTo>
                  <a:pt x="744273" y="-60486"/>
                  <a:pt x="896982" y="61369"/>
                  <a:pt x="1135234" y="0"/>
                </a:cubicBezTo>
                <a:cubicBezTo>
                  <a:pt x="1373486" y="-61369"/>
                  <a:pt x="1566122" y="64199"/>
                  <a:pt x="1773803" y="0"/>
                </a:cubicBezTo>
                <a:cubicBezTo>
                  <a:pt x="1981484" y="-64199"/>
                  <a:pt x="2081363" y="32754"/>
                  <a:pt x="2365071" y="0"/>
                </a:cubicBezTo>
                <a:cubicBezTo>
                  <a:pt x="2371787" y="89705"/>
                  <a:pt x="2325986" y="192539"/>
                  <a:pt x="2365071" y="360098"/>
                </a:cubicBezTo>
                <a:cubicBezTo>
                  <a:pt x="2404156" y="527657"/>
                  <a:pt x="2348370" y="568839"/>
                  <a:pt x="2365071" y="692497"/>
                </a:cubicBezTo>
                <a:cubicBezTo>
                  <a:pt x="2205716" y="699856"/>
                  <a:pt x="1995285" y="640657"/>
                  <a:pt x="1821105" y="692497"/>
                </a:cubicBezTo>
                <a:cubicBezTo>
                  <a:pt x="1646925" y="744337"/>
                  <a:pt x="1501940" y="623902"/>
                  <a:pt x="1229837" y="692497"/>
                </a:cubicBezTo>
                <a:cubicBezTo>
                  <a:pt x="957734" y="761092"/>
                  <a:pt x="936249" y="669502"/>
                  <a:pt x="662220" y="692497"/>
                </a:cubicBezTo>
                <a:cubicBezTo>
                  <a:pt x="388191" y="715492"/>
                  <a:pt x="313750" y="683276"/>
                  <a:pt x="0" y="692497"/>
                </a:cubicBezTo>
                <a:cubicBezTo>
                  <a:pt x="-38505" y="597550"/>
                  <a:pt x="32491" y="436404"/>
                  <a:pt x="0" y="332399"/>
                </a:cubicBezTo>
                <a:cubicBezTo>
                  <a:pt x="-32491" y="228394"/>
                  <a:pt x="28565" y="73515"/>
                  <a:pt x="0" y="0"/>
                </a:cubicBezTo>
                <a:close/>
              </a:path>
              <a:path w="2365071" h="692497" stroke="0" extrusionOk="0">
                <a:moveTo>
                  <a:pt x="0" y="0"/>
                </a:moveTo>
                <a:cubicBezTo>
                  <a:pt x="199941" y="-42000"/>
                  <a:pt x="379904" y="27164"/>
                  <a:pt x="614918" y="0"/>
                </a:cubicBezTo>
                <a:cubicBezTo>
                  <a:pt x="849932" y="-27164"/>
                  <a:pt x="982517" y="39578"/>
                  <a:pt x="1158885" y="0"/>
                </a:cubicBezTo>
                <a:cubicBezTo>
                  <a:pt x="1335253" y="-39578"/>
                  <a:pt x="1459016" y="51551"/>
                  <a:pt x="1679200" y="0"/>
                </a:cubicBezTo>
                <a:cubicBezTo>
                  <a:pt x="1899384" y="-51551"/>
                  <a:pt x="2122640" y="53427"/>
                  <a:pt x="2365071" y="0"/>
                </a:cubicBezTo>
                <a:cubicBezTo>
                  <a:pt x="2373287" y="165382"/>
                  <a:pt x="2334310" y="263368"/>
                  <a:pt x="2365071" y="339324"/>
                </a:cubicBezTo>
                <a:cubicBezTo>
                  <a:pt x="2395832" y="415280"/>
                  <a:pt x="2358551" y="535111"/>
                  <a:pt x="2365071" y="692497"/>
                </a:cubicBezTo>
                <a:cubicBezTo>
                  <a:pt x="2139122" y="720464"/>
                  <a:pt x="1889583" y="622851"/>
                  <a:pt x="1726502" y="692497"/>
                </a:cubicBezTo>
                <a:cubicBezTo>
                  <a:pt x="1563421" y="762143"/>
                  <a:pt x="1325579" y="627831"/>
                  <a:pt x="1158885" y="692497"/>
                </a:cubicBezTo>
                <a:cubicBezTo>
                  <a:pt x="992191" y="757163"/>
                  <a:pt x="729418" y="680661"/>
                  <a:pt x="543966" y="692497"/>
                </a:cubicBezTo>
                <a:cubicBezTo>
                  <a:pt x="358514" y="704333"/>
                  <a:pt x="262981" y="658891"/>
                  <a:pt x="0" y="692497"/>
                </a:cubicBezTo>
                <a:cubicBezTo>
                  <a:pt x="-9152" y="601609"/>
                  <a:pt x="1452" y="438540"/>
                  <a:pt x="0" y="346249"/>
                </a:cubicBezTo>
                <a:cubicBezTo>
                  <a:pt x="-1452" y="253958"/>
                  <a:pt x="6861" y="136741"/>
                  <a:pt x="0" y="0"/>
                </a:cubicBezTo>
                <a:close/>
              </a:path>
            </a:pathLst>
          </a:custGeom>
          <a:solidFill>
            <a:schemeClr val="bg2"/>
          </a:solidFill>
          <a:ln w="38100">
            <a:extLst>
              <a:ext uri="{C807C97D-BFC1-408E-A445-0C87EB9F89A2}">
                <ask:lineSketchStyleProps xmlns:ask="http://schemas.microsoft.com/office/drawing/2018/sketchyshapes" sd="1605497895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68580" tIns="34290" rIns="68580" bIns="34290">
            <a:spAutoFit/>
          </a:bodyPr>
          <a:lstStyle/>
          <a:p>
            <a:pPr algn="ctr"/>
            <a:r>
              <a:rPr lang="ar-AE" sz="40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سوف نتعلم :</a:t>
            </a:r>
            <a:endParaRPr lang="ar-SA" sz="405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1A7F86D4-8096-4660-AC11-B96FBCD66BE5}"/>
                  </a:ext>
                </a:extLst>
              </p:cNvPr>
              <p:cNvSpPr txBox="1"/>
              <p:nvPr/>
            </p:nvSpPr>
            <p:spPr>
              <a:xfrm>
                <a:off x="0" y="1389924"/>
                <a:ext cx="1139319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b="1" dirty="0">
                    <a:solidFill>
                      <a:schemeClr val="bg1"/>
                    </a:solidFill>
                  </a:rPr>
                  <a:t>صفحة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chemeClr val="bg1"/>
                        </a:solidFill>
                        <a:latin typeface="Cambria Math" panose="02040503050406030204" pitchFamily="18" charset="0"/>
                      </a:rPr>
                      <m:t>𝟒𝟏𝟏</m:t>
                    </m:r>
                  </m:oMath>
                </a14:m>
                <a:endParaRPr lang="ar-AE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1A7F86D4-8096-4660-AC11-B96FBCD66B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389924"/>
                <a:ext cx="1139319" cy="369332"/>
              </a:xfrm>
              <a:prstGeom prst="rect">
                <a:avLst/>
              </a:prstGeom>
              <a:blipFill>
                <a:blip r:embed="rId2"/>
                <a:stretch>
                  <a:fillRect t="-8197" r="-4278" b="-24590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3">
            <a:extLst>
              <a:ext uri="{FF2B5EF4-FFF2-40B4-BE49-F238E27FC236}">
                <a16:creationId xmlns:a16="http://schemas.microsoft.com/office/drawing/2014/main" id="{CD4A0640-7D39-48BA-B4B3-B73DAAEF7D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3430050"/>
            <a:ext cx="8229600" cy="925140"/>
          </a:xfrm>
        </p:spPr>
        <p:txBody>
          <a:bodyPr/>
          <a:lstStyle/>
          <a:p>
            <a:pPr algn="r" rtl="1"/>
            <a:r>
              <a:rPr lang="ar-AE" altLang="ar-AE" sz="4400" b="1" dirty="0">
                <a:solidFill>
                  <a:srgbClr val="FF0000"/>
                </a:solidFill>
              </a:rPr>
              <a:t>حل مسائل باستخدام نظرية فيثاغورس</a:t>
            </a:r>
          </a:p>
        </p:txBody>
      </p:sp>
      <p:pic>
        <p:nvPicPr>
          <p:cNvPr id="3" name="صورة 2" descr="صورة تحتوي على نص, النقل, عجلة, ترس&#10;&#10;تم إنشاء الوصف تلقائياً">
            <a:extLst>
              <a:ext uri="{FF2B5EF4-FFF2-40B4-BE49-F238E27FC236}">
                <a16:creationId xmlns:a16="http://schemas.microsoft.com/office/drawing/2014/main" id="{7B0D4C04-FA3B-41BB-9942-0BB974CED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358" y="692695"/>
            <a:ext cx="1777945" cy="6655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صورة 5" descr="صورة تحتوي على نص, قصاصة فنية&#10;&#10;تم إنشاء الوصف تلقائياً">
            <a:extLst>
              <a:ext uri="{FF2B5EF4-FFF2-40B4-BE49-F238E27FC236}">
                <a16:creationId xmlns:a16="http://schemas.microsoft.com/office/drawing/2014/main" id="{FBF748FA-4EE0-4755-B1A7-9B6A605104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79" y="1358237"/>
            <a:ext cx="6881456" cy="952583"/>
          </a:xfrm>
          <a:prstGeom prst="roundRect">
            <a:avLst>
              <a:gd name="adj" fmla="val 27553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20175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ar-AE" altLang="ar-AE" dirty="0">
                <a:solidFill>
                  <a:schemeClr val="tx1"/>
                </a:solidFill>
              </a:rPr>
              <a:t>تحديد البنية - تمهيد</a:t>
            </a:r>
          </a:p>
        </p:txBody>
      </p:sp>
      <p:sp>
        <p:nvSpPr>
          <p:cNvPr id="16" name="Rectangle 19">
            <a:extLst>
              <a:ext uri="{FF2B5EF4-FFF2-40B4-BE49-F238E27FC236}">
                <a16:creationId xmlns:a16="http://schemas.microsoft.com/office/drawing/2014/main" id="{7E63955D-1AB8-4332-A086-36A6FE454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044" y="138945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تمرير: أفقي 1">
                <a:extLst>
                  <a:ext uri="{FF2B5EF4-FFF2-40B4-BE49-F238E27FC236}">
                    <a16:creationId xmlns:a16="http://schemas.microsoft.com/office/drawing/2014/main" id="{63C82069-58C5-460A-910F-C00D6FDC7D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5180" y="1796496"/>
                <a:ext cx="8217260" cy="1611690"/>
              </a:xfrm>
              <a:prstGeom prst="horizontalScroll">
                <a:avLst>
                  <a:gd name="adj" fmla="val 12500"/>
                </a:avLst>
              </a:prstGeom>
              <a:solidFill>
                <a:srgbClr val="D8D8D8"/>
              </a:solidFill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1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ar-AE" altLang="en-US" sz="20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في المثلث القائم : مجموع مربعي طولي الساقين ( الضلعين القائمتين )  يساوي مربع طول الوتر</a:t>
                </a:r>
                <a:endParaRPr kumimoji="0" lang="en-US" altLang="en-US" sz="20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marR="0" lvl="0" indent="0" algn="ctr" defTabSz="914400" rtl="1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en-US" alt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en-US" altLang="en-US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kumimoji="0" lang="en-US" altLang="en-US" sz="2000" b="0" i="1" u="none" strike="noStrike" cap="none" normalizeH="0" baseline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kumimoji="0" lang="en-US" altLang="en-US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7" name="تمرير: أفقي 1">
                <a:extLst>
                  <a:ext uri="{FF2B5EF4-FFF2-40B4-BE49-F238E27FC236}">
                    <a16:creationId xmlns:a16="http://schemas.microsoft.com/office/drawing/2014/main" id="{63C82069-58C5-460A-910F-C00D6FDC7D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5180" y="1796496"/>
                <a:ext cx="8217260" cy="1611690"/>
              </a:xfrm>
              <a:prstGeom prst="horizontalScroll">
                <a:avLst>
                  <a:gd name="adj" fmla="val 12500"/>
                </a:avLst>
              </a:prstGeom>
              <a:blipFill>
                <a:blip r:embed="rId2"/>
                <a:stretch>
                  <a:fillRect/>
                </a:stretch>
              </a:blipFill>
              <a:ln w="254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21">
            <a:extLst>
              <a:ext uri="{FF2B5EF4-FFF2-40B4-BE49-F238E27FC236}">
                <a16:creationId xmlns:a16="http://schemas.microsoft.com/office/drawing/2014/main" id="{7CFE739F-70E4-4EF5-9868-9874D51928A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5517468" y="1334830"/>
            <a:ext cx="33113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كيف تستخدم نظرية فيثاغورس ؟</a:t>
            </a:r>
            <a:endParaRPr kumimoji="0" lang="ar-SA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351A72F-ED69-4645-8C9F-05D643DEA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306" y="3165715"/>
            <a:ext cx="6535062" cy="217200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1096D5E-B257-4D25-95D0-A8F413BAB2FC}"/>
                  </a:ext>
                </a:extLst>
              </p:cNvPr>
              <p:cNvSpPr txBox="1"/>
              <p:nvPr/>
            </p:nvSpPr>
            <p:spPr>
              <a:xfrm>
                <a:off x="5148066" y="4488786"/>
                <a:ext cx="2295400" cy="63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𝒄</m:t>
                      </m:r>
                      <m:r>
                        <a:rPr lang="en-US" sz="2800" b="1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8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8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en-US" sz="28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800" b="1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28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  <m:sup>
                              <m:r>
                                <a:rPr lang="en-US" sz="2800" b="1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sz="28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1096D5E-B257-4D25-95D0-A8F413BAB2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6" y="4488786"/>
                <a:ext cx="2295400" cy="6315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0A64D41-0014-4FDF-BCB8-0824C565C11B}"/>
                  </a:ext>
                </a:extLst>
              </p:cNvPr>
              <p:cNvSpPr txBox="1"/>
              <p:nvPr/>
            </p:nvSpPr>
            <p:spPr>
              <a:xfrm>
                <a:off x="1619672" y="4502974"/>
                <a:ext cx="2376264" cy="6351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</m:e>
                            <m:sup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  <m:sup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E0A64D41-0014-4FDF-BCB8-0824C565C1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4502974"/>
                <a:ext cx="2376264" cy="6351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44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2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ar-AE" altLang="ar-AE" dirty="0">
                <a:solidFill>
                  <a:schemeClr val="tx1"/>
                </a:solidFill>
              </a:rPr>
              <a:t>مراجعة لما سبق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54416" y="1169988"/>
            <a:ext cx="3861660" cy="925140"/>
          </a:xfrm>
        </p:spPr>
        <p:txBody>
          <a:bodyPr/>
          <a:lstStyle/>
          <a:p>
            <a:pPr algn="r" rtl="1"/>
            <a:r>
              <a:rPr lang="ar-AE" altLang="ar-AE" sz="4400" b="1" dirty="0">
                <a:solidFill>
                  <a:srgbClr val="FF0000"/>
                </a:solidFill>
              </a:rPr>
              <a:t>إيجاد طول الوتر :</a:t>
            </a:r>
          </a:p>
        </p:txBody>
      </p:sp>
      <p:pic>
        <p:nvPicPr>
          <p:cNvPr id="3" name="صورة 2" descr="لقطة الشاشة">
            <a:extLst>
              <a:ext uri="{FF2B5EF4-FFF2-40B4-BE49-F238E27FC236}">
                <a16:creationId xmlns:a16="http://schemas.microsoft.com/office/drawing/2014/main" id="{C6608146-59EC-46C0-9124-C35752183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095128"/>
            <a:ext cx="3315504" cy="16290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B3DF063-8BE8-4632-98FD-51D52DDE47AA}"/>
                  </a:ext>
                </a:extLst>
              </p:cNvPr>
              <p:cNvSpPr txBox="1"/>
              <p:nvPr/>
            </p:nvSpPr>
            <p:spPr>
              <a:xfrm>
                <a:off x="971600" y="2348880"/>
                <a:ext cx="3312368" cy="78322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12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B3DF063-8BE8-4632-98FD-51D52DDE47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348880"/>
                <a:ext cx="3312368" cy="78322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70F98A3F-7F20-4653-8A89-2FC68B0FB545}"/>
                  </a:ext>
                </a:extLst>
              </p:cNvPr>
              <p:cNvSpPr txBox="1"/>
              <p:nvPr/>
            </p:nvSpPr>
            <p:spPr>
              <a:xfrm>
                <a:off x="971600" y="3332519"/>
                <a:ext cx="3312368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13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70F98A3F-7F20-4653-8A89-2FC68B0FB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332519"/>
                <a:ext cx="3312368" cy="7694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7562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ar-AE" altLang="ar-AE" dirty="0">
                <a:solidFill>
                  <a:schemeClr val="tx1"/>
                </a:solidFill>
              </a:rPr>
              <a:t>مراجعة لما سبق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83968" y="1169988"/>
            <a:ext cx="4332108" cy="925140"/>
          </a:xfrm>
        </p:spPr>
        <p:txBody>
          <a:bodyPr/>
          <a:lstStyle/>
          <a:p>
            <a:pPr algn="r" rtl="1"/>
            <a:r>
              <a:rPr lang="ar-AE" altLang="ar-AE" sz="4400" b="1" dirty="0">
                <a:solidFill>
                  <a:srgbClr val="FF0000"/>
                </a:solidFill>
              </a:rPr>
              <a:t>إيجاد طول الساق 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B3DF063-8BE8-4632-98FD-51D52DDE47AA}"/>
                  </a:ext>
                </a:extLst>
              </p:cNvPr>
              <p:cNvSpPr txBox="1"/>
              <p:nvPr/>
            </p:nvSpPr>
            <p:spPr>
              <a:xfrm>
                <a:off x="971600" y="2348880"/>
                <a:ext cx="3312368" cy="78322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18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7B3DF063-8BE8-4632-98FD-51D52DDE47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2348880"/>
                <a:ext cx="3312368" cy="78322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70F98A3F-7F20-4653-8A89-2FC68B0FB545}"/>
                  </a:ext>
                </a:extLst>
              </p:cNvPr>
              <p:cNvSpPr txBox="1"/>
              <p:nvPr/>
            </p:nvSpPr>
            <p:spPr>
              <a:xfrm>
                <a:off x="971600" y="3332519"/>
                <a:ext cx="3312368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16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70F98A3F-7F20-4653-8A89-2FC68B0FB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332519"/>
                <a:ext cx="3312368" cy="7694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 descr="لقطة الشاشة">
            <a:extLst>
              <a:ext uri="{FF2B5EF4-FFF2-40B4-BE49-F238E27FC236}">
                <a16:creationId xmlns:a16="http://schemas.microsoft.com/office/drawing/2014/main" id="{84DE38BD-3FC4-44CC-A12B-C7D66D992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240" y="2151062"/>
            <a:ext cx="3248972" cy="170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596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>
            <a:extLst>
              <a:ext uri="{FF2B5EF4-FFF2-40B4-BE49-F238E27FC236}">
                <a16:creationId xmlns:a16="http://schemas.microsoft.com/office/drawing/2014/main" id="{D197DBEF-348F-4769-85D5-91AF93EB13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ar-AE" altLang="ar-AE" dirty="0">
                <a:solidFill>
                  <a:schemeClr val="tx1"/>
                </a:solidFill>
              </a:rPr>
              <a:t>مشاهدة فيديو</a:t>
            </a:r>
          </a:p>
        </p:txBody>
      </p:sp>
      <p:pic>
        <p:nvPicPr>
          <p:cNvPr id="2" name="نظرية فيثاغورس تطبيقات عملية">
            <a:hlinkClick r:id="" action="ppaction://media"/>
            <a:extLst>
              <a:ext uri="{FF2B5EF4-FFF2-40B4-BE49-F238E27FC236}">
                <a16:creationId xmlns:a16="http://schemas.microsoft.com/office/drawing/2014/main" id="{7F6E2C27-375C-4218-B7F7-CA351027587E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855788"/>
            <a:ext cx="8045450" cy="45259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ar-AE" altLang="ar-AE" dirty="0">
                <a:solidFill>
                  <a:schemeClr val="tx1"/>
                </a:solidFill>
              </a:rPr>
              <a:t>مثال ( 1 )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83968" y="1028343"/>
            <a:ext cx="4860032" cy="602828"/>
          </a:xfrm>
        </p:spPr>
        <p:txBody>
          <a:bodyPr/>
          <a:lstStyle/>
          <a:p>
            <a:pPr algn="r" rtl="1"/>
            <a:r>
              <a:rPr lang="ar-AE" altLang="ar-AE" sz="3600" b="1" dirty="0">
                <a:solidFill>
                  <a:srgbClr val="FF0000"/>
                </a:solidFill>
              </a:rPr>
              <a:t>تأكد من فهمك : صفحة </a:t>
            </a:r>
            <a:r>
              <a:rPr lang="en-US" altLang="ar-AE" sz="3600" b="1" dirty="0">
                <a:solidFill>
                  <a:srgbClr val="FF0000"/>
                </a:solidFill>
              </a:rPr>
              <a:t>425</a:t>
            </a:r>
            <a:endParaRPr lang="ar-AE" altLang="ar-AE" sz="3600" b="1" dirty="0">
              <a:solidFill>
                <a:srgbClr val="FF0000"/>
              </a:solidFill>
            </a:endParaRPr>
          </a:p>
        </p:txBody>
      </p:sp>
      <p:pic>
        <p:nvPicPr>
          <p:cNvPr id="3" name="صورة 2" descr="لقطة الشاشة">
            <a:extLst>
              <a:ext uri="{FF2B5EF4-FFF2-40B4-BE49-F238E27FC236}">
                <a16:creationId xmlns:a16="http://schemas.microsoft.com/office/drawing/2014/main" id="{E281AA60-97B8-4FAD-9B53-C8BA40DCD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20" y="1628801"/>
            <a:ext cx="8141169" cy="26076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/>
              <p:nvPr/>
            </p:nvSpPr>
            <p:spPr>
              <a:xfrm>
                <a:off x="604061" y="4236401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061" y="4236401"/>
                <a:ext cx="4255971" cy="77861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/>
              <p:nvPr/>
            </p:nvSpPr>
            <p:spPr>
              <a:xfrm>
                <a:off x="5270074" y="4310493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9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0074" y="4310493"/>
                <a:ext cx="2887819" cy="7694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/>
              <p:nvPr/>
            </p:nvSpPr>
            <p:spPr>
              <a:xfrm>
                <a:off x="1511660" y="5517232"/>
                <a:ext cx="5544616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4000" b="1" dirty="0">
                    <a:solidFill>
                      <a:srgbClr val="000099"/>
                    </a:solidFill>
                  </a:rPr>
                  <a:t>سيكون طول الدرابزين  </a:t>
                </a:r>
                <a14:m>
                  <m:oMath xmlns:m="http://schemas.openxmlformats.org/officeDocument/2006/math"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endParaRPr lang="ar-AE" sz="40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1660" y="5517232"/>
                <a:ext cx="5544616" cy="707886"/>
              </a:xfrm>
              <a:prstGeom prst="rect">
                <a:avLst/>
              </a:prstGeom>
              <a:blipFill>
                <a:blip r:embed="rId5"/>
                <a:stretch>
                  <a:fillRect t="-15517" r="-3736" b="-36207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2947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ar-AE" altLang="ar-AE" dirty="0">
                <a:solidFill>
                  <a:schemeClr val="tx1"/>
                </a:solidFill>
              </a:rPr>
              <a:t>مثال ( 2 )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83968" y="1028343"/>
            <a:ext cx="4860032" cy="602828"/>
          </a:xfrm>
        </p:spPr>
        <p:txBody>
          <a:bodyPr/>
          <a:lstStyle/>
          <a:p>
            <a:pPr algn="r" rtl="1"/>
            <a:r>
              <a:rPr lang="ar-AE" altLang="ar-AE" sz="3600" b="1" dirty="0">
                <a:solidFill>
                  <a:srgbClr val="FF0000"/>
                </a:solidFill>
              </a:rPr>
              <a:t>تأكد من فهمك : صفحة </a:t>
            </a:r>
            <a:r>
              <a:rPr lang="en-US" altLang="ar-AE" sz="3600" b="1" dirty="0">
                <a:solidFill>
                  <a:srgbClr val="FF0000"/>
                </a:solidFill>
              </a:rPr>
              <a:t>426</a:t>
            </a:r>
            <a:endParaRPr lang="ar-AE" altLang="ar-AE" sz="36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/>
              <p:nvPr/>
            </p:nvSpPr>
            <p:spPr>
              <a:xfrm>
                <a:off x="604061" y="4236401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20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16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061" y="4236401"/>
                <a:ext cx="4255971" cy="77861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/>
              <p:nvPr/>
            </p:nvSpPr>
            <p:spPr>
              <a:xfrm>
                <a:off x="5270074" y="4310493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12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0074" y="4310493"/>
                <a:ext cx="2887819" cy="7694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/>
              <p:nvPr/>
            </p:nvSpPr>
            <p:spPr>
              <a:xfrm>
                <a:off x="655021" y="5378218"/>
                <a:ext cx="6452215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4000" b="1" dirty="0">
                    <a:solidFill>
                      <a:srgbClr val="000099"/>
                    </a:solidFill>
                  </a:rPr>
                  <a:t>طول الجزء العلوي من الخيمة  </a:t>
                </a:r>
                <a14:m>
                  <m:oMath xmlns:m="http://schemas.openxmlformats.org/officeDocument/2006/math"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𝟏𝟐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endParaRPr lang="ar-AE" sz="40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021" y="5378218"/>
                <a:ext cx="6452215" cy="707886"/>
              </a:xfrm>
              <a:prstGeom prst="rect">
                <a:avLst/>
              </a:prstGeom>
              <a:blipFill>
                <a:blip r:embed="rId4"/>
                <a:stretch>
                  <a:fillRect t="-15517" r="-3305" b="-36207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 descr="لقطة الشاشة">
            <a:extLst>
              <a:ext uri="{FF2B5EF4-FFF2-40B4-BE49-F238E27FC236}">
                <a16:creationId xmlns:a16="http://schemas.microsoft.com/office/drawing/2014/main" id="{ACD36DDD-49BB-4086-960E-5D0A45D5C0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04" y="1639093"/>
            <a:ext cx="8640323" cy="223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6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0932" y="2708920"/>
            <a:ext cx="8229600" cy="981075"/>
          </a:xfrm>
        </p:spPr>
        <p:txBody>
          <a:bodyPr/>
          <a:lstStyle/>
          <a:p>
            <a:pPr rtl="1"/>
            <a:r>
              <a:rPr lang="ar-AE" altLang="ar-AE" sz="5400" dirty="0">
                <a:solidFill>
                  <a:schemeClr val="tx1"/>
                </a:solidFill>
              </a:rPr>
              <a:t>تمرين موجّه صفحة </a:t>
            </a:r>
            <a:r>
              <a:rPr lang="en-US" altLang="ar-AE" sz="5400" dirty="0">
                <a:solidFill>
                  <a:schemeClr val="tx1"/>
                </a:solidFill>
              </a:rPr>
              <a:t>426</a:t>
            </a:r>
            <a:endParaRPr lang="ar-AE" altLang="ar-AE" sz="5400" dirty="0">
              <a:solidFill>
                <a:schemeClr val="tx1"/>
              </a:solidFill>
            </a:endParaRP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31640" y="1196752"/>
            <a:ext cx="6228184" cy="1224136"/>
          </a:xfrm>
        </p:spPr>
        <p:txBody>
          <a:bodyPr/>
          <a:lstStyle/>
          <a:p>
            <a:pPr marL="0" indent="0" algn="r" rtl="1">
              <a:buNone/>
            </a:pPr>
            <a:r>
              <a:rPr lang="ar-AE" altLang="ar-AE" sz="6000" b="1" dirty="0">
                <a:solidFill>
                  <a:srgbClr val="FF0000"/>
                </a:solidFill>
              </a:rPr>
              <a:t>حُل التمارين </a:t>
            </a:r>
            <a:r>
              <a:rPr lang="en-US" altLang="ar-AE" sz="6000" b="1" dirty="0">
                <a:solidFill>
                  <a:srgbClr val="FF0000"/>
                </a:solidFill>
              </a:rPr>
              <a:t>1</a:t>
            </a:r>
            <a:r>
              <a:rPr lang="ar-AE" altLang="ar-AE" sz="6000" b="1" dirty="0">
                <a:solidFill>
                  <a:srgbClr val="FF0000"/>
                </a:solidFill>
              </a:rPr>
              <a:t> – </a:t>
            </a:r>
            <a:r>
              <a:rPr lang="en-US" altLang="ar-AE" sz="6000" b="1" dirty="0">
                <a:solidFill>
                  <a:srgbClr val="FF0000"/>
                </a:solidFill>
              </a:rPr>
              <a:t>2</a:t>
            </a:r>
            <a:r>
              <a:rPr lang="ar-AE" altLang="ar-AE" sz="6000" b="1" dirty="0">
                <a:solidFill>
                  <a:srgbClr val="FF0000"/>
                </a:solidFill>
              </a:rPr>
              <a:t> - </a:t>
            </a:r>
            <a:r>
              <a:rPr lang="en-US" altLang="ar-AE" sz="6000" b="1" dirty="0">
                <a:solidFill>
                  <a:srgbClr val="FF0000"/>
                </a:solidFill>
              </a:rPr>
              <a:t>3</a:t>
            </a:r>
            <a:endParaRPr lang="ar-AE" altLang="ar-AE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372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chemeClr val="tx1"/>
                </a:solidFill>
              </a:rPr>
              <a:t>تمرين موجه صفحة </a:t>
            </a:r>
            <a:r>
              <a:rPr lang="en-US" altLang="ar-AE" dirty="0">
                <a:solidFill>
                  <a:schemeClr val="tx1"/>
                </a:solidFill>
              </a:rPr>
              <a:t>426</a:t>
            </a:r>
            <a:endParaRPr lang="ar-AE" altLang="ar-AE" dirty="0">
              <a:solidFill>
                <a:schemeClr val="tx1"/>
              </a:solidFill>
            </a:endParaRP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283968" y="1028343"/>
            <a:ext cx="4860032" cy="602828"/>
          </a:xfrm>
        </p:spPr>
        <p:txBody>
          <a:bodyPr/>
          <a:lstStyle/>
          <a:p>
            <a:pPr marL="742950" indent="-742950" algn="r" rtl="1">
              <a:buFont typeface="+mj-lt"/>
              <a:buAutoNum type="arabicPeriod"/>
            </a:pPr>
            <a:r>
              <a:rPr lang="ar-AE" altLang="ar-AE" sz="3600" b="1" dirty="0">
                <a:solidFill>
                  <a:srgbClr val="FF0000"/>
                </a:solidFill>
              </a:rPr>
              <a:t>ما ارتفاع الخيمة 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/>
              <p:nvPr/>
            </p:nvSpPr>
            <p:spPr>
              <a:xfrm>
                <a:off x="3914737" y="1897763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737" y="1897763"/>
                <a:ext cx="4255971" cy="77861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/>
              <p:nvPr/>
            </p:nvSpPr>
            <p:spPr>
              <a:xfrm>
                <a:off x="4294232" y="2798716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4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4232" y="2798716"/>
                <a:ext cx="2887819" cy="7694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/>
              <p:nvPr/>
            </p:nvSpPr>
            <p:spPr>
              <a:xfrm>
                <a:off x="812187" y="4252917"/>
                <a:ext cx="6452215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4000" b="1" dirty="0">
                    <a:solidFill>
                      <a:srgbClr val="000099"/>
                    </a:solidFill>
                  </a:rPr>
                  <a:t>ارتفاع الخيمة  </a:t>
                </a:r>
                <a14:m>
                  <m:oMath xmlns:m="http://schemas.openxmlformats.org/officeDocument/2006/math"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endParaRPr lang="ar-AE" sz="40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187" y="4252917"/>
                <a:ext cx="6452215" cy="707886"/>
              </a:xfrm>
              <a:prstGeom prst="rect">
                <a:avLst/>
              </a:prstGeom>
              <a:blipFill>
                <a:blip r:embed="rId4"/>
                <a:stretch>
                  <a:fillRect t="-15517" r="-3305" b="-36207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صورة 2" descr="لقطة الشاشة">
            <a:extLst>
              <a:ext uri="{FF2B5EF4-FFF2-40B4-BE49-F238E27FC236}">
                <a16:creationId xmlns:a16="http://schemas.microsoft.com/office/drawing/2014/main" id="{80EEDE89-A4AF-47F2-8EF0-95FF30F0F8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80" y="1046283"/>
            <a:ext cx="3611315" cy="270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02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chemeClr val="tx1"/>
                </a:solidFill>
              </a:rPr>
              <a:t>تمرين موجه صفحة </a:t>
            </a:r>
            <a:r>
              <a:rPr lang="en-US" altLang="ar-AE" dirty="0">
                <a:solidFill>
                  <a:schemeClr val="tx1"/>
                </a:solidFill>
              </a:rPr>
              <a:t>426</a:t>
            </a:r>
            <a:endParaRPr lang="ar-AE" altLang="ar-AE" dirty="0">
              <a:solidFill>
                <a:schemeClr val="tx1"/>
              </a:solidFill>
            </a:endParaRP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27784" y="1028343"/>
            <a:ext cx="6516216" cy="602828"/>
          </a:xfrm>
        </p:spPr>
        <p:txBody>
          <a:bodyPr/>
          <a:lstStyle/>
          <a:p>
            <a:pPr marL="0" indent="0" algn="r" rtl="1">
              <a:buNone/>
            </a:pPr>
            <a:r>
              <a:rPr lang="ar-AE" altLang="ar-AE" sz="3600" b="1" dirty="0">
                <a:solidFill>
                  <a:srgbClr val="FF0000"/>
                </a:solidFill>
              </a:rPr>
              <a:t>2. ما ارتفاع منحدر الكراسي المتحركة  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/>
              <p:nvPr/>
            </p:nvSpPr>
            <p:spPr>
              <a:xfrm>
                <a:off x="499798" y="3568157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36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36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98" y="3568157"/>
                <a:ext cx="4255971" cy="77861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/>
              <p:nvPr/>
            </p:nvSpPr>
            <p:spPr>
              <a:xfrm>
                <a:off x="4678710" y="3568157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8710" y="3568157"/>
                <a:ext cx="2887819" cy="7694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/>
              <p:nvPr/>
            </p:nvSpPr>
            <p:spPr>
              <a:xfrm>
                <a:off x="395288" y="5148154"/>
                <a:ext cx="7272808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3600" b="1" dirty="0">
                    <a:solidFill>
                      <a:srgbClr val="000099"/>
                    </a:solidFill>
                  </a:rPr>
                  <a:t>ارتفاع منحدر الكراسي المتحركة  </a:t>
                </a:r>
                <a14:m>
                  <m:oMath xmlns:m="http://schemas.openxmlformats.org/officeDocument/2006/math">
                    <m:r>
                      <a:rPr lang="en-US" sz="36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36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6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36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r>
                  <a:rPr lang="ar-AE" sz="3600" b="1" dirty="0">
                    <a:solidFill>
                      <a:srgbClr val="000099"/>
                    </a:solidFill>
                  </a:rPr>
                  <a:t> تقريباً</a:t>
                </a:r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88" y="5148154"/>
                <a:ext cx="7272808" cy="646331"/>
              </a:xfrm>
              <a:prstGeom prst="rect">
                <a:avLst/>
              </a:prstGeom>
              <a:blipFill>
                <a:blip r:embed="rId4"/>
                <a:stretch>
                  <a:fillRect l="-1341" t="-15094" r="-2515" b="-34906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 descr="لقطة الشاشة">
            <a:extLst>
              <a:ext uri="{FF2B5EF4-FFF2-40B4-BE49-F238E27FC236}">
                <a16:creationId xmlns:a16="http://schemas.microsoft.com/office/drawing/2014/main" id="{5D342075-B536-46A2-8F85-632C03977A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14" y="1623235"/>
            <a:ext cx="5653845" cy="194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5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C3C945E0-D3A3-41D6-BB51-FD1BE96BB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chemeClr val="tx1"/>
                </a:solidFill>
              </a:rPr>
              <a:t>تمرين موجه صفحة </a:t>
            </a:r>
            <a:r>
              <a:rPr lang="en-US" altLang="ar-AE" dirty="0">
                <a:solidFill>
                  <a:schemeClr val="tx1"/>
                </a:solidFill>
              </a:rPr>
              <a:t>426</a:t>
            </a:r>
            <a:endParaRPr lang="ar-AE" altLang="ar-AE" dirty="0">
              <a:solidFill>
                <a:schemeClr val="tx1"/>
              </a:solidFill>
            </a:endParaRP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B2F9895F-0935-4DAE-A2DA-E0F3F3CF33B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028342"/>
            <a:ext cx="8964488" cy="1176521"/>
          </a:xfrm>
        </p:spPr>
        <p:txBody>
          <a:bodyPr/>
          <a:lstStyle/>
          <a:p>
            <a:pPr marL="0" indent="0" algn="r" rtl="1">
              <a:buNone/>
            </a:pPr>
            <a:r>
              <a:rPr lang="ar-AE" altLang="ar-AE" b="1" dirty="0">
                <a:solidFill>
                  <a:srgbClr val="FF0000"/>
                </a:solidFill>
              </a:rPr>
              <a:t>3. صنعت نسرين نموذجاً للهرم الذي رأته في حصة التاريخ . </a:t>
            </a:r>
          </a:p>
          <a:p>
            <a:pPr marL="0" indent="0" algn="r" rtl="1">
              <a:buNone/>
            </a:pPr>
            <a:r>
              <a:rPr lang="ar-AE" altLang="ar-AE" b="1" dirty="0">
                <a:solidFill>
                  <a:srgbClr val="FF0000"/>
                </a:solidFill>
              </a:rPr>
              <a:t>    ما ارتفاع هذا النموذج 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/>
              <p:nvPr/>
            </p:nvSpPr>
            <p:spPr>
              <a:xfrm>
                <a:off x="4139952" y="2393693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DCD89217-4ACA-4079-B210-84B9E0CDC0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2393693"/>
                <a:ext cx="4255971" cy="77861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/>
              <p:nvPr/>
            </p:nvSpPr>
            <p:spPr>
              <a:xfrm>
                <a:off x="4519447" y="3294646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12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7" name="مربع نص 6">
                <a:extLst>
                  <a:ext uri="{FF2B5EF4-FFF2-40B4-BE49-F238E27FC236}">
                    <a16:creationId xmlns:a16="http://schemas.microsoft.com/office/drawing/2014/main" id="{E0D20277-C894-4D93-9CD7-1F416D2D3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9447" y="3294646"/>
                <a:ext cx="2887819" cy="7694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/>
              <p:nvPr/>
            </p:nvSpPr>
            <p:spPr>
              <a:xfrm>
                <a:off x="755576" y="4581128"/>
                <a:ext cx="6452215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4000" b="1" dirty="0">
                    <a:solidFill>
                      <a:srgbClr val="000099"/>
                    </a:solidFill>
                  </a:rPr>
                  <a:t>ارتفاع النموذج   </a:t>
                </a:r>
                <a14:m>
                  <m:oMath xmlns:m="http://schemas.openxmlformats.org/officeDocument/2006/math"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𝟏𝟐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𝒄𝒎</m:t>
                    </m:r>
                  </m:oMath>
                </a14:m>
                <a:endParaRPr lang="ar-AE" sz="40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04A0E8D-1292-480E-B95B-8C825A9980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581128"/>
                <a:ext cx="6452215" cy="707886"/>
              </a:xfrm>
              <a:prstGeom prst="rect">
                <a:avLst/>
              </a:prstGeom>
              <a:blipFill>
                <a:blip r:embed="rId4"/>
                <a:stretch>
                  <a:fillRect t="-15385" r="-3308" b="-35043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صورة 4" descr="لقطة الشاشة">
            <a:extLst>
              <a:ext uri="{FF2B5EF4-FFF2-40B4-BE49-F238E27FC236}">
                <a16:creationId xmlns:a16="http://schemas.microsoft.com/office/drawing/2014/main" id="{4F8CEB92-1C6B-43E2-AF66-2E5D384A5B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87501"/>
            <a:ext cx="3552112" cy="256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5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, graffiti&#10;&#10;Description automatically generated">
            <a:extLst>
              <a:ext uri="{FF2B5EF4-FFF2-40B4-BE49-F238E27FC236}">
                <a16:creationId xmlns:a16="http://schemas.microsoft.com/office/drawing/2014/main" id="{B8994740-857E-44C3-922F-439CF075D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8640"/>
            <a:ext cx="1920397" cy="55630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F286AFC-D33C-4BED-8A46-97397E758C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9952" y="116632"/>
            <a:ext cx="2952576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rgbClr val="C00000"/>
                </a:solidFill>
              </a:rPr>
              <a:t>صفحة </a:t>
            </a:r>
            <a:r>
              <a:rPr lang="en-US" altLang="ar-AE" dirty="0">
                <a:solidFill>
                  <a:srgbClr val="C00000"/>
                </a:solidFill>
              </a:rPr>
              <a:t>427</a:t>
            </a:r>
            <a:endParaRPr lang="ar-AE" altLang="ar-AE" dirty="0">
              <a:solidFill>
                <a:srgbClr val="C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110E28-8E25-4978-90B7-02F6FDF52E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645" y="816953"/>
            <a:ext cx="5430008" cy="562053"/>
          </a:xfrm>
          <a:prstGeom prst="rect">
            <a:avLst/>
          </a:prstGeom>
        </p:spPr>
      </p:pic>
      <p:pic>
        <p:nvPicPr>
          <p:cNvPr id="10" name="Picture 9" descr="A picture containing table, flower&#10;&#10;Description automatically generated">
            <a:extLst>
              <a:ext uri="{FF2B5EF4-FFF2-40B4-BE49-F238E27FC236}">
                <a16:creationId xmlns:a16="http://schemas.microsoft.com/office/drawing/2014/main" id="{7CB72464-152D-4382-81A9-D026869D8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280" y="1451432"/>
            <a:ext cx="2169210" cy="28416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مربع نص 5">
                <a:extLst>
                  <a:ext uri="{FF2B5EF4-FFF2-40B4-BE49-F238E27FC236}">
                    <a16:creationId xmlns:a16="http://schemas.microsoft.com/office/drawing/2014/main" id="{F4393CFF-BFAB-447C-AF24-22653A02EDB7}"/>
                  </a:ext>
                </a:extLst>
              </p:cNvPr>
              <p:cNvSpPr txBox="1"/>
              <p:nvPr/>
            </p:nvSpPr>
            <p:spPr>
              <a:xfrm>
                <a:off x="751632" y="1597841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11" name="مربع نص 5">
                <a:extLst>
                  <a:ext uri="{FF2B5EF4-FFF2-40B4-BE49-F238E27FC236}">
                    <a16:creationId xmlns:a16="http://schemas.microsoft.com/office/drawing/2014/main" id="{F4393CFF-BFAB-447C-AF24-22653A02E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632" y="1597841"/>
                <a:ext cx="4255971" cy="77861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مربع نص 6">
                <a:extLst>
                  <a:ext uri="{FF2B5EF4-FFF2-40B4-BE49-F238E27FC236}">
                    <a16:creationId xmlns:a16="http://schemas.microsoft.com/office/drawing/2014/main" id="{6EA2FAFF-D632-4150-8579-2B1585F65A77}"/>
                  </a:ext>
                </a:extLst>
              </p:cNvPr>
              <p:cNvSpPr txBox="1"/>
              <p:nvPr/>
            </p:nvSpPr>
            <p:spPr>
              <a:xfrm>
                <a:off x="1131127" y="2498794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4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12" name="مربع نص 6">
                <a:extLst>
                  <a:ext uri="{FF2B5EF4-FFF2-40B4-BE49-F238E27FC236}">
                    <a16:creationId xmlns:a16="http://schemas.microsoft.com/office/drawing/2014/main" id="{6EA2FAFF-D632-4150-8579-2B1585F65A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127" y="2498794"/>
                <a:ext cx="2887819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مربع نص 3">
                <a:extLst>
                  <a:ext uri="{FF2B5EF4-FFF2-40B4-BE49-F238E27FC236}">
                    <a16:creationId xmlns:a16="http://schemas.microsoft.com/office/drawing/2014/main" id="{3B2BF39C-3932-44BE-8EDD-4A22D873B79D}"/>
                  </a:ext>
                </a:extLst>
              </p:cNvPr>
              <p:cNvSpPr txBox="1"/>
              <p:nvPr/>
            </p:nvSpPr>
            <p:spPr>
              <a:xfrm>
                <a:off x="1259632" y="4240669"/>
                <a:ext cx="5256584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4000" b="1" dirty="0">
                    <a:solidFill>
                      <a:srgbClr val="000099"/>
                    </a:solidFill>
                  </a:rPr>
                  <a:t>تسلقت القطة مسافة   </a:t>
                </a:r>
                <a14:m>
                  <m:oMath xmlns:m="http://schemas.openxmlformats.org/officeDocument/2006/math"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endParaRPr lang="ar-AE" sz="40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13" name="مربع نص 3">
                <a:extLst>
                  <a:ext uri="{FF2B5EF4-FFF2-40B4-BE49-F238E27FC236}">
                    <a16:creationId xmlns:a16="http://schemas.microsoft.com/office/drawing/2014/main" id="{3B2BF39C-3932-44BE-8EDD-4A22D873B7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4240669"/>
                <a:ext cx="5256584" cy="707886"/>
              </a:xfrm>
              <a:prstGeom prst="rect">
                <a:avLst/>
              </a:prstGeom>
              <a:blipFill>
                <a:blip r:embed="rId7"/>
                <a:stretch>
                  <a:fillRect t="-15517" r="-4060" b="-36207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7742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, graffiti&#10;&#10;Description automatically generated">
            <a:extLst>
              <a:ext uri="{FF2B5EF4-FFF2-40B4-BE49-F238E27FC236}">
                <a16:creationId xmlns:a16="http://schemas.microsoft.com/office/drawing/2014/main" id="{B8994740-857E-44C3-922F-439CF075D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8640"/>
            <a:ext cx="1920397" cy="55630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F286AFC-D33C-4BED-8A46-97397E758C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9952" y="116632"/>
            <a:ext cx="2952576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rgbClr val="C00000"/>
                </a:solidFill>
              </a:rPr>
              <a:t>صفحة </a:t>
            </a:r>
            <a:r>
              <a:rPr lang="en-US" altLang="ar-AE" dirty="0">
                <a:solidFill>
                  <a:srgbClr val="C00000"/>
                </a:solidFill>
              </a:rPr>
              <a:t>427</a:t>
            </a:r>
            <a:endParaRPr lang="ar-AE" altLang="ar-AE" dirty="0">
              <a:solidFill>
                <a:srgbClr val="C00000"/>
              </a:solidFill>
            </a:endParaRPr>
          </a:p>
        </p:txBody>
      </p:sp>
      <p:pic>
        <p:nvPicPr>
          <p:cNvPr id="3" name="Picture 2" descr="A close up of a map&#10;&#10;Description automatically generated">
            <a:extLst>
              <a:ext uri="{FF2B5EF4-FFF2-40B4-BE49-F238E27FC236}">
                <a16:creationId xmlns:a16="http://schemas.microsoft.com/office/drawing/2014/main" id="{1FD48FEE-5ACD-48B0-8818-F029F889F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427" y="1169714"/>
            <a:ext cx="3572788" cy="31233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5">
                <a:extLst>
                  <a:ext uri="{FF2B5EF4-FFF2-40B4-BE49-F238E27FC236}">
                    <a16:creationId xmlns:a16="http://schemas.microsoft.com/office/drawing/2014/main" id="{953E8099-5C0F-4DA1-B4CE-161A48266ADA}"/>
                  </a:ext>
                </a:extLst>
              </p:cNvPr>
              <p:cNvSpPr txBox="1"/>
              <p:nvPr/>
            </p:nvSpPr>
            <p:spPr>
              <a:xfrm>
                <a:off x="751632" y="1597841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7" name="مربع نص 5">
                <a:extLst>
                  <a:ext uri="{FF2B5EF4-FFF2-40B4-BE49-F238E27FC236}">
                    <a16:creationId xmlns:a16="http://schemas.microsoft.com/office/drawing/2014/main" id="{953E8099-5C0F-4DA1-B4CE-161A48266A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632" y="1597841"/>
                <a:ext cx="4255971" cy="77861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مربع نص 6">
                <a:extLst>
                  <a:ext uri="{FF2B5EF4-FFF2-40B4-BE49-F238E27FC236}">
                    <a16:creationId xmlns:a16="http://schemas.microsoft.com/office/drawing/2014/main" id="{97386398-B0C9-4DB3-974E-B8E249E5AD02}"/>
                  </a:ext>
                </a:extLst>
              </p:cNvPr>
              <p:cNvSpPr txBox="1"/>
              <p:nvPr/>
            </p:nvSpPr>
            <p:spPr>
              <a:xfrm>
                <a:off x="1131127" y="2498794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13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8" name="مربع نص 6">
                <a:extLst>
                  <a:ext uri="{FF2B5EF4-FFF2-40B4-BE49-F238E27FC236}">
                    <a16:creationId xmlns:a16="http://schemas.microsoft.com/office/drawing/2014/main" id="{97386398-B0C9-4DB3-974E-B8E249E5AD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127" y="2498794"/>
                <a:ext cx="2887819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3">
                <a:extLst>
                  <a:ext uri="{FF2B5EF4-FFF2-40B4-BE49-F238E27FC236}">
                    <a16:creationId xmlns:a16="http://schemas.microsoft.com/office/drawing/2014/main" id="{7931A1D3-3393-4DD4-9109-A3FBDB36BD49}"/>
                  </a:ext>
                </a:extLst>
              </p:cNvPr>
              <p:cNvSpPr txBox="1"/>
              <p:nvPr/>
            </p:nvSpPr>
            <p:spPr>
              <a:xfrm>
                <a:off x="1259632" y="4240669"/>
                <a:ext cx="5256584" cy="70788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r" rtl="1"/>
                <a:r>
                  <a:rPr lang="ar-AE" sz="4000" b="1" dirty="0">
                    <a:solidFill>
                      <a:srgbClr val="000099"/>
                    </a:solidFill>
                  </a:rPr>
                  <a:t>عمق المياه    </a:t>
                </a:r>
                <a14:m>
                  <m:oMath xmlns:m="http://schemas.openxmlformats.org/officeDocument/2006/math">
                    <m:r>
                      <a:rPr lang="en-US" sz="4000" b="1" i="0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4000" b="1" i="1" smtClean="0">
                        <a:solidFill>
                          <a:srgbClr val="000099"/>
                        </a:solidFill>
                        <a:latin typeface="Cambria Math" panose="02040503050406030204" pitchFamily="18" charset="0"/>
                      </a:rPr>
                      <m:t>𝒎</m:t>
                    </m:r>
                  </m:oMath>
                </a14:m>
                <a:endParaRPr lang="ar-AE" sz="4000" b="1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9" name="مربع نص 3">
                <a:extLst>
                  <a:ext uri="{FF2B5EF4-FFF2-40B4-BE49-F238E27FC236}">
                    <a16:creationId xmlns:a16="http://schemas.microsoft.com/office/drawing/2014/main" id="{7931A1D3-3393-4DD4-9109-A3FBDB36BD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4240669"/>
                <a:ext cx="5256584" cy="707886"/>
              </a:xfrm>
              <a:prstGeom prst="rect">
                <a:avLst/>
              </a:prstGeom>
              <a:blipFill>
                <a:blip r:embed="rId6"/>
                <a:stretch>
                  <a:fillRect t="-15517" r="-4060" b="-36207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9475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, graffiti&#10;&#10;Description automatically generated">
            <a:extLst>
              <a:ext uri="{FF2B5EF4-FFF2-40B4-BE49-F238E27FC236}">
                <a16:creationId xmlns:a16="http://schemas.microsoft.com/office/drawing/2014/main" id="{B8994740-857E-44C3-922F-439CF075D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8640"/>
            <a:ext cx="1920397" cy="55630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F286AFC-D33C-4BED-8A46-97397E758C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9952" y="116632"/>
            <a:ext cx="2952576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rgbClr val="C00000"/>
                </a:solidFill>
              </a:rPr>
              <a:t>صفحة </a:t>
            </a:r>
            <a:r>
              <a:rPr lang="en-US" altLang="ar-AE" dirty="0">
                <a:solidFill>
                  <a:srgbClr val="C00000"/>
                </a:solidFill>
              </a:rPr>
              <a:t>427</a:t>
            </a:r>
            <a:endParaRPr lang="ar-AE" altLang="ar-AE" dirty="0">
              <a:solidFill>
                <a:srgbClr val="C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19EC1-77DA-465D-AFE2-003C1D5AE0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67" y="845805"/>
            <a:ext cx="8316486" cy="504895"/>
          </a:xfrm>
          <a:prstGeom prst="rect">
            <a:avLst/>
          </a:prstGeom>
        </p:spPr>
      </p:pic>
      <p:pic>
        <p:nvPicPr>
          <p:cNvPr id="7" name="Picture 6" descr="A picture containing umbrella&#10;&#10;Description automatically generated">
            <a:extLst>
              <a:ext uri="{FF2B5EF4-FFF2-40B4-BE49-F238E27FC236}">
                <a16:creationId xmlns:a16="http://schemas.microsoft.com/office/drawing/2014/main" id="{33FEA4F5-9A71-4AE6-ACAE-9CD2EF1F44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4824"/>
            <a:ext cx="3362794" cy="26387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مربع نص 5">
                <a:extLst>
                  <a:ext uri="{FF2B5EF4-FFF2-40B4-BE49-F238E27FC236}">
                    <a16:creationId xmlns:a16="http://schemas.microsoft.com/office/drawing/2014/main" id="{F1F100D4-41D5-4590-AE17-994D47B5E099}"/>
                  </a:ext>
                </a:extLst>
              </p:cNvPr>
              <p:cNvSpPr txBox="1"/>
              <p:nvPr/>
            </p:nvSpPr>
            <p:spPr>
              <a:xfrm>
                <a:off x="3904473" y="2023991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11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8" name="مربع نص 5">
                <a:extLst>
                  <a:ext uri="{FF2B5EF4-FFF2-40B4-BE49-F238E27FC236}">
                    <a16:creationId xmlns:a16="http://schemas.microsoft.com/office/drawing/2014/main" id="{F1F100D4-41D5-4590-AE17-994D47B5E0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4473" y="2023991"/>
                <a:ext cx="4255971" cy="77861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مربع نص 6">
                <a:extLst>
                  <a:ext uri="{FF2B5EF4-FFF2-40B4-BE49-F238E27FC236}">
                    <a16:creationId xmlns:a16="http://schemas.microsoft.com/office/drawing/2014/main" id="{71F548D0-06A3-43A7-A848-21BB59CEC21A}"/>
                  </a:ext>
                </a:extLst>
              </p:cNvPr>
              <p:cNvSpPr txBox="1"/>
              <p:nvPr/>
            </p:nvSpPr>
            <p:spPr>
              <a:xfrm>
                <a:off x="4283968" y="2924944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11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9" name="مربع نص 6">
                <a:extLst>
                  <a:ext uri="{FF2B5EF4-FFF2-40B4-BE49-F238E27FC236}">
                    <a16:creationId xmlns:a16="http://schemas.microsoft.com/office/drawing/2014/main" id="{71F548D0-06A3-43A7-A848-21BB59CEC2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2924944"/>
                <a:ext cx="2887819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0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, graffiti&#10;&#10;Description automatically generated">
            <a:extLst>
              <a:ext uri="{FF2B5EF4-FFF2-40B4-BE49-F238E27FC236}">
                <a16:creationId xmlns:a16="http://schemas.microsoft.com/office/drawing/2014/main" id="{B8994740-857E-44C3-922F-439CF075D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8640"/>
            <a:ext cx="1920397" cy="55630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F286AFC-D33C-4BED-8A46-97397E758C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9952" y="116632"/>
            <a:ext cx="2952576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rgbClr val="C00000"/>
                </a:solidFill>
              </a:rPr>
              <a:t>صفحة </a:t>
            </a:r>
            <a:r>
              <a:rPr lang="en-US" altLang="ar-AE" dirty="0">
                <a:solidFill>
                  <a:srgbClr val="C00000"/>
                </a:solidFill>
              </a:rPr>
              <a:t>427</a:t>
            </a:r>
            <a:endParaRPr lang="ar-AE" altLang="ar-AE" dirty="0">
              <a:solidFill>
                <a:srgbClr val="C0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19EC1-77DA-465D-AFE2-003C1D5AE0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67" y="845805"/>
            <a:ext cx="8316486" cy="504895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E9F9E62A-18E9-45C8-BE5B-C0225F43C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346" y="1628800"/>
            <a:ext cx="2474046" cy="314587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مربع نص 5">
                <a:extLst>
                  <a:ext uri="{FF2B5EF4-FFF2-40B4-BE49-F238E27FC236}">
                    <a16:creationId xmlns:a16="http://schemas.microsoft.com/office/drawing/2014/main" id="{1900E311-C455-4847-A9DA-B33594F309E8}"/>
                  </a:ext>
                </a:extLst>
              </p:cNvPr>
              <p:cNvSpPr txBox="1"/>
              <p:nvPr/>
            </p:nvSpPr>
            <p:spPr>
              <a:xfrm>
                <a:off x="736121" y="2384031"/>
                <a:ext cx="4255971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36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12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9</m:t>
                              </m:r>
                            </m:e>
                            <m:sup>
                              <m:r>
                                <a:rPr lang="en-U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ar-AE" sz="3600" dirty="0"/>
              </a:p>
            </p:txBody>
          </p:sp>
        </mc:Choice>
        <mc:Fallback xmlns="">
          <p:sp>
            <p:nvSpPr>
              <p:cNvPr id="7" name="مربع نص 5">
                <a:extLst>
                  <a:ext uri="{FF2B5EF4-FFF2-40B4-BE49-F238E27FC236}">
                    <a16:creationId xmlns:a16="http://schemas.microsoft.com/office/drawing/2014/main" id="{1900E311-C455-4847-A9DA-B33594F309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121" y="2384031"/>
                <a:ext cx="4255971" cy="77861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مربع نص 6">
                <a:extLst>
                  <a:ext uri="{FF2B5EF4-FFF2-40B4-BE49-F238E27FC236}">
                    <a16:creationId xmlns:a16="http://schemas.microsoft.com/office/drawing/2014/main" id="{1B716D27-2891-46F5-89E8-3455D110A586}"/>
                  </a:ext>
                </a:extLst>
              </p:cNvPr>
              <p:cNvSpPr txBox="1"/>
              <p:nvPr/>
            </p:nvSpPr>
            <p:spPr>
              <a:xfrm>
                <a:off x="1115616" y="3284984"/>
                <a:ext cx="2887819" cy="76944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400" b="0" i="1" smtClean="0">
                          <a:latin typeface="Cambria Math" panose="02040503050406030204" pitchFamily="18" charset="0"/>
                        </a:rPr>
                        <m:t>15</m:t>
                      </m:r>
                    </m:oMath>
                  </m:oMathPara>
                </a14:m>
                <a:endParaRPr lang="ar-AE" sz="4400" dirty="0"/>
              </a:p>
            </p:txBody>
          </p:sp>
        </mc:Choice>
        <mc:Fallback xmlns="">
          <p:sp>
            <p:nvSpPr>
              <p:cNvPr id="8" name="مربع نص 6">
                <a:extLst>
                  <a:ext uri="{FF2B5EF4-FFF2-40B4-BE49-F238E27FC236}">
                    <a16:creationId xmlns:a16="http://schemas.microsoft.com/office/drawing/2014/main" id="{1B716D27-2891-46F5-89E8-3455D110A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3284984"/>
                <a:ext cx="2887819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970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rawing, graffiti&#10;&#10;Description automatically generated">
            <a:extLst>
              <a:ext uri="{FF2B5EF4-FFF2-40B4-BE49-F238E27FC236}">
                <a16:creationId xmlns:a16="http://schemas.microsoft.com/office/drawing/2014/main" id="{B8994740-857E-44C3-922F-439CF075D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88640"/>
            <a:ext cx="1920397" cy="55630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F286AFC-D33C-4BED-8A46-97397E758C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9952" y="116632"/>
            <a:ext cx="2952576" cy="981075"/>
          </a:xfrm>
        </p:spPr>
        <p:txBody>
          <a:bodyPr/>
          <a:lstStyle/>
          <a:p>
            <a:pPr rtl="1"/>
            <a:r>
              <a:rPr lang="ar-AE" altLang="ar-AE" dirty="0">
                <a:solidFill>
                  <a:srgbClr val="C00000"/>
                </a:solidFill>
              </a:rPr>
              <a:t>صفحة </a:t>
            </a:r>
            <a:r>
              <a:rPr lang="en-US" altLang="ar-AE" dirty="0">
                <a:solidFill>
                  <a:srgbClr val="C00000"/>
                </a:solidFill>
              </a:rPr>
              <a:t>427</a:t>
            </a:r>
            <a:endParaRPr lang="ar-AE" altLang="ar-AE" dirty="0">
              <a:solidFill>
                <a:srgbClr val="C00000"/>
              </a:solidFill>
            </a:endParaRPr>
          </a:p>
        </p:txBody>
      </p:sp>
      <p:pic>
        <p:nvPicPr>
          <p:cNvPr id="3" name="Picture 2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D1F2EAC7-3885-4E83-9E60-E666652E11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3572739" cy="24853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8FF60F-B232-4DE2-8795-EB64339A4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7" y="816953"/>
            <a:ext cx="8468907" cy="4096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780918-7ECE-4376-BBEF-D929BD68E2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531" y="1299244"/>
            <a:ext cx="4486901" cy="447737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2DF505CF-D163-4690-B39E-0951460580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01980"/>
            <a:ext cx="7230484" cy="100979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4" name="مربع نص 5">
                <a:extLst>
                  <a:ext uri="{FF2B5EF4-FFF2-40B4-BE49-F238E27FC236}">
                    <a16:creationId xmlns:a16="http://schemas.microsoft.com/office/drawing/2014/main" id="{6D056BAC-1A48-4E19-941D-493F7DA4788E}"/>
                  </a:ext>
                </a:extLst>
              </p:cNvPr>
              <p:cNvSpPr txBox="1"/>
              <p:nvPr/>
            </p:nvSpPr>
            <p:spPr>
              <a:xfrm>
                <a:off x="4088995" y="2221333"/>
                <a:ext cx="3003533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sz="3600" b="0" i="1" smtClean="0">
                              <a:solidFill>
                                <a:srgbClr val="000099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</m:e>
                            <m:sup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solidFill>
                                <a:srgbClr val="000099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30</m:t>
                              </m:r>
                            </m:e>
                            <m:sup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>
          <p:sp>
            <p:nvSpPr>
              <p:cNvPr id="14" name="مربع نص 5">
                <a:extLst>
                  <a:ext uri="{FF2B5EF4-FFF2-40B4-BE49-F238E27FC236}">
                    <a16:creationId xmlns:a16="http://schemas.microsoft.com/office/drawing/2014/main" id="{6D056BAC-1A48-4E19-941D-493F7DA478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8995" y="2221333"/>
                <a:ext cx="3003533" cy="77861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مربع نص 5">
                <a:extLst>
                  <a:ext uri="{FF2B5EF4-FFF2-40B4-BE49-F238E27FC236}">
                    <a16:creationId xmlns:a16="http://schemas.microsoft.com/office/drawing/2014/main" id="{A41A4E95-5679-4021-A19C-2EC7905E38EE}"/>
                  </a:ext>
                </a:extLst>
              </p:cNvPr>
              <p:cNvSpPr txBox="1"/>
              <p:nvPr/>
            </p:nvSpPr>
            <p:spPr>
              <a:xfrm>
                <a:off x="863712" y="4972204"/>
                <a:ext cx="2988208" cy="78322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sz="3600" b="0" i="1" smtClean="0">
                              <a:solidFill>
                                <a:srgbClr val="000099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solidFill>
                                <a:srgbClr val="000099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40</m:t>
                              </m:r>
                            </m:e>
                            <m:sup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>
          <p:sp>
            <p:nvSpPr>
              <p:cNvPr id="16" name="مربع نص 5">
                <a:extLst>
                  <a:ext uri="{FF2B5EF4-FFF2-40B4-BE49-F238E27FC236}">
                    <a16:creationId xmlns:a16="http://schemas.microsoft.com/office/drawing/2014/main" id="{A41A4E95-5679-4021-A19C-2EC7905E38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712" y="4972204"/>
                <a:ext cx="2988208" cy="7832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مربع نص 5">
                <a:extLst>
                  <a:ext uri="{FF2B5EF4-FFF2-40B4-BE49-F238E27FC236}">
                    <a16:creationId xmlns:a16="http://schemas.microsoft.com/office/drawing/2014/main" id="{86A74A2B-56BB-4E2F-881E-44590BFB22DD}"/>
                  </a:ext>
                </a:extLst>
              </p:cNvPr>
              <p:cNvSpPr txBox="1"/>
              <p:nvPr/>
            </p:nvSpPr>
            <p:spPr>
              <a:xfrm>
                <a:off x="1763688" y="5649433"/>
                <a:ext cx="4752528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44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40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84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 xmlns="">
          <p:sp>
            <p:nvSpPr>
              <p:cNvPr id="17" name="مربع نص 5">
                <a:extLst>
                  <a:ext uri="{FF2B5EF4-FFF2-40B4-BE49-F238E27FC236}">
                    <a16:creationId xmlns:a16="http://schemas.microsoft.com/office/drawing/2014/main" id="{86A74A2B-56BB-4E2F-881E-44590BFB2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3688" y="5649433"/>
                <a:ext cx="4752528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مربع نص 5">
                <a:extLst>
                  <a:ext uri="{FF2B5EF4-FFF2-40B4-BE49-F238E27FC236}">
                    <a16:creationId xmlns:a16="http://schemas.microsoft.com/office/drawing/2014/main" id="{B991DF73-1729-4F05-95FA-B15B166CB1D8}"/>
                  </a:ext>
                </a:extLst>
              </p:cNvPr>
              <p:cNvSpPr txBox="1"/>
              <p:nvPr/>
            </p:nvSpPr>
            <p:spPr>
              <a:xfrm>
                <a:off x="6924743" y="2372849"/>
                <a:ext cx="1208980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40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>
          <p:sp>
            <p:nvSpPr>
              <p:cNvPr id="12" name="مربع نص 5">
                <a:extLst>
                  <a:ext uri="{FF2B5EF4-FFF2-40B4-BE49-F238E27FC236}">
                    <a16:creationId xmlns:a16="http://schemas.microsoft.com/office/drawing/2014/main" id="{B991DF73-1729-4F05-95FA-B15B166CB1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4743" y="2372849"/>
                <a:ext cx="120898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مربع نص 5">
                <a:extLst>
                  <a:ext uri="{FF2B5EF4-FFF2-40B4-BE49-F238E27FC236}">
                    <a16:creationId xmlns:a16="http://schemas.microsoft.com/office/drawing/2014/main" id="{E7559979-C5F2-4C19-A85E-0DC48A98CA5C}"/>
                  </a:ext>
                </a:extLst>
              </p:cNvPr>
              <p:cNvSpPr txBox="1"/>
              <p:nvPr/>
            </p:nvSpPr>
            <p:spPr>
              <a:xfrm>
                <a:off x="3671900" y="5158933"/>
                <a:ext cx="1800200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44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>
          <p:sp>
            <p:nvSpPr>
              <p:cNvPr id="15" name="مربع نص 5">
                <a:extLst>
                  <a:ext uri="{FF2B5EF4-FFF2-40B4-BE49-F238E27FC236}">
                    <a16:creationId xmlns:a16="http://schemas.microsoft.com/office/drawing/2014/main" id="{E7559979-C5F2-4C19-A85E-0DC48A98CA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1900" y="5158933"/>
                <a:ext cx="1800200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69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2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D9D9240-DE5C-4F0B-9F02-404036DE5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1840" y="980728"/>
            <a:ext cx="5915000" cy="1143000"/>
          </a:xfrm>
        </p:spPr>
        <p:txBody>
          <a:bodyPr/>
          <a:lstStyle/>
          <a:p>
            <a:pPr rtl="1"/>
            <a:r>
              <a:rPr lang="en-US" sz="3600" b="1" u="sng" dirty="0">
                <a:solidFill>
                  <a:srgbClr val="FF0000"/>
                </a:solidFill>
              </a:rPr>
              <a:t>6</a:t>
            </a:r>
            <a:r>
              <a:rPr lang="ar-AE" sz="3600" b="1" u="sng" dirty="0">
                <a:solidFill>
                  <a:srgbClr val="FF0000"/>
                </a:solidFill>
              </a:rPr>
              <a:t>) نشاط عملي ( تبرير الاستنتاجات 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9162A58E-767A-4646-A8CB-13BD5AF6FD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4360" y="1844824"/>
                <a:ext cx="8435280" cy="2088232"/>
              </a:xfrm>
            </p:spPr>
            <p:txBody>
              <a:bodyPr/>
              <a:lstStyle/>
              <a:p>
                <a:pPr marL="0" indent="0" algn="r" rtl="1">
                  <a:buNone/>
                </a:pPr>
                <a:r>
                  <a:rPr lang="ar-AE" sz="2800" dirty="0"/>
                  <a:t>يشتري إبراهيم لوالده قصبة صيد أسماك طولها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165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ar-AE" sz="2800" dirty="0"/>
                  <a:t> ، ويريد وضعها في صندوق لئلا يتمكن والده من تخمين ماذا في الصندوق .</a:t>
                </a:r>
                <a:endParaRPr lang="en-US" sz="2800" dirty="0"/>
              </a:p>
              <a:p>
                <a:pPr marL="0" indent="0" algn="r" rtl="1">
                  <a:buNone/>
                </a:pPr>
                <a:r>
                  <a:rPr lang="ar-AE" sz="2800" dirty="0"/>
                  <a:t>يريد إبراهيم أن يستخدم صندوقاً طوله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120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ar-AE" sz="2800" dirty="0"/>
                  <a:t> و عرضه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120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ar-AE" sz="2800" dirty="0"/>
                  <a:t> .</a:t>
                </a:r>
                <a:endParaRPr lang="en-US" sz="2800" dirty="0"/>
              </a:p>
              <a:p>
                <a:pPr marL="0" indent="0" algn="r" rtl="1">
                  <a:buNone/>
                </a:pPr>
                <a:r>
                  <a:rPr lang="ar-AE" sz="2800" dirty="0"/>
                  <a:t>هل سيكون الصندوق مناسباً للقصبة ؟ برر استنتاجك . </a:t>
                </a:r>
                <a:endParaRPr lang="en-US" sz="2800" dirty="0"/>
              </a:p>
              <a:p>
                <a:pPr marL="0" indent="0" algn="r" rtl="1">
                  <a:buNone/>
                </a:pPr>
                <a:endParaRPr lang="ar-AE" sz="2800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9162A58E-767A-4646-A8CB-13BD5AF6FD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4360" y="1844824"/>
                <a:ext cx="8435280" cy="2088232"/>
              </a:xfrm>
              <a:blipFill>
                <a:blip r:embed="rId2"/>
                <a:stretch>
                  <a:fillRect t="-3216" r="-1517" b="-2632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picture containing drawing, graffiti&#10;&#10;Description automatically generated">
            <a:extLst>
              <a:ext uri="{FF2B5EF4-FFF2-40B4-BE49-F238E27FC236}">
                <a16:creationId xmlns:a16="http://schemas.microsoft.com/office/drawing/2014/main" id="{0174E5E8-3AA9-4633-A29B-4D88C2F61C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60648"/>
            <a:ext cx="1920397" cy="55630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83EB1C91-AFF9-4257-8283-1EB3B245C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3928" y="188640"/>
            <a:ext cx="2952576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/>
            <a:r>
              <a:rPr lang="ar-AE" altLang="ar-AE">
                <a:solidFill>
                  <a:srgbClr val="C00000"/>
                </a:solidFill>
              </a:rPr>
              <a:t>صفحة </a:t>
            </a:r>
            <a:r>
              <a:rPr lang="en-US" altLang="ar-AE">
                <a:solidFill>
                  <a:srgbClr val="C00000"/>
                </a:solidFill>
              </a:rPr>
              <a:t>427</a:t>
            </a:r>
            <a:endParaRPr lang="ar-AE" altLang="ar-AE" dirty="0">
              <a:solidFill>
                <a:srgbClr val="C00000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090DB6-9753-415F-B4B0-25642A84A2F0}"/>
              </a:ext>
            </a:extLst>
          </p:cNvPr>
          <p:cNvSpPr/>
          <p:nvPr/>
        </p:nvSpPr>
        <p:spPr bwMode="auto">
          <a:xfrm>
            <a:off x="899592" y="4221088"/>
            <a:ext cx="1440160" cy="144016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A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2F8F4AEE-4784-4592-AE86-02C73C9D266D}"/>
                  </a:ext>
                </a:extLst>
              </p:cNvPr>
              <p:cNvSpPr/>
              <p:nvPr/>
            </p:nvSpPr>
            <p:spPr>
              <a:xfrm>
                <a:off x="1043608" y="5693186"/>
                <a:ext cx="107709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120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ar-AE" sz="2000" dirty="0"/>
                  <a:t> </a:t>
                </a: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2F8F4AEE-4784-4592-AE86-02C73C9D266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693186"/>
                <a:ext cx="1077090" cy="400110"/>
              </a:xfrm>
              <a:prstGeom prst="rect">
                <a:avLst/>
              </a:prstGeom>
              <a:blipFill>
                <a:blip r:embed="rId4"/>
                <a:stretch>
                  <a:fillRect t="-7576" r="-4520" b="-27273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86D2683-5908-4DB0-9446-F54264A26284}"/>
                  </a:ext>
                </a:extLst>
              </p:cNvPr>
              <p:cNvSpPr/>
              <p:nvPr/>
            </p:nvSpPr>
            <p:spPr>
              <a:xfrm rot="16200000">
                <a:off x="160992" y="4597097"/>
                <a:ext cx="107709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120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ar-AE" sz="2000" dirty="0"/>
                  <a:t> </a:t>
                </a:r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86D2683-5908-4DB0-9446-F54264A2628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160992" y="4597097"/>
                <a:ext cx="1077090" cy="400110"/>
              </a:xfrm>
              <a:prstGeom prst="rect">
                <a:avLst/>
              </a:prstGeom>
              <a:blipFill>
                <a:blip r:embed="rId5"/>
                <a:stretch>
                  <a:fillRect l="-7576" t="-4545" r="-27273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575BEA7-AD05-41BC-AF57-87C1330D07E8}"/>
              </a:ext>
            </a:extLst>
          </p:cNvPr>
          <p:cNvCxnSpPr/>
          <p:nvPr/>
        </p:nvCxnSpPr>
        <p:spPr bwMode="auto">
          <a:xfrm>
            <a:off x="899592" y="4221088"/>
            <a:ext cx="1440160" cy="1440160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triangle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مربع نص 5">
                <a:extLst>
                  <a:ext uri="{FF2B5EF4-FFF2-40B4-BE49-F238E27FC236}">
                    <a16:creationId xmlns:a16="http://schemas.microsoft.com/office/drawing/2014/main" id="{2E25096C-D038-4678-BE39-6E659A96B018}"/>
                  </a:ext>
                </a:extLst>
              </p:cNvPr>
              <p:cNvSpPr txBox="1"/>
              <p:nvPr/>
            </p:nvSpPr>
            <p:spPr>
              <a:xfrm>
                <a:off x="2551241" y="3808098"/>
                <a:ext cx="3532927" cy="77861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sz="3600" b="0" i="1" smtClean="0">
                              <a:solidFill>
                                <a:srgbClr val="000099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120</m:t>
                              </m:r>
                            </m:e>
                            <m:sup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3600" b="0" i="1" smtClean="0">
                              <a:solidFill>
                                <a:srgbClr val="000099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120</m:t>
                              </m:r>
                            </m:e>
                            <m:sup>
                              <m:r>
                                <a:rPr lang="en-US" sz="3600" b="0" i="1" smtClean="0">
                                  <a:solidFill>
                                    <a:srgbClr val="000099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>
          <p:sp>
            <p:nvSpPr>
              <p:cNvPr id="11" name="مربع نص 5">
                <a:extLst>
                  <a:ext uri="{FF2B5EF4-FFF2-40B4-BE49-F238E27FC236}">
                    <a16:creationId xmlns:a16="http://schemas.microsoft.com/office/drawing/2014/main" id="{2E25096C-D038-4678-BE39-6E659A96B0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241" y="3808098"/>
                <a:ext cx="3532927" cy="77861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مربع نص 3">
                <a:extLst>
                  <a:ext uri="{FF2B5EF4-FFF2-40B4-BE49-F238E27FC236}">
                    <a16:creationId xmlns:a16="http://schemas.microsoft.com/office/drawing/2014/main" id="{5C5D997D-2AF0-481E-AD19-C54918CC3701}"/>
                  </a:ext>
                </a:extLst>
              </p:cNvPr>
              <p:cNvSpPr txBox="1"/>
              <p:nvPr/>
            </p:nvSpPr>
            <p:spPr>
              <a:xfrm>
                <a:off x="2378640" y="4632995"/>
                <a:ext cx="5649743" cy="107721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 rtl="1"/>
                <a:r>
                  <a:rPr lang="ar-AE" sz="3200" dirty="0">
                    <a:solidFill>
                      <a:srgbClr val="006666"/>
                    </a:solidFill>
                  </a:rPr>
                  <a:t>طول القصبة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6666"/>
                        </a:solidFill>
                        <a:latin typeface="Cambria Math" panose="02040503050406030204" pitchFamily="18" charset="0"/>
                      </a:rPr>
                      <m:t>165</m:t>
                    </m:r>
                    <m:r>
                      <a:rPr lang="en-US" sz="3200" b="0" i="1" smtClean="0">
                        <a:solidFill>
                          <a:srgbClr val="006666"/>
                        </a:solidFill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ar-AE" sz="3200" dirty="0">
                    <a:solidFill>
                      <a:srgbClr val="006666"/>
                    </a:solidFill>
                  </a:rPr>
                  <a:t> أصغر من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6666"/>
                        </a:solidFill>
                        <a:latin typeface="Cambria Math" panose="02040503050406030204" pitchFamily="18" charset="0"/>
                      </a:rPr>
                      <m:t>169</m:t>
                    </m:r>
                    <m:r>
                      <a:rPr lang="en-US" sz="3200" b="0" i="1" smtClean="0">
                        <a:solidFill>
                          <a:srgbClr val="006666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3200" b="0" i="1" smtClean="0">
                        <a:solidFill>
                          <a:srgbClr val="006666"/>
                        </a:solidFill>
                        <a:latin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ar-AE" sz="3200" dirty="0">
                    <a:solidFill>
                      <a:srgbClr val="006666"/>
                    </a:solidFill>
                  </a:rPr>
                  <a:t> </a:t>
                </a:r>
              </a:p>
              <a:p>
                <a:pPr algn="ctr" rtl="1"/>
                <a:r>
                  <a:rPr lang="ar-AE" sz="3200" dirty="0">
                    <a:solidFill>
                      <a:srgbClr val="006666"/>
                    </a:solidFill>
                  </a:rPr>
                  <a:t>الصندوق مناسب</a:t>
                </a:r>
              </a:p>
            </p:txBody>
          </p:sp>
        </mc:Choice>
        <mc:Fallback xmlns="">
          <p:sp>
            <p:nvSpPr>
              <p:cNvPr id="12" name="مربع نص 3">
                <a:extLst>
                  <a:ext uri="{FF2B5EF4-FFF2-40B4-BE49-F238E27FC236}">
                    <a16:creationId xmlns:a16="http://schemas.microsoft.com/office/drawing/2014/main" id="{5C5D997D-2AF0-481E-AD19-C54918CC37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8640" y="4632995"/>
                <a:ext cx="5649743" cy="1077218"/>
              </a:xfrm>
              <a:prstGeom prst="rect">
                <a:avLst/>
              </a:prstGeom>
              <a:blipFill>
                <a:blip r:embed="rId7"/>
                <a:stretch>
                  <a:fillRect l="-4207" t="-7345" r="-2373" b="-17514"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مربع نص 5">
                <a:extLst>
                  <a:ext uri="{FF2B5EF4-FFF2-40B4-BE49-F238E27FC236}">
                    <a16:creationId xmlns:a16="http://schemas.microsoft.com/office/drawing/2014/main" id="{BDC2732C-5275-4634-927A-1933774F7CA8}"/>
                  </a:ext>
                </a:extLst>
              </p:cNvPr>
              <p:cNvSpPr txBox="1"/>
              <p:nvPr/>
            </p:nvSpPr>
            <p:spPr>
              <a:xfrm>
                <a:off x="5938699" y="3933056"/>
                <a:ext cx="2017677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169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0" i="1" smtClean="0">
                          <a:solidFill>
                            <a:srgbClr val="000099"/>
                          </a:solidFill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ar-AE" sz="3600" dirty="0">
                  <a:solidFill>
                    <a:srgbClr val="000099"/>
                  </a:solidFill>
                </a:endParaRPr>
              </a:p>
            </p:txBody>
          </p:sp>
        </mc:Choice>
        <mc:Fallback>
          <p:sp>
            <p:nvSpPr>
              <p:cNvPr id="13" name="مربع نص 5">
                <a:extLst>
                  <a:ext uri="{FF2B5EF4-FFF2-40B4-BE49-F238E27FC236}">
                    <a16:creationId xmlns:a16="http://schemas.microsoft.com/office/drawing/2014/main" id="{BDC2732C-5275-4634-927A-1933774F7C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8699" y="3933056"/>
                <a:ext cx="2017677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ar-A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650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D9D9240-DE5C-4F0B-9F02-404036DE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AE" b="1" u="sng" dirty="0">
                <a:solidFill>
                  <a:srgbClr val="FF0000"/>
                </a:solidFill>
              </a:rPr>
              <a:t>أي مما يلي لا ينتمي للمجموعة ؟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162A58E-767A-4646-A8CB-13BD5AF6F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1556793"/>
            <a:ext cx="8435280" cy="1224136"/>
          </a:xfrm>
        </p:spPr>
        <p:txBody>
          <a:bodyPr/>
          <a:lstStyle/>
          <a:p>
            <a:pPr marL="0" indent="0" algn="r" rtl="1">
              <a:buNone/>
            </a:pPr>
            <a:r>
              <a:rPr lang="ar-AE" dirty="0"/>
              <a:t>كل مجموعة تمثل أضلاع مثلث ، حدد المجموعة التي لا تنتمي للمجموعات الثلاث الأخرى . فسر استنتاجك .</a:t>
            </a:r>
            <a:endParaRPr lang="en-US" dirty="0"/>
          </a:p>
          <a:p>
            <a:pPr marL="0" indent="0" algn="r" rtl="1">
              <a:buNone/>
            </a:pPr>
            <a:endParaRPr lang="ar-AE" dirty="0"/>
          </a:p>
        </p:txBody>
      </p:sp>
      <p:pic>
        <p:nvPicPr>
          <p:cNvPr id="5" name="صورة 4" descr="لقطة الشاشة">
            <a:extLst>
              <a:ext uri="{FF2B5EF4-FFF2-40B4-BE49-F238E27FC236}">
                <a16:creationId xmlns:a16="http://schemas.microsoft.com/office/drawing/2014/main" id="{85835CE5-5212-44DB-ADAA-7992F3AB99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68960"/>
            <a:ext cx="8106072" cy="658005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8588693-26B1-441C-9DAA-8367EA550900}"/>
              </a:ext>
            </a:extLst>
          </p:cNvPr>
          <p:cNvSpPr/>
          <p:nvPr/>
        </p:nvSpPr>
        <p:spPr bwMode="auto">
          <a:xfrm>
            <a:off x="4736604" y="2793012"/>
            <a:ext cx="1923628" cy="1224136"/>
          </a:xfrm>
          <a:prstGeom prst="ellipse">
            <a:avLst/>
          </a:prstGeom>
          <a:noFill/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A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مربع نص 3">
            <a:extLst>
              <a:ext uri="{FF2B5EF4-FFF2-40B4-BE49-F238E27FC236}">
                <a16:creationId xmlns:a16="http://schemas.microsoft.com/office/drawing/2014/main" id="{5B318B65-AF02-4B23-89AE-A5C380EF521A}"/>
              </a:ext>
            </a:extLst>
          </p:cNvPr>
          <p:cNvSpPr txBox="1"/>
          <p:nvPr/>
        </p:nvSpPr>
        <p:spPr>
          <a:xfrm>
            <a:off x="1619672" y="4333049"/>
            <a:ext cx="5649743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AE" sz="3200" dirty="0">
                <a:solidFill>
                  <a:srgbClr val="006666"/>
                </a:solidFill>
              </a:rPr>
              <a:t>لا يحقق شروط نظرية فيثاغورس</a:t>
            </a:r>
          </a:p>
          <a:p>
            <a:pPr algn="ctr" rtl="1"/>
            <a:r>
              <a:rPr lang="ar-AE" sz="3200" dirty="0">
                <a:solidFill>
                  <a:srgbClr val="006666"/>
                </a:solidFill>
              </a:rPr>
              <a:t>المثلث غير قائم</a:t>
            </a:r>
          </a:p>
        </p:txBody>
      </p:sp>
    </p:spTree>
    <p:extLst>
      <p:ext uri="{BB962C8B-B14F-4D97-AF65-F5344CB8AC3E}">
        <p14:creationId xmlns:p14="http://schemas.microsoft.com/office/powerpoint/2010/main" val="17232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D9D9240-DE5C-4F0B-9F02-404036DE5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AE" b="1" u="sng" dirty="0">
                <a:solidFill>
                  <a:srgbClr val="FF0000"/>
                </a:solidFill>
              </a:rPr>
              <a:t>المثابرة في </a:t>
            </a:r>
            <a:r>
              <a:rPr lang="ar-AE" b="1" u="sng">
                <a:solidFill>
                  <a:srgbClr val="FF0000"/>
                </a:solidFill>
              </a:rPr>
              <a:t>حل المسائل</a:t>
            </a:r>
            <a:endParaRPr lang="ar-AE" b="1" u="sng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9162A58E-767A-4646-A8CB-13BD5AF6FD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54360" y="1556792"/>
                <a:ext cx="8435280" cy="1656183"/>
              </a:xfrm>
            </p:spPr>
            <p:txBody>
              <a:bodyPr/>
              <a:lstStyle/>
              <a:p>
                <a:pPr marL="0" indent="0" algn="r" rtl="1">
                  <a:buNone/>
                </a:pPr>
                <a:r>
                  <a:rPr lang="ar-AE" dirty="0"/>
                  <a:t>لنفترض أن طول السلم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20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ar-AE" dirty="0"/>
                  <a:t> ، وهو مقابل لحائط عمودي ارتفاعه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20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ar-AE" dirty="0"/>
                  <a:t> . كم ستنخفض قمة السلم عند سحب الجزء السفلي من السلم بمقدار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ar-AE" dirty="0"/>
                  <a:t> ؟ فسر استنتاجك .</a:t>
                </a:r>
                <a:endParaRPr lang="en-US" dirty="0"/>
              </a:p>
              <a:p>
                <a:pPr marL="0" indent="0" algn="r" rtl="1">
                  <a:buNone/>
                </a:pPr>
                <a:endParaRPr lang="ar-AE" dirty="0"/>
              </a:p>
            </p:txBody>
          </p:sp>
        </mc:Choice>
        <mc:Fallback xmlns="">
          <p:sp>
            <p:nvSpPr>
              <p:cNvPr id="3" name="عنصر نائب للمحتوى 2">
                <a:extLst>
                  <a:ext uri="{FF2B5EF4-FFF2-40B4-BE49-F238E27FC236}">
                    <a16:creationId xmlns:a16="http://schemas.microsoft.com/office/drawing/2014/main" id="{9162A58E-767A-4646-A8CB-13BD5AF6FD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54360" y="1556792"/>
                <a:ext cx="8435280" cy="1656183"/>
              </a:xfrm>
              <a:blipFill>
                <a:blip r:embed="rId2"/>
                <a:stretch>
                  <a:fillRect t="-4779" r="-1879" b="-58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1B0EC38B-451C-4652-B4AB-183D2B2E3B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485"/>
                    </a14:imgEffect>
                    <a14:imgEffect>
                      <a14:saturation sat="4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996952"/>
            <a:ext cx="2808312" cy="346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501268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ar-A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ar-A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6640</TotalTime>
  <Words>412</Words>
  <Application>Microsoft Office PowerPoint</Application>
  <PresentationFormat>عرض على الشاشة (4:3)</PresentationFormat>
  <Paragraphs>85</Paragraphs>
  <Slides>20</Slides>
  <Notes>0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4" baseType="lpstr">
      <vt:lpstr>Arial</vt:lpstr>
      <vt:lpstr>Cambria Math</vt:lpstr>
      <vt:lpstr>Times New Roman</vt:lpstr>
      <vt:lpstr>Diseño predeterminado</vt:lpstr>
      <vt:lpstr>عرض تقديمي في PowerPoint</vt:lpstr>
      <vt:lpstr>عرض تقديمي في PowerPoint</vt:lpstr>
      <vt:lpstr>تحديد البنية - تمهيد</vt:lpstr>
      <vt:lpstr>مراجعة لما سبق</vt:lpstr>
      <vt:lpstr>مراجعة لما سبق</vt:lpstr>
      <vt:lpstr>مشاهدة فيديو</vt:lpstr>
      <vt:lpstr>مثال ( 1 )</vt:lpstr>
      <vt:lpstr>مثال ( 2 )</vt:lpstr>
      <vt:lpstr>تمرين موجّه صفحة 426</vt:lpstr>
      <vt:lpstr>تمرين موجه صفحة 426</vt:lpstr>
      <vt:lpstr>تمرين موجه صفحة 426</vt:lpstr>
      <vt:lpstr>تمرين موجه صفحة 426</vt:lpstr>
      <vt:lpstr>صفحة 427</vt:lpstr>
      <vt:lpstr>صفحة 427</vt:lpstr>
      <vt:lpstr>صفحة 427</vt:lpstr>
      <vt:lpstr>صفحة 427</vt:lpstr>
      <vt:lpstr>صفحة 427</vt:lpstr>
      <vt:lpstr>6) نشاط عملي ( تبرير الاستنتاجات )</vt:lpstr>
      <vt:lpstr>أي مما يلي لا ينتمي للمجموعة ؟</vt:lpstr>
      <vt:lpstr>المثابرة في حل المسائل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فايز حسين هاشم</cp:lastModifiedBy>
  <cp:revision>660</cp:revision>
  <dcterms:created xsi:type="dcterms:W3CDTF">2010-05-23T14:28:12Z</dcterms:created>
  <dcterms:modified xsi:type="dcterms:W3CDTF">2020-12-31T02:34:41Z</dcterms:modified>
</cp:coreProperties>
</file>