
<file path=[Content_Types].xml><?xml version="1.0" encoding="utf-8"?>
<Types xmlns="http://schemas.openxmlformats.org/package/2006/content-types">
  <Default ContentType="image/jpeg" Extension="JPG"/>
  <Default ContentType="image/vnd.ms-photo" Extension="wdp"/>
  <Default ContentType="image/gif" Extension="gif"/>
  <Default ContentType="application/xml" Extension="xml"/>
  <Default ContentType="image/png" Extension="png"/>
  <Default ContentType="image/jpeg" Extension="jpeg"/>
  <Default ContentType="application/vnd.openxmlformats-package.relationships+xml" Extension="rels"/>
  <Default ContentType="image/x-emf" Extension="emf"/>
  <Override ContentType="application/vnd.openxmlformats-officedocument.presentationml.slideMaster+xml" PartName="/ppt/slideMasters/slideMaster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presentation.main+xml" PartName="/ppt/presentation.xml"/>
  <Override ContentType="application/vnd.openxmlformats-officedocument.presentationml.presProps+xml" PartName="/ppt/presProps1.xml"/>
  <Override ContentType="application/vnd.openxmlformats-officedocument.theme+xml" PartName="/ppt/theme/theme1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</p:sldIdLst>
  <p:sldSz cy="6858000" cx="12192000"/>
  <p:notesSz cx="6858000" cy="9144000"/>
  <p:defaultTextStyle>
    <a:defPPr lvl="0">
      <a:defRPr lang="en-US"/>
    </a:defPPr>
    <a:lvl1pPr defTabSz="914400" eaLnBrk="1" hangingPunct="1" latinLnBrk="0" lvl="0" marL="0" rtl="0" algn="l">
      <a:defRPr kern="1200" sz="1800">
        <a:solidFill>
          <a:schemeClr val="tx1"/>
        </a:solidFill>
        <a:latin typeface="+mn-lt"/>
        <a:ea typeface="+mn-ea"/>
        <a:cs typeface="+mn-cs"/>
      </a:defRPr>
    </a:lvl1pPr>
    <a:lvl2pPr defTabSz="914400" eaLnBrk="1" hangingPunct="1" latinLnBrk="0" lvl="1" marL="457200" rtl="0" algn="l">
      <a:defRPr kern="1200" sz="1800">
        <a:solidFill>
          <a:schemeClr val="tx1"/>
        </a:solidFill>
        <a:latin typeface="+mn-lt"/>
        <a:ea typeface="+mn-ea"/>
        <a:cs typeface="+mn-cs"/>
      </a:defRPr>
    </a:lvl2pPr>
    <a:lvl3pPr defTabSz="914400" eaLnBrk="1" hangingPunct="1" latinLnBrk="0" lvl="2" marL="914400" rtl="0" algn="l">
      <a:defRPr kern="1200" sz="1800">
        <a:solidFill>
          <a:schemeClr val="tx1"/>
        </a:solidFill>
        <a:latin typeface="+mn-lt"/>
        <a:ea typeface="+mn-ea"/>
        <a:cs typeface="+mn-cs"/>
      </a:defRPr>
    </a:lvl3pPr>
    <a:lvl4pPr defTabSz="914400" eaLnBrk="1" hangingPunct="1" latinLnBrk="0" lvl="3" marL="1371600" rtl="0" algn="l">
      <a:defRPr kern="1200" sz="1800">
        <a:solidFill>
          <a:schemeClr val="tx1"/>
        </a:solidFill>
        <a:latin typeface="+mn-lt"/>
        <a:ea typeface="+mn-ea"/>
        <a:cs typeface="+mn-cs"/>
      </a:defRPr>
    </a:lvl4pPr>
    <a:lvl5pPr defTabSz="914400" eaLnBrk="1" hangingPunct="1" latinLnBrk="0" lvl="4" marL="1828800" rtl="0" algn="l">
      <a:defRPr kern="1200" sz="1800">
        <a:solidFill>
          <a:schemeClr val="tx1"/>
        </a:solidFill>
        <a:latin typeface="+mn-lt"/>
        <a:ea typeface="+mn-ea"/>
        <a:cs typeface="+mn-cs"/>
      </a:defRPr>
    </a:lvl5pPr>
    <a:lvl6pPr defTabSz="914400" eaLnBrk="1" hangingPunct="1" latinLnBrk="0" lvl="5" marL="2286000" rtl="0" algn="l">
      <a:defRPr kern="1200" sz="1800">
        <a:solidFill>
          <a:schemeClr val="tx1"/>
        </a:solidFill>
        <a:latin typeface="+mn-lt"/>
        <a:ea typeface="+mn-ea"/>
        <a:cs typeface="+mn-cs"/>
      </a:defRPr>
    </a:lvl6pPr>
    <a:lvl7pPr defTabSz="914400" eaLnBrk="1" hangingPunct="1" latinLnBrk="0" lvl="6" marL="2743200" rtl="0" algn="l">
      <a:defRPr kern="1200" sz="1800">
        <a:solidFill>
          <a:schemeClr val="tx1"/>
        </a:solidFill>
        <a:latin typeface="+mn-lt"/>
        <a:ea typeface="+mn-ea"/>
        <a:cs typeface="+mn-cs"/>
      </a:defRPr>
    </a:lvl7pPr>
    <a:lvl8pPr defTabSz="914400" eaLnBrk="1" hangingPunct="1" latinLnBrk="0" lvl="7" marL="3200400" rtl="0" algn="l">
      <a:defRPr kern="1200" sz="1800">
        <a:solidFill>
          <a:schemeClr val="tx1"/>
        </a:solidFill>
        <a:latin typeface="+mn-lt"/>
        <a:ea typeface="+mn-ea"/>
        <a:cs typeface="+mn-cs"/>
      </a:defRPr>
    </a:lvl8pPr>
    <a:lvl9pPr defTabSz="914400" eaLnBrk="1" hangingPunct="1" latinLnBrk="0" lvl="8" marL="3657600" rtl="0" algn="l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1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7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1" Type="http://schemas.openxmlformats.org/officeDocument/2006/relationships/theme" Target="theme/theme1.xml"/><Relationship Id="rId2" Type="http://schemas.openxmlformats.org/officeDocument/2006/relationships/presProps" Target="presProps1.xml"/><Relationship Id="rId3" Type="http://schemas.openxmlformats.org/officeDocument/2006/relationships/slideMaster" Target="slideMasters/slide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25" Type="http://schemas.openxmlformats.org/officeDocument/2006/relationships/slide" Target="slides/slide22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9" Type="http://schemas.openxmlformats.org/officeDocument/2006/relationships/slide" Target="slides/slide16.xml"/><Relationship Id="rId18" Type="http://schemas.openxmlformats.org/officeDocument/2006/relationships/slide" Target="slides/slide1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760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685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166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192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889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079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753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488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250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41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655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ADFD1-B960-4797-85DD-D8CDAD4BBF83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39DFD-26AC-47D6-9A9A-8145D056B2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18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jpeg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quizizz.com/join/quiz/61da5d256c3335001d1153c4/start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YQcTNInBhUw" TargetMode="Externa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A3D54590-D990-4EF2-9010-A4207769B9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1607" y="3276600"/>
            <a:ext cx="4625774" cy="1009492"/>
          </a:xfrm>
          <a:prstGeom prst="rect">
            <a:avLst/>
          </a:prstGeom>
        </p:spPr>
      </p:pic>
      <p:sp>
        <p:nvSpPr>
          <p:cNvPr id="6" name="Cloud 7">
            <a:extLst>
              <a:ext uri="{FF2B5EF4-FFF2-40B4-BE49-F238E27FC236}">
                <a16:creationId xmlns:a16="http://schemas.microsoft.com/office/drawing/2014/main" id="{98E52927-1349-474E-9648-08346C50F86C}"/>
              </a:ext>
            </a:extLst>
          </p:cNvPr>
          <p:cNvSpPr/>
          <p:nvPr/>
        </p:nvSpPr>
        <p:spPr>
          <a:xfrm>
            <a:off x="2746403" y="273030"/>
            <a:ext cx="4953655" cy="1553384"/>
          </a:xfrm>
          <a:prstGeom prst="cloud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EG" altLang="en-US" sz="2000" b="1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</a:t>
            </a:r>
            <a:r>
              <a:rPr lang="ar-EG" altLang="en-US" sz="4800" b="1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لفصل </a:t>
            </a:r>
            <a:r>
              <a:rPr lang="ar-AE" altLang="en-US" sz="4800" b="1" dirty="0" smtClean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الثاني</a:t>
            </a:r>
            <a:endParaRPr lang="ar-EG" altLang="en-US" sz="4800" b="1" dirty="0">
              <a:solidFill>
                <a:srgbClr val="FF0000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  <a:p>
            <a:pPr algn="r"/>
            <a:r>
              <a:rPr lang="ar-EG" sz="2800" b="1" dirty="0">
                <a:solidFill>
                  <a:schemeClr val="accent6">
                    <a:lumMod val="75000"/>
                  </a:schemeClr>
                </a:solidFill>
              </a:rPr>
              <a:t>          </a:t>
            </a:r>
            <a:r>
              <a:rPr lang="ar-SA" sz="5400" b="1" dirty="0">
                <a:solidFill>
                  <a:schemeClr val="accent4">
                    <a:lumMod val="7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الأسبوع </a:t>
            </a:r>
            <a:r>
              <a:rPr lang="ar-SA" sz="5400" b="1" dirty="0" smtClean="0">
                <a:solidFill>
                  <a:schemeClr val="accent4">
                    <a:lumMod val="7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</a:t>
            </a:r>
            <a:r>
              <a:rPr lang="ar-AE" sz="5400" b="1" dirty="0" smtClean="0">
                <a:solidFill>
                  <a:schemeClr val="accent4">
                    <a:lumMod val="7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ثاني</a:t>
            </a:r>
            <a:endParaRPr lang="en-US" sz="5400" b="1" dirty="0">
              <a:solidFill>
                <a:schemeClr val="accent4">
                  <a:lumMod val="7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F065DA83-263B-493E-87E8-D30C4F3E7F65}"/>
              </a:ext>
            </a:extLst>
          </p:cNvPr>
          <p:cNvSpPr/>
          <p:nvPr/>
        </p:nvSpPr>
        <p:spPr>
          <a:xfrm>
            <a:off x="47101" y="5855645"/>
            <a:ext cx="272542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altLang="en-US" sz="6000" b="1" dirty="0">
                <a:solidFill>
                  <a:srgbClr val="7030A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المادة </a:t>
            </a:r>
            <a:r>
              <a:rPr lang="ar-EG" altLang="en-US" sz="6000" b="1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: لغة عربية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DC737891-6E12-4A32-AFD7-EABE22214925}"/>
              </a:ext>
            </a:extLst>
          </p:cNvPr>
          <p:cNvSpPr/>
          <p:nvPr/>
        </p:nvSpPr>
        <p:spPr>
          <a:xfrm>
            <a:off x="8109229" y="5868589"/>
            <a:ext cx="385875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ar-SA" altLang="en-US" sz="6000" b="1" dirty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م</a:t>
            </a:r>
            <a:r>
              <a:rPr lang="ar-AE" altLang="en-US" sz="6000" b="1" dirty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ـ</a:t>
            </a:r>
            <a:r>
              <a:rPr lang="ar-SA" altLang="en-US" sz="6000" b="1" dirty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علمة</a:t>
            </a:r>
            <a:r>
              <a:rPr lang="ar-EG" altLang="en-US" sz="6000" b="1" dirty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المادة </a:t>
            </a:r>
            <a:r>
              <a:rPr lang="ar-EG" altLang="en-US" sz="6000" b="1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: </a:t>
            </a:r>
            <a:r>
              <a:rPr lang="ar-SA" altLang="en-US" sz="6000" b="1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أ / زينب</a:t>
            </a:r>
            <a:endParaRPr lang="en-US" sz="6000" dirty="0"/>
          </a:p>
        </p:txBody>
      </p:sp>
      <p:pic>
        <p:nvPicPr>
          <p:cNvPr id="9" name="Picture 10" descr="فراشة جميلة أجنحة فراشة صفراء فراشة حساسة فراشة مجنحة, فراشة ...">
            <a:extLst>
              <a:ext uri="{FF2B5EF4-FFF2-40B4-BE49-F238E27FC236}">
                <a16:creationId xmlns:a16="http://schemas.microsoft.com/office/drawing/2014/main" id="{D20A9AE9-708C-4758-B890-B3D4C4348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3F1FE"/>
              </a:clrFrom>
              <a:clrTo>
                <a:srgbClr val="F3F1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6981">
            <a:off x="5820777" y="1784512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addemoticons171">
            <a:extLst>
              <a:ext uri="{FF2B5EF4-FFF2-40B4-BE49-F238E27FC236}">
                <a16:creationId xmlns:a16="http://schemas.microsoft.com/office/drawing/2014/main" id="{E7A13C11-F0E7-42D3-B79D-5D9F90671B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92708" y="4808889"/>
            <a:ext cx="1729111" cy="1204068"/>
          </a:xfrm>
          <a:prstGeom prst="rect">
            <a:avLst/>
          </a:prstGeom>
          <a:noFill/>
        </p:spPr>
      </p:pic>
      <p:pic>
        <p:nvPicPr>
          <p:cNvPr id="11" name="Picture 17" descr="addemoticons171">
            <a:extLst>
              <a:ext uri="{FF2B5EF4-FFF2-40B4-BE49-F238E27FC236}">
                <a16:creationId xmlns:a16="http://schemas.microsoft.com/office/drawing/2014/main" id="{9EB0B9EE-67BB-4C1C-BD18-B89F5492D0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851" y="4808889"/>
            <a:ext cx="1729111" cy="1204067"/>
          </a:xfrm>
          <a:prstGeom prst="rect">
            <a:avLst/>
          </a:prstGeom>
          <a:noFill/>
        </p:spPr>
      </p:pic>
      <p:pic>
        <p:nvPicPr>
          <p:cNvPr id="15" name="Picture 2" descr="هيئة الشارقة للتعليم الخاص - مدرسة صناع الغد الخاصة">
            <a:extLst>
              <a:ext uri="{FF2B5EF4-FFF2-40B4-BE49-F238E27FC236}">
                <a16:creationId xmlns:a16="http://schemas.microsoft.com/office/drawing/2014/main" id="{71094569-EF91-4150-825F-ACBE30319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62" y="106788"/>
            <a:ext cx="2867681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فراشة جميلة أجنحة فراشة صفراء فراشة حساسة فراشة مجنحة, فراشة ...">
            <a:extLst>
              <a:ext uri="{FF2B5EF4-FFF2-40B4-BE49-F238E27FC236}">
                <a16:creationId xmlns:a16="http://schemas.microsoft.com/office/drawing/2014/main" id="{D20A9AE9-708C-4758-B890-B3D4C4348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3F1FE"/>
              </a:clrFrom>
              <a:clrTo>
                <a:srgbClr val="F3F1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6981">
            <a:off x="753979" y="1767261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6" descr="addemoticons171">
            <a:extLst>
              <a:ext uri="{FF2B5EF4-FFF2-40B4-BE49-F238E27FC236}">
                <a16:creationId xmlns:a16="http://schemas.microsoft.com/office/drawing/2014/main" id="{E7A13C11-F0E7-42D3-B79D-5D9F90671B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64443" y="4748877"/>
            <a:ext cx="1729111" cy="1204068"/>
          </a:xfrm>
          <a:prstGeom prst="rect">
            <a:avLst/>
          </a:prstGeom>
          <a:noFill/>
        </p:spPr>
      </p:pic>
      <p:pic>
        <p:nvPicPr>
          <p:cNvPr id="20" name="Picture 17" descr="addemoticons171">
            <a:extLst>
              <a:ext uri="{FF2B5EF4-FFF2-40B4-BE49-F238E27FC236}">
                <a16:creationId xmlns:a16="http://schemas.microsoft.com/office/drawing/2014/main" id="{9EB0B9EE-67BB-4C1C-BD18-B89F5492D0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0042" y="4808889"/>
            <a:ext cx="1729111" cy="1204067"/>
          </a:xfrm>
          <a:prstGeom prst="rect">
            <a:avLst/>
          </a:prstGeom>
          <a:noFill/>
        </p:spPr>
      </p:pic>
      <p:pic>
        <p:nvPicPr>
          <p:cNvPr id="21" name="图片 1">
            <a:extLst>
              <a:ext uri="{FF2B5EF4-FFF2-40B4-BE49-F238E27FC236}">
                <a16:creationId xmlns:a16="http://schemas.microsoft.com/office/drawing/2014/main" id="{E347D6EF-9679-4E11-8625-3688D8C30E3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053" y="596583"/>
            <a:ext cx="5533767" cy="3570861"/>
          </a:xfrm>
          <a:prstGeom prst="rect">
            <a:avLst/>
          </a:prstGeom>
        </p:spPr>
      </p:pic>
      <p:pic>
        <p:nvPicPr>
          <p:cNvPr id="22" name="صورة 21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5667842">
            <a:off x="8337484" y="1762808"/>
            <a:ext cx="828675" cy="2854791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>
            <a:off x="3493554" y="6131604"/>
            <a:ext cx="4041378" cy="6431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36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9</a:t>
            </a:r>
            <a:r>
              <a:rPr lang="ar-SA" sz="36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 </a:t>
            </a:r>
            <a:r>
              <a:rPr lang="en-US" sz="3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/</a:t>
            </a:r>
            <a:r>
              <a:rPr lang="ar-SA" sz="3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1</a:t>
            </a:r>
            <a:r>
              <a:rPr lang="en-US" sz="3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/202</a:t>
            </a:r>
            <a:r>
              <a:rPr lang="ar-AE" sz="3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3</a:t>
            </a:r>
            <a:r>
              <a:rPr lang="en-US" sz="3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 </a:t>
            </a:r>
            <a:r>
              <a:rPr lang="ar-AE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التاريخ:</a:t>
            </a:r>
          </a:p>
        </p:txBody>
      </p:sp>
      <p:sp>
        <p:nvSpPr>
          <p:cNvPr id="26" name="مستطيل 25">
            <a:extLst>
              <a:ext uri="{FF2B5EF4-FFF2-40B4-BE49-F238E27FC236}">
                <a16:creationId xmlns:a16="http://schemas.microsoft.com/office/drawing/2014/main" id="{DC737891-6E12-4A32-AFD7-EABE22214925}"/>
              </a:ext>
            </a:extLst>
          </p:cNvPr>
          <p:cNvSpPr/>
          <p:nvPr/>
        </p:nvSpPr>
        <p:spPr>
          <a:xfrm>
            <a:off x="3334809" y="2326940"/>
            <a:ext cx="232467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ar-AE" altLang="en-US" sz="6000" b="1" dirty="0" smtClean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حل تدريبات</a:t>
            </a:r>
            <a:endParaRPr lang="en-US" sz="6000" dirty="0"/>
          </a:p>
        </p:txBody>
      </p:sp>
      <p:sp>
        <p:nvSpPr>
          <p:cNvPr id="25" name="مستطيل 24">
            <a:extLst>
              <a:ext uri="{FF2B5EF4-FFF2-40B4-BE49-F238E27FC236}">
                <a16:creationId xmlns:a16="http://schemas.microsoft.com/office/drawing/2014/main" id="{F065DA83-263B-493E-87E8-D30C4F3E7F65}"/>
              </a:ext>
            </a:extLst>
          </p:cNvPr>
          <p:cNvSpPr/>
          <p:nvPr/>
        </p:nvSpPr>
        <p:spPr>
          <a:xfrm>
            <a:off x="223795" y="3881527"/>
            <a:ext cx="396134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AE" sz="6000" b="1" dirty="0" smtClean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ورحلتي مع كلمة انهمرت</a:t>
            </a:r>
            <a:endParaRPr lang="en-US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276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1" y="818260"/>
            <a:ext cx="9144000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839892" y="449959"/>
            <a:ext cx="2795761" cy="736602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نواتج </a:t>
            </a:r>
            <a:r>
              <a:rPr lang="ar-AE" sz="4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التعلم :</a:t>
            </a:r>
            <a:endParaRPr lang="ar-SA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947954" y="2112409"/>
            <a:ext cx="4615115" cy="5099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أن يتمكن الطالب من معرفة معاني الكلمات وأضدادها</a:t>
            </a:r>
            <a:endParaRPr lang="ar-SA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37773" y="3135043"/>
            <a:ext cx="4325297" cy="5099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27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أن </a:t>
            </a:r>
            <a:r>
              <a:rPr lang="ar-AE" sz="27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يشارك المتعلم </a:t>
            </a:r>
            <a:r>
              <a:rPr lang="ar-AE" sz="27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في حل الأنشطة</a:t>
            </a:r>
            <a:endParaRPr lang="ar-SA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172201" y="4157677"/>
            <a:ext cx="4390869" cy="5099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AE" sz="27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أن يحاكي المتعلم التعابير بجملٍ من إنشائه.</a:t>
            </a:r>
            <a:endParaRPr lang="ar-AE" sz="27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973" y="2203034"/>
            <a:ext cx="3400706" cy="441922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isometricOffAxis1Righ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706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>
            <a:extLst>
              <a:ext uri="{FF2B5EF4-FFF2-40B4-BE49-F238E27FC236}">
                <a16:creationId xmlns:a16="http://schemas.microsoft.com/office/drawing/2014/main" id="{E347D6EF-9679-4E11-8625-3688D8C30E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381000"/>
            <a:ext cx="5533767" cy="3570861"/>
          </a:xfrm>
          <a:prstGeom prst="rect">
            <a:avLst/>
          </a:prstGeom>
        </p:spPr>
      </p:pic>
      <p:grpSp>
        <p:nvGrpSpPr>
          <p:cNvPr id="10" name="مجموعة 9"/>
          <p:cNvGrpSpPr/>
          <p:nvPr/>
        </p:nvGrpSpPr>
        <p:grpSpPr>
          <a:xfrm>
            <a:off x="152400" y="914400"/>
            <a:ext cx="7384125" cy="4348703"/>
            <a:chOff x="32740" y="2318705"/>
            <a:chExt cx="7384125" cy="4348703"/>
          </a:xfrm>
        </p:grpSpPr>
        <p:pic>
          <p:nvPicPr>
            <p:cNvPr id="8" name="图片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40" y="2318705"/>
              <a:ext cx="7384125" cy="4348703"/>
            </a:xfrm>
            <a:prstGeom prst="rect">
              <a:avLst/>
            </a:prstGeom>
          </p:spPr>
        </p:pic>
        <p:pic>
          <p:nvPicPr>
            <p:cNvPr id="7" name="Picture 5">
              <a:extLst>
                <a:ext uri="{FF2B5EF4-FFF2-40B4-BE49-F238E27FC236}">
                  <a16:creationId xmlns:a16="http://schemas.microsoft.com/office/drawing/2014/main" id="{D347CB7F-3B44-4F14-9CF1-750F672032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2452254"/>
              <a:ext cx="6785113" cy="258199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pic>
        <p:nvPicPr>
          <p:cNvPr id="11" name="Picture 10" descr="فراشة جميلة أجنحة فراشة صفراء فراشة حساسة فراشة مجنحة, فراشة ...">
            <a:extLst>
              <a:ext uri="{FF2B5EF4-FFF2-40B4-BE49-F238E27FC236}">
                <a16:creationId xmlns:a16="http://schemas.microsoft.com/office/drawing/2014/main" id="{D20A9AE9-708C-4758-B890-B3D4C4348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3F1FE"/>
              </a:clrFrom>
              <a:clrTo>
                <a:srgbClr val="F3F1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6981">
            <a:off x="7062533" y="189297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 rot="21066771">
            <a:off x="8110591" y="2613354"/>
            <a:ext cx="2952697" cy="793275"/>
          </a:xfrm>
          <a:prstGeom prst="rect">
            <a:avLst/>
          </a:prstGeom>
          <a:solidFill>
            <a:schemeClr val="bg2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6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التهيـــــــئة</a:t>
            </a:r>
            <a:endParaRPr lang="ar-AE" sz="6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2733040" y="5150172"/>
            <a:ext cx="60171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AE" dirty="0">
                <a:hlinkClick r:id="rId6"/>
              </a:rPr>
              <a:t>https://</a:t>
            </a:r>
            <a:r>
              <a:rPr lang="ar-AE" dirty="0" smtClean="0">
                <a:hlinkClick r:id="rId6"/>
              </a:rPr>
              <a:t>quizizz.com/join/quiz/61da5d256c3335001d1153c4/start</a:t>
            </a:r>
            <a:r>
              <a:rPr lang="ar-AE" dirty="0" smtClean="0"/>
              <a:t> </a:t>
            </a:r>
            <a:endParaRPr lang="ar-AE" dirty="0"/>
          </a:p>
        </p:txBody>
      </p:sp>
    </p:spTree>
    <p:extLst>
      <p:ext uri="{BB962C8B-B14F-4D97-AF65-F5344CB8AC3E}">
        <p14:creationId xmlns:p14="http://schemas.microsoft.com/office/powerpoint/2010/main" val="255711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635" y="50982"/>
            <a:ext cx="9318647" cy="6705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ectangle 5"/>
          <p:cNvSpPr/>
          <p:nvPr/>
        </p:nvSpPr>
        <p:spPr>
          <a:xfrm>
            <a:off x="6095999" y="3619500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حين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8146260" y="5584825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هَل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7"/>
          <p:cNvSpPr/>
          <p:nvPr/>
        </p:nvSpPr>
        <p:spPr>
          <a:xfrm>
            <a:off x="6775448" y="5105400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التي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 8"/>
          <p:cNvSpPr/>
          <p:nvPr/>
        </p:nvSpPr>
        <p:spPr>
          <a:xfrm>
            <a:off x="6603997" y="4108450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يَمْنَةً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ectangle 9"/>
          <p:cNvSpPr/>
          <p:nvPr/>
        </p:nvSpPr>
        <p:spPr>
          <a:xfrm>
            <a:off x="5753099" y="4572000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إلا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ectangle 10"/>
          <p:cNvSpPr/>
          <p:nvPr/>
        </p:nvSpPr>
        <p:spPr>
          <a:xfrm>
            <a:off x="5410198" y="4114800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يَسْرَةً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ectangle 11"/>
          <p:cNvSpPr/>
          <p:nvPr/>
        </p:nvSpPr>
        <p:spPr>
          <a:xfrm>
            <a:off x="7873999" y="6102350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أخيرًا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ctangle 5"/>
          <p:cNvSpPr/>
          <p:nvPr/>
        </p:nvSpPr>
        <p:spPr>
          <a:xfrm>
            <a:off x="189898" y="5676900"/>
            <a:ext cx="1978536" cy="1340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ص 8</a:t>
            </a:r>
          </a:p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كتاب النشاط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Rectangle 5"/>
          <p:cNvSpPr/>
          <p:nvPr/>
        </p:nvSpPr>
        <p:spPr>
          <a:xfrm>
            <a:off x="3152503" y="244929"/>
            <a:ext cx="2769325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واجب في البيت</a:t>
            </a:r>
            <a:endParaRPr lang="en-US" sz="36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55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93" y="206374"/>
            <a:ext cx="11905570" cy="6499226"/>
          </a:xfrm>
          <a:prstGeom prst="rect">
            <a:avLst/>
          </a:prstGeom>
        </p:spPr>
      </p:pic>
      <p:sp>
        <p:nvSpPr>
          <p:cNvPr id="11" name="Oval 2"/>
          <p:cNvSpPr/>
          <p:nvPr/>
        </p:nvSpPr>
        <p:spPr>
          <a:xfrm>
            <a:off x="4584700" y="1041400"/>
            <a:ext cx="952500" cy="723900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3"/>
          <p:cNvSpPr/>
          <p:nvPr/>
        </p:nvSpPr>
        <p:spPr>
          <a:xfrm>
            <a:off x="3403600" y="1625600"/>
            <a:ext cx="1231900" cy="838200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4"/>
          <p:cNvSpPr/>
          <p:nvPr/>
        </p:nvSpPr>
        <p:spPr>
          <a:xfrm>
            <a:off x="3962400" y="2460626"/>
            <a:ext cx="1149350" cy="723900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5"/>
          <p:cNvSpPr/>
          <p:nvPr/>
        </p:nvSpPr>
        <p:spPr>
          <a:xfrm>
            <a:off x="7531098" y="5664200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غَمَرَ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1091401" y="5670550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غُرَّة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7"/>
          <p:cNvSpPr/>
          <p:nvPr/>
        </p:nvSpPr>
        <p:spPr>
          <a:xfrm>
            <a:off x="3627433" y="5683250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مَغارَة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 8"/>
          <p:cNvSpPr/>
          <p:nvPr/>
        </p:nvSpPr>
        <p:spPr>
          <a:xfrm>
            <a:off x="5854698" y="5683250"/>
            <a:ext cx="1168400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مَرَّة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ectangle 5"/>
          <p:cNvSpPr/>
          <p:nvPr/>
        </p:nvSpPr>
        <p:spPr>
          <a:xfrm>
            <a:off x="290938" y="206374"/>
            <a:ext cx="2769325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واجب في البيت</a:t>
            </a:r>
            <a:endParaRPr lang="en-US" sz="36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7032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-69669"/>
            <a:ext cx="11849100" cy="6731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59400" y="1625600"/>
            <a:ext cx="1346200" cy="7112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035800" y="5308600"/>
            <a:ext cx="3619500" cy="7112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648700" y="3175000"/>
            <a:ext cx="2006600" cy="7112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5"/>
          <p:cNvSpPr/>
          <p:nvPr/>
        </p:nvSpPr>
        <p:spPr>
          <a:xfrm>
            <a:off x="189898" y="5676900"/>
            <a:ext cx="1978536" cy="1340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ص 9</a:t>
            </a:r>
          </a:p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كتاب النشاط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4122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3"/>
          <p:cNvSpPr/>
          <p:nvPr/>
        </p:nvSpPr>
        <p:spPr>
          <a:xfrm>
            <a:off x="7633427" y="3358424"/>
            <a:ext cx="1346200" cy="7112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4"/>
          <p:cNvGrpSpPr>
            <a:grpSpLocks noChangeAspect="1"/>
          </p:cNvGrpSpPr>
          <p:nvPr/>
        </p:nvGrpSpPr>
        <p:grpSpPr bwMode="auto">
          <a:xfrm>
            <a:off x="1315721" y="457381"/>
            <a:ext cx="10693400" cy="5702300"/>
            <a:chOff x="560" y="336"/>
            <a:chExt cx="6736" cy="3592"/>
          </a:xfrm>
        </p:grpSpPr>
        <p:sp>
          <p:nvSpPr>
            <p:cNvPr id="22" name="AutoShape 3"/>
            <p:cNvSpPr>
              <a:spLocks noChangeAspect="1" noChangeArrowheads="1" noTextEdit="1"/>
            </p:cNvSpPr>
            <p:nvPr/>
          </p:nvSpPr>
          <p:spPr bwMode="auto">
            <a:xfrm>
              <a:off x="560" y="336"/>
              <a:ext cx="6736" cy="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23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" y="336"/>
              <a:ext cx="6741" cy="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" name="Rectangle 6"/>
          <p:cNvSpPr/>
          <p:nvPr/>
        </p:nvSpPr>
        <p:spPr>
          <a:xfrm>
            <a:off x="10719527" y="4202974"/>
            <a:ext cx="736600" cy="4953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200" dirty="0" smtClean="0"/>
              <a:t>هـ.</a:t>
            </a:r>
            <a:endParaRPr lang="en-US" sz="3200" dirty="0"/>
          </a:p>
        </p:txBody>
      </p:sp>
      <p:cxnSp>
        <p:nvCxnSpPr>
          <p:cNvPr id="25" name="Straight Connector 8"/>
          <p:cNvCxnSpPr/>
          <p:nvPr/>
        </p:nvCxnSpPr>
        <p:spPr>
          <a:xfrm flipV="1">
            <a:off x="5304066" y="1448888"/>
            <a:ext cx="1739900" cy="508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9"/>
          <p:cNvSpPr/>
          <p:nvPr/>
        </p:nvSpPr>
        <p:spPr>
          <a:xfrm>
            <a:off x="5196116" y="2781481"/>
            <a:ext cx="1955800" cy="1066800"/>
          </a:xfrm>
          <a:prstGeom prst="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1"/>
          <p:cNvSpPr/>
          <p:nvPr/>
        </p:nvSpPr>
        <p:spPr>
          <a:xfrm>
            <a:off x="1362451" y="4875167"/>
            <a:ext cx="1955800" cy="1066800"/>
          </a:xfrm>
          <a:prstGeom prst="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5"/>
          <p:cNvSpPr/>
          <p:nvPr/>
        </p:nvSpPr>
        <p:spPr>
          <a:xfrm>
            <a:off x="94104" y="5711734"/>
            <a:ext cx="1978536" cy="1340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تابع /ص 9</a:t>
            </a:r>
          </a:p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كتاب النشاط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290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" y="136544"/>
            <a:ext cx="11848438" cy="61118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2717800"/>
            <a:ext cx="10960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3600" b="1" dirty="0" smtClean="0">
                <a:solidFill>
                  <a:srgbClr val="0070C0"/>
                </a:solidFill>
              </a:rPr>
              <a:t>حين رأى علم الدولة شامخًا، ارتسمت على شفتيه ابتسامة العز والفخر.</a:t>
            </a:r>
            <a:endParaRPr lang="en-US" sz="36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6500" y="5054600"/>
            <a:ext cx="815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000" b="1" dirty="0" smtClean="0">
                <a:solidFill>
                  <a:srgbClr val="0070C0"/>
                </a:solidFill>
              </a:rPr>
              <a:t>عندما نظر إلى الأعلى قائلاً: لن أفعلها ما حييت.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898" y="5676900"/>
            <a:ext cx="1978536" cy="1340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تابع/ ص 9</a:t>
            </a:r>
          </a:p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كتاب النشاط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333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93662"/>
            <a:ext cx="9599613" cy="6497638"/>
          </a:xfrm>
          <a:prstGeom prst="rect">
            <a:avLst/>
          </a:prstGeom>
        </p:spPr>
      </p:pic>
      <p:sp>
        <p:nvSpPr>
          <p:cNvPr id="12" name="Rectangle 2"/>
          <p:cNvSpPr/>
          <p:nvPr/>
        </p:nvSpPr>
        <p:spPr>
          <a:xfrm>
            <a:off x="6019800" y="1739900"/>
            <a:ext cx="900906" cy="59055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3"/>
          <p:cNvSpPr/>
          <p:nvPr/>
        </p:nvSpPr>
        <p:spPr>
          <a:xfrm>
            <a:off x="5880100" y="3035300"/>
            <a:ext cx="1079500" cy="7112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4"/>
          <p:cNvSpPr/>
          <p:nvPr/>
        </p:nvSpPr>
        <p:spPr>
          <a:xfrm>
            <a:off x="3047206" y="4489450"/>
            <a:ext cx="1905794" cy="7112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5"/>
          <p:cNvSpPr/>
          <p:nvPr/>
        </p:nvSpPr>
        <p:spPr>
          <a:xfrm>
            <a:off x="8661400" y="5956301"/>
            <a:ext cx="1511300" cy="7112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6"/>
          <p:cNvCxnSpPr/>
          <p:nvPr/>
        </p:nvCxnSpPr>
        <p:spPr>
          <a:xfrm>
            <a:off x="6553200" y="1612900"/>
            <a:ext cx="990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7"/>
          <p:cNvCxnSpPr/>
          <p:nvPr/>
        </p:nvCxnSpPr>
        <p:spPr>
          <a:xfrm flipV="1">
            <a:off x="5574506" y="4464050"/>
            <a:ext cx="1739900" cy="25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8"/>
          <p:cNvCxnSpPr/>
          <p:nvPr/>
        </p:nvCxnSpPr>
        <p:spPr>
          <a:xfrm>
            <a:off x="10007600" y="2971800"/>
            <a:ext cx="609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>
            <a:off x="7962900" y="5892800"/>
            <a:ext cx="990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5"/>
          <p:cNvSpPr/>
          <p:nvPr/>
        </p:nvSpPr>
        <p:spPr>
          <a:xfrm>
            <a:off x="198607" y="5433060"/>
            <a:ext cx="1978536" cy="1340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ص 10</a:t>
            </a:r>
          </a:p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كتاب النشاط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ctangle 5"/>
          <p:cNvSpPr/>
          <p:nvPr/>
        </p:nvSpPr>
        <p:spPr>
          <a:xfrm>
            <a:off x="0" y="314597"/>
            <a:ext cx="2769325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واجب في البيت</a:t>
            </a:r>
            <a:endParaRPr lang="en-US" sz="36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904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836" y="182562"/>
            <a:ext cx="11146327" cy="6103938"/>
          </a:xfrm>
          <a:prstGeom prst="rect">
            <a:avLst/>
          </a:prstGeom>
        </p:spPr>
      </p:pic>
      <p:sp>
        <p:nvSpPr>
          <p:cNvPr id="8" name="Rectangle 5"/>
          <p:cNvSpPr/>
          <p:nvPr/>
        </p:nvSpPr>
        <p:spPr>
          <a:xfrm>
            <a:off x="5873635" y="2804715"/>
            <a:ext cx="1079500" cy="8596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6"/>
          <p:cNvSpPr/>
          <p:nvPr/>
        </p:nvSpPr>
        <p:spPr>
          <a:xfrm>
            <a:off x="9226434" y="5130800"/>
            <a:ext cx="1079500" cy="10922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5"/>
          <p:cNvSpPr/>
          <p:nvPr/>
        </p:nvSpPr>
        <p:spPr>
          <a:xfrm>
            <a:off x="123395" y="5517969"/>
            <a:ext cx="2220793" cy="1340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تابع/ ص 10</a:t>
            </a:r>
          </a:p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كتاب النشاط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5"/>
          <p:cNvSpPr/>
          <p:nvPr/>
        </p:nvSpPr>
        <p:spPr>
          <a:xfrm>
            <a:off x="290938" y="206374"/>
            <a:ext cx="2769325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واجب في البيت</a:t>
            </a:r>
            <a:endParaRPr lang="en-US" sz="36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539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100" y="158750"/>
            <a:ext cx="11036300" cy="6483350"/>
          </a:xfrm>
          <a:prstGeom prst="rect">
            <a:avLst/>
          </a:prstGeom>
        </p:spPr>
      </p:pic>
      <p:sp>
        <p:nvSpPr>
          <p:cNvPr id="8" name="Oval 2"/>
          <p:cNvSpPr/>
          <p:nvPr/>
        </p:nvSpPr>
        <p:spPr>
          <a:xfrm>
            <a:off x="10642600" y="2241550"/>
            <a:ext cx="711200" cy="711200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3"/>
          <p:cNvSpPr/>
          <p:nvPr/>
        </p:nvSpPr>
        <p:spPr>
          <a:xfrm>
            <a:off x="10782300" y="5918200"/>
            <a:ext cx="711200" cy="711200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4"/>
          <p:cNvSpPr/>
          <p:nvPr/>
        </p:nvSpPr>
        <p:spPr>
          <a:xfrm>
            <a:off x="10782300" y="4073525"/>
            <a:ext cx="711200" cy="711200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5"/>
          <p:cNvSpPr/>
          <p:nvPr/>
        </p:nvSpPr>
        <p:spPr>
          <a:xfrm>
            <a:off x="10782300" y="4914900"/>
            <a:ext cx="711200" cy="711200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"/>
          <p:cNvSpPr/>
          <p:nvPr/>
        </p:nvSpPr>
        <p:spPr>
          <a:xfrm>
            <a:off x="67977" y="5603784"/>
            <a:ext cx="2335587" cy="13400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تابع /ص 10</a:t>
            </a:r>
          </a:p>
          <a:p>
            <a:pPr algn="ctr"/>
            <a:r>
              <a:rPr lang="ar-AE" sz="36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كتاب النشاط</a:t>
            </a:r>
            <a:endParaRPr lang="en-US" sz="36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5"/>
          <p:cNvSpPr/>
          <p:nvPr/>
        </p:nvSpPr>
        <p:spPr>
          <a:xfrm>
            <a:off x="67977" y="2024017"/>
            <a:ext cx="2769325" cy="571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واجب في البيت</a:t>
            </a:r>
            <a:endParaRPr lang="en-US" sz="36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177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7">
            <a:extLst>
              <a:ext uri="{FF2B5EF4-FFF2-40B4-BE49-F238E27FC236}">
                <a16:creationId xmlns:a16="http://schemas.microsoft.com/office/drawing/2014/main" id="{98E52927-1349-474E-9648-08346C50F86C}"/>
              </a:ext>
            </a:extLst>
          </p:cNvPr>
          <p:cNvSpPr/>
          <p:nvPr/>
        </p:nvSpPr>
        <p:spPr>
          <a:xfrm>
            <a:off x="4066879" y="0"/>
            <a:ext cx="3332226" cy="1553384"/>
          </a:xfrm>
          <a:prstGeom prst="cloud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AE" altLang="en-US" sz="6000" b="1" dirty="0" smtClean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نَشاط خِتامي</a:t>
            </a:r>
            <a:endParaRPr lang="ar-EG" altLang="en-US" sz="13800" b="1" dirty="0">
              <a:solidFill>
                <a:srgbClr val="FF0000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  <a:p>
            <a:pPr algn="r"/>
            <a:r>
              <a:rPr lang="ar-EG" sz="2800" b="1" dirty="0">
                <a:solidFill>
                  <a:schemeClr val="accent6">
                    <a:lumMod val="75000"/>
                  </a:schemeClr>
                </a:solidFill>
              </a:rPr>
              <a:t>          </a:t>
            </a:r>
            <a:endParaRPr lang="en-US" sz="5400" b="1" dirty="0">
              <a:solidFill>
                <a:schemeClr val="accent4">
                  <a:lumMod val="7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pic>
        <p:nvPicPr>
          <p:cNvPr id="3" name="图片 1">
            <a:extLst>
              <a:ext uri="{FF2B5EF4-FFF2-40B4-BE49-F238E27FC236}">
                <a16:creationId xmlns:a16="http://schemas.microsoft.com/office/drawing/2014/main" id="{E347D6EF-9679-4E11-8625-3688D8C30E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233" y="237648"/>
            <a:ext cx="5533767" cy="357086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 rot="21066771">
            <a:off x="8197033" y="2456904"/>
            <a:ext cx="2952697" cy="793275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6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الفريق 1</a:t>
            </a:r>
            <a:endParaRPr lang="ar-AE" sz="6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pic>
        <p:nvPicPr>
          <p:cNvPr id="5" name="图片 1">
            <a:extLst>
              <a:ext uri="{FF2B5EF4-FFF2-40B4-BE49-F238E27FC236}">
                <a16:creationId xmlns:a16="http://schemas.microsoft.com/office/drawing/2014/main" id="{E347D6EF-9679-4E11-8625-3688D8C30E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390" y="942750"/>
            <a:ext cx="5533767" cy="357086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 rot="21066771">
            <a:off x="4390072" y="3175104"/>
            <a:ext cx="2952697" cy="793275"/>
          </a:xfrm>
          <a:prstGeom prst="rect">
            <a:avLst/>
          </a:prstGeom>
          <a:solidFill>
            <a:srgbClr val="FFC0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6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الفريق 2</a:t>
            </a:r>
            <a:endParaRPr lang="ar-AE" sz="6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pic>
        <p:nvPicPr>
          <p:cNvPr id="7" name="图片 1">
            <a:extLst>
              <a:ext uri="{FF2B5EF4-FFF2-40B4-BE49-F238E27FC236}">
                <a16:creationId xmlns:a16="http://schemas.microsoft.com/office/drawing/2014/main" id="{E347D6EF-9679-4E11-8625-3688D8C30E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8171" y="59086"/>
            <a:ext cx="4939344" cy="3570861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 rot="21066771">
            <a:off x="751068" y="2255435"/>
            <a:ext cx="2635526" cy="838866"/>
          </a:xfrm>
          <a:prstGeom prst="rect">
            <a:avLst/>
          </a:prstGeom>
          <a:solidFill>
            <a:srgbClr val="15FF7F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6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الفريق 3</a:t>
            </a:r>
            <a:endParaRPr lang="ar-AE" sz="6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>
            <a:off x="8943702" y="4513611"/>
            <a:ext cx="2954223" cy="13646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بِمَ تصف ناصر ؟ </a:t>
            </a:r>
          </a:p>
          <a:p>
            <a:pPr algn="ctr"/>
            <a:r>
              <a:rPr lang="ar-AE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(</a:t>
            </a:r>
            <a:r>
              <a:rPr lang="ar-AE" sz="64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في سطرين</a:t>
            </a:r>
            <a:r>
              <a:rPr lang="ar-AE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)</a:t>
            </a:r>
            <a:endParaRPr lang="ar-AE" sz="7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>
            <a:off x="4506686" y="5321480"/>
            <a:ext cx="2954223" cy="14118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هل استمعَ ناصر لنصيحةِ أُمـه ؟</a:t>
            </a:r>
            <a:r>
              <a:rPr lang="ar-AE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كيف</a:t>
            </a:r>
            <a:r>
              <a:rPr lang="ar-AE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 ؟</a:t>
            </a:r>
            <a:endParaRPr lang="ar-AE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>
            <a:off x="158752" y="4513611"/>
            <a:ext cx="2954223" cy="13257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صِفْ </a:t>
            </a:r>
            <a:r>
              <a:rPr lang="ar-AE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مشاعر</a:t>
            </a:r>
            <a:r>
              <a:rPr lang="ar-AE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 ناصر في </a:t>
            </a:r>
            <a:r>
              <a:rPr lang="ar-AE" sz="4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بداية</a:t>
            </a:r>
            <a:r>
              <a:rPr lang="ar-AE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 القصة ون</a:t>
            </a:r>
            <a:r>
              <a:rPr lang="ar-AE" sz="4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هايتها</a:t>
            </a:r>
            <a:r>
              <a:rPr lang="ar-AE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؟</a:t>
            </a:r>
          </a:p>
          <a:p>
            <a:pPr algn="ctr"/>
            <a:r>
              <a:rPr lang="ar-AE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 </a:t>
            </a:r>
            <a:endParaRPr lang="ar-AE" sz="3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159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39" y="1449776"/>
            <a:ext cx="4408728" cy="5253445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130" y="1258708"/>
            <a:ext cx="4712426" cy="5444513"/>
          </a:xfrm>
          <a:prstGeom prst="rect">
            <a:avLst/>
          </a:prstGeom>
        </p:spPr>
      </p:pic>
      <p:sp>
        <p:nvSpPr>
          <p:cNvPr id="2" name="Cloud 7">
            <a:extLst>
              <a:ext uri="{FF2B5EF4-FFF2-40B4-BE49-F238E27FC236}">
                <a16:creationId xmlns:a16="http://schemas.microsoft.com/office/drawing/2014/main" id="{98E52927-1349-474E-9648-08346C50F86C}"/>
              </a:ext>
            </a:extLst>
          </p:cNvPr>
          <p:cNvSpPr/>
          <p:nvPr/>
        </p:nvSpPr>
        <p:spPr>
          <a:xfrm>
            <a:off x="4001560" y="159819"/>
            <a:ext cx="4469178" cy="1553384"/>
          </a:xfrm>
          <a:prstGeom prst="cloud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AE" altLang="en-US" sz="5400" b="1" dirty="0" smtClean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الواجب المنزلـــي</a:t>
            </a:r>
            <a:r>
              <a:rPr lang="ar-EG" sz="2800" b="1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ar-AE" sz="2800" b="1" dirty="0" smtClean="0">
                <a:solidFill>
                  <a:schemeClr val="accent6">
                    <a:lumMod val="75000"/>
                  </a:schemeClr>
                </a:solidFill>
              </a:rPr>
              <a:t>8  - 10 </a:t>
            </a:r>
          </a:p>
          <a:p>
            <a:pPr algn="ctr"/>
            <a:r>
              <a:rPr lang="ar-AE" sz="2800" b="1" dirty="0" smtClean="0">
                <a:solidFill>
                  <a:schemeClr val="accent6">
                    <a:lumMod val="75000"/>
                  </a:schemeClr>
                </a:solidFill>
              </a:rPr>
              <a:t>بكتاب النشاط</a:t>
            </a:r>
            <a:endParaRPr lang="en-US" sz="5400" b="1" dirty="0">
              <a:solidFill>
                <a:schemeClr val="accent4">
                  <a:lumMod val="7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082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loud 7">
            <a:extLst>
              <a:ext uri="{FF2B5EF4-FFF2-40B4-BE49-F238E27FC236}">
                <a16:creationId xmlns:a16="http://schemas.microsoft.com/office/drawing/2014/main" id="{98E52927-1349-474E-9648-08346C50F86C}"/>
              </a:ext>
            </a:extLst>
          </p:cNvPr>
          <p:cNvSpPr/>
          <p:nvPr/>
        </p:nvSpPr>
        <p:spPr>
          <a:xfrm>
            <a:off x="3108543" y="243113"/>
            <a:ext cx="4025041" cy="1553384"/>
          </a:xfrm>
          <a:prstGeom prst="cloud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AE" altLang="en-US" sz="7200" b="1" dirty="0" smtClean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الحصة الثانية</a:t>
            </a:r>
            <a:endParaRPr lang="en-US" sz="23900" b="1" dirty="0">
              <a:solidFill>
                <a:schemeClr val="accent4">
                  <a:lumMod val="7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F065DA83-263B-493E-87E8-D30C4F3E7F65}"/>
              </a:ext>
            </a:extLst>
          </p:cNvPr>
          <p:cNvSpPr/>
          <p:nvPr/>
        </p:nvSpPr>
        <p:spPr>
          <a:xfrm>
            <a:off x="47101" y="5855645"/>
            <a:ext cx="272542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altLang="en-US" sz="6000" b="1" dirty="0">
                <a:solidFill>
                  <a:srgbClr val="7030A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المادة </a:t>
            </a:r>
            <a:r>
              <a:rPr lang="ar-EG" altLang="en-US" sz="6000" b="1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: لغة عربية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DC737891-6E12-4A32-AFD7-EABE22214925}"/>
              </a:ext>
            </a:extLst>
          </p:cNvPr>
          <p:cNvSpPr/>
          <p:nvPr/>
        </p:nvSpPr>
        <p:spPr>
          <a:xfrm>
            <a:off x="8109229" y="5868589"/>
            <a:ext cx="385875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ar-SA" altLang="en-US" sz="6000" b="1" dirty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م</a:t>
            </a:r>
            <a:r>
              <a:rPr lang="ar-AE" altLang="en-US" sz="6000" b="1" dirty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ـ</a:t>
            </a:r>
            <a:r>
              <a:rPr lang="ar-SA" altLang="en-US" sz="6000" b="1" dirty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علمة</a:t>
            </a:r>
            <a:r>
              <a:rPr lang="ar-EG" altLang="en-US" sz="6000" b="1" dirty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المادة </a:t>
            </a:r>
            <a:r>
              <a:rPr lang="ar-EG" altLang="en-US" sz="6000" b="1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: </a:t>
            </a:r>
            <a:r>
              <a:rPr lang="ar-SA" altLang="en-US" sz="6000" b="1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أ / زينب</a:t>
            </a:r>
            <a:endParaRPr lang="en-US" sz="6000" dirty="0"/>
          </a:p>
        </p:txBody>
      </p:sp>
      <p:pic>
        <p:nvPicPr>
          <p:cNvPr id="9" name="Picture 10" descr="فراشة جميلة أجنحة فراشة صفراء فراشة حساسة فراشة مجنحة, فراشة ...">
            <a:extLst>
              <a:ext uri="{FF2B5EF4-FFF2-40B4-BE49-F238E27FC236}">
                <a16:creationId xmlns:a16="http://schemas.microsoft.com/office/drawing/2014/main" id="{D20A9AE9-708C-4758-B890-B3D4C4348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3F1FE"/>
              </a:clrFrom>
              <a:clrTo>
                <a:srgbClr val="F3F1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6981">
            <a:off x="6105139" y="101956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addemoticons171">
            <a:extLst>
              <a:ext uri="{FF2B5EF4-FFF2-40B4-BE49-F238E27FC236}">
                <a16:creationId xmlns:a16="http://schemas.microsoft.com/office/drawing/2014/main" id="{E7A13C11-F0E7-42D3-B79D-5D9F90671B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92708" y="4808889"/>
            <a:ext cx="1729111" cy="1204068"/>
          </a:xfrm>
          <a:prstGeom prst="rect">
            <a:avLst/>
          </a:prstGeom>
          <a:noFill/>
        </p:spPr>
      </p:pic>
      <p:pic>
        <p:nvPicPr>
          <p:cNvPr id="11" name="Picture 17" descr="addemoticons171">
            <a:extLst>
              <a:ext uri="{FF2B5EF4-FFF2-40B4-BE49-F238E27FC236}">
                <a16:creationId xmlns:a16="http://schemas.microsoft.com/office/drawing/2014/main" id="{9EB0B9EE-67BB-4C1C-BD18-B89F5492D0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7851" y="4808889"/>
            <a:ext cx="1729111" cy="1204067"/>
          </a:xfrm>
          <a:prstGeom prst="rect">
            <a:avLst/>
          </a:prstGeom>
          <a:noFill/>
        </p:spPr>
      </p:pic>
      <p:pic>
        <p:nvPicPr>
          <p:cNvPr id="15" name="Picture 2" descr="هيئة الشارقة للتعليم الخاص - مدرسة صناع الغد الخاصة">
            <a:extLst>
              <a:ext uri="{FF2B5EF4-FFF2-40B4-BE49-F238E27FC236}">
                <a16:creationId xmlns:a16="http://schemas.microsoft.com/office/drawing/2014/main" id="{71094569-EF91-4150-825F-ACBE30319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62" y="106788"/>
            <a:ext cx="2867681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فراشة جميلة أجنحة فراشة صفراء فراشة حساسة فراشة مجنحة, فراشة ...">
            <a:extLst>
              <a:ext uri="{FF2B5EF4-FFF2-40B4-BE49-F238E27FC236}">
                <a16:creationId xmlns:a16="http://schemas.microsoft.com/office/drawing/2014/main" id="{D20A9AE9-708C-4758-B890-B3D4C4348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3F1FE"/>
              </a:clrFrom>
              <a:clrTo>
                <a:srgbClr val="F3F1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6981">
            <a:off x="2208756" y="920017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6" descr="addemoticons171">
            <a:extLst>
              <a:ext uri="{FF2B5EF4-FFF2-40B4-BE49-F238E27FC236}">
                <a16:creationId xmlns:a16="http://schemas.microsoft.com/office/drawing/2014/main" id="{E7A13C11-F0E7-42D3-B79D-5D9F90671B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4443" y="4748877"/>
            <a:ext cx="1729111" cy="1204068"/>
          </a:xfrm>
          <a:prstGeom prst="rect">
            <a:avLst/>
          </a:prstGeom>
          <a:noFill/>
        </p:spPr>
      </p:pic>
      <p:pic>
        <p:nvPicPr>
          <p:cNvPr id="20" name="Picture 17" descr="addemoticons171">
            <a:extLst>
              <a:ext uri="{FF2B5EF4-FFF2-40B4-BE49-F238E27FC236}">
                <a16:creationId xmlns:a16="http://schemas.microsoft.com/office/drawing/2014/main" id="{9EB0B9EE-67BB-4C1C-BD18-B89F5492D0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0042" y="4808889"/>
            <a:ext cx="1729111" cy="1204067"/>
          </a:xfrm>
          <a:prstGeom prst="rect">
            <a:avLst/>
          </a:prstGeom>
          <a:noFill/>
        </p:spPr>
      </p:pic>
      <p:pic>
        <p:nvPicPr>
          <p:cNvPr id="21" name="图片 1">
            <a:extLst>
              <a:ext uri="{FF2B5EF4-FFF2-40B4-BE49-F238E27FC236}">
                <a16:creationId xmlns:a16="http://schemas.microsoft.com/office/drawing/2014/main" id="{E347D6EF-9679-4E11-8625-3688D8C30E3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597" y="934884"/>
            <a:ext cx="5346022" cy="3570861"/>
          </a:xfrm>
          <a:prstGeom prst="rect">
            <a:avLst/>
          </a:prstGeom>
        </p:spPr>
      </p:pic>
      <p:pic>
        <p:nvPicPr>
          <p:cNvPr id="22" name="صورة 2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5667842">
            <a:off x="8601693" y="2088180"/>
            <a:ext cx="828675" cy="2854791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>
            <a:off x="2425908" y="3181046"/>
            <a:ext cx="4041378" cy="886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ar-AE" sz="3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24" name="مستطيل 23">
            <a:extLst>
              <a:ext uri="{FF2B5EF4-FFF2-40B4-BE49-F238E27FC236}">
                <a16:creationId xmlns:a16="http://schemas.microsoft.com/office/drawing/2014/main" id="{DC737891-6E12-4A32-AFD7-EABE22214925}"/>
              </a:ext>
            </a:extLst>
          </p:cNvPr>
          <p:cNvSpPr/>
          <p:nvPr/>
        </p:nvSpPr>
        <p:spPr>
          <a:xfrm>
            <a:off x="2222213" y="2174540"/>
            <a:ext cx="424507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r-AE" altLang="en-US" sz="6000" b="1" dirty="0" smtClean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رحلتي مع كَلَمتَي :</a:t>
            </a:r>
          </a:p>
          <a:p>
            <a:pPr algn="just"/>
            <a:r>
              <a:rPr lang="ar-AE" altLang="en-US" sz="6000" b="1" dirty="0" smtClean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 </a:t>
            </a:r>
            <a:r>
              <a:rPr lang="ar-AE" altLang="en-US" sz="6000" b="1" dirty="0" smtClean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انهمرت</a:t>
            </a:r>
            <a:r>
              <a:rPr lang="ar-AE" altLang="en-US" sz="6000" b="1" dirty="0" smtClean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) </a:t>
            </a:r>
            <a:r>
              <a:rPr lang="en-AE" altLang="en-US" sz="6000" b="1" dirty="0" smtClean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–</a:t>
            </a:r>
            <a:r>
              <a:rPr lang="ar-AE" altLang="en-US" sz="6000" b="1" dirty="0" smtClean="0">
                <a:solidFill>
                  <a:srgbClr val="0070C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 (</a:t>
            </a:r>
            <a:r>
              <a:rPr lang="ar-AE" altLang="en-US" sz="6000" b="1" dirty="0" smtClean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يستعطف</a:t>
            </a:r>
            <a:endParaRPr lang="en-US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159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857250"/>
            <a:ext cx="9144000" cy="514350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892765" y="1196701"/>
            <a:ext cx="2708675" cy="4312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68580" tIns="34290" rIns="68580" bIns="3429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27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نواتج التعلم</a:t>
            </a:r>
            <a:endParaRPr lang="ar-SA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47101" y="2112409"/>
            <a:ext cx="4315968" cy="5099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27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يستنتج الطالب الفكرة الرئيسة للنص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37773" y="3135043"/>
            <a:ext cx="4325297" cy="5099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68580" tIns="34290" rIns="68580" bIns="3429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ar-AE" sz="27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يفسر الطالب سبب </a:t>
            </a:r>
            <a:r>
              <a:rPr lang="ar-AE" sz="27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تسمية الدرس بهذا العنوان</a:t>
            </a:r>
            <a:endParaRPr lang="en-US" sz="27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172201" y="4157677"/>
            <a:ext cx="4390869" cy="5099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AE" sz="27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يعبر الطالب عن </a:t>
            </a:r>
            <a:r>
              <a:rPr lang="ar-AE" sz="27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رأيه في القصة والأحداث بها.</a:t>
            </a:r>
            <a:endParaRPr lang="ar-AE" sz="27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pic>
        <p:nvPicPr>
          <p:cNvPr id="1026" name="Picture 2" descr="الدب البني الباندا العملاقة تيدي بير ، الدب, طفل, والحيوانات 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80" y="1196701"/>
            <a:ext cx="4075738" cy="461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33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347D6EF-9679-4E11-8625-3688D8C30E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904" y="186678"/>
            <a:ext cx="4939344" cy="199780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 rot="21226097">
            <a:off x="8433639" y="1301811"/>
            <a:ext cx="2635526" cy="501807"/>
          </a:xfrm>
          <a:prstGeom prst="rect">
            <a:avLst/>
          </a:prstGeom>
          <a:solidFill>
            <a:srgbClr val="15FF7F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التهيئة الحافزة</a:t>
            </a:r>
            <a:endParaRPr lang="ar-AE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pic>
        <p:nvPicPr>
          <p:cNvPr id="6" name="YQcTNInBhUw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3284" y="2073349"/>
            <a:ext cx="8282762" cy="465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98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622300"/>
            <a:ext cx="11144250" cy="62357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850" y="0"/>
            <a:ext cx="752475" cy="771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1325" y="136525"/>
            <a:ext cx="2800350" cy="9715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20662" y="2044700"/>
            <a:ext cx="24293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smtClean="0">
                <a:solidFill>
                  <a:srgbClr val="C00000"/>
                </a:solidFill>
              </a:rPr>
              <a:t>نَزَلت </a:t>
            </a:r>
            <a:r>
              <a:rPr lang="ar-AE" sz="4400" b="1" dirty="0" smtClean="0">
                <a:solidFill>
                  <a:srgbClr val="C00000"/>
                </a:solidFill>
              </a:rPr>
              <a:t>بِشِّدة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3931" y="3873500"/>
            <a:ext cx="27588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 smtClean="0">
                <a:solidFill>
                  <a:srgbClr val="C00000"/>
                </a:solidFill>
              </a:rPr>
              <a:t>تَذَكَرَتُها كُلهَا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91050" y="5803325"/>
            <a:ext cx="121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 smtClean="0">
                <a:solidFill>
                  <a:srgbClr val="C00000"/>
                </a:solidFill>
              </a:rPr>
              <a:t>كَثُرَت</a:t>
            </a:r>
            <a:endParaRPr lang="en-US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65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834" y="245164"/>
            <a:ext cx="10856606" cy="57070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46600" y="1066473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000" b="1" smtClean="0">
                <a:solidFill>
                  <a:srgbClr val="0070C0"/>
                </a:solidFill>
              </a:rPr>
              <a:t>يطلب العَطف</a:t>
            </a:r>
            <a:r>
              <a:rPr lang="ar-AE" sz="4000" b="1" dirty="0" smtClean="0">
                <a:solidFill>
                  <a:srgbClr val="0070C0"/>
                </a:solidFill>
              </a:rPr>
              <a:t>.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48793" y="2972785"/>
            <a:ext cx="167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000" b="1" dirty="0" smtClean="0">
                <a:solidFill>
                  <a:srgbClr val="0070C0"/>
                </a:solidFill>
              </a:rPr>
              <a:t>مِعْـطَـف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96450" y="3680671"/>
            <a:ext cx="23046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000" b="1" dirty="0" smtClean="0">
                <a:solidFill>
                  <a:srgbClr val="0070C0"/>
                </a:solidFill>
              </a:rPr>
              <a:t>العَـــطْف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99954" y="4222472"/>
            <a:ext cx="20657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000" b="1" dirty="0" smtClean="0">
                <a:solidFill>
                  <a:srgbClr val="0070C0"/>
                </a:solidFill>
              </a:rPr>
              <a:t>عاطِــفَة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9770" y="5904317"/>
            <a:ext cx="4813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 smtClean="0">
                <a:solidFill>
                  <a:srgbClr val="0070C0"/>
                </a:solidFill>
              </a:rPr>
              <a:t>يَسْتَعْطِـفُ المُتَّهمُ القاضي.</a:t>
            </a:r>
            <a:endParaRPr lang="en-US" sz="4400" b="1" dirty="0">
              <a:solidFill>
                <a:srgbClr val="0070C0"/>
              </a:solidFill>
            </a:endParaRPr>
          </a:p>
        </p:txBody>
      </p:sp>
      <p:sp>
        <p:nvSpPr>
          <p:cNvPr id="10" name="TextBox 4"/>
          <p:cNvSpPr txBox="1"/>
          <p:nvPr/>
        </p:nvSpPr>
        <p:spPr>
          <a:xfrm>
            <a:off x="4546600" y="2476233"/>
            <a:ext cx="26428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000" b="1" dirty="0" smtClean="0">
                <a:solidFill>
                  <a:srgbClr val="0070C0"/>
                </a:solidFill>
              </a:rPr>
              <a:t>مذكر / عاطف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11" name="TextBox 4"/>
          <p:cNvSpPr txBox="1"/>
          <p:nvPr/>
        </p:nvSpPr>
        <p:spPr>
          <a:xfrm>
            <a:off x="233917" y="2476233"/>
            <a:ext cx="4391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000" b="1" dirty="0" smtClean="0">
                <a:solidFill>
                  <a:srgbClr val="0070C0"/>
                </a:solidFill>
              </a:rPr>
              <a:t>مؤنث / عِطاف -عواطف</a:t>
            </a:r>
            <a:endParaRPr lang="en-US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07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4080" y="0"/>
            <a:ext cx="9858833" cy="6299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30400" y="1218685"/>
            <a:ext cx="355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000" b="1" dirty="0" smtClean="0">
                <a:solidFill>
                  <a:srgbClr val="0070C0"/>
                </a:solidFill>
              </a:rPr>
              <a:t>أصبحَ المَكانُ مُظلمًا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1680" y="2132925"/>
            <a:ext cx="142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 smtClean="0">
                <a:solidFill>
                  <a:srgbClr val="0070C0"/>
                </a:solidFill>
              </a:rPr>
              <a:t>يَقـــولُ</a:t>
            </a:r>
            <a:endParaRPr lang="en-US" sz="44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40000" y="2944995"/>
            <a:ext cx="222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 smtClean="0">
                <a:solidFill>
                  <a:srgbClr val="0070C0"/>
                </a:solidFill>
              </a:rPr>
              <a:t>نَزَلَت بِشدة</a:t>
            </a:r>
            <a:endParaRPr lang="en-US" sz="44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68550" y="3824923"/>
            <a:ext cx="2565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 smtClean="0">
                <a:solidFill>
                  <a:srgbClr val="0070C0"/>
                </a:solidFill>
              </a:rPr>
              <a:t>كَثُرت وزادَت</a:t>
            </a:r>
            <a:endParaRPr lang="en-US" sz="44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98950" y="4647603"/>
            <a:ext cx="23749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 smtClean="0">
                <a:solidFill>
                  <a:srgbClr val="0070C0"/>
                </a:solidFill>
              </a:rPr>
              <a:t>حَـنّ / أَشْفَقَ</a:t>
            </a:r>
            <a:endParaRPr lang="en-US" sz="44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78926" y="5470283"/>
            <a:ext cx="28079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400" b="1" dirty="0" smtClean="0">
                <a:solidFill>
                  <a:srgbClr val="0070C0"/>
                </a:solidFill>
              </a:rPr>
              <a:t>جَعَــله رَقـيقًا</a:t>
            </a:r>
            <a:endParaRPr lang="en-US" sz="4400" b="1" dirty="0">
              <a:solidFill>
                <a:srgbClr val="0070C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881257" y="1937256"/>
            <a:ext cx="978491" cy="0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8"/>
          <p:cNvCxnSpPr/>
          <p:nvPr/>
        </p:nvCxnSpPr>
        <p:spPr>
          <a:xfrm>
            <a:off x="6902766" y="2902366"/>
            <a:ext cx="978491" cy="0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8"/>
          <p:cNvCxnSpPr/>
          <p:nvPr/>
        </p:nvCxnSpPr>
        <p:spPr>
          <a:xfrm>
            <a:off x="8859748" y="4456846"/>
            <a:ext cx="978491" cy="0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8"/>
          <p:cNvCxnSpPr/>
          <p:nvPr/>
        </p:nvCxnSpPr>
        <p:spPr>
          <a:xfrm>
            <a:off x="9088618" y="3633886"/>
            <a:ext cx="978491" cy="0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8"/>
          <p:cNvCxnSpPr/>
          <p:nvPr/>
        </p:nvCxnSpPr>
        <p:spPr>
          <a:xfrm>
            <a:off x="9478055" y="5301578"/>
            <a:ext cx="978491" cy="0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8"/>
          <p:cNvCxnSpPr/>
          <p:nvPr/>
        </p:nvCxnSpPr>
        <p:spPr>
          <a:xfrm>
            <a:off x="8988810" y="6239724"/>
            <a:ext cx="978491" cy="0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5750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85444"/>
            <a:ext cx="11988800" cy="54390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37000" y="4368800"/>
            <a:ext cx="7594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800" b="1" dirty="0" smtClean="0">
                <a:solidFill>
                  <a:srgbClr val="0070C0"/>
                </a:solidFill>
              </a:rPr>
              <a:t>رَدَّ ناصر: لكِنَّك عاقَبتني عِقابًا عَظيمًا.</a:t>
            </a:r>
            <a:endParaRPr lang="en-US" sz="48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5500" y="5496063"/>
            <a:ext cx="1094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800" b="1" dirty="0" smtClean="0">
                <a:solidFill>
                  <a:srgbClr val="0070C0"/>
                </a:solidFill>
              </a:rPr>
              <a:t>قال لِلْحِذاء: أَرْجوكَ، لا أُريد أنْ تَراني أُمي بِهذه الحال.</a:t>
            </a:r>
            <a:endParaRPr lang="en-US" sz="4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337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7">
            <a:extLst>
              <a:ext uri="{FF2B5EF4-FFF2-40B4-BE49-F238E27FC236}">
                <a16:creationId xmlns:a16="http://schemas.microsoft.com/office/drawing/2014/main" id="{98E52927-1349-474E-9648-08346C50F86C}"/>
              </a:ext>
            </a:extLst>
          </p:cNvPr>
          <p:cNvSpPr/>
          <p:nvPr/>
        </p:nvSpPr>
        <p:spPr>
          <a:xfrm>
            <a:off x="4066879" y="0"/>
            <a:ext cx="3332226" cy="1553384"/>
          </a:xfrm>
          <a:prstGeom prst="cloud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AE" altLang="en-US" sz="6000" b="1" dirty="0" smtClean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نشاط ختامي</a:t>
            </a:r>
            <a:endParaRPr lang="ar-EG" altLang="en-US" sz="13800" b="1" dirty="0">
              <a:solidFill>
                <a:srgbClr val="FF0000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  <a:p>
            <a:pPr algn="r"/>
            <a:r>
              <a:rPr lang="ar-EG" sz="2800" b="1" dirty="0">
                <a:solidFill>
                  <a:schemeClr val="accent6">
                    <a:lumMod val="75000"/>
                  </a:schemeClr>
                </a:solidFill>
              </a:rPr>
              <a:t>          </a:t>
            </a:r>
            <a:endParaRPr lang="en-US" sz="5400" b="1" dirty="0">
              <a:solidFill>
                <a:schemeClr val="accent4">
                  <a:lumMod val="7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pic>
        <p:nvPicPr>
          <p:cNvPr id="3" name="图片 1">
            <a:extLst>
              <a:ext uri="{FF2B5EF4-FFF2-40B4-BE49-F238E27FC236}">
                <a16:creationId xmlns:a16="http://schemas.microsoft.com/office/drawing/2014/main" id="{E347D6EF-9679-4E11-8625-3688D8C30E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233" y="237648"/>
            <a:ext cx="5533767" cy="357086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 rot="21066771">
            <a:off x="8221685" y="2447683"/>
            <a:ext cx="2952697" cy="793275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6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الفريق 1</a:t>
            </a:r>
            <a:endParaRPr lang="ar-AE" sz="6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pic>
        <p:nvPicPr>
          <p:cNvPr id="5" name="图片 1">
            <a:extLst>
              <a:ext uri="{FF2B5EF4-FFF2-40B4-BE49-F238E27FC236}">
                <a16:creationId xmlns:a16="http://schemas.microsoft.com/office/drawing/2014/main" id="{E347D6EF-9679-4E11-8625-3688D8C30E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390" y="942750"/>
            <a:ext cx="5533767" cy="357086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 rot="21066771">
            <a:off x="4390072" y="3175104"/>
            <a:ext cx="2952697" cy="793275"/>
          </a:xfrm>
          <a:prstGeom prst="rect">
            <a:avLst/>
          </a:prstGeom>
          <a:solidFill>
            <a:srgbClr val="FFC0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6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الفريق 2</a:t>
            </a:r>
            <a:endParaRPr lang="ar-AE" sz="6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pic>
        <p:nvPicPr>
          <p:cNvPr id="7" name="图片 1">
            <a:extLst>
              <a:ext uri="{FF2B5EF4-FFF2-40B4-BE49-F238E27FC236}">
                <a16:creationId xmlns:a16="http://schemas.microsoft.com/office/drawing/2014/main" id="{E347D6EF-9679-4E11-8625-3688D8C30E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8171" y="59086"/>
            <a:ext cx="4939344" cy="3570861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 rot="21066771">
            <a:off x="806962" y="2258853"/>
            <a:ext cx="2635526" cy="838866"/>
          </a:xfrm>
          <a:prstGeom prst="rect">
            <a:avLst/>
          </a:prstGeom>
          <a:solidFill>
            <a:srgbClr val="15FF7F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6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الفريق 3</a:t>
            </a:r>
            <a:endParaRPr lang="ar-AE" sz="6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>
            <a:off x="158752" y="4513611"/>
            <a:ext cx="2954223" cy="13257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اكتب بعض معاني كلمة</a:t>
            </a:r>
            <a:r>
              <a:rPr lang="ar-AE" sz="3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 يَنْهَمِر</a:t>
            </a:r>
            <a:r>
              <a:rPr lang="ar-AE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.</a:t>
            </a:r>
          </a:p>
          <a:p>
            <a:pPr algn="ctr"/>
            <a:r>
              <a:rPr lang="ar-AE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 </a:t>
            </a:r>
            <a:endParaRPr lang="ar-AE" sz="3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>
            <a:off x="4643021" y="5218713"/>
            <a:ext cx="3021735" cy="146892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ضع مرادف لكلمة </a:t>
            </a:r>
            <a:r>
              <a:rPr lang="ar-AE" sz="6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يَنْهَمِر</a:t>
            </a:r>
            <a:r>
              <a:rPr lang="ar-AE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 في جملة واحدة من إنشائك</a:t>
            </a:r>
            <a:endParaRPr lang="ar-AE" sz="7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01AD1B1-01F0-421E-82A9-CB4DD236DD1F}"/>
              </a:ext>
            </a:extLst>
          </p:cNvPr>
          <p:cNvSpPr txBox="1">
            <a:spLocks/>
          </p:cNvSpPr>
          <p:nvPr/>
        </p:nvSpPr>
        <p:spPr>
          <a:xfrm>
            <a:off x="8734394" y="4170062"/>
            <a:ext cx="3021735" cy="146892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ضع مرادفين لكلمة </a:t>
            </a:r>
            <a:r>
              <a:rPr lang="ar-AE" sz="6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يَنْهَمِر</a:t>
            </a:r>
            <a:r>
              <a:rPr lang="ar-AE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 في جملة واحدة من إنشائك</a:t>
            </a:r>
            <a:endParaRPr lang="ar-AE" sz="7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207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144" y="115409"/>
            <a:ext cx="12192000" cy="6238042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5FEB80DE-36C1-4163-95EB-A75569FE04CE}"/>
              </a:ext>
            </a:extLst>
          </p:cNvPr>
          <p:cNvSpPr/>
          <p:nvPr/>
        </p:nvSpPr>
        <p:spPr>
          <a:xfrm>
            <a:off x="4379016" y="115409"/>
            <a:ext cx="77508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 rtl="1"/>
            <a:r>
              <a:rPr lang="ar-SA" sz="8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مع السلامة يا أصدقائي</a:t>
            </a:r>
            <a:endParaRPr lang="en-US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pic>
        <p:nvPicPr>
          <p:cNvPr id="5" name="Picture 16" descr="addemoticons171">
            <a:extLst>
              <a:ext uri="{FF2B5EF4-FFF2-40B4-BE49-F238E27FC236}">
                <a16:creationId xmlns:a16="http://schemas.microsoft.com/office/drawing/2014/main" id="{BC588DD7-C0A1-4F93-89AE-AF1CD43367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44" y="5690559"/>
            <a:ext cx="1729111" cy="1204068"/>
          </a:xfrm>
          <a:prstGeom prst="rect">
            <a:avLst/>
          </a:prstGeom>
          <a:noFill/>
        </p:spPr>
      </p:pic>
      <p:pic>
        <p:nvPicPr>
          <p:cNvPr id="6" name="Picture 17" descr="addemoticons171">
            <a:extLst>
              <a:ext uri="{FF2B5EF4-FFF2-40B4-BE49-F238E27FC236}">
                <a16:creationId xmlns:a16="http://schemas.microsoft.com/office/drawing/2014/main" id="{E704AFB9-5604-4BC2-8139-F920CC5823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44200" y="5698732"/>
            <a:ext cx="1729111" cy="12040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4265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38778E-17 L -2.91667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