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y="16459200" cx="109728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35" roundtripDataSignature="AMtx7mic9GWlFCtHGKuuQ2OI5tFoFFmp5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customschemas.google.com/relationships/presentationmetadata" Target="metadata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456788fef3_1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456788fef3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456788fef3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3456788fef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3" name="Google Shape;41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8" name="Google Shape;45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7" name="Google Shape;48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4" name="Google Shape;51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3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33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4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4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34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4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8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9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9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EG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2946816" y="-1652916"/>
            <a:ext cx="10526108" cy="10526108"/>
          </a:xfrm>
          <a:custGeom>
            <a:rect b="b" l="l" r="r" t="t"/>
            <a:pathLst>
              <a:path extrusionOk="0" h="10526108" w="10526108">
                <a:moveTo>
                  <a:pt x="0" y="0"/>
                </a:moveTo>
                <a:lnTo>
                  <a:pt x="10526109" y="0"/>
                </a:lnTo>
                <a:lnTo>
                  <a:pt x="10526109" y="10526108"/>
                </a:lnTo>
                <a:lnTo>
                  <a:pt x="0" y="105261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4667920" y="68202"/>
            <a:ext cx="7083900" cy="7083872"/>
          </a:xfrm>
          <a:custGeom>
            <a:rect b="b" l="l" r="r" t="t"/>
            <a:pathLst>
              <a:path extrusionOk="0" h="6349975" w="6350000">
                <a:moveTo>
                  <a:pt x="6350000" y="3175025"/>
                </a:moveTo>
                <a:cubicBezTo>
                  <a:pt x="6350000" y="4928451"/>
                  <a:pt x="4928476" y="6349975"/>
                  <a:pt x="3175000" y="6349975"/>
                </a:cubicBezTo>
                <a:cubicBezTo>
                  <a:pt x="1421498" y="6349975"/>
                  <a:pt x="0" y="4928451"/>
                  <a:pt x="0" y="3175025"/>
                </a:cubicBezTo>
                <a:cubicBezTo>
                  <a:pt x="0" y="1421511"/>
                  <a:pt x="1421498" y="0"/>
                  <a:pt x="3175000" y="0"/>
                </a:cubicBezTo>
                <a:cubicBezTo>
                  <a:pt x="4928502" y="0"/>
                  <a:pt x="6350000" y="1421511"/>
                  <a:pt x="6350000" y="3175025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42176" r="-35595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6" name="Google Shape;86;p1"/>
          <p:cNvGrpSpPr/>
          <p:nvPr/>
        </p:nvGrpSpPr>
        <p:grpSpPr>
          <a:xfrm>
            <a:off x="0" y="15398572"/>
            <a:ext cx="10972800" cy="556709"/>
            <a:chOff x="0" y="-76200"/>
            <a:chExt cx="2873535" cy="145789"/>
          </a:xfrm>
        </p:grpSpPr>
        <p:sp>
          <p:nvSpPr>
            <p:cNvPr id="87" name="Google Shape;87;p1"/>
            <p:cNvSpPr/>
            <p:nvPr/>
          </p:nvSpPr>
          <p:spPr>
            <a:xfrm>
              <a:off x="0" y="0"/>
              <a:ext cx="2873535" cy="69589"/>
            </a:xfrm>
            <a:custGeom>
              <a:rect b="b" l="l" r="r" t="t"/>
              <a:pathLst>
                <a:path extrusionOk="0" h="6958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9589"/>
                  </a:lnTo>
                  <a:lnTo>
                    <a:pt x="0" y="6958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88" name="Google Shape;88;p1"/>
            <p:cNvSpPr txBox="1"/>
            <p:nvPr/>
          </p:nvSpPr>
          <p:spPr>
            <a:xfrm>
              <a:off x="0" y="-76200"/>
              <a:ext cx="2873535" cy="1457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9" name="Google Shape;89;p1"/>
          <p:cNvSpPr/>
          <p:nvPr/>
        </p:nvSpPr>
        <p:spPr>
          <a:xfrm>
            <a:off x="8380618" y="818498"/>
            <a:ext cx="2139444" cy="2139444"/>
          </a:xfrm>
          <a:custGeom>
            <a:rect b="b" l="l" r="r" t="t"/>
            <a:pathLst>
              <a:path extrusionOk="0" h="2139444" w="2139444">
                <a:moveTo>
                  <a:pt x="0" y="0"/>
                </a:moveTo>
                <a:lnTo>
                  <a:pt x="2139444" y="0"/>
                </a:lnTo>
                <a:lnTo>
                  <a:pt x="2139444" y="2139444"/>
                </a:lnTo>
                <a:lnTo>
                  <a:pt x="0" y="21394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90" name="Google Shape;90;p1"/>
          <p:cNvGrpSpPr/>
          <p:nvPr/>
        </p:nvGrpSpPr>
        <p:grpSpPr>
          <a:xfrm>
            <a:off x="1097280" y="9908450"/>
            <a:ext cx="8778240" cy="1864607"/>
            <a:chOff x="0" y="-28575"/>
            <a:chExt cx="2424378" cy="514968"/>
          </a:xfrm>
        </p:grpSpPr>
        <p:sp>
          <p:nvSpPr>
            <p:cNvPr id="91" name="Google Shape;91;p1"/>
            <p:cNvSpPr/>
            <p:nvPr/>
          </p:nvSpPr>
          <p:spPr>
            <a:xfrm>
              <a:off x="0" y="0"/>
              <a:ext cx="2424378" cy="486393"/>
            </a:xfrm>
            <a:custGeom>
              <a:rect b="b" l="l" r="r" t="t"/>
              <a:pathLst>
                <a:path extrusionOk="0" h="486393" w="2424378">
                  <a:moveTo>
                    <a:pt x="14136" y="0"/>
                  </a:moveTo>
                  <a:lnTo>
                    <a:pt x="2410242" y="0"/>
                  </a:lnTo>
                  <a:cubicBezTo>
                    <a:pt x="2418049" y="0"/>
                    <a:pt x="2424378" y="6329"/>
                    <a:pt x="2424378" y="14136"/>
                  </a:cubicBezTo>
                  <a:lnTo>
                    <a:pt x="2424378" y="472257"/>
                  </a:lnTo>
                  <a:cubicBezTo>
                    <a:pt x="2424378" y="480064"/>
                    <a:pt x="2418049" y="486393"/>
                    <a:pt x="2410242" y="486393"/>
                  </a:cubicBezTo>
                  <a:lnTo>
                    <a:pt x="14136" y="486393"/>
                  </a:lnTo>
                  <a:cubicBezTo>
                    <a:pt x="6329" y="486393"/>
                    <a:pt x="0" y="480064"/>
                    <a:pt x="0" y="472257"/>
                  </a:cubicBezTo>
                  <a:lnTo>
                    <a:pt x="0" y="14136"/>
                  </a:lnTo>
                  <a:cubicBezTo>
                    <a:pt x="0" y="6329"/>
                    <a:pt x="6329" y="0"/>
                    <a:pt x="141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 cmpd="sng" w="13825">
              <a:solidFill>
                <a:srgbClr val="C1B48A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1"/>
            <p:cNvSpPr txBox="1"/>
            <p:nvPr/>
          </p:nvSpPr>
          <p:spPr>
            <a:xfrm>
              <a:off x="0" y="-28575"/>
              <a:ext cx="2424378" cy="51496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0055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1"/>
          <p:cNvGrpSpPr/>
          <p:nvPr/>
        </p:nvGrpSpPr>
        <p:grpSpPr>
          <a:xfrm>
            <a:off x="3002299" y="9588771"/>
            <a:ext cx="4968203" cy="753327"/>
            <a:chOff x="0" y="-28575"/>
            <a:chExt cx="1527146" cy="231561"/>
          </a:xfrm>
        </p:grpSpPr>
        <p:sp>
          <p:nvSpPr>
            <p:cNvPr id="94" name="Google Shape;94;p1"/>
            <p:cNvSpPr/>
            <p:nvPr/>
          </p:nvSpPr>
          <p:spPr>
            <a:xfrm>
              <a:off x="0" y="0"/>
              <a:ext cx="1527146" cy="202986"/>
            </a:xfrm>
            <a:custGeom>
              <a:rect b="b" l="l" r="r" t="t"/>
              <a:pathLst>
                <a:path extrusionOk="0" h="202986" w="1527146">
                  <a:moveTo>
                    <a:pt x="73462" y="0"/>
                  </a:moveTo>
                  <a:lnTo>
                    <a:pt x="1453683" y="0"/>
                  </a:lnTo>
                  <a:cubicBezTo>
                    <a:pt x="1494256" y="0"/>
                    <a:pt x="1527146" y="32890"/>
                    <a:pt x="1527146" y="73462"/>
                  </a:cubicBezTo>
                  <a:lnTo>
                    <a:pt x="1527146" y="129523"/>
                  </a:lnTo>
                  <a:cubicBezTo>
                    <a:pt x="1527146" y="149007"/>
                    <a:pt x="1519406" y="167692"/>
                    <a:pt x="1505629" y="181469"/>
                  </a:cubicBezTo>
                  <a:cubicBezTo>
                    <a:pt x="1491852" y="195246"/>
                    <a:pt x="1473167" y="202986"/>
                    <a:pt x="1453683" y="202986"/>
                  </a:cubicBezTo>
                  <a:lnTo>
                    <a:pt x="73462" y="202986"/>
                  </a:lnTo>
                  <a:cubicBezTo>
                    <a:pt x="53979" y="202986"/>
                    <a:pt x="35294" y="195246"/>
                    <a:pt x="21517" y="181469"/>
                  </a:cubicBezTo>
                  <a:cubicBezTo>
                    <a:pt x="7740" y="167692"/>
                    <a:pt x="0" y="149007"/>
                    <a:pt x="0" y="129523"/>
                  </a:cubicBezTo>
                  <a:lnTo>
                    <a:pt x="0" y="73462"/>
                  </a:lnTo>
                  <a:cubicBezTo>
                    <a:pt x="0" y="53979"/>
                    <a:pt x="7740" y="35294"/>
                    <a:pt x="21517" y="21517"/>
                  </a:cubicBezTo>
                  <a:cubicBezTo>
                    <a:pt x="35294" y="7740"/>
                    <a:pt x="53979" y="0"/>
                    <a:pt x="73462" y="0"/>
                  </a:cubicBezTo>
                  <a:close/>
                </a:path>
              </a:pathLst>
            </a:custGeom>
            <a:gradFill>
              <a:gsLst>
                <a:gs pos="0">
                  <a:srgbClr val="0CA069"/>
                </a:gs>
                <a:gs pos="50000">
                  <a:srgbClr val="0DA9A6"/>
                </a:gs>
                <a:gs pos="100000">
                  <a:srgbClr val="3D7CB4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"/>
            <p:cNvSpPr txBox="1"/>
            <p:nvPr/>
          </p:nvSpPr>
          <p:spPr>
            <a:xfrm>
              <a:off x="0" y="-28575"/>
              <a:ext cx="1527146" cy="231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2325" lIns="32325" spcFirstLastPara="1" rIns="32325" wrap="square" tIns="32325">
              <a:noAutofit/>
            </a:bodyPr>
            <a:lstStyle/>
            <a:p>
              <a:pPr indent="0" lvl="0" marL="0" marR="0" rtl="0" algn="ctr">
                <a:lnSpc>
                  <a:spcPct val="10055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6" name="Google Shape;96;p1"/>
          <p:cNvSpPr txBox="1"/>
          <p:nvPr/>
        </p:nvSpPr>
        <p:spPr>
          <a:xfrm>
            <a:off x="3931485" y="9515746"/>
            <a:ext cx="3109830" cy="8875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519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ملف الإنجاز</a:t>
            </a:r>
            <a:endParaRPr/>
          </a:p>
        </p:txBody>
      </p:sp>
      <p:sp>
        <p:nvSpPr>
          <p:cNvPr id="97" name="Google Shape;97;p1"/>
          <p:cNvSpPr txBox="1"/>
          <p:nvPr/>
        </p:nvSpPr>
        <p:spPr>
          <a:xfrm>
            <a:off x="8053116" y="10579732"/>
            <a:ext cx="1560738" cy="9058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80156" lvl="1" marL="560313" marR="0" rtl="1" algn="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95"/>
              <a:buFont typeface="Arial"/>
              <a:buChar char="•"/>
            </a:pPr>
            <a:r>
              <a:rPr b="0" i="0" lang="ar-EG" sz="2595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الاسم:</a:t>
            </a:r>
            <a:endParaRPr/>
          </a:p>
          <a:p>
            <a:pPr indent="-280156" lvl="1" marL="560313" marR="0" rtl="1" algn="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95"/>
              <a:buFont typeface="Arial"/>
              <a:buChar char="•"/>
            </a:pPr>
            <a:r>
              <a:rPr b="0" i="0" lang="ar-EG" sz="2595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التخصص: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FDFD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oogle Shape;102;p2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103" name="Google Shape;103;p2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104" name="Google Shape;104;p2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5" name="Google Shape;105;p2"/>
          <p:cNvSpPr/>
          <p:nvPr/>
        </p:nvSpPr>
        <p:spPr>
          <a:xfrm>
            <a:off x="3191419" y="6370666"/>
            <a:ext cx="4589961" cy="3717868"/>
          </a:xfrm>
          <a:custGeom>
            <a:rect b="b" l="l" r="r" t="t"/>
            <a:pathLst>
              <a:path extrusionOk="0" h="3717868" w="4589961">
                <a:moveTo>
                  <a:pt x="0" y="0"/>
                </a:moveTo>
                <a:lnTo>
                  <a:pt x="4589962" y="0"/>
                </a:lnTo>
                <a:lnTo>
                  <a:pt x="4589962" y="3717868"/>
                </a:lnTo>
                <a:lnTo>
                  <a:pt x="0" y="37178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6" name="Google Shape;106;p2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oogle Shape;111;p3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112" name="Google Shape;112;p3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113" name="Google Shape;113;p3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4" name="Google Shape;114;p3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115" name="Google Shape;115;p3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116" name="Google Shape;116;p3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17" name="Google Shape;117;p3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18" name="Google Shape;118;p3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3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رحلة التعليم ،،،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تبدأ بخطوة شغوفة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FDFD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oogle Shape;124;p4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125" name="Google Shape;125;p4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126" name="Google Shape;126;p4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4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sp>
        <p:nvSpPr>
          <p:cNvPr id="128" name="Google Shape;128;p4"/>
          <p:cNvSpPr/>
          <p:nvPr/>
        </p:nvSpPr>
        <p:spPr>
          <a:xfrm>
            <a:off x="1788843" y="2306972"/>
            <a:ext cx="7395115" cy="342024"/>
          </a:xfrm>
          <a:custGeom>
            <a:rect b="b" l="l" r="r" t="t"/>
            <a:pathLst>
              <a:path extrusionOk="0" h="342024" w="7395115">
                <a:moveTo>
                  <a:pt x="0" y="0"/>
                </a:moveTo>
                <a:lnTo>
                  <a:pt x="7395114" y="0"/>
                </a:lnTo>
                <a:lnTo>
                  <a:pt x="7395114" y="342024"/>
                </a:lnTo>
                <a:lnTo>
                  <a:pt x="0" y="3420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29" name="Google Shape;129;p4"/>
          <p:cNvGrpSpPr/>
          <p:nvPr/>
        </p:nvGrpSpPr>
        <p:grpSpPr>
          <a:xfrm>
            <a:off x="1788843" y="1463562"/>
            <a:ext cx="7395115" cy="842620"/>
            <a:chOff x="0" y="-28575"/>
            <a:chExt cx="2032255" cy="231561"/>
          </a:xfrm>
        </p:grpSpPr>
        <p:sp>
          <p:nvSpPr>
            <p:cNvPr id="130" name="Google Shape;130;p4"/>
            <p:cNvSpPr/>
            <p:nvPr/>
          </p:nvSpPr>
          <p:spPr>
            <a:xfrm>
              <a:off x="0" y="0"/>
              <a:ext cx="2032255" cy="202986"/>
            </a:xfrm>
            <a:custGeom>
              <a:rect b="b" l="l" r="r" t="t"/>
              <a:pathLst>
                <a:path extrusionOk="0" h="202986" w="2032255">
                  <a:moveTo>
                    <a:pt x="75975" y="0"/>
                  </a:moveTo>
                  <a:lnTo>
                    <a:pt x="1956280" y="0"/>
                  </a:lnTo>
                  <a:cubicBezTo>
                    <a:pt x="1976430" y="0"/>
                    <a:pt x="1995754" y="8004"/>
                    <a:pt x="2010002" y="22252"/>
                  </a:cubicBezTo>
                  <a:cubicBezTo>
                    <a:pt x="2024250" y="36501"/>
                    <a:pt x="2032255" y="55825"/>
                    <a:pt x="2032255" y="75975"/>
                  </a:cubicBezTo>
                  <a:lnTo>
                    <a:pt x="2032255" y="127011"/>
                  </a:lnTo>
                  <a:cubicBezTo>
                    <a:pt x="2032255" y="168971"/>
                    <a:pt x="1998240" y="202986"/>
                    <a:pt x="1956280" y="202986"/>
                  </a:cubicBezTo>
                  <a:lnTo>
                    <a:pt x="75975" y="202986"/>
                  </a:lnTo>
                  <a:cubicBezTo>
                    <a:pt x="55825" y="202986"/>
                    <a:pt x="36501" y="194981"/>
                    <a:pt x="22252" y="180733"/>
                  </a:cubicBezTo>
                  <a:cubicBezTo>
                    <a:pt x="8004" y="166485"/>
                    <a:pt x="0" y="147161"/>
                    <a:pt x="0" y="127011"/>
                  </a:cubicBezTo>
                  <a:lnTo>
                    <a:pt x="0" y="75975"/>
                  </a:lnTo>
                  <a:cubicBezTo>
                    <a:pt x="0" y="55825"/>
                    <a:pt x="8004" y="36501"/>
                    <a:pt x="22252" y="22252"/>
                  </a:cubicBezTo>
                  <a:cubicBezTo>
                    <a:pt x="36501" y="8004"/>
                    <a:pt x="55825" y="0"/>
                    <a:pt x="75975" y="0"/>
                  </a:cubicBezTo>
                  <a:close/>
                </a:path>
              </a:pathLst>
            </a:custGeom>
            <a:gradFill>
              <a:gsLst>
                <a:gs pos="0">
                  <a:srgbClr val="0CA069"/>
                </a:gs>
                <a:gs pos="50000">
                  <a:srgbClr val="0DA9A6"/>
                </a:gs>
                <a:gs pos="100000">
                  <a:srgbClr val="3D7CB4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4"/>
            <p:cNvSpPr txBox="1"/>
            <p:nvPr/>
          </p:nvSpPr>
          <p:spPr>
            <a:xfrm>
              <a:off x="0" y="-28575"/>
              <a:ext cx="2032255" cy="231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9750" lIns="49750" spcFirstLastPara="1" rIns="49750" wrap="square" tIns="49750">
              <a:noAutofit/>
            </a:bodyPr>
            <a:lstStyle/>
            <a:p>
              <a:pPr indent="0" lvl="0" marL="0" marR="0" rtl="0" algn="ctr">
                <a:lnSpc>
                  <a:spcPct val="15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2" name="Google Shape;132;p4"/>
          <p:cNvSpPr txBox="1"/>
          <p:nvPr/>
        </p:nvSpPr>
        <p:spPr>
          <a:xfrm>
            <a:off x="3843641" y="1528866"/>
            <a:ext cx="3285518" cy="7397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35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المقدمة</a:t>
            </a:r>
            <a:endParaRPr/>
          </a:p>
        </p:txBody>
      </p:sp>
      <p:sp>
        <p:nvSpPr>
          <p:cNvPr id="133" name="Google Shape;133;p4"/>
          <p:cNvSpPr txBox="1"/>
          <p:nvPr/>
        </p:nvSpPr>
        <p:spPr>
          <a:xfrm>
            <a:off x="1097280" y="3091258"/>
            <a:ext cx="8778240" cy="38365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EG" sz="4354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يعد ملف الإنجاز التربوي أداة توثيقية وإبداعية تعكس الجهود المبذولة في العملية التعليمية، وتوثق النجاحات، وتجمع الشواهد التي تبرهن على التطور المهني للمعلم/المعلمة، ليكون مرجعًا شاملاً عند الحاجة، ودليلًا على التميز والإبداع.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FDFD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5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139" name="Google Shape;139;p5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140" name="Google Shape;140;p5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1" name="Google Shape;141;p5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sp>
        <p:nvSpPr>
          <p:cNvPr id="142" name="Google Shape;142;p5"/>
          <p:cNvSpPr/>
          <p:nvPr/>
        </p:nvSpPr>
        <p:spPr>
          <a:xfrm>
            <a:off x="1788843" y="2306972"/>
            <a:ext cx="7395115" cy="342024"/>
          </a:xfrm>
          <a:custGeom>
            <a:rect b="b" l="l" r="r" t="t"/>
            <a:pathLst>
              <a:path extrusionOk="0" h="342024" w="7395115">
                <a:moveTo>
                  <a:pt x="0" y="0"/>
                </a:moveTo>
                <a:lnTo>
                  <a:pt x="7395114" y="0"/>
                </a:lnTo>
                <a:lnTo>
                  <a:pt x="7395114" y="342024"/>
                </a:lnTo>
                <a:lnTo>
                  <a:pt x="0" y="3420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43" name="Google Shape;143;p5"/>
          <p:cNvGrpSpPr/>
          <p:nvPr/>
        </p:nvGrpSpPr>
        <p:grpSpPr>
          <a:xfrm>
            <a:off x="1788843" y="1463562"/>
            <a:ext cx="7395115" cy="842620"/>
            <a:chOff x="0" y="-28575"/>
            <a:chExt cx="2032255" cy="231561"/>
          </a:xfrm>
        </p:grpSpPr>
        <p:sp>
          <p:nvSpPr>
            <p:cNvPr id="144" name="Google Shape;144;p5"/>
            <p:cNvSpPr/>
            <p:nvPr/>
          </p:nvSpPr>
          <p:spPr>
            <a:xfrm>
              <a:off x="0" y="0"/>
              <a:ext cx="2032255" cy="202986"/>
            </a:xfrm>
            <a:custGeom>
              <a:rect b="b" l="l" r="r" t="t"/>
              <a:pathLst>
                <a:path extrusionOk="0" h="202986" w="2032255">
                  <a:moveTo>
                    <a:pt x="75975" y="0"/>
                  </a:moveTo>
                  <a:lnTo>
                    <a:pt x="1956280" y="0"/>
                  </a:lnTo>
                  <a:cubicBezTo>
                    <a:pt x="1976430" y="0"/>
                    <a:pt x="1995754" y="8004"/>
                    <a:pt x="2010002" y="22252"/>
                  </a:cubicBezTo>
                  <a:cubicBezTo>
                    <a:pt x="2024250" y="36501"/>
                    <a:pt x="2032255" y="55825"/>
                    <a:pt x="2032255" y="75975"/>
                  </a:cubicBezTo>
                  <a:lnTo>
                    <a:pt x="2032255" y="127011"/>
                  </a:lnTo>
                  <a:cubicBezTo>
                    <a:pt x="2032255" y="168971"/>
                    <a:pt x="1998240" y="202986"/>
                    <a:pt x="1956280" y="202986"/>
                  </a:cubicBezTo>
                  <a:lnTo>
                    <a:pt x="75975" y="202986"/>
                  </a:lnTo>
                  <a:cubicBezTo>
                    <a:pt x="55825" y="202986"/>
                    <a:pt x="36501" y="194981"/>
                    <a:pt x="22252" y="180733"/>
                  </a:cubicBezTo>
                  <a:cubicBezTo>
                    <a:pt x="8004" y="166485"/>
                    <a:pt x="0" y="147161"/>
                    <a:pt x="0" y="127011"/>
                  </a:cubicBezTo>
                  <a:lnTo>
                    <a:pt x="0" y="75975"/>
                  </a:lnTo>
                  <a:cubicBezTo>
                    <a:pt x="0" y="55825"/>
                    <a:pt x="8004" y="36501"/>
                    <a:pt x="22252" y="22252"/>
                  </a:cubicBezTo>
                  <a:cubicBezTo>
                    <a:pt x="36501" y="8004"/>
                    <a:pt x="55825" y="0"/>
                    <a:pt x="75975" y="0"/>
                  </a:cubicBezTo>
                  <a:close/>
                </a:path>
              </a:pathLst>
            </a:custGeom>
            <a:gradFill>
              <a:gsLst>
                <a:gs pos="0">
                  <a:srgbClr val="0CA069"/>
                </a:gs>
                <a:gs pos="50000">
                  <a:srgbClr val="0DA9A6"/>
                </a:gs>
                <a:gs pos="100000">
                  <a:srgbClr val="3D7CB4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5"/>
            <p:cNvSpPr txBox="1"/>
            <p:nvPr/>
          </p:nvSpPr>
          <p:spPr>
            <a:xfrm>
              <a:off x="0" y="-28575"/>
              <a:ext cx="2032255" cy="231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9750" lIns="49750" spcFirstLastPara="1" rIns="49750" wrap="square" tIns="49750">
              <a:noAutofit/>
            </a:bodyPr>
            <a:lstStyle/>
            <a:p>
              <a:pPr indent="0" lvl="0" marL="0" marR="0" rtl="0" algn="ctr">
                <a:lnSpc>
                  <a:spcPct val="15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6" name="Google Shape;146;p5"/>
          <p:cNvSpPr txBox="1"/>
          <p:nvPr/>
        </p:nvSpPr>
        <p:spPr>
          <a:xfrm>
            <a:off x="3510615" y="1528866"/>
            <a:ext cx="3951571" cy="7397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35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محتويات ملف الإنجاز</a:t>
            </a:r>
            <a:endParaRPr/>
          </a:p>
        </p:txBody>
      </p:sp>
      <p:grpSp>
        <p:nvGrpSpPr>
          <p:cNvPr id="147" name="Google Shape;147;p5"/>
          <p:cNvGrpSpPr/>
          <p:nvPr/>
        </p:nvGrpSpPr>
        <p:grpSpPr>
          <a:xfrm>
            <a:off x="1097280" y="2658916"/>
            <a:ext cx="8778240" cy="1390757"/>
            <a:chOff x="0" y="-121154"/>
            <a:chExt cx="11704320" cy="1854342"/>
          </a:xfrm>
        </p:grpSpPr>
        <p:grpSp>
          <p:nvGrpSpPr>
            <p:cNvPr id="148" name="Google Shape;148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49" name="Google Shape;149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50" name="Google Shape;150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1" name="Google Shape;151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52" name="Google Shape;152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3" name="Google Shape;153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4" name="Google Shape;154;p5"/>
            <p:cNvSpPr txBox="1"/>
            <p:nvPr/>
          </p:nvSpPr>
          <p:spPr>
            <a:xfrm>
              <a:off x="6069657" y="72239"/>
              <a:ext cx="5214390" cy="4964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الأول: المعلومات الأساسية</a:t>
              </a:r>
              <a:endParaRPr/>
            </a:p>
          </p:txBody>
        </p:sp>
      </p:grpSp>
      <p:grpSp>
        <p:nvGrpSpPr>
          <p:cNvPr id="155" name="Google Shape;155;p5"/>
          <p:cNvGrpSpPr/>
          <p:nvPr/>
        </p:nvGrpSpPr>
        <p:grpSpPr>
          <a:xfrm>
            <a:off x="1097275" y="4394551"/>
            <a:ext cx="8778240" cy="1390757"/>
            <a:chOff x="0" y="-121154"/>
            <a:chExt cx="11704320" cy="1854342"/>
          </a:xfrm>
        </p:grpSpPr>
        <p:grpSp>
          <p:nvGrpSpPr>
            <p:cNvPr id="156" name="Google Shape;156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57" name="Google Shape;157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58" name="Google Shape;158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9" name="Google Shape;159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60" name="Google Shape;160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1" name="Google Shape;161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2" name="Google Shape;162;p5"/>
            <p:cNvSpPr txBox="1"/>
            <p:nvPr/>
          </p:nvSpPr>
          <p:spPr>
            <a:xfrm>
              <a:off x="6069657" y="72239"/>
              <a:ext cx="5214300" cy="46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الثاني: الشواهد الرسمية</a:t>
              </a:r>
              <a:endParaRPr/>
            </a:p>
          </p:txBody>
        </p:sp>
      </p:grpSp>
      <p:grpSp>
        <p:nvGrpSpPr>
          <p:cNvPr id="163" name="Google Shape;163;p5"/>
          <p:cNvGrpSpPr/>
          <p:nvPr/>
        </p:nvGrpSpPr>
        <p:grpSpPr>
          <a:xfrm>
            <a:off x="1046480" y="7782043"/>
            <a:ext cx="8778240" cy="1390757"/>
            <a:chOff x="0" y="-121154"/>
            <a:chExt cx="11704320" cy="1854342"/>
          </a:xfrm>
        </p:grpSpPr>
        <p:grpSp>
          <p:nvGrpSpPr>
            <p:cNvPr id="164" name="Google Shape;164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65" name="Google Shape;165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66" name="Google Shape;166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67" name="Google Shape;167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68" name="Google Shape;168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" name="Google Shape;169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0" name="Google Shape;170;p5"/>
            <p:cNvSpPr txBox="1"/>
            <p:nvPr/>
          </p:nvSpPr>
          <p:spPr>
            <a:xfrm>
              <a:off x="6069657" y="72239"/>
              <a:ext cx="5214300" cy="46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السادس: التطوير المهني</a:t>
              </a:r>
              <a:endParaRPr/>
            </a:p>
          </p:txBody>
        </p:sp>
      </p:grpSp>
      <p:grpSp>
        <p:nvGrpSpPr>
          <p:cNvPr id="171" name="Google Shape;171;p5"/>
          <p:cNvGrpSpPr/>
          <p:nvPr/>
        </p:nvGrpSpPr>
        <p:grpSpPr>
          <a:xfrm>
            <a:off x="1013805" y="9553324"/>
            <a:ext cx="8778240" cy="1390757"/>
            <a:chOff x="0" y="-121154"/>
            <a:chExt cx="11704320" cy="1854342"/>
          </a:xfrm>
        </p:grpSpPr>
        <p:grpSp>
          <p:nvGrpSpPr>
            <p:cNvPr id="172" name="Google Shape;172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73" name="Google Shape;173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74" name="Google Shape;174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5" name="Google Shape;175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76" name="Google Shape;176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8" name="Google Shape;178;p5"/>
            <p:cNvSpPr txBox="1"/>
            <p:nvPr/>
          </p:nvSpPr>
          <p:spPr>
            <a:xfrm>
              <a:off x="6069657" y="72239"/>
              <a:ext cx="5214300" cy="46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السابع: </a:t>
              </a:r>
              <a:r>
                <a:rPr b="1" lang="ar-EG" sz="2279">
                  <a:solidFill>
                    <a:srgbClr val="FFFFFF"/>
                  </a:solidFill>
                  <a:rtl val="1"/>
                </a:rPr>
                <a:t>التكليفات </a:t>
              </a:r>
              <a:endParaRPr/>
            </a:p>
          </p:txBody>
        </p:sp>
      </p:grpSp>
      <p:grpSp>
        <p:nvGrpSpPr>
          <p:cNvPr id="179" name="Google Shape;179;p5"/>
          <p:cNvGrpSpPr/>
          <p:nvPr/>
        </p:nvGrpSpPr>
        <p:grpSpPr>
          <a:xfrm>
            <a:off x="988980" y="11292879"/>
            <a:ext cx="8778240" cy="1390757"/>
            <a:chOff x="0" y="-121154"/>
            <a:chExt cx="11704320" cy="1854342"/>
          </a:xfrm>
        </p:grpSpPr>
        <p:grpSp>
          <p:nvGrpSpPr>
            <p:cNvPr id="180" name="Google Shape;180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81" name="Google Shape;181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82" name="Google Shape;182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3" name="Google Shape;183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84" name="Google Shape;184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" name="Google Shape;185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86" name="Google Shape;186;p5"/>
            <p:cNvSpPr txBox="1"/>
            <p:nvPr/>
          </p:nvSpPr>
          <p:spPr>
            <a:xfrm>
              <a:off x="6069657" y="72239"/>
              <a:ext cx="5214300" cy="46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الثامن: التكريم والإنجازات</a:t>
              </a:r>
              <a:endParaRPr/>
            </a:p>
          </p:txBody>
        </p:sp>
      </p:grpSp>
      <p:grpSp>
        <p:nvGrpSpPr>
          <p:cNvPr id="187" name="Google Shape;187;p5"/>
          <p:cNvGrpSpPr/>
          <p:nvPr/>
        </p:nvGrpSpPr>
        <p:grpSpPr>
          <a:xfrm>
            <a:off x="963000" y="12961701"/>
            <a:ext cx="8867193" cy="1390757"/>
            <a:chOff x="0" y="-121154"/>
            <a:chExt cx="11704320" cy="1854342"/>
          </a:xfrm>
        </p:grpSpPr>
        <p:grpSp>
          <p:nvGrpSpPr>
            <p:cNvPr id="188" name="Google Shape;188;p5"/>
            <p:cNvGrpSpPr/>
            <p:nvPr/>
          </p:nvGrpSpPr>
          <p:grpSpPr>
            <a:xfrm>
              <a:off x="0" y="218341"/>
              <a:ext cx="11284047" cy="1514847"/>
              <a:chOff x="0" y="-28575"/>
              <a:chExt cx="2661409" cy="357286"/>
            </a:xfrm>
          </p:grpSpPr>
          <p:sp>
            <p:nvSpPr>
              <p:cNvPr id="189" name="Google Shape;189;p5"/>
              <p:cNvSpPr/>
              <p:nvPr/>
            </p:nvSpPr>
            <p:spPr>
              <a:xfrm>
                <a:off x="0" y="0"/>
                <a:ext cx="2661409" cy="328711"/>
              </a:xfrm>
              <a:custGeom>
                <a:rect b="b" l="l" r="r" t="t"/>
                <a:pathLst>
                  <a:path extrusionOk="0" h="328711" w="2661409">
                    <a:moveTo>
                      <a:pt x="0" y="0"/>
                    </a:moveTo>
                    <a:lnTo>
                      <a:pt x="2661409" y="0"/>
                    </a:lnTo>
                    <a:lnTo>
                      <a:pt x="2661409" y="328711"/>
                    </a:lnTo>
                    <a:lnTo>
                      <a:pt x="0" y="32871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cap="sq" cmpd="sng" w="13825">
                <a:solidFill>
                  <a:srgbClr val="C1B48A"/>
                </a:solidFill>
                <a:prstDash val="solid"/>
                <a:miter lim="8000"/>
                <a:headEnd len="sm" w="sm" type="none"/>
                <a:tailEnd len="sm" w="sm" type="none"/>
              </a:ln>
            </p:spPr>
          </p:sp>
          <p:sp>
            <p:nvSpPr>
              <p:cNvPr id="190" name="Google Shape;190;p5"/>
              <p:cNvSpPr txBox="1"/>
              <p:nvPr/>
            </p:nvSpPr>
            <p:spPr>
              <a:xfrm>
                <a:off x="0" y="-28575"/>
                <a:ext cx="2661409" cy="357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1" name="Google Shape;191;p5"/>
            <p:cNvGrpSpPr/>
            <p:nvPr/>
          </p:nvGrpSpPr>
          <p:grpSpPr>
            <a:xfrm>
              <a:off x="6513117" y="-121154"/>
              <a:ext cx="5191203" cy="800144"/>
              <a:chOff x="0" y="-28575"/>
              <a:chExt cx="1224376" cy="188719"/>
            </a:xfrm>
          </p:grpSpPr>
          <p:sp>
            <p:nvSpPr>
              <p:cNvPr id="192" name="Google Shape;192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" name="Google Shape;193;p5"/>
              <p:cNvSpPr txBox="1"/>
              <p:nvPr/>
            </p:nvSpPr>
            <p:spPr>
              <a:xfrm>
                <a:off x="0" y="-28575"/>
                <a:ext cx="1224376" cy="1887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4" name="Google Shape;194;p5"/>
            <p:cNvSpPr txBox="1"/>
            <p:nvPr/>
          </p:nvSpPr>
          <p:spPr>
            <a:xfrm>
              <a:off x="6069657" y="72239"/>
              <a:ext cx="5214300" cy="46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الفصل التاسع: وثائق داعمة</a:t>
              </a:r>
              <a:endParaRPr/>
            </a:p>
          </p:txBody>
        </p:sp>
      </p:grpSp>
      <p:sp>
        <p:nvSpPr>
          <p:cNvPr id="195" name="Google Shape;195;p5"/>
          <p:cNvSpPr txBox="1"/>
          <p:nvPr/>
        </p:nvSpPr>
        <p:spPr>
          <a:xfrm>
            <a:off x="7092732" y="3454212"/>
            <a:ext cx="2249304" cy="3698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السيرة الذاتية المهنية.</a:t>
            </a:r>
            <a:endParaRPr/>
          </a:p>
        </p:txBody>
      </p:sp>
      <p:sp>
        <p:nvSpPr>
          <p:cNvPr id="196" name="Google Shape;196;p5"/>
          <p:cNvSpPr txBox="1"/>
          <p:nvPr/>
        </p:nvSpPr>
        <p:spPr>
          <a:xfrm>
            <a:off x="5221523" y="3454212"/>
            <a:ext cx="1726552" cy="3698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بيانات التواصل.</a:t>
            </a:r>
            <a:endParaRPr/>
          </a:p>
        </p:txBody>
      </p:sp>
      <p:sp>
        <p:nvSpPr>
          <p:cNvPr id="197" name="Google Shape;197;p5"/>
          <p:cNvSpPr txBox="1"/>
          <p:nvPr/>
        </p:nvSpPr>
        <p:spPr>
          <a:xfrm>
            <a:off x="1149531" y="3454212"/>
            <a:ext cx="37233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الفلسفة التربوية وأهداف </a:t>
            </a: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المشرفة </a:t>
            </a:r>
            <a:endParaRPr/>
          </a:p>
        </p:txBody>
      </p:sp>
      <p:sp>
        <p:nvSpPr>
          <p:cNvPr id="198" name="Google Shape;198;p5"/>
          <p:cNvSpPr txBox="1"/>
          <p:nvPr/>
        </p:nvSpPr>
        <p:spPr>
          <a:xfrm>
            <a:off x="7607189" y="5151549"/>
            <a:ext cx="1734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التقويم الدراسي</a:t>
            </a:r>
            <a:endParaRPr/>
          </a:p>
        </p:txBody>
      </p:sp>
      <p:sp>
        <p:nvSpPr>
          <p:cNvPr id="199" name="Google Shape;199;p5"/>
          <p:cNvSpPr txBox="1"/>
          <p:nvPr/>
        </p:nvSpPr>
        <p:spPr>
          <a:xfrm>
            <a:off x="1434555" y="5173238"/>
            <a:ext cx="28713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دليل الخطط المدرسية </a:t>
            </a: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.</a:t>
            </a:r>
            <a:endParaRPr/>
          </a:p>
        </p:txBody>
      </p:sp>
      <p:sp>
        <p:nvSpPr>
          <p:cNvPr id="200" name="Google Shape;200;p5"/>
          <p:cNvSpPr txBox="1"/>
          <p:nvPr/>
        </p:nvSpPr>
        <p:spPr>
          <a:xfrm>
            <a:off x="6857324" y="8571070"/>
            <a:ext cx="22605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 الدورات وورش العمل.</a:t>
            </a:r>
            <a:endParaRPr/>
          </a:p>
        </p:txBody>
      </p:sp>
      <p:sp>
        <p:nvSpPr>
          <p:cNvPr id="201" name="Google Shape;201;p5"/>
          <p:cNvSpPr txBox="1"/>
          <p:nvPr/>
        </p:nvSpPr>
        <p:spPr>
          <a:xfrm>
            <a:off x="4230007" y="8593408"/>
            <a:ext cx="21318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المؤتمرات أو الندوات</a:t>
            </a:r>
            <a:endParaRPr/>
          </a:p>
        </p:txBody>
      </p:sp>
      <p:sp>
        <p:nvSpPr>
          <p:cNvPr id="202" name="Google Shape;202;p5"/>
          <p:cNvSpPr txBox="1"/>
          <p:nvPr/>
        </p:nvSpPr>
        <p:spPr>
          <a:xfrm>
            <a:off x="1656383" y="8606770"/>
            <a:ext cx="19926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الأبحاث </a:t>
            </a: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والمقالات</a:t>
            </a:r>
            <a:endParaRPr/>
          </a:p>
        </p:txBody>
      </p:sp>
      <p:sp>
        <p:nvSpPr>
          <p:cNvPr id="203" name="Google Shape;203;p5"/>
          <p:cNvSpPr txBox="1"/>
          <p:nvPr/>
        </p:nvSpPr>
        <p:spPr>
          <a:xfrm>
            <a:off x="5947406" y="10328570"/>
            <a:ext cx="21882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خطاب التكليف </a:t>
            </a:r>
            <a:endParaRPr/>
          </a:p>
        </p:txBody>
      </p:sp>
      <p:sp>
        <p:nvSpPr>
          <p:cNvPr id="204" name="Google Shape;204;p5"/>
          <p:cNvSpPr txBox="1"/>
          <p:nvPr/>
        </p:nvSpPr>
        <p:spPr>
          <a:xfrm>
            <a:off x="1746884" y="10327650"/>
            <a:ext cx="28080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العمليات </a:t>
            </a: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والإجراءات</a:t>
            </a: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 </a:t>
            </a:r>
            <a:endParaRPr/>
          </a:p>
        </p:txBody>
      </p:sp>
      <p:sp>
        <p:nvSpPr>
          <p:cNvPr id="205" name="Google Shape;205;p5"/>
          <p:cNvSpPr txBox="1"/>
          <p:nvPr/>
        </p:nvSpPr>
        <p:spPr>
          <a:xfrm>
            <a:off x="6857323" y="12060644"/>
            <a:ext cx="21165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خطابات شكر وتقدير</a:t>
            </a:r>
            <a:endParaRPr/>
          </a:p>
        </p:txBody>
      </p:sp>
      <p:sp>
        <p:nvSpPr>
          <p:cNvPr id="206" name="Google Shape;206;p5"/>
          <p:cNvSpPr txBox="1"/>
          <p:nvPr/>
        </p:nvSpPr>
        <p:spPr>
          <a:xfrm>
            <a:off x="4366817" y="12098744"/>
            <a:ext cx="15534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شهادات تميز.</a:t>
            </a:r>
            <a:endParaRPr/>
          </a:p>
        </p:txBody>
      </p:sp>
      <p:sp>
        <p:nvSpPr>
          <p:cNvPr id="207" name="Google Shape;207;p5"/>
          <p:cNvSpPr txBox="1"/>
          <p:nvPr/>
        </p:nvSpPr>
        <p:spPr>
          <a:xfrm>
            <a:off x="34158" y="12092369"/>
            <a:ext cx="29301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إنجازات.</a:t>
            </a:r>
            <a:endParaRPr/>
          </a:p>
        </p:txBody>
      </p:sp>
      <p:sp>
        <p:nvSpPr>
          <p:cNvPr id="208" name="Google Shape;208;p5"/>
          <p:cNvSpPr txBox="1"/>
          <p:nvPr/>
        </p:nvSpPr>
        <p:spPr>
          <a:xfrm>
            <a:off x="7210648" y="13696105"/>
            <a:ext cx="17631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مراسلات رسمية.</a:t>
            </a:r>
            <a:endParaRPr/>
          </a:p>
        </p:txBody>
      </p:sp>
      <p:sp>
        <p:nvSpPr>
          <p:cNvPr id="209" name="Google Shape;209;p5"/>
          <p:cNvSpPr txBox="1"/>
          <p:nvPr/>
        </p:nvSpPr>
        <p:spPr>
          <a:xfrm>
            <a:off x="4357693" y="13720055"/>
            <a:ext cx="2115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لوائح وأنظمة تربوية .</a:t>
            </a:r>
            <a:endParaRPr/>
          </a:p>
        </p:txBody>
      </p:sp>
      <p:sp>
        <p:nvSpPr>
          <p:cNvPr id="210" name="Google Shape;210;p5"/>
          <p:cNvSpPr txBox="1"/>
          <p:nvPr/>
        </p:nvSpPr>
        <p:spPr>
          <a:xfrm>
            <a:off x="1199050" y="13720055"/>
            <a:ext cx="25653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3" lvl="1" marL="470045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أي مستندات داعمة أخرى.</a:t>
            </a:r>
            <a:endParaRPr/>
          </a:p>
        </p:txBody>
      </p:sp>
      <p:grpSp>
        <p:nvGrpSpPr>
          <p:cNvPr id="211" name="Google Shape;211;p5"/>
          <p:cNvGrpSpPr/>
          <p:nvPr/>
        </p:nvGrpSpPr>
        <p:grpSpPr>
          <a:xfrm>
            <a:off x="1040600" y="6166325"/>
            <a:ext cx="8867215" cy="1285808"/>
            <a:chOff x="0" y="-121155"/>
            <a:chExt cx="11704349" cy="1854352"/>
          </a:xfrm>
        </p:grpSpPr>
        <p:sp>
          <p:nvSpPr>
            <p:cNvPr id="212" name="Google Shape;212;p5"/>
            <p:cNvSpPr/>
            <p:nvPr/>
          </p:nvSpPr>
          <p:spPr>
            <a:xfrm>
              <a:off x="0" y="339495"/>
              <a:ext cx="11284108" cy="1393702"/>
            </a:xfrm>
            <a:custGeom>
              <a:rect b="b" l="l" r="r" t="t"/>
              <a:pathLst>
                <a:path extrusionOk="0" h="328711" w="2661409">
                  <a:moveTo>
                    <a:pt x="0" y="0"/>
                  </a:moveTo>
                  <a:lnTo>
                    <a:pt x="2661409" y="0"/>
                  </a:lnTo>
                  <a:lnTo>
                    <a:pt x="2661409" y="328711"/>
                  </a:lnTo>
                  <a:lnTo>
                    <a:pt x="0" y="3287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 cmpd="sng" w="13825">
              <a:solidFill>
                <a:srgbClr val="C1B48A"/>
              </a:solidFill>
              <a:prstDash val="solid"/>
              <a:miter lim="8000"/>
              <a:headEnd len="sm" w="sm" type="none"/>
              <a:tailEnd len="sm" w="sm" type="none"/>
            </a:ln>
          </p:spPr>
        </p:sp>
        <p:grpSp>
          <p:nvGrpSpPr>
            <p:cNvPr id="213" name="Google Shape;213;p5"/>
            <p:cNvGrpSpPr/>
            <p:nvPr/>
          </p:nvGrpSpPr>
          <p:grpSpPr>
            <a:xfrm>
              <a:off x="6513117" y="-121155"/>
              <a:ext cx="5191232" cy="800150"/>
              <a:chOff x="0" y="-28575"/>
              <a:chExt cx="1224376" cy="188719"/>
            </a:xfrm>
          </p:grpSpPr>
          <p:sp>
            <p:nvSpPr>
              <p:cNvPr id="214" name="Google Shape;214;p5"/>
              <p:cNvSpPr/>
              <p:nvPr/>
            </p:nvSpPr>
            <p:spPr>
              <a:xfrm>
                <a:off x="0" y="0"/>
                <a:ext cx="1224376" cy="160144"/>
              </a:xfrm>
              <a:custGeom>
                <a:rect b="b" l="l" r="r" t="t"/>
                <a:pathLst>
                  <a:path extrusionOk="0" h="160144" w="1224376">
                    <a:moveTo>
                      <a:pt x="80072" y="0"/>
                    </a:moveTo>
                    <a:lnTo>
                      <a:pt x="1144304" y="0"/>
                    </a:lnTo>
                    <a:cubicBezTo>
                      <a:pt x="1165540" y="0"/>
                      <a:pt x="1185907" y="8436"/>
                      <a:pt x="1200923" y="23453"/>
                    </a:cubicBezTo>
                    <a:cubicBezTo>
                      <a:pt x="1215940" y="38469"/>
                      <a:pt x="1224376" y="58836"/>
                      <a:pt x="1224376" y="80072"/>
                    </a:cubicBezTo>
                    <a:lnTo>
                      <a:pt x="1224376" y="80072"/>
                    </a:lnTo>
                    <a:cubicBezTo>
                      <a:pt x="1224376" y="101308"/>
                      <a:pt x="1215940" y="121675"/>
                      <a:pt x="1200923" y="136691"/>
                    </a:cubicBezTo>
                    <a:cubicBezTo>
                      <a:pt x="1185907" y="151708"/>
                      <a:pt x="1165540" y="160144"/>
                      <a:pt x="1144304" y="160144"/>
                    </a:cubicBezTo>
                    <a:lnTo>
                      <a:pt x="80072" y="160144"/>
                    </a:lnTo>
                    <a:cubicBezTo>
                      <a:pt x="58836" y="160144"/>
                      <a:pt x="38469" y="151708"/>
                      <a:pt x="23453" y="136691"/>
                    </a:cubicBezTo>
                    <a:cubicBezTo>
                      <a:pt x="8436" y="121675"/>
                      <a:pt x="0" y="101308"/>
                      <a:pt x="0" y="80072"/>
                    </a:cubicBezTo>
                    <a:lnTo>
                      <a:pt x="0" y="80072"/>
                    </a:lnTo>
                    <a:cubicBezTo>
                      <a:pt x="0" y="58836"/>
                      <a:pt x="8436" y="38469"/>
                      <a:pt x="23453" y="23453"/>
                    </a:cubicBezTo>
                    <a:cubicBezTo>
                      <a:pt x="38469" y="8436"/>
                      <a:pt x="58836" y="0"/>
                      <a:pt x="80072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5" name="Google Shape;215;p5"/>
              <p:cNvSpPr txBox="1"/>
              <p:nvPr/>
            </p:nvSpPr>
            <p:spPr>
              <a:xfrm>
                <a:off x="0" y="-28575"/>
                <a:ext cx="1224300" cy="188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54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6" name="Google Shape;216;p5"/>
            <p:cNvSpPr txBox="1"/>
            <p:nvPr/>
          </p:nvSpPr>
          <p:spPr>
            <a:xfrm>
              <a:off x="6277157" y="17039"/>
              <a:ext cx="5214300" cy="505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r">
                <a:lnSpc>
                  <a:spcPct val="13997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الفصل الثا</a:t>
              </a:r>
              <a:r>
                <a:rPr b="1" lang="ar-EG" sz="2279">
                  <a:solidFill>
                    <a:srgbClr val="FFFFFF"/>
                  </a:solidFill>
                </a:rPr>
                <a:t>لث </a:t>
              </a:r>
              <a:r>
                <a:rPr b="1" i="0" lang="ar-EG" sz="227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: </a:t>
              </a:r>
              <a:r>
                <a:rPr b="1" lang="ar-EG" sz="2279">
                  <a:solidFill>
                    <a:srgbClr val="FFFFFF"/>
                  </a:solidFill>
                </a:rPr>
                <a:t>الخطط </a:t>
              </a:r>
              <a:endParaRPr/>
            </a:p>
          </p:txBody>
        </p:sp>
      </p:grpSp>
      <p:sp>
        <p:nvSpPr>
          <p:cNvPr id="217" name="Google Shape;217;p5"/>
          <p:cNvSpPr txBox="1"/>
          <p:nvPr/>
        </p:nvSpPr>
        <p:spPr>
          <a:xfrm>
            <a:off x="1220513" y="6885912"/>
            <a:ext cx="3189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2" lvl="1" marL="470044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الخطة التنفيذية </a:t>
            </a:r>
            <a:endParaRPr/>
          </a:p>
        </p:txBody>
      </p:sp>
      <p:sp>
        <p:nvSpPr>
          <p:cNvPr id="218" name="Google Shape;218;p5"/>
          <p:cNvSpPr txBox="1"/>
          <p:nvPr/>
        </p:nvSpPr>
        <p:spPr>
          <a:xfrm>
            <a:off x="5332238" y="6862549"/>
            <a:ext cx="3189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35022" lvl="1" marL="470044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77"/>
              <a:buFont typeface="Arial"/>
              <a:buChar char="•"/>
            </a:pPr>
            <a:r>
              <a:rPr lang="ar-EG" sz="2177">
                <a:latin typeface="Sakkal Majalla"/>
                <a:ea typeface="Sakkal Majalla"/>
                <a:cs typeface="Sakkal Majalla"/>
                <a:sym typeface="Sakkal Majalla"/>
              </a:rPr>
              <a:t>الخطة الشهرية </a:t>
            </a:r>
            <a:r>
              <a:rPr b="0" i="0" lang="ar-EG" sz="2177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" name="Google Shape;231;p6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232" name="Google Shape;232;p6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233" name="Google Shape;233;p6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4" name="Google Shape;234;p6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235" name="Google Shape;235;p6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236" name="Google Shape;236;p6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37" name="Google Shape;237;p6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38" name="Google Shape;238;p6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9" name="Google Shape;239;p6"/>
          <p:cNvSpPr txBox="1"/>
          <p:nvPr/>
        </p:nvSpPr>
        <p:spPr>
          <a:xfrm>
            <a:off x="1831958" y="9404968"/>
            <a:ext cx="7308900" cy="5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ar-EG" sz="3625">
                <a:solidFill>
                  <a:srgbClr val="C1B48A"/>
                </a:solidFill>
              </a:rPr>
              <a:t>الابتكار هو الجسر بين الفكرة والانجاز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" name="Google Shape;244;p7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245" name="Google Shape;245;p7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246" name="Google Shape;246;p7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7" name="Google Shape;247;p7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248" name="Google Shape;248;p7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249" name="Google Shape;249;p7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250" name="Google Shape;250;p7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1" name="Google Shape;251;p7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52" name="Google Shape;252;p7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53" name="Google Shape;253;p7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4" name="Google Shape;254;p7"/>
          <p:cNvSpPr txBox="1"/>
          <p:nvPr/>
        </p:nvSpPr>
        <p:spPr>
          <a:xfrm>
            <a:off x="2459620" y="10027330"/>
            <a:ext cx="6053559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الأول: المعلومات الأساسية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9" name="Google Shape;259;p8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260" name="Google Shape;260;p8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261" name="Google Shape;261;p8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2" name="Google Shape;262;p8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263" name="Google Shape;263;p8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264" name="Google Shape;264;p8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65" name="Google Shape;265;p8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66" name="Google Shape;266;p8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7" name="Google Shape;267;p8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التعليم هو ،،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أقوى سلاح يمكنك استخدامه لتغيير العالم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" name="Google Shape;272;p9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273" name="Google Shape;273;p9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274" name="Google Shape;274;p9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5" name="Google Shape;275;p9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276" name="Google Shape;276;p9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277" name="Google Shape;277;p9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278" name="Google Shape;278;p9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9" name="Google Shape;279;p9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80" name="Google Shape;280;p9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81" name="Google Shape;281;p9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2" name="Google Shape;282;p9"/>
          <p:cNvSpPr txBox="1"/>
          <p:nvPr/>
        </p:nvSpPr>
        <p:spPr>
          <a:xfrm>
            <a:off x="2654464" y="10027330"/>
            <a:ext cx="5663871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الثاني: الشواهد الرسمية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" name="Google Shape;287;p10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288" name="Google Shape;288;p10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289" name="Google Shape;289;p10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0" name="Google Shape;290;p10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291" name="Google Shape;291;p10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292" name="Google Shape;292;p10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93" name="Google Shape;293;p10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294" name="Google Shape;294;p10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5" name="Google Shape;295;p10"/>
          <p:cNvSpPr txBox="1"/>
          <p:nvPr/>
        </p:nvSpPr>
        <p:spPr>
          <a:xfrm>
            <a:off x="1831958" y="9404968"/>
            <a:ext cx="7308900" cy="13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ar-EG" sz="3625">
                <a:solidFill>
                  <a:srgbClr val="C1B48A"/>
                </a:solidFill>
              </a:rPr>
              <a:t>كل تطوير في العمل يبدأ من </a:t>
            </a:r>
            <a:endParaRPr b="1" sz="3625">
              <a:solidFill>
                <a:srgbClr val="C1B48A"/>
              </a:solidFill>
            </a:endParaRPr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ar-EG" sz="3625">
                <a:solidFill>
                  <a:srgbClr val="C1B48A"/>
                </a:solidFill>
              </a:rPr>
              <a:t>فكرة جريئة </a:t>
            </a:r>
            <a:r>
              <a:rPr b="1" lang="ar-EG" sz="3625">
                <a:solidFill>
                  <a:srgbClr val="C1B48A"/>
                </a:solidFill>
              </a:rPr>
              <a:t>وإرادة</a:t>
            </a:r>
            <a:r>
              <a:rPr b="1" lang="ar-EG" sz="3625">
                <a:solidFill>
                  <a:srgbClr val="C1B48A"/>
                </a:solidFill>
              </a:rPr>
              <a:t> قوية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11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01" name="Google Shape;301;p11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02" name="Google Shape;302;p11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3" name="Google Shape;303;p11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04" name="Google Shape;304;p11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305" name="Google Shape;305;p11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306" name="Google Shape;306;p11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7" name="Google Shape;307;p11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08" name="Google Shape;308;p11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09" name="Google Shape;309;p11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0" name="Google Shape;310;p11"/>
          <p:cNvSpPr txBox="1"/>
          <p:nvPr/>
        </p:nvSpPr>
        <p:spPr>
          <a:xfrm>
            <a:off x="3245391" y="10027330"/>
            <a:ext cx="4482019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الثالث: التقييمات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5" name="Google Shape;315;p12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16" name="Google Shape;316;p12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17" name="Google Shape;317;p12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8" name="Google Shape;318;p12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19" name="Google Shape;319;p12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320" name="Google Shape;320;p12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21" name="Google Shape;321;p12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22" name="Google Shape;322;p12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3" name="Google Shape;323;p12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التميز عادة …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ابدأها الآن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8" name="Google Shape;328;p13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29" name="Google Shape;329;p13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30" name="Google Shape;330;p13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1" name="Google Shape;331;p13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32" name="Google Shape;332;p13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333" name="Google Shape;333;p13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334" name="Google Shape;334;p13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5" name="Google Shape;335;p13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36" name="Google Shape;336;p13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37" name="Google Shape;337;p13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38" name="Google Shape;338;p13"/>
          <p:cNvSpPr txBox="1"/>
          <p:nvPr/>
        </p:nvSpPr>
        <p:spPr>
          <a:xfrm>
            <a:off x="1791879" y="10027330"/>
            <a:ext cx="7389041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الرابع: الأنشطة الصفية واللاصفية</a:t>
            </a:r>
            <a:endParaRPr/>
          </a:p>
        </p:txBody>
      </p:sp>
      <p:sp>
        <p:nvSpPr>
          <p:cNvPr id="339" name="Google Shape;339;p13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4" name="Google Shape;344;p14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45" name="Google Shape;345;p14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46" name="Google Shape;346;p14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7" name="Google Shape;347;p14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48" name="Google Shape;348;p14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349" name="Google Shape;349;p14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50" name="Google Shape;350;p14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51" name="Google Shape;351;p14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2" name="Google Shape;352;p14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كن أنت الإلهام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الذي تبحث عنه في طلابك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7" name="Google Shape;357;p15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58" name="Google Shape;358;p15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59" name="Google Shape;359;p15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0" name="Google Shape;360;p15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61" name="Google Shape;361;p15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362" name="Google Shape;362;p15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363" name="Google Shape;363;p15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4" name="Google Shape;364;p15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65" name="Google Shape;365;p15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66" name="Google Shape;366;p15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7" name="Google Shape;367;p15"/>
          <p:cNvSpPr txBox="1"/>
          <p:nvPr/>
        </p:nvSpPr>
        <p:spPr>
          <a:xfrm>
            <a:off x="2281798" y="10027330"/>
            <a:ext cx="6409204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الخامس: الاختبارات والتقويم</a:t>
            </a:r>
            <a:endParaRPr/>
          </a:p>
        </p:txBody>
      </p:sp>
      <p:sp>
        <p:nvSpPr>
          <p:cNvPr id="368" name="Google Shape;368;p15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3" name="Google Shape;373;p16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74" name="Google Shape;374;p16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75" name="Google Shape;375;p16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6" name="Google Shape;376;p16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77" name="Google Shape;377;p16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378" name="Google Shape;378;p16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79" name="Google Shape;379;p16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80" name="Google Shape;380;p16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1" name="Google Shape;381;p16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رحلة التعليم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تبدأ بخطوة شغوفة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6" name="Google Shape;386;p17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387" name="Google Shape;387;p17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388" name="Google Shape;388;p17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9" name="Google Shape;389;p17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390" name="Google Shape;390;p17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391" name="Google Shape;391;p17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392" name="Google Shape;392;p17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3" name="Google Shape;393;p17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94" name="Google Shape;394;p17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395" name="Google Shape;395;p17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6" name="Google Shape;396;p17"/>
          <p:cNvSpPr txBox="1"/>
          <p:nvPr/>
        </p:nvSpPr>
        <p:spPr>
          <a:xfrm>
            <a:off x="2678917" y="10027330"/>
            <a:ext cx="5614966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السادس: التطوير المهني</a:t>
            </a:r>
            <a:endParaRPr/>
          </a:p>
        </p:txBody>
      </p:sp>
      <p:sp>
        <p:nvSpPr>
          <p:cNvPr id="397" name="Google Shape;397;p17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2" name="Google Shape;402;p18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03" name="Google Shape;403;p18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04" name="Google Shape;404;p18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5" name="Google Shape;405;p18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06" name="Google Shape;406;p18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407" name="Google Shape;407;p18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08" name="Google Shape;408;p18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09" name="Google Shape;409;p18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0" name="Google Shape;410;p18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التعليم استثمار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لا ينضب عطاؤه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5" name="Google Shape;415;p19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16" name="Google Shape;416;p19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17" name="Google Shape;417;p19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8" name="Google Shape;418;p19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19" name="Google Shape;419;p19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420" name="Google Shape;420;p19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421" name="Google Shape;421;p19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2" name="Google Shape;422;p19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23" name="Google Shape;423;p19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24" name="Google Shape;424;p19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25" name="Google Shape;425;p19"/>
          <p:cNvSpPr txBox="1"/>
          <p:nvPr/>
        </p:nvSpPr>
        <p:spPr>
          <a:xfrm>
            <a:off x="2700432" y="10027330"/>
            <a:ext cx="5571936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السابع: الإبداع والابتكار</a:t>
            </a:r>
            <a:endParaRPr/>
          </a:p>
        </p:txBody>
      </p:sp>
      <p:sp>
        <p:nvSpPr>
          <p:cNvPr id="426" name="Google Shape;426;p19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1" name="Google Shape;431;p20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32" name="Google Shape;432;p20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33" name="Google Shape;433;p20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4" name="Google Shape;434;p20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35" name="Google Shape;435;p20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436" name="Google Shape;436;p20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37" name="Google Shape;437;p20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38" name="Google Shape;438;p20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9" name="Google Shape;439;p20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الفكرة المبدعة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تبدأ بخطوة صغيرة وشغف كبير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4" name="Google Shape;444;p21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45" name="Google Shape;445;p21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46" name="Google Shape;446;p21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7" name="Google Shape;447;p21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48" name="Google Shape;448;p21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449" name="Google Shape;449;p21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450" name="Google Shape;450;p21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1" name="Google Shape;451;p21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52" name="Google Shape;452;p21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53" name="Google Shape;453;p21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4" name="Google Shape;454;p21"/>
          <p:cNvSpPr txBox="1"/>
          <p:nvPr/>
        </p:nvSpPr>
        <p:spPr>
          <a:xfrm>
            <a:off x="2524424" y="10027330"/>
            <a:ext cx="5923951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الثامن: التكريم والإنجازات</a:t>
            </a:r>
            <a:endParaRPr/>
          </a:p>
        </p:txBody>
      </p:sp>
      <p:sp>
        <p:nvSpPr>
          <p:cNvPr id="455" name="Google Shape;455;p21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" name="Google Shape;460;p22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61" name="Google Shape;461;p22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62" name="Google Shape;462;p22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3" name="Google Shape;463;p22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64" name="Google Shape;464;p22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465" name="Google Shape;465;p22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66" name="Google Shape;466;p22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67" name="Google Shape;467;p22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8" name="Google Shape;468;p22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التقدير يحفّز العطاء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ويصنع الإبداع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3" name="Google Shape;473;p23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74" name="Google Shape;474;p23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75" name="Google Shape;475;p23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6" name="Google Shape;476;p23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77" name="Google Shape;477;p23"/>
          <p:cNvGrpSpPr/>
          <p:nvPr/>
        </p:nvGrpSpPr>
        <p:grpSpPr>
          <a:xfrm>
            <a:off x="1409935" y="4697041"/>
            <a:ext cx="8152930" cy="7065118"/>
            <a:chOff x="0" y="0"/>
            <a:chExt cx="10870573" cy="9420157"/>
          </a:xfrm>
        </p:grpSpPr>
        <p:grpSp>
          <p:nvGrpSpPr>
            <p:cNvPr id="478" name="Google Shape;478;p23"/>
            <p:cNvGrpSpPr/>
            <p:nvPr/>
          </p:nvGrpSpPr>
          <p:grpSpPr>
            <a:xfrm>
              <a:off x="0" y="3298416"/>
              <a:ext cx="10870573" cy="6121741"/>
              <a:chOff x="0" y="-38100"/>
              <a:chExt cx="2013069" cy="1133656"/>
            </a:xfrm>
          </p:grpSpPr>
          <p:sp>
            <p:nvSpPr>
              <p:cNvPr id="479" name="Google Shape;479;p23"/>
              <p:cNvSpPr/>
              <p:nvPr/>
            </p:nvSpPr>
            <p:spPr>
              <a:xfrm>
                <a:off x="0" y="0"/>
                <a:ext cx="2013069" cy="1095556"/>
              </a:xfrm>
              <a:custGeom>
                <a:rect b="b" l="l" r="r" t="t"/>
                <a:pathLst>
                  <a:path extrusionOk="0" h="1095556" w="2013069">
                    <a:moveTo>
                      <a:pt x="74016" y="0"/>
                    </a:moveTo>
                    <a:lnTo>
                      <a:pt x="1939053" y="0"/>
                    </a:lnTo>
                    <a:cubicBezTo>
                      <a:pt x="1958683" y="0"/>
                      <a:pt x="1977509" y="7798"/>
                      <a:pt x="1991390" y="21679"/>
                    </a:cubicBezTo>
                    <a:cubicBezTo>
                      <a:pt x="2005271" y="35560"/>
                      <a:pt x="2013069" y="54386"/>
                      <a:pt x="2013069" y="74016"/>
                    </a:cubicBezTo>
                    <a:lnTo>
                      <a:pt x="2013069" y="1021539"/>
                    </a:lnTo>
                    <a:cubicBezTo>
                      <a:pt x="2013069" y="1062417"/>
                      <a:pt x="1979931" y="1095556"/>
                      <a:pt x="1939053" y="1095556"/>
                    </a:cubicBezTo>
                    <a:lnTo>
                      <a:pt x="74016" y="1095556"/>
                    </a:lnTo>
                    <a:cubicBezTo>
                      <a:pt x="54386" y="1095556"/>
                      <a:pt x="35560" y="1087758"/>
                      <a:pt x="21679" y="1073877"/>
                    </a:cubicBezTo>
                    <a:cubicBezTo>
                      <a:pt x="7798" y="1059996"/>
                      <a:pt x="0" y="1041170"/>
                      <a:pt x="0" y="1021539"/>
                    </a:cubicBezTo>
                    <a:lnTo>
                      <a:pt x="0" y="74016"/>
                    </a:lnTo>
                    <a:cubicBezTo>
                      <a:pt x="0" y="33138"/>
                      <a:pt x="33138" y="0"/>
                      <a:pt x="74016" y="0"/>
                    </a:cubicBezTo>
                    <a:close/>
                  </a:path>
                </a:pathLst>
              </a:custGeom>
              <a:solidFill>
                <a:srgbClr val="C1B48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80" name="Google Shape;480;p23"/>
              <p:cNvSpPr txBox="1"/>
              <p:nvPr/>
            </p:nvSpPr>
            <p:spPr>
              <a:xfrm>
                <a:off x="0" y="-38100"/>
                <a:ext cx="2013069" cy="11336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ctr">
                  <a:lnSpc>
                    <a:spcPct val="169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81" name="Google Shape;481;p23"/>
            <p:cNvSpPr/>
            <p:nvPr/>
          </p:nvSpPr>
          <p:spPr>
            <a:xfrm>
              <a:off x="1931130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3" y="0"/>
                  </a:lnTo>
                  <a:lnTo>
                    <a:pt x="7008313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82" name="Google Shape;482;p23"/>
            <p:cNvSpPr/>
            <p:nvPr/>
          </p:nvSpPr>
          <p:spPr>
            <a:xfrm>
              <a:off x="3077046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83" name="Google Shape;483;p23"/>
          <p:cNvSpPr txBox="1"/>
          <p:nvPr/>
        </p:nvSpPr>
        <p:spPr>
          <a:xfrm>
            <a:off x="3027390" y="10027330"/>
            <a:ext cx="4918020" cy="7929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64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الفصل التاسع: وثائق داعمة</a:t>
            </a:r>
            <a:endParaRPr/>
          </a:p>
        </p:txBody>
      </p:sp>
      <p:sp>
        <p:nvSpPr>
          <p:cNvPr id="484" name="Google Shape;484;p23"/>
          <p:cNvSpPr/>
          <p:nvPr/>
        </p:nvSpPr>
        <p:spPr>
          <a:xfrm>
            <a:off x="7841088" y="15475915"/>
            <a:ext cx="2499319" cy="299918"/>
          </a:xfrm>
          <a:custGeom>
            <a:rect b="b" l="l" r="r" t="t"/>
            <a:pathLst>
              <a:path extrusionOk="0" h="299918" w="2499319">
                <a:moveTo>
                  <a:pt x="0" y="0"/>
                </a:moveTo>
                <a:lnTo>
                  <a:pt x="2499318" y="0"/>
                </a:lnTo>
                <a:lnTo>
                  <a:pt x="2499318" y="299919"/>
                </a:lnTo>
                <a:lnTo>
                  <a:pt x="0" y="2999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298577" l="-24328" r="-24405" t="-298577"/>
            </a:stretch>
          </a:blipFill>
          <a:ln>
            <a:noFill/>
          </a:ln>
        </p:spPr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9" name="Google Shape;489;p24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490" name="Google Shape;490;p24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491" name="Google Shape;491;p24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2" name="Google Shape;492;p24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493" name="Google Shape;493;p24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494" name="Google Shape;494;p24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95" name="Google Shape;495;p24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496" name="Google Shape;496;p24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97" name="Google Shape;497;p24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الإنجاز الحقيقي هو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أن تترك أثرًا يبقى بعدك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FDFD"/>
        </a:solidFill>
      </p:bgPr>
    </p:bg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2" name="Google Shape;502;p25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503" name="Google Shape;503;p25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504" name="Google Shape;504;p25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5" name="Google Shape;505;p25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sp>
        <p:nvSpPr>
          <p:cNvPr id="506" name="Google Shape;506;p25"/>
          <p:cNvSpPr/>
          <p:nvPr/>
        </p:nvSpPr>
        <p:spPr>
          <a:xfrm>
            <a:off x="1788843" y="2306972"/>
            <a:ext cx="7395115" cy="342024"/>
          </a:xfrm>
          <a:custGeom>
            <a:rect b="b" l="l" r="r" t="t"/>
            <a:pathLst>
              <a:path extrusionOk="0" h="342024" w="7395115">
                <a:moveTo>
                  <a:pt x="0" y="0"/>
                </a:moveTo>
                <a:lnTo>
                  <a:pt x="7395114" y="0"/>
                </a:lnTo>
                <a:lnTo>
                  <a:pt x="7395114" y="342024"/>
                </a:lnTo>
                <a:lnTo>
                  <a:pt x="0" y="3420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507" name="Google Shape;507;p25"/>
          <p:cNvGrpSpPr/>
          <p:nvPr/>
        </p:nvGrpSpPr>
        <p:grpSpPr>
          <a:xfrm>
            <a:off x="1788843" y="1463562"/>
            <a:ext cx="7395115" cy="842620"/>
            <a:chOff x="0" y="-28575"/>
            <a:chExt cx="2032255" cy="231561"/>
          </a:xfrm>
        </p:grpSpPr>
        <p:sp>
          <p:nvSpPr>
            <p:cNvPr id="508" name="Google Shape;508;p25"/>
            <p:cNvSpPr/>
            <p:nvPr/>
          </p:nvSpPr>
          <p:spPr>
            <a:xfrm>
              <a:off x="0" y="0"/>
              <a:ext cx="2032255" cy="202986"/>
            </a:xfrm>
            <a:custGeom>
              <a:rect b="b" l="l" r="r" t="t"/>
              <a:pathLst>
                <a:path extrusionOk="0" h="202986" w="2032255">
                  <a:moveTo>
                    <a:pt x="75975" y="0"/>
                  </a:moveTo>
                  <a:lnTo>
                    <a:pt x="1956280" y="0"/>
                  </a:lnTo>
                  <a:cubicBezTo>
                    <a:pt x="1976430" y="0"/>
                    <a:pt x="1995754" y="8004"/>
                    <a:pt x="2010002" y="22252"/>
                  </a:cubicBezTo>
                  <a:cubicBezTo>
                    <a:pt x="2024250" y="36501"/>
                    <a:pt x="2032255" y="55825"/>
                    <a:pt x="2032255" y="75975"/>
                  </a:cubicBezTo>
                  <a:lnTo>
                    <a:pt x="2032255" y="127011"/>
                  </a:lnTo>
                  <a:cubicBezTo>
                    <a:pt x="2032255" y="168971"/>
                    <a:pt x="1998240" y="202986"/>
                    <a:pt x="1956280" y="202986"/>
                  </a:cubicBezTo>
                  <a:lnTo>
                    <a:pt x="75975" y="202986"/>
                  </a:lnTo>
                  <a:cubicBezTo>
                    <a:pt x="55825" y="202986"/>
                    <a:pt x="36501" y="194981"/>
                    <a:pt x="22252" y="180733"/>
                  </a:cubicBezTo>
                  <a:cubicBezTo>
                    <a:pt x="8004" y="166485"/>
                    <a:pt x="0" y="147161"/>
                    <a:pt x="0" y="127011"/>
                  </a:cubicBezTo>
                  <a:lnTo>
                    <a:pt x="0" y="75975"/>
                  </a:lnTo>
                  <a:cubicBezTo>
                    <a:pt x="0" y="55825"/>
                    <a:pt x="8004" y="36501"/>
                    <a:pt x="22252" y="22252"/>
                  </a:cubicBezTo>
                  <a:cubicBezTo>
                    <a:pt x="36501" y="8004"/>
                    <a:pt x="55825" y="0"/>
                    <a:pt x="75975" y="0"/>
                  </a:cubicBezTo>
                  <a:close/>
                </a:path>
              </a:pathLst>
            </a:custGeom>
            <a:gradFill>
              <a:gsLst>
                <a:gs pos="0">
                  <a:srgbClr val="0CA069"/>
                </a:gs>
                <a:gs pos="50000">
                  <a:srgbClr val="0DA9A6"/>
                </a:gs>
                <a:gs pos="100000">
                  <a:srgbClr val="3D7CB4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9" name="Google Shape;509;p25"/>
            <p:cNvSpPr txBox="1"/>
            <p:nvPr/>
          </p:nvSpPr>
          <p:spPr>
            <a:xfrm>
              <a:off x="0" y="-28575"/>
              <a:ext cx="2032255" cy="231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9750" lIns="49750" spcFirstLastPara="1" rIns="49750" wrap="square" tIns="49750">
              <a:noAutofit/>
            </a:bodyPr>
            <a:lstStyle/>
            <a:p>
              <a:pPr indent="0" lvl="0" marL="0" marR="0" rtl="0" algn="ctr">
                <a:lnSpc>
                  <a:spcPct val="15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0" name="Google Shape;510;p25"/>
          <p:cNvSpPr txBox="1"/>
          <p:nvPr/>
        </p:nvSpPr>
        <p:spPr>
          <a:xfrm>
            <a:off x="3843641" y="1528866"/>
            <a:ext cx="3285518" cy="7397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4354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rtl val="1"/>
              </a:rPr>
              <a:t>الخاتمة</a:t>
            </a:r>
            <a:endParaRPr/>
          </a:p>
        </p:txBody>
      </p:sp>
      <p:sp>
        <p:nvSpPr>
          <p:cNvPr id="511" name="Google Shape;511;p25"/>
          <p:cNvSpPr txBox="1"/>
          <p:nvPr/>
        </p:nvSpPr>
        <p:spPr>
          <a:xfrm>
            <a:off x="1097280" y="3091258"/>
            <a:ext cx="8778240" cy="38365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just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EG" sz="4354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  <a:rtl val="1"/>
              </a:rPr>
              <a:t>وختامًا، فإن هذا الملف ليس مجرد أوراق وشواهد، بل هو قصة نجاح ومسيرة عطاء، تعكس الجهد والإبداع في خدمة العملية التعليمية، وتوثّق رحلة المعلم/المعلمة نحو التميز، واضعًا نصب عينيه أن التعليم رسالة قبل أن يكون مهنة.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6" name="Google Shape;516;p26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517" name="Google Shape;517;p26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518" name="Google Shape;518;p26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9" name="Google Shape;519;p26"/>
          <p:cNvSpPr/>
          <p:nvPr/>
        </p:nvSpPr>
        <p:spPr>
          <a:xfrm>
            <a:off x="0" y="14962894"/>
            <a:ext cx="5757927" cy="1026043"/>
          </a:xfrm>
          <a:custGeom>
            <a:rect b="b" l="l" r="r" t="t"/>
            <a:pathLst>
              <a:path extrusionOk="0" h="1026043" w="5757927">
                <a:moveTo>
                  <a:pt x="0" y="0"/>
                </a:moveTo>
                <a:lnTo>
                  <a:pt x="5757927" y="0"/>
                </a:lnTo>
                <a:lnTo>
                  <a:pt x="5757927" y="1026043"/>
                </a:lnTo>
                <a:lnTo>
                  <a:pt x="0" y="10260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909" l="-409372" r="0" t="0"/>
            </a:stretch>
          </a:blipFill>
          <a:ln>
            <a:noFill/>
          </a:ln>
        </p:spPr>
      </p:sp>
      <p:grpSp>
        <p:nvGrpSpPr>
          <p:cNvPr id="520" name="Google Shape;520;p26"/>
          <p:cNvGrpSpPr/>
          <p:nvPr/>
        </p:nvGrpSpPr>
        <p:grpSpPr>
          <a:xfrm>
            <a:off x="1506202" y="4805309"/>
            <a:ext cx="9674948" cy="6848582"/>
            <a:chOff x="0" y="0"/>
            <a:chExt cx="12899930" cy="9131442"/>
          </a:xfrm>
        </p:grpSpPr>
        <p:sp>
          <p:nvSpPr>
            <p:cNvPr id="521" name="Google Shape;521;p26"/>
            <p:cNvSpPr/>
            <p:nvPr/>
          </p:nvSpPr>
          <p:spPr>
            <a:xfrm>
              <a:off x="0" y="3748878"/>
              <a:ext cx="10613862" cy="5382564"/>
            </a:xfrm>
            <a:custGeom>
              <a:rect b="b" l="l" r="r" t="t"/>
              <a:pathLst>
                <a:path extrusionOk="0" h="5382564" w="10613862">
                  <a:moveTo>
                    <a:pt x="0" y="0"/>
                  </a:moveTo>
                  <a:lnTo>
                    <a:pt x="10613862" y="0"/>
                  </a:lnTo>
                  <a:lnTo>
                    <a:pt x="10613862" y="5382564"/>
                  </a:lnTo>
                  <a:lnTo>
                    <a:pt x="0" y="538256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522" name="Google Shape;522;p26"/>
            <p:cNvSpPr/>
            <p:nvPr/>
          </p:nvSpPr>
          <p:spPr>
            <a:xfrm>
              <a:off x="5891618" y="0"/>
              <a:ext cx="7008312" cy="7008312"/>
            </a:xfrm>
            <a:custGeom>
              <a:rect b="b" l="l" r="r" t="t"/>
              <a:pathLst>
                <a:path extrusionOk="0" h="7008312" w="7008312">
                  <a:moveTo>
                    <a:pt x="0" y="0"/>
                  </a:moveTo>
                  <a:lnTo>
                    <a:pt x="7008312" y="0"/>
                  </a:lnTo>
                  <a:lnTo>
                    <a:pt x="7008312" y="7008312"/>
                  </a:lnTo>
                  <a:lnTo>
                    <a:pt x="0" y="700831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523" name="Google Shape;523;p26"/>
            <p:cNvSpPr/>
            <p:nvPr/>
          </p:nvSpPr>
          <p:spPr>
            <a:xfrm>
              <a:off x="7037534" y="1145925"/>
              <a:ext cx="4716481" cy="4716462"/>
            </a:xfrm>
            <a:custGeom>
              <a:rect b="b" l="l" r="r" t="t"/>
              <a:pathLst>
                <a:path extrusionOk="0"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-42176" r="-3559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4" name="Google Shape;524;p26"/>
          <p:cNvSpPr txBox="1"/>
          <p:nvPr/>
        </p:nvSpPr>
        <p:spPr>
          <a:xfrm>
            <a:off x="1831958" y="9404968"/>
            <a:ext cx="7308884" cy="12464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 العلم نور…</a:t>
            </a:r>
            <a:endParaRPr/>
          </a:p>
          <a:p>
            <a:pPr indent="0" lvl="0" marL="0" marR="0" rtl="1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EG" sz="3625" u="none" cap="none" strike="noStrike">
                <a:solidFill>
                  <a:srgbClr val="C1B48A"/>
                </a:solidFill>
                <a:latin typeface="Arial"/>
                <a:ea typeface="Arial"/>
                <a:cs typeface="Arial"/>
                <a:sym typeface="Arial"/>
                <a:rtl val="1"/>
              </a:rPr>
              <a:t>ومن ينشر النور لا يمكن أن يعيش في الظلام.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1EF"/>
        </a:solidFill>
      </p:bgPr>
    </p:bg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9" name="Google Shape;529;p27"/>
          <p:cNvCxnSpPr/>
          <p:nvPr/>
        </p:nvCxnSpPr>
        <p:spPr>
          <a:xfrm>
            <a:off x="2843397" y="9317408"/>
            <a:ext cx="5286006" cy="0"/>
          </a:xfrm>
          <a:prstGeom prst="straightConnector1">
            <a:avLst/>
          </a:prstGeom>
          <a:noFill/>
          <a:ln cap="flat" cmpd="sng" w="38100">
            <a:solidFill>
              <a:srgbClr val="2C403E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530" name="Google Shape;530;p27"/>
          <p:cNvGrpSpPr/>
          <p:nvPr/>
        </p:nvGrpSpPr>
        <p:grpSpPr>
          <a:xfrm>
            <a:off x="0" y="179288"/>
            <a:ext cx="10972800" cy="543608"/>
            <a:chOff x="0" y="-76200"/>
            <a:chExt cx="2873535" cy="142359"/>
          </a:xfrm>
        </p:grpSpPr>
        <p:sp>
          <p:nvSpPr>
            <p:cNvPr id="531" name="Google Shape;531;p27"/>
            <p:cNvSpPr/>
            <p:nvPr/>
          </p:nvSpPr>
          <p:spPr>
            <a:xfrm>
              <a:off x="0" y="0"/>
              <a:ext cx="2873535" cy="66159"/>
            </a:xfrm>
            <a:custGeom>
              <a:rect b="b" l="l" r="r" t="t"/>
              <a:pathLst>
                <a:path extrusionOk="0" h="66159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66159"/>
                  </a:lnTo>
                  <a:lnTo>
                    <a:pt x="0" y="66159"/>
                  </a:lnTo>
                  <a:close/>
                </a:path>
              </a:pathLst>
            </a:custGeom>
            <a:solidFill>
              <a:srgbClr val="3D7EB9"/>
            </a:solidFill>
            <a:ln>
              <a:noFill/>
            </a:ln>
          </p:spPr>
        </p:sp>
        <p:sp>
          <p:nvSpPr>
            <p:cNvPr id="532" name="Google Shape;532;p27"/>
            <p:cNvSpPr txBox="1"/>
            <p:nvPr/>
          </p:nvSpPr>
          <p:spPr>
            <a:xfrm>
              <a:off x="0" y="-76200"/>
              <a:ext cx="2873535" cy="1423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3" name="Google Shape;533;p27"/>
          <p:cNvGrpSpPr/>
          <p:nvPr/>
        </p:nvGrpSpPr>
        <p:grpSpPr>
          <a:xfrm>
            <a:off x="0" y="15436294"/>
            <a:ext cx="10972800" cy="594099"/>
            <a:chOff x="0" y="-76200"/>
            <a:chExt cx="2873535" cy="155582"/>
          </a:xfrm>
        </p:grpSpPr>
        <p:sp>
          <p:nvSpPr>
            <p:cNvPr id="534" name="Google Shape;534;p27"/>
            <p:cNvSpPr/>
            <p:nvPr/>
          </p:nvSpPr>
          <p:spPr>
            <a:xfrm>
              <a:off x="0" y="0"/>
              <a:ext cx="2873535" cy="79382"/>
            </a:xfrm>
            <a:custGeom>
              <a:rect b="b" l="l" r="r" t="t"/>
              <a:pathLst>
                <a:path extrusionOk="0" h="79382" w="2873535">
                  <a:moveTo>
                    <a:pt x="0" y="0"/>
                  </a:moveTo>
                  <a:lnTo>
                    <a:pt x="2873535" y="0"/>
                  </a:lnTo>
                  <a:lnTo>
                    <a:pt x="2873535" y="79382"/>
                  </a:lnTo>
                  <a:lnTo>
                    <a:pt x="0" y="79382"/>
                  </a:lnTo>
                  <a:close/>
                </a:path>
              </a:pathLst>
            </a:custGeom>
            <a:solidFill>
              <a:srgbClr val="0DA9A6"/>
            </a:solidFill>
            <a:ln>
              <a:noFill/>
            </a:ln>
          </p:spPr>
        </p:sp>
        <p:sp>
          <p:nvSpPr>
            <p:cNvPr id="535" name="Google Shape;535;p27"/>
            <p:cNvSpPr txBox="1"/>
            <p:nvPr/>
          </p:nvSpPr>
          <p:spPr>
            <a:xfrm>
              <a:off x="0" y="-76200"/>
              <a:ext cx="2873535" cy="155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195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6" name="Google Shape;536;p27"/>
          <p:cNvSpPr/>
          <p:nvPr/>
        </p:nvSpPr>
        <p:spPr>
          <a:xfrm>
            <a:off x="-2548117" y="8849932"/>
            <a:ext cx="8994187" cy="8994187"/>
          </a:xfrm>
          <a:custGeom>
            <a:rect b="b" l="l" r="r" t="t"/>
            <a:pathLst>
              <a:path extrusionOk="0" h="8994187" w="8994187">
                <a:moveTo>
                  <a:pt x="0" y="0"/>
                </a:moveTo>
                <a:lnTo>
                  <a:pt x="8994187" y="0"/>
                </a:lnTo>
                <a:lnTo>
                  <a:pt x="8994187" y="8994188"/>
                </a:lnTo>
                <a:lnTo>
                  <a:pt x="0" y="89941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37" name="Google Shape;537;p27"/>
          <p:cNvSpPr/>
          <p:nvPr/>
        </p:nvSpPr>
        <p:spPr>
          <a:xfrm>
            <a:off x="-1077495" y="10320567"/>
            <a:ext cx="6052942" cy="6052918"/>
          </a:xfrm>
          <a:custGeom>
            <a:rect b="b" l="l" r="r" t="t"/>
            <a:pathLst>
              <a:path extrusionOk="0" h="6349975" w="6350000">
                <a:moveTo>
                  <a:pt x="6350000" y="3175025"/>
                </a:moveTo>
                <a:cubicBezTo>
                  <a:pt x="6350000" y="4928451"/>
                  <a:pt x="4928476" y="6349975"/>
                  <a:pt x="3175000" y="6349975"/>
                </a:cubicBezTo>
                <a:cubicBezTo>
                  <a:pt x="1421498" y="6349975"/>
                  <a:pt x="0" y="4928451"/>
                  <a:pt x="0" y="3175025"/>
                </a:cubicBezTo>
                <a:cubicBezTo>
                  <a:pt x="0" y="1421511"/>
                  <a:pt x="1421498" y="0"/>
                  <a:pt x="3175000" y="0"/>
                </a:cubicBezTo>
                <a:cubicBezTo>
                  <a:pt x="4928502" y="0"/>
                  <a:pt x="6350000" y="1421511"/>
                  <a:pt x="6350000" y="3175025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42176" r="-35595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38" name="Google Shape;538;p27"/>
          <p:cNvGrpSpPr/>
          <p:nvPr/>
        </p:nvGrpSpPr>
        <p:grpSpPr>
          <a:xfrm>
            <a:off x="3002299" y="8401388"/>
            <a:ext cx="4968203" cy="839940"/>
            <a:chOff x="0" y="-76200"/>
            <a:chExt cx="6624270" cy="1119920"/>
          </a:xfrm>
        </p:grpSpPr>
        <p:grpSp>
          <p:nvGrpSpPr>
            <p:cNvPr id="539" name="Google Shape;539;p27"/>
            <p:cNvGrpSpPr/>
            <p:nvPr/>
          </p:nvGrpSpPr>
          <p:grpSpPr>
            <a:xfrm>
              <a:off x="0" y="-42333"/>
              <a:ext cx="6624270" cy="1004436"/>
              <a:chOff x="0" y="-28575"/>
              <a:chExt cx="1527146" cy="231561"/>
            </a:xfrm>
          </p:grpSpPr>
          <p:sp>
            <p:nvSpPr>
              <p:cNvPr id="540" name="Google Shape;540;p27"/>
              <p:cNvSpPr/>
              <p:nvPr/>
            </p:nvSpPr>
            <p:spPr>
              <a:xfrm>
                <a:off x="0" y="0"/>
                <a:ext cx="1527146" cy="202986"/>
              </a:xfrm>
              <a:custGeom>
                <a:rect b="b" l="l" r="r" t="t"/>
                <a:pathLst>
                  <a:path extrusionOk="0" h="202986" w="1527146">
                    <a:moveTo>
                      <a:pt x="101493" y="0"/>
                    </a:moveTo>
                    <a:lnTo>
                      <a:pt x="1425653" y="0"/>
                    </a:lnTo>
                    <a:cubicBezTo>
                      <a:pt x="1481706" y="0"/>
                      <a:pt x="1527146" y="45440"/>
                      <a:pt x="1527146" y="101493"/>
                    </a:cubicBezTo>
                    <a:lnTo>
                      <a:pt x="1527146" y="101493"/>
                    </a:lnTo>
                    <a:cubicBezTo>
                      <a:pt x="1527146" y="157546"/>
                      <a:pt x="1481706" y="202986"/>
                      <a:pt x="1425653" y="202986"/>
                    </a:cubicBezTo>
                    <a:lnTo>
                      <a:pt x="101493" y="202986"/>
                    </a:lnTo>
                    <a:cubicBezTo>
                      <a:pt x="45440" y="202986"/>
                      <a:pt x="0" y="157546"/>
                      <a:pt x="0" y="101493"/>
                    </a:cubicBezTo>
                    <a:lnTo>
                      <a:pt x="0" y="101493"/>
                    </a:lnTo>
                    <a:cubicBezTo>
                      <a:pt x="0" y="45440"/>
                      <a:pt x="45440" y="0"/>
                      <a:pt x="101493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CA069"/>
                  </a:gs>
                  <a:gs pos="50000">
                    <a:srgbClr val="0DA9A6"/>
                  </a:gs>
                  <a:gs pos="100000">
                    <a:srgbClr val="3D7CB4"/>
                  </a:gs>
                </a:gsLst>
                <a:lin ang="2700000" scaled="0"/>
              </a:gra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1" name="Google Shape;541;p27"/>
              <p:cNvSpPr txBox="1"/>
              <p:nvPr/>
            </p:nvSpPr>
            <p:spPr>
              <a:xfrm>
                <a:off x="0" y="-28575"/>
                <a:ext cx="1527146" cy="2315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32325" lIns="32325" spcFirstLastPara="1" rIns="32325" wrap="square" tIns="32325">
                <a:noAutofit/>
              </a:bodyPr>
              <a:lstStyle/>
              <a:p>
                <a:pPr indent="0" lvl="0" marL="0" marR="0" rtl="0" algn="ctr">
                  <a:lnSpc>
                    <a:spcPct val="100555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42" name="Google Shape;542;p27"/>
            <p:cNvSpPr txBox="1"/>
            <p:nvPr/>
          </p:nvSpPr>
          <p:spPr>
            <a:xfrm>
              <a:off x="1238915" y="-76200"/>
              <a:ext cx="4146440" cy="11199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ctr">
                <a:lnSpc>
                  <a:spcPct val="14002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EG" sz="3575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  <a:rtl val="1"/>
                </a:rPr>
                <a:t>ملف الإنجاز</a:t>
              </a:r>
              <a:endParaRPr/>
            </a:p>
          </p:txBody>
        </p:sp>
      </p:grpSp>
      <p:sp>
        <p:nvSpPr>
          <p:cNvPr id="543" name="Google Shape;543;p27"/>
          <p:cNvSpPr txBox="1"/>
          <p:nvPr/>
        </p:nvSpPr>
        <p:spPr>
          <a:xfrm>
            <a:off x="4919926" y="9345820"/>
            <a:ext cx="1132947" cy="389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EG" sz="2322" u="none" cap="none" strike="noStrike">
                <a:solidFill>
                  <a:srgbClr val="000000"/>
                </a:solidFill>
                <a:latin typeface="Sakkal Majalla"/>
                <a:ea typeface="Sakkal Majalla"/>
                <a:cs typeface="Sakkal Majalla"/>
                <a:sym typeface="Sakkal Majalla"/>
              </a:rPr>
              <a:t>2025 / 2026</a:t>
            </a:r>
            <a:endParaRPr/>
          </a:p>
        </p:txBody>
      </p:sp>
      <p:grpSp>
        <p:nvGrpSpPr>
          <p:cNvPr id="544" name="Google Shape;544;p27"/>
          <p:cNvGrpSpPr/>
          <p:nvPr/>
        </p:nvGrpSpPr>
        <p:grpSpPr>
          <a:xfrm>
            <a:off x="8129403" y="14877370"/>
            <a:ext cx="2499319" cy="621539"/>
            <a:chOff x="0" y="-19050"/>
            <a:chExt cx="3332425" cy="828718"/>
          </a:xfrm>
        </p:grpSpPr>
        <p:sp>
          <p:nvSpPr>
            <p:cNvPr id="545" name="Google Shape;545;p27"/>
            <p:cNvSpPr/>
            <p:nvPr/>
          </p:nvSpPr>
          <p:spPr>
            <a:xfrm>
              <a:off x="0" y="409777"/>
              <a:ext cx="3332425" cy="399891"/>
            </a:xfrm>
            <a:custGeom>
              <a:rect b="b" l="l" r="r" t="t"/>
              <a:pathLst>
                <a:path extrusionOk="0" h="399891" w="3332425">
                  <a:moveTo>
                    <a:pt x="0" y="0"/>
                  </a:moveTo>
                  <a:lnTo>
                    <a:pt x="3332425" y="0"/>
                  </a:lnTo>
                  <a:lnTo>
                    <a:pt x="3332425" y="399891"/>
                  </a:lnTo>
                  <a:lnTo>
                    <a:pt x="0" y="399891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-298577" l="-24328" r="-24405" t="-298577"/>
              </a:stretch>
            </a:blipFill>
            <a:ln>
              <a:noFill/>
            </a:ln>
          </p:spPr>
        </p:sp>
        <p:sp>
          <p:nvSpPr>
            <p:cNvPr id="546" name="Google Shape;546;p27"/>
            <p:cNvSpPr txBox="1"/>
            <p:nvPr/>
          </p:nvSpPr>
          <p:spPr>
            <a:xfrm>
              <a:off x="69905" y="-19050"/>
              <a:ext cx="3192615" cy="4288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1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ar-EG" sz="1397" u="none" cap="none" strike="noStrike">
                  <a:solidFill>
                    <a:srgbClr val="000000"/>
                  </a:solidFill>
                  <a:latin typeface="Sakkal Majalla"/>
                  <a:ea typeface="Sakkal Majalla"/>
                  <a:cs typeface="Sakkal Majalla"/>
                  <a:sym typeface="Sakkal Majalla"/>
                  <a:rtl val="1"/>
                </a:rPr>
                <a:t>إعداد وتصميم : هيثم الشريف</a:t>
              </a: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