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1"/>
  </p:notesMasterIdLst>
  <p:sldIdLst>
    <p:sldId id="459" r:id="rId2"/>
    <p:sldId id="470" r:id="rId3"/>
    <p:sldId id="483" r:id="rId4"/>
    <p:sldId id="440" r:id="rId5"/>
    <p:sldId id="452" r:id="rId6"/>
    <p:sldId id="454" r:id="rId7"/>
    <p:sldId id="487" r:id="rId8"/>
    <p:sldId id="482" r:id="rId9"/>
    <p:sldId id="485" r:id="rId10"/>
  </p:sldIdLst>
  <p:sldSz cx="9144000" cy="6858000" type="screen4x3"/>
  <p:notesSz cx="6875463" cy="10002838"/>
  <p:defaultTextStyle>
    <a:defPPr>
      <a:defRPr lang="ar-AE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706" autoAdjust="0"/>
    <p:restoredTop sz="94660"/>
  </p:normalViewPr>
  <p:slideViewPr>
    <p:cSldViewPr>
      <p:cViewPr>
        <p:scale>
          <a:sx n="87" d="100"/>
          <a:sy n="87" d="100"/>
        </p:scale>
        <p:origin x="918" y="-24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96096" y="0"/>
            <a:ext cx="2979368" cy="500142"/>
          </a:xfrm>
          <a:prstGeom prst="rect">
            <a:avLst/>
          </a:prstGeom>
        </p:spPr>
        <p:txBody>
          <a:bodyPr vert="horz" lIns="93957" tIns="46979" rIns="93957" bIns="46979" rtlCol="1"/>
          <a:lstStyle>
            <a:lvl1pPr algn="r">
              <a:defRPr sz="1100"/>
            </a:lvl1pPr>
          </a:lstStyle>
          <a:p>
            <a:endParaRPr lang="ar-A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93" y="0"/>
            <a:ext cx="2979368" cy="500142"/>
          </a:xfrm>
          <a:prstGeom prst="rect">
            <a:avLst/>
          </a:prstGeom>
        </p:spPr>
        <p:txBody>
          <a:bodyPr vert="horz" lIns="93957" tIns="46979" rIns="93957" bIns="46979" rtlCol="1"/>
          <a:lstStyle>
            <a:lvl1pPr algn="l">
              <a:defRPr sz="1100"/>
            </a:lvl1pPr>
          </a:lstStyle>
          <a:p>
            <a:fld id="{79A287F9-1F7F-4547-BB9E-499C7A08EC25}" type="datetimeFigureOut">
              <a:rPr lang="ar-AE" smtClean="0"/>
              <a:t>15/05/1444</a:t>
            </a:fld>
            <a:endParaRPr lang="ar-A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8213" y="750888"/>
            <a:ext cx="4999037" cy="37512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957" tIns="46979" rIns="93957" bIns="46979" rtlCol="1" anchor="ctr"/>
          <a:lstStyle/>
          <a:p>
            <a:endParaRPr lang="ar-A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7547" y="4751349"/>
            <a:ext cx="5500370" cy="4501277"/>
          </a:xfrm>
          <a:prstGeom prst="rect">
            <a:avLst/>
          </a:prstGeom>
        </p:spPr>
        <p:txBody>
          <a:bodyPr vert="horz" lIns="93957" tIns="46979" rIns="93957" bIns="46979" rtl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96096" y="9500960"/>
            <a:ext cx="2979368" cy="500142"/>
          </a:xfrm>
          <a:prstGeom prst="rect">
            <a:avLst/>
          </a:prstGeom>
        </p:spPr>
        <p:txBody>
          <a:bodyPr vert="horz" lIns="93957" tIns="46979" rIns="93957" bIns="46979" rtlCol="1" anchor="b"/>
          <a:lstStyle>
            <a:lvl1pPr algn="r">
              <a:defRPr sz="1100"/>
            </a:lvl1pPr>
          </a:lstStyle>
          <a:p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93" y="9500960"/>
            <a:ext cx="2979368" cy="500142"/>
          </a:xfrm>
          <a:prstGeom prst="rect">
            <a:avLst/>
          </a:prstGeom>
        </p:spPr>
        <p:txBody>
          <a:bodyPr vert="horz" lIns="93957" tIns="46979" rIns="93957" bIns="46979" rtlCol="1" anchor="b"/>
          <a:lstStyle>
            <a:lvl1pPr algn="l">
              <a:defRPr sz="1100"/>
            </a:lvl1pPr>
          </a:lstStyle>
          <a:p>
            <a:fld id="{B2CD9D81-A568-40B7-B0DC-D555B16DA1AB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219718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ar-A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67D7A-6AA3-44A1-92AA-5E02CBAD3BBA}" type="datetimeFigureOut">
              <a:rPr lang="ar-AE" smtClean="0"/>
              <a:t>15/05/1444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13B15-8504-4385-B399-2D631C156A23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588909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67D7A-6AA3-44A1-92AA-5E02CBAD3BBA}" type="datetimeFigureOut">
              <a:rPr lang="ar-AE" smtClean="0"/>
              <a:t>15/05/1444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13B15-8504-4385-B399-2D631C156A23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78341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67D7A-6AA3-44A1-92AA-5E02CBAD3BBA}" type="datetimeFigureOut">
              <a:rPr lang="ar-AE" smtClean="0"/>
              <a:t>15/05/1444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13B15-8504-4385-B399-2D631C156A23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527509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67D7A-6AA3-44A1-92AA-5E02CBAD3BBA}" type="datetimeFigureOut">
              <a:rPr lang="ar-AE" smtClean="0"/>
              <a:t>15/05/1444</a:t>
            </a:fld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13B15-8504-4385-B399-2D631C156A23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738364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67D7A-6AA3-44A1-92AA-5E02CBAD3BBA}" type="datetimeFigureOut">
              <a:rPr lang="ar-AE" smtClean="0"/>
              <a:t>15/05/1444</a:t>
            </a:fld>
            <a:endParaRPr lang="ar-A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13B15-8504-4385-B399-2D631C156A23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630720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67D7A-6AA3-44A1-92AA-5E02CBAD3BBA}" type="datetimeFigureOut">
              <a:rPr lang="ar-AE" smtClean="0"/>
              <a:t>15/05/1444</a:t>
            </a:fld>
            <a:endParaRPr lang="ar-A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13B15-8504-4385-B399-2D631C156A23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838425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67D7A-6AA3-44A1-92AA-5E02CBAD3BBA}" type="datetimeFigureOut">
              <a:rPr lang="ar-AE" smtClean="0"/>
              <a:t>15/05/1444</a:t>
            </a:fld>
            <a:endParaRPr lang="ar-A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13B15-8504-4385-B399-2D631C156A23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023180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67D7A-6AA3-44A1-92AA-5E02CBAD3BBA}" type="datetimeFigureOut">
              <a:rPr lang="ar-AE" smtClean="0"/>
              <a:t>15/05/1444</a:t>
            </a:fld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13B15-8504-4385-B399-2D631C156A23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4046209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ar-A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67D7A-6AA3-44A1-92AA-5E02CBAD3BBA}" type="datetimeFigureOut">
              <a:rPr lang="ar-AE" smtClean="0"/>
              <a:t>15/05/1444</a:t>
            </a:fld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13B15-8504-4385-B399-2D631C156A23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819140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67D7A-6AA3-44A1-92AA-5E02CBAD3BBA}" type="datetimeFigureOut">
              <a:rPr lang="ar-AE" smtClean="0"/>
              <a:t>15/05/1444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13B15-8504-4385-B399-2D631C156A23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564069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67D7A-6AA3-44A1-92AA-5E02CBAD3BBA}" type="datetimeFigureOut">
              <a:rPr lang="ar-AE" smtClean="0"/>
              <a:t>15/05/1444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13B15-8504-4385-B399-2D631C156A23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796610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267D7A-6AA3-44A1-92AA-5E02CBAD3BBA}" type="datetimeFigureOut">
              <a:rPr lang="ar-AE" smtClean="0"/>
              <a:t>15/05/1444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313B15-8504-4385-B399-2D631C156A23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6933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AE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11.jpeg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microsoft.com/office/2007/relationships/hdphoto" Target="../media/hdphoto1.wdp"/><Relationship Id="rId10" Type="http://schemas.openxmlformats.org/officeDocument/2006/relationships/image" Target="../media/image16.jpeg"/><Relationship Id="rId4" Type="http://schemas.openxmlformats.org/officeDocument/2006/relationships/image" Target="../media/image12.png"/><Relationship Id="rId9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0" y="244036"/>
            <a:ext cx="4376413" cy="6319684"/>
          </a:xfrm>
          <a:prstGeom prst="rect">
            <a:avLst/>
          </a:prstGeom>
          <a:ln w="28575">
            <a:prstDash val="dash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18340F4-75F8-47C8-B880-7FDEAF3D1044}"/>
              </a:ext>
            </a:extLst>
          </p:cNvPr>
          <p:cNvSpPr/>
          <p:nvPr/>
        </p:nvSpPr>
        <p:spPr>
          <a:xfrm>
            <a:off x="4808902" y="5995549"/>
            <a:ext cx="4016491" cy="49223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ملاحظات معلمتي  :..........................................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6B35A0-4CF7-4B26-9694-7936EC9CCECF}"/>
              </a:ext>
            </a:extLst>
          </p:cNvPr>
          <p:cNvSpPr/>
          <p:nvPr/>
        </p:nvSpPr>
        <p:spPr>
          <a:xfrm>
            <a:off x="235722" y="244036"/>
            <a:ext cx="4183457" cy="6292738"/>
          </a:xfrm>
          <a:prstGeom prst="rect">
            <a:avLst/>
          </a:prstGeom>
          <a:noFill/>
          <a:ln w="28575">
            <a:prstDash val="dash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8716F18-5ED8-4097-A3AB-BD9D6658B3AA}"/>
              </a:ext>
            </a:extLst>
          </p:cNvPr>
          <p:cNvSpPr/>
          <p:nvPr/>
        </p:nvSpPr>
        <p:spPr>
          <a:xfrm>
            <a:off x="318607" y="6030909"/>
            <a:ext cx="4016491" cy="4568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ملاحظات معلمتي  :..........................................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D019CD-6766-8E82-7601-280B29C256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12996" r="14751" b="12740"/>
          <a:stretch>
            <a:fillRect/>
          </a:stretch>
        </p:blipFill>
        <p:spPr bwMode="auto">
          <a:xfrm>
            <a:off x="2099631" y="388854"/>
            <a:ext cx="485775" cy="4127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92B8F227-8EFD-B4A6-9122-BD8C4A681D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3723" y="305712"/>
            <a:ext cx="2339754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BH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مدرسة مزيد الجديدة روضة وحلقة أولى </a:t>
            </a:r>
            <a:endParaRPr kumimoji="0" lang="ar-BH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E3E1FBA-CD91-D4A6-7E22-339EB0FEF1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8189" y="482804"/>
            <a:ext cx="2339752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95425" algn="r"/>
                <a:tab pos="2971800" algn="ctr"/>
                <a:tab pos="5943600" algn="r"/>
              </a:tabLst>
              <a:defRPr/>
            </a:pPr>
            <a:r>
              <a:rPr kumimoji="0" lang="en-US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 </a:t>
            </a:r>
            <a:r>
              <a:rPr kumimoji="0" lang="en-US" altLang="en-US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Mezyad</a:t>
            </a:r>
            <a:r>
              <a:rPr kumimoji="0" lang="en-US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School KG &amp; C1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C9261CE3-3203-2376-F475-395EA0A7BF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8720" y="294280"/>
            <a:ext cx="1796652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BH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مدرسة مزيد الجديدة روضة وحلقة أولى </a:t>
            </a:r>
            <a:endParaRPr kumimoji="0" lang="ar-BH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6262379C-D99F-0E5C-79FF-8561506995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9206" y="492379"/>
            <a:ext cx="1796651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95425" algn="r"/>
                <a:tab pos="2971800" algn="ctr"/>
                <a:tab pos="5943600" algn="r"/>
              </a:tabLst>
              <a:defRPr/>
            </a:pPr>
            <a:r>
              <a:rPr kumimoji="0" lang="en-US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 </a:t>
            </a:r>
            <a:r>
              <a:rPr kumimoji="0" lang="en-US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Mezyad</a:t>
            </a:r>
            <a:r>
              <a:rPr kumimoji="0" lang="en-US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School KG &amp; C1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22AC8C0-E01B-D617-8216-C7A4B6A36AD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12996" r="14751" b="12740"/>
          <a:stretch>
            <a:fillRect/>
          </a:stretch>
        </p:blipFill>
        <p:spPr bwMode="auto">
          <a:xfrm>
            <a:off x="6468673" y="323903"/>
            <a:ext cx="485775" cy="41272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BCBC931-5EEE-07EE-10AD-D0EE332911A3}"/>
              </a:ext>
            </a:extLst>
          </p:cNvPr>
          <p:cNvSpPr/>
          <p:nvPr/>
        </p:nvSpPr>
        <p:spPr>
          <a:xfrm>
            <a:off x="4808902" y="913720"/>
            <a:ext cx="3934866" cy="54877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0" algn="ct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هيا </a:t>
            </a:r>
            <a:r>
              <a:rPr kumimoji="0" lang="ar-AE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نرسم شخصيات قصتنا </a:t>
            </a: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لليوم ونكتب اسم القصة</a:t>
            </a:r>
            <a:r>
              <a:rPr kumimoji="0" lang="ar-OM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وما الشخصية التي </a:t>
            </a: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أعجبتك </a:t>
            </a:r>
            <a:r>
              <a:rPr kumimoji="0" lang="ar-OM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؟</a:t>
            </a:r>
            <a:r>
              <a:rPr kumimoji="0" lang="ar-OM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ولماذا ؟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DC3A1D-F8CF-FCBD-4279-46C707D06EF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72000" y="1304788"/>
            <a:ext cx="743776" cy="743776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9C1F1BC4-053A-531A-4457-8210368E3505}"/>
              </a:ext>
            </a:extLst>
          </p:cNvPr>
          <p:cNvSpPr/>
          <p:nvPr/>
        </p:nvSpPr>
        <p:spPr>
          <a:xfrm>
            <a:off x="4532319" y="360988"/>
            <a:ext cx="189667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اسمي الجميل:................</a:t>
            </a:r>
            <a:endParaRPr kumimoji="0" lang="en-US" sz="16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5D4723F-DC29-5CA1-3462-F2810856A1A4}"/>
              </a:ext>
            </a:extLst>
          </p:cNvPr>
          <p:cNvSpPr/>
          <p:nvPr/>
        </p:nvSpPr>
        <p:spPr>
          <a:xfrm>
            <a:off x="229044" y="401363"/>
            <a:ext cx="189667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اسمي الجميل:................</a:t>
            </a:r>
            <a:endParaRPr kumimoji="0" lang="en-US" sz="16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58A1AA4-90F1-FDDB-175F-27CC9712EB00}"/>
              </a:ext>
            </a:extLst>
          </p:cNvPr>
          <p:cNvSpPr/>
          <p:nvPr/>
        </p:nvSpPr>
        <p:spPr>
          <a:xfrm>
            <a:off x="4798829" y="1622082"/>
            <a:ext cx="396614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8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عنوان قصتي :.....................</a:t>
            </a:r>
            <a:endParaRPr kumimoji="0" lang="en-US" sz="28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770300AE-DDE3-C091-0FCF-227AF2D1A2CD}"/>
              </a:ext>
            </a:extLst>
          </p:cNvPr>
          <p:cNvSpPr/>
          <p:nvPr/>
        </p:nvSpPr>
        <p:spPr>
          <a:xfrm>
            <a:off x="392560" y="1638382"/>
            <a:ext cx="396614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8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عنوان قصتي :.....................</a:t>
            </a:r>
            <a:endParaRPr kumimoji="0" lang="en-US" sz="28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7" name="Picture 36" descr="A picture containing clipart&#10;&#10;Description automatically generated">
            <a:extLst>
              <a:ext uri="{FF2B5EF4-FFF2-40B4-BE49-F238E27FC236}">
                <a16:creationId xmlns:a16="http://schemas.microsoft.com/office/drawing/2014/main" id="{75C474CB-7934-4C14-0025-4D0CCF989C0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4" y="1462200"/>
            <a:ext cx="744071" cy="744071"/>
          </a:xfrm>
          <a:prstGeom prst="rect">
            <a:avLst/>
          </a:prstGeom>
        </p:spPr>
      </p:pic>
      <p:sp>
        <p:nvSpPr>
          <p:cNvPr id="38" name="AutoShape 2">
            <a:extLst>
              <a:ext uri="{FF2B5EF4-FFF2-40B4-BE49-F238E27FC236}">
                <a16:creationId xmlns:a16="http://schemas.microsoft.com/office/drawing/2014/main" id="{1434357F-F0FD-20AC-2BC6-1A8DEBE44D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2839" y="2265271"/>
            <a:ext cx="4016491" cy="3610309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AutoShape 2">
            <a:extLst>
              <a:ext uri="{FF2B5EF4-FFF2-40B4-BE49-F238E27FC236}">
                <a16:creationId xmlns:a16="http://schemas.microsoft.com/office/drawing/2014/main" id="{9098EA2C-EF26-3516-DF16-5E09FB0B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2688" y="2170703"/>
            <a:ext cx="4016491" cy="3610309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49BCC1B-67F4-30DD-FDEB-852D3554BB4D}"/>
              </a:ext>
            </a:extLst>
          </p:cNvPr>
          <p:cNvSpPr/>
          <p:nvPr/>
        </p:nvSpPr>
        <p:spPr>
          <a:xfrm>
            <a:off x="5873605" y="2287851"/>
            <a:ext cx="181972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4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شخصيات قصتي</a:t>
            </a:r>
            <a:endParaRPr kumimoji="0" lang="en-US" sz="24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DD4A2C23-4B89-DAF2-6CA5-9201CDE56CA8}"/>
              </a:ext>
            </a:extLst>
          </p:cNvPr>
          <p:cNvSpPr/>
          <p:nvPr/>
        </p:nvSpPr>
        <p:spPr>
          <a:xfrm>
            <a:off x="1375789" y="2303187"/>
            <a:ext cx="181972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4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شخصيات قصتي</a:t>
            </a:r>
            <a:endParaRPr kumimoji="0" lang="en-US" sz="24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Rectangle: Rounded Corners 12">
            <a:extLst>
              <a:ext uri="{FF2B5EF4-FFF2-40B4-BE49-F238E27FC236}">
                <a16:creationId xmlns:a16="http://schemas.microsoft.com/office/drawing/2014/main" id="{0BCBC931-5EEE-07EE-10AD-D0EE332911A3}"/>
              </a:ext>
            </a:extLst>
          </p:cNvPr>
          <p:cNvSpPr/>
          <p:nvPr/>
        </p:nvSpPr>
        <p:spPr>
          <a:xfrm>
            <a:off x="484313" y="1046452"/>
            <a:ext cx="3934866" cy="63022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0" algn="ct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هيا </a:t>
            </a:r>
            <a:r>
              <a:rPr kumimoji="0" lang="ar-AE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نرسم شخصيات قصتنا </a:t>
            </a: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لليوم ونكتب اسم القصة</a:t>
            </a:r>
            <a:r>
              <a:rPr kumimoji="0" lang="ar-OM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وما الشخصية التي </a:t>
            </a: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أعجبتك؟</a:t>
            </a:r>
            <a:r>
              <a:rPr kumimoji="0" lang="ar-OM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ولماذا ؟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E6D799E3-9978-4765-9ECB-476A38FF3CC7}"/>
              </a:ext>
            </a:extLst>
          </p:cNvPr>
          <p:cNvSpPr/>
          <p:nvPr/>
        </p:nvSpPr>
        <p:spPr>
          <a:xfrm>
            <a:off x="4890527" y="5085184"/>
            <a:ext cx="3850785" cy="7903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0" algn="ct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ar-OM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ما الشخصية التي أعجبتن</a:t>
            </a: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ك؟ </a:t>
            </a:r>
            <a:r>
              <a:rPr kumimoji="0" lang="ar-OM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ولماذا ؟</a:t>
            </a:r>
            <a:endParaRPr kumimoji="0" lang="ar-AE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marR="0" lvl="0" indent="0" algn="ct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...............................................................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E1C021C3-AE5C-41BE-A46F-D2DBF2EAEF25}"/>
              </a:ext>
            </a:extLst>
          </p:cNvPr>
          <p:cNvSpPr/>
          <p:nvPr/>
        </p:nvSpPr>
        <p:spPr>
          <a:xfrm>
            <a:off x="484313" y="5190713"/>
            <a:ext cx="3850785" cy="7903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0" algn="ct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ar-OM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ما الشخصية التي أعجبتن</a:t>
            </a: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ك؟ </a:t>
            </a:r>
            <a:r>
              <a:rPr kumimoji="0" lang="ar-OM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ولماذا ؟</a:t>
            </a:r>
            <a:endParaRPr kumimoji="0" lang="ar-AE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marR="0" lvl="0" indent="0" algn="ct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...............................................................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4115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88200" y="230563"/>
            <a:ext cx="4376413" cy="6319684"/>
          </a:xfrm>
          <a:prstGeom prst="rect">
            <a:avLst/>
          </a:prstGeom>
          <a:ln w="28575">
            <a:prstDash val="dash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18340F4-75F8-47C8-B880-7FDEAF3D1044}"/>
              </a:ext>
            </a:extLst>
          </p:cNvPr>
          <p:cNvSpPr/>
          <p:nvPr/>
        </p:nvSpPr>
        <p:spPr>
          <a:xfrm>
            <a:off x="4808902" y="5995549"/>
            <a:ext cx="4016491" cy="49223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ملاحظات معلمتي  :..........................................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6B35A0-4CF7-4B26-9694-7936EC9CCECF}"/>
              </a:ext>
            </a:extLst>
          </p:cNvPr>
          <p:cNvSpPr/>
          <p:nvPr/>
        </p:nvSpPr>
        <p:spPr>
          <a:xfrm>
            <a:off x="235722" y="244036"/>
            <a:ext cx="4183457" cy="6292738"/>
          </a:xfrm>
          <a:prstGeom prst="rect">
            <a:avLst/>
          </a:prstGeom>
          <a:noFill/>
          <a:ln w="28575">
            <a:prstDash val="dash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8716F18-5ED8-4097-A3AB-BD9D6658B3AA}"/>
              </a:ext>
            </a:extLst>
          </p:cNvPr>
          <p:cNvSpPr/>
          <p:nvPr/>
        </p:nvSpPr>
        <p:spPr>
          <a:xfrm>
            <a:off x="318607" y="6030909"/>
            <a:ext cx="4016491" cy="4568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ملاحظات معلمتي  :..........................................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D019CD-6766-8E82-7601-280B29C256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12996" r="14751" b="12740"/>
          <a:stretch>
            <a:fillRect/>
          </a:stretch>
        </p:blipFill>
        <p:spPr bwMode="auto">
          <a:xfrm>
            <a:off x="2099631" y="388854"/>
            <a:ext cx="485775" cy="4127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92B8F227-8EFD-B4A6-9122-BD8C4A681D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3723" y="305712"/>
            <a:ext cx="2339754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BH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مدرسة مزيد الجديدة روضة وحلقة أولى </a:t>
            </a:r>
            <a:endParaRPr kumimoji="0" lang="ar-BH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E3E1FBA-CD91-D4A6-7E22-339EB0FEF1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8189" y="482804"/>
            <a:ext cx="2339752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95425" algn="r"/>
                <a:tab pos="2971800" algn="ctr"/>
                <a:tab pos="5943600" algn="r"/>
              </a:tabLst>
              <a:defRPr/>
            </a:pPr>
            <a:r>
              <a:rPr kumimoji="0" lang="en-US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 </a:t>
            </a:r>
            <a:r>
              <a:rPr kumimoji="0" lang="en-US" altLang="en-US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Mezyad</a:t>
            </a:r>
            <a:r>
              <a:rPr kumimoji="0" lang="en-US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School KG &amp; C1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C9261CE3-3203-2376-F475-395EA0A7BF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8720" y="294280"/>
            <a:ext cx="1796652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BH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مدرسة مزيد الجديدة روضة وحلقة أولى </a:t>
            </a:r>
            <a:endParaRPr kumimoji="0" lang="ar-BH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6262379C-D99F-0E5C-79FF-8561506995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9206" y="492379"/>
            <a:ext cx="1796651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95425" algn="r"/>
                <a:tab pos="2971800" algn="ctr"/>
                <a:tab pos="5943600" algn="r"/>
              </a:tabLst>
              <a:defRPr/>
            </a:pPr>
            <a:r>
              <a:rPr kumimoji="0" lang="en-US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 </a:t>
            </a:r>
            <a:r>
              <a:rPr kumimoji="0" lang="en-US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Mezyad</a:t>
            </a:r>
            <a:r>
              <a:rPr kumimoji="0" lang="en-US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School KG &amp; C1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22AC8C0-E01B-D617-8216-C7A4B6A36AD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12996" r="14751" b="12740"/>
          <a:stretch>
            <a:fillRect/>
          </a:stretch>
        </p:blipFill>
        <p:spPr bwMode="auto">
          <a:xfrm>
            <a:off x="6468673" y="323903"/>
            <a:ext cx="485775" cy="412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4DC3A1D-F8CF-FCBD-4279-46C707D06EF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72000" y="1304788"/>
            <a:ext cx="743776" cy="743776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9C1F1BC4-053A-531A-4457-8210368E3505}"/>
              </a:ext>
            </a:extLst>
          </p:cNvPr>
          <p:cNvSpPr/>
          <p:nvPr/>
        </p:nvSpPr>
        <p:spPr>
          <a:xfrm>
            <a:off x="4532319" y="360988"/>
            <a:ext cx="189667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اسمي الجميل:................</a:t>
            </a:r>
            <a:endParaRPr kumimoji="0" lang="en-US" sz="16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5D4723F-DC29-5CA1-3462-F2810856A1A4}"/>
              </a:ext>
            </a:extLst>
          </p:cNvPr>
          <p:cNvSpPr/>
          <p:nvPr/>
        </p:nvSpPr>
        <p:spPr>
          <a:xfrm>
            <a:off x="229044" y="401363"/>
            <a:ext cx="189667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اسمي الجميل:................</a:t>
            </a:r>
            <a:endParaRPr kumimoji="0" lang="en-US" sz="16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7" name="Picture 36" descr="A picture containing clipart&#10;&#10;Description automatically generated">
            <a:extLst>
              <a:ext uri="{FF2B5EF4-FFF2-40B4-BE49-F238E27FC236}">
                <a16:creationId xmlns:a16="http://schemas.microsoft.com/office/drawing/2014/main" id="{75C474CB-7934-4C14-0025-4D0CCF989C0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48" y="1491497"/>
            <a:ext cx="744071" cy="744071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9795E70F-289C-DA75-CCE6-A6C35F397983}"/>
              </a:ext>
            </a:extLst>
          </p:cNvPr>
          <p:cNvGrpSpPr/>
          <p:nvPr/>
        </p:nvGrpSpPr>
        <p:grpSpPr>
          <a:xfrm>
            <a:off x="4694790" y="1400972"/>
            <a:ext cx="4225090" cy="4417484"/>
            <a:chOff x="4694790" y="1400972"/>
            <a:chExt cx="4225090" cy="4417484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958A1AA4-90F1-FDDB-175F-27CC9712EB00}"/>
                </a:ext>
              </a:extLst>
            </p:cNvPr>
            <p:cNvSpPr/>
            <p:nvPr/>
          </p:nvSpPr>
          <p:spPr>
            <a:xfrm>
              <a:off x="4953731" y="1400972"/>
              <a:ext cx="3966149" cy="52322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2800" b="0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عنوان قصتي :.....................</a:t>
              </a:r>
              <a:endParaRPr kumimoji="0" lang="en-US" sz="28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8" name="AutoShape 2">
              <a:extLst>
                <a:ext uri="{FF2B5EF4-FFF2-40B4-BE49-F238E27FC236}">
                  <a16:creationId xmlns:a16="http://schemas.microsoft.com/office/drawing/2014/main" id="{1434357F-F0FD-20AC-2BC6-1A8DEBE44D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94790" y="3429000"/>
              <a:ext cx="4016491" cy="2389456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B49BCC1B-67F4-30DD-FDEB-852D3554BB4D}"/>
                </a:ext>
              </a:extLst>
            </p:cNvPr>
            <p:cNvSpPr/>
            <p:nvPr/>
          </p:nvSpPr>
          <p:spPr>
            <a:xfrm>
              <a:off x="5883448" y="1849145"/>
              <a:ext cx="1656223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2400" b="1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عناصر القصة </a:t>
              </a:r>
              <a:endParaRPr kumimoji="0" lang="en-US" sz="24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20D2DB15-9DCA-4B6F-42A6-31E0CAE943F3}"/>
                </a:ext>
              </a:extLst>
            </p:cNvPr>
            <p:cNvSpPr/>
            <p:nvPr/>
          </p:nvSpPr>
          <p:spPr>
            <a:xfrm>
              <a:off x="7709261" y="2526388"/>
              <a:ext cx="1129761" cy="83275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800" b="1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مكان القصة </a:t>
              </a:r>
            </a:p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..............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86EBB5E-3440-1E58-2669-246DCC7CAEAC}"/>
                </a:ext>
              </a:extLst>
            </p:cNvPr>
            <p:cNvSpPr/>
            <p:nvPr/>
          </p:nvSpPr>
          <p:spPr>
            <a:xfrm>
              <a:off x="4773813" y="2534004"/>
              <a:ext cx="1631113" cy="83275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800" b="1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شخصيات القصة </a:t>
              </a:r>
            </a:p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..........................................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7DA5681-8FC5-0993-956E-BCC27A80C17B}"/>
                </a:ext>
              </a:extLst>
            </p:cNvPr>
            <p:cNvSpPr/>
            <p:nvPr/>
          </p:nvSpPr>
          <p:spPr>
            <a:xfrm>
              <a:off x="6468071" y="2517281"/>
              <a:ext cx="1180129" cy="83275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800" b="1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زمان  القصة </a:t>
              </a:r>
            </a:p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.............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32CB3491-BECB-7F9D-7B26-25EEA687CF1A}"/>
                </a:ext>
              </a:extLst>
            </p:cNvPr>
            <p:cNvCxnSpPr/>
            <p:nvPr/>
          </p:nvCxnSpPr>
          <p:spPr>
            <a:xfrm>
              <a:off x="7539671" y="2161602"/>
              <a:ext cx="632729" cy="355679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BF806640-4AC2-01ED-E3F6-86B41E8B883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98463" y="2171822"/>
              <a:ext cx="444633" cy="355679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A52F8CFD-D3B8-6EC9-815F-E6826D0334CE}"/>
                </a:ext>
              </a:extLst>
            </p:cNvPr>
            <p:cNvCxnSpPr>
              <a:cxnSpLocks/>
            </p:cNvCxnSpPr>
            <p:nvPr/>
          </p:nvCxnSpPr>
          <p:spPr>
            <a:xfrm>
              <a:off x="6936805" y="2207806"/>
              <a:ext cx="0" cy="349956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F235F7D1-DE73-1552-A78A-B90DF128351C}"/>
              </a:ext>
            </a:extLst>
          </p:cNvPr>
          <p:cNvGrpSpPr/>
          <p:nvPr/>
        </p:nvGrpSpPr>
        <p:grpSpPr>
          <a:xfrm>
            <a:off x="362967" y="1101090"/>
            <a:ext cx="4144232" cy="4676511"/>
            <a:chOff x="4694790" y="1141945"/>
            <a:chExt cx="4144232" cy="4676511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EB0BFFB8-06D6-16B8-B308-71BDD6BFD79F}"/>
                </a:ext>
              </a:extLst>
            </p:cNvPr>
            <p:cNvSpPr/>
            <p:nvPr/>
          </p:nvSpPr>
          <p:spPr>
            <a:xfrm>
              <a:off x="4872017" y="1141945"/>
              <a:ext cx="3934866" cy="402542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28600" marR="0" lvl="0" indent="0" algn="ctr" defTabSz="914400" rtl="1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هيا نرسم  احداث قصتنا لليوم ونكتب عناصر  القصة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A06EB8CB-79BF-6176-1BB1-2CD4E5761ABE}"/>
                </a:ext>
              </a:extLst>
            </p:cNvPr>
            <p:cNvSpPr/>
            <p:nvPr/>
          </p:nvSpPr>
          <p:spPr>
            <a:xfrm>
              <a:off x="4797949" y="1441827"/>
              <a:ext cx="3966149" cy="52322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2800" b="0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عنوان قصتي :.....................</a:t>
              </a:r>
              <a:endParaRPr kumimoji="0" lang="en-US" sz="28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AutoShape 2">
              <a:extLst>
                <a:ext uri="{FF2B5EF4-FFF2-40B4-BE49-F238E27FC236}">
                  <a16:creationId xmlns:a16="http://schemas.microsoft.com/office/drawing/2014/main" id="{786F2D4F-17FE-01EB-C620-FD40E8971F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94790" y="3429000"/>
              <a:ext cx="4016491" cy="2389456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4730015A-1AE9-54B4-2933-1E812D91585A}"/>
                </a:ext>
              </a:extLst>
            </p:cNvPr>
            <p:cNvSpPr/>
            <p:nvPr/>
          </p:nvSpPr>
          <p:spPr>
            <a:xfrm>
              <a:off x="5883448" y="1849145"/>
              <a:ext cx="1656223" cy="46166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2400" b="1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عناصر القصة </a:t>
              </a:r>
              <a:endParaRPr kumimoji="0" lang="en-US" sz="24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DE0C799C-7A13-3E16-325A-1688C2F5DC7C}"/>
                </a:ext>
              </a:extLst>
            </p:cNvPr>
            <p:cNvSpPr/>
            <p:nvPr/>
          </p:nvSpPr>
          <p:spPr>
            <a:xfrm>
              <a:off x="7709261" y="2526388"/>
              <a:ext cx="1129761" cy="83275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800" b="1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مكان القصة </a:t>
              </a:r>
            </a:p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..............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75DEF404-1203-4582-3674-71C8882503E1}"/>
                </a:ext>
              </a:extLst>
            </p:cNvPr>
            <p:cNvSpPr/>
            <p:nvPr/>
          </p:nvSpPr>
          <p:spPr>
            <a:xfrm>
              <a:off x="4773813" y="2534004"/>
              <a:ext cx="1631113" cy="83275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800" b="1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شخصيات القصة </a:t>
              </a:r>
            </a:p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..........................................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58A89335-AF44-4513-49AF-BA7D7F4CCC42}"/>
                </a:ext>
              </a:extLst>
            </p:cNvPr>
            <p:cNvSpPr/>
            <p:nvPr/>
          </p:nvSpPr>
          <p:spPr>
            <a:xfrm>
              <a:off x="6468071" y="2517281"/>
              <a:ext cx="1180129" cy="832758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800" b="1" i="0" u="none" strike="noStrike" kern="1200" cap="none" spc="0" normalizeH="0" baseline="0" noProof="0" dirty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زمان  القصة </a:t>
              </a:r>
            </a:p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.............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45" name="Straight Arrow Connector 44">
              <a:extLst>
                <a:ext uri="{FF2B5EF4-FFF2-40B4-BE49-F238E27FC236}">
                  <a16:creationId xmlns:a16="http://schemas.microsoft.com/office/drawing/2014/main" id="{52045A94-D0BB-07AF-4DFE-3459DEA95961}"/>
                </a:ext>
              </a:extLst>
            </p:cNvPr>
            <p:cNvCxnSpPr/>
            <p:nvPr/>
          </p:nvCxnSpPr>
          <p:spPr>
            <a:xfrm>
              <a:off x="7539671" y="2161602"/>
              <a:ext cx="632729" cy="355679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Arrow Connector 45">
              <a:extLst>
                <a:ext uri="{FF2B5EF4-FFF2-40B4-BE49-F238E27FC236}">
                  <a16:creationId xmlns:a16="http://schemas.microsoft.com/office/drawing/2014/main" id="{92240C8E-3C02-8436-FD67-2BEC6BF01E7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98463" y="2171822"/>
              <a:ext cx="444633" cy="355679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Arrow Connector 46">
              <a:extLst>
                <a:ext uri="{FF2B5EF4-FFF2-40B4-BE49-F238E27FC236}">
                  <a16:creationId xmlns:a16="http://schemas.microsoft.com/office/drawing/2014/main" id="{F888D527-FA45-767B-C31B-02503D62E512}"/>
                </a:ext>
              </a:extLst>
            </p:cNvPr>
            <p:cNvCxnSpPr>
              <a:cxnSpLocks/>
            </p:cNvCxnSpPr>
            <p:nvPr/>
          </p:nvCxnSpPr>
          <p:spPr>
            <a:xfrm>
              <a:off x="6936805" y="2207806"/>
              <a:ext cx="0" cy="349956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D3CF3A41-EA13-43AF-9E4D-A3A49438DFBD}"/>
              </a:ext>
            </a:extLst>
          </p:cNvPr>
          <p:cNvSpPr/>
          <p:nvPr/>
        </p:nvSpPr>
        <p:spPr>
          <a:xfrm>
            <a:off x="4850942" y="5197832"/>
            <a:ext cx="3850785" cy="7903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0" algn="ct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عناصر القصة </a:t>
            </a:r>
          </a:p>
          <a:p>
            <a:pPr marL="228600" marR="0" lvl="0" indent="0" algn="ct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............................................................................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91C601A6-465F-4DF7-8BBC-440D032A4D4D}"/>
              </a:ext>
            </a:extLst>
          </p:cNvPr>
          <p:cNvSpPr/>
          <p:nvPr/>
        </p:nvSpPr>
        <p:spPr>
          <a:xfrm>
            <a:off x="484083" y="5274900"/>
            <a:ext cx="3850785" cy="7903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0" algn="ct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عناصر القصة </a:t>
            </a:r>
          </a:p>
          <a:p>
            <a:pPr marL="228600" marR="0" lvl="0" indent="0" algn="ct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......................................................................................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08F9E291-8E71-4BE8-9484-56DCFAD3CF51}"/>
              </a:ext>
            </a:extLst>
          </p:cNvPr>
          <p:cNvSpPr/>
          <p:nvPr/>
        </p:nvSpPr>
        <p:spPr>
          <a:xfrm>
            <a:off x="4928611" y="1145870"/>
            <a:ext cx="3934866" cy="40254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0" algn="ct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هيا نرسم  احداث قصتنا لليوم ونكتب عناصر  القصة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8B0699A8-3413-4621-91BD-9A7E71E4F5D4}"/>
              </a:ext>
            </a:extLst>
          </p:cNvPr>
          <p:cNvGrpSpPr/>
          <p:nvPr/>
        </p:nvGrpSpPr>
        <p:grpSpPr>
          <a:xfrm>
            <a:off x="362967" y="720007"/>
            <a:ext cx="4106602" cy="349002"/>
            <a:chOff x="4514543" y="721173"/>
            <a:chExt cx="4446287" cy="349002"/>
          </a:xfrm>
        </p:grpSpPr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4DA82BF7-EEB3-479F-A2F0-AE40B9613E60}"/>
                </a:ext>
              </a:extLst>
            </p:cNvPr>
            <p:cNvSpPr/>
            <p:nvPr/>
          </p:nvSpPr>
          <p:spPr>
            <a:xfrm>
              <a:off x="4514543" y="721173"/>
              <a:ext cx="4446287" cy="349002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200" b="1" i="0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أن يكتب المتعلم عناصر القصة .</a:t>
              </a:r>
              <a:endParaRPr kumimoji="0" lang="en-US" sz="12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1" name="Smiley Face 50">
              <a:extLst>
                <a:ext uri="{FF2B5EF4-FFF2-40B4-BE49-F238E27FC236}">
                  <a16:creationId xmlns:a16="http://schemas.microsoft.com/office/drawing/2014/main" id="{B2906B20-7E20-4390-914E-BAF781BAFA03}"/>
                </a:ext>
              </a:extLst>
            </p:cNvPr>
            <p:cNvSpPr/>
            <p:nvPr/>
          </p:nvSpPr>
          <p:spPr>
            <a:xfrm>
              <a:off x="5589067" y="768011"/>
              <a:ext cx="265261" cy="242487"/>
            </a:xfrm>
            <a:prstGeom prst="smileyFace">
              <a:avLst>
                <a:gd name="adj" fmla="val -4653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52" name="Smiley Face 51">
              <a:extLst>
                <a:ext uri="{FF2B5EF4-FFF2-40B4-BE49-F238E27FC236}">
                  <a16:creationId xmlns:a16="http://schemas.microsoft.com/office/drawing/2014/main" id="{F7B11AE3-557B-463A-A491-14FD03170476}"/>
                </a:ext>
              </a:extLst>
            </p:cNvPr>
            <p:cNvSpPr/>
            <p:nvPr/>
          </p:nvSpPr>
          <p:spPr>
            <a:xfrm>
              <a:off x="4745534" y="771363"/>
              <a:ext cx="265261" cy="242487"/>
            </a:xfrm>
            <a:prstGeom prst="smileyFac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53" name="Smiley Face 52">
              <a:extLst>
                <a:ext uri="{FF2B5EF4-FFF2-40B4-BE49-F238E27FC236}">
                  <a16:creationId xmlns:a16="http://schemas.microsoft.com/office/drawing/2014/main" id="{3B3DDD41-7BE8-42E3-9860-D8726D9E7E92}"/>
                </a:ext>
              </a:extLst>
            </p:cNvPr>
            <p:cNvSpPr/>
            <p:nvPr/>
          </p:nvSpPr>
          <p:spPr>
            <a:xfrm>
              <a:off x="5157798" y="774269"/>
              <a:ext cx="265261" cy="242487"/>
            </a:xfrm>
            <a:prstGeom prst="smileyFace">
              <a:avLst>
                <a:gd name="adj" fmla="val 554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DBD36268-D5BF-4BCC-81D6-D026EA417A35}"/>
              </a:ext>
            </a:extLst>
          </p:cNvPr>
          <p:cNvGrpSpPr/>
          <p:nvPr/>
        </p:nvGrpSpPr>
        <p:grpSpPr>
          <a:xfrm>
            <a:off x="4694789" y="737579"/>
            <a:ext cx="4205849" cy="349002"/>
            <a:chOff x="4514543" y="721173"/>
            <a:chExt cx="4446287" cy="349002"/>
          </a:xfrm>
        </p:grpSpPr>
        <p:sp>
          <p:nvSpPr>
            <p:cNvPr id="55" name="Rectangle: Rounded Corners 54">
              <a:extLst>
                <a:ext uri="{FF2B5EF4-FFF2-40B4-BE49-F238E27FC236}">
                  <a16:creationId xmlns:a16="http://schemas.microsoft.com/office/drawing/2014/main" id="{CEEFB76A-BDCA-453A-9D40-C89ACC251DA1}"/>
                </a:ext>
              </a:extLst>
            </p:cNvPr>
            <p:cNvSpPr/>
            <p:nvPr/>
          </p:nvSpPr>
          <p:spPr>
            <a:xfrm>
              <a:off x="4514543" y="721173"/>
              <a:ext cx="4446287" cy="349002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200" b="1" i="0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أن يكتب المتعلم عناصر القصة .</a:t>
              </a:r>
              <a:endParaRPr kumimoji="0" lang="en-US" sz="12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6" name="Smiley Face 55">
              <a:extLst>
                <a:ext uri="{FF2B5EF4-FFF2-40B4-BE49-F238E27FC236}">
                  <a16:creationId xmlns:a16="http://schemas.microsoft.com/office/drawing/2014/main" id="{A7DECCE0-F2C5-4489-8B82-76FDABECBA7C}"/>
                </a:ext>
              </a:extLst>
            </p:cNvPr>
            <p:cNvSpPr/>
            <p:nvPr/>
          </p:nvSpPr>
          <p:spPr>
            <a:xfrm>
              <a:off x="5589067" y="768011"/>
              <a:ext cx="265261" cy="242487"/>
            </a:xfrm>
            <a:prstGeom prst="smileyFace">
              <a:avLst>
                <a:gd name="adj" fmla="val -4653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57" name="Smiley Face 56">
              <a:extLst>
                <a:ext uri="{FF2B5EF4-FFF2-40B4-BE49-F238E27FC236}">
                  <a16:creationId xmlns:a16="http://schemas.microsoft.com/office/drawing/2014/main" id="{5162804C-09C0-41D3-8685-E049DBA6CD4F}"/>
                </a:ext>
              </a:extLst>
            </p:cNvPr>
            <p:cNvSpPr/>
            <p:nvPr/>
          </p:nvSpPr>
          <p:spPr>
            <a:xfrm>
              <a:off x="4745534" y="771363"/>
              <a:ext cx="265261" cy="242487"/>
            </a:xfrm>
            <a:prstGeom prst="smileyFac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58" name="Smiley Face 57">
              <a:extLst>
                <a:ext uri="{FF2B5EF4-FFF2-40B4-BE49-F238E27FC236}">
                  <a16:creationId xmlns:a16="http://schemas.microsoft.com/office/drawing/2014/main" id="{9788AE06-AC64-475D-AFC3-88E6D03DCDA7}"/>
                </a:ext>
              </a:extLst>
            </p:cNvPr>
            <p:cNvSpPr/>
            <p:nvPr/>
          </p:nvSpPr>
          <p:spPr>
            <a:xfrm>
              <a:off x="5157798" y="774269"/>
              <a:ext cx="265261" cy="242487"/>
            </a:xfrm>
            <a:prstGeom prst="smileyFace">
              <a:avLst>
                <a:gd name="adj" fmla="val 554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</p:grpSp>
    </p:spTree>
    <p:extLst>
      <p:ext uri="{BB962C8B-B14F-4D97-AF65-F5344CB8AC3E}">
        <p14:creationId xmlns:p14="http://schemas.microsoft.com/office/powerpoint/2010/main" val="2758194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0" y="244036"/>
            <a:ext cx="4376413" cy="6319684"/>
          </a:xfrm>
          <a:prstGeom prst="rect">
            <a:avLst/>
          </a:prstGeom>
          <a:ln w="28575">
            <a:prstDash val="dash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18340F4-75F8-47C8-B880-7FDEAF3D1044}"/>
              </a:ext>
            </a:extLst>
          </p:cNvPr>
          <p:cNvSpPr/>
          <p:nvPr/>
        </p:nvSpPr>
        <p:spPr>
          <a:xfrm>
            <a:off x="4808902" y="5995549"/>
            <a:ext cx="4016491" cy="49223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ملاحظات معلمتي  :..........................................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6B35A0-4CF7-4B26-9694-7936EC9CCECF}"/>
              </a:ext>
            </a:extLst>
          </p:cNvPr>
          <p:cNvSpPr/>
          <p:nvPr/>
        </p:nvSpPr>
        <p:spPr>
          <a:xfrm>
            <a:off x="235722" y="244036"/>
            <a:ext cx="4183457" cy="6292738"/>
          </a:xfrm>
          <a:prstGeom prst="rect">
            <a:avLst/>
          </a:prstGeom>
          <a:noFill/>
          <a:ln w="28575">
            <a:prstDash val="dash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8716F18-5ED8-4097-A3AB-BD9D6658B3AA}"/>
              </a:ext>
            </a:extLst>
          </p:cNvPr>
          <p:cNvSpPr/>
          <p:nvPr/>
        </p:nvSpPr>
        <p:spPr>
          <a:xfrm>
            <a:off x="318607" y="6030909"/>
            <a:ext cx="4016491" cy="4568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ملاحظات معلمتي  :..........................................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D019CD-6766-8E82-7601-280B29C256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12996" r="14751" b="12740"/>
          <a:stretch>
            <a:fillRect/>
          </a:stretch>
        </p:blipFill>
        <p:spPr bwMode="auto">
          <a:xfrm>
            <a:off x="2099631" y="388854"/>
            <a:ext cx="485775" cy="4127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92B8F227-8EFD-B4A6-9122-BD8C4A681D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3723" y="305712"/>
            <a:ext cx="2339754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BH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Arial" panose="020B0604020202020204" pitchFamily="34" charset="0"/>
              </a:rPr>
              <a:t>مدرسة مزيد الجديدة روضة وحلقة أولى </a:t>
            </a:r>
            <a:endParaRPr kumimoji="0" lang="ar-BH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E3E1FBA-CD91-D4A6-7E22-339EB0FEF1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8189" y="482804"/>
            <a:ext cx="2339752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95425" algn="r"/>
                <a:tab pos="2971800" algn="ctr"/>
                <a:tab pos="5943600" algn="r"/>
              </a:tabLst>
              <a:defRPr/>
            </a:pPr>
            <a:r>
              <a:rPr kumimoji="0" lang="en-US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 </a:t>
            </a:r>
            <a:r>
              <a:rPr kumimoji="0" lang="en-US" altLang="en-US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Mezyad</a:t>
            </a:r>
            <a:r>
              <a:rPr kumimoji="0" lang="en-US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School KG &amp; C1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C9261CE3-3203-2376-F475-395EA0A7BF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8720" y="294280"/>
            <a:ext cx="1796652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BH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Arial" panose="020B0604020202020204" pitchFamily="34" charset="0"/>
              </a:rPr>
              <a:t>مدرسة مزيد الجديدة روضة وحلقة أولى </a:t>
            </a:r>
            <a:endParaRPr kumimoji="0" lang="ar-BH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6262379C-D99F-0E5C-79FF-8561506995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9206" y="492379"/>
            <a:ext cx="1796651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95425" algn="r"/>
                <a:tab pos="2971800" algn="ctr"/>
                <a:tab pos="5943600" algn="r"/>
              </a:tabLst>
              <a:defRPr/>
            </a:pPr>
            <a:r>
              <a:rPr kumimoji="0" lang="en-US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 </a:t>
            </a:r>
            <a:r>
              <a:rPr kumimoji="0" lang="en-US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Mezyad</a:t>
            </a:r>
            <a:r>
              <a:rPr kumimoji="0" lang="en-US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School KG &amp; C1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22AC8C0-E01B-D617-8216-C7A4B6A36AD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12996" r="14751" b="12740"/>
          <a:stretch>
            <a:fillRect/>
          </a:stretch>
        </p:blipFill>
        <p:spPr bwMode="auto">
          <a:xfrm>
            <a:off x="6468673" y="323903"/>
            <a:ext cx="485775" cy="41272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BCBC931-5EEE-07EE-10AD-D0EE332911A3}"/>
              </a:ext>
            </a:extLst>
          </p:cNvPr>
          <p:cNvSpPr/>
          <p:nvPr/>
        </p:nvSpPr>
        <p:spPr>
          <a:xfrm>
            <a:off x="4878767" y="801578"/>
            <a:ext cx="3934866" cy="82050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0" algn="ct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هيا نرسم نهاية </a:t>
            </a:r>
            <a:r>
              <a:rPr kumimoji="0" lang="ar-AE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جديدة للقصة مع التعبير عنها بجملة </a:t>
            </a:r>
            <a:r>
              <a:rPr kumimoji="0" lang="ar-OM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؟</a:t>
            </a:r>
            <a:r>
              <a:rPr kumimoji="0" lang="ar-AE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جديدة للقصّة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DC3A1D-F8CF-FCBD-4279-46C707D06EF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72000" y="1304788"/>
            <a:ext cx="743776" cy="743776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9C1F1BC4-053A-531A-4457-8210368E3505}"/>
              </a:ext>
            </a:extLst>
          </p:cNvPr>
          <p:cNvSpPr/>
          <p:nvPr/>
        </p:nvSpPr>
        <p:spPr>
          <a:xfrm>
            <a:off x="4532319" y="360988"/>
            <a:ext cx="189667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اسمي الجميل:................</a:t>
            </a:r>
            <a:endParaRPr kumimoji="0" lang="en-US" sz="16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5D4723F-DC29-5CA1-3462-F2810856A1A4}"/>
              </a:ext>
            </a:extLst>
          </p:cNvPr>
          <p:cNvSpPr/>
          <p:nvPr/>
        </p:nvSpPr>
        <p:spPr>
          <a:xfrm>
            <a:off x="229044" y="401363"/>
            <a:ext cx="189667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اسمي الجميل:................</a:t>
            </a:r>
            <a:endParaRPr kumimoji="0" lang="en-US" sz="16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80EBE1AA-F438-23F8-09CE-20FEC18D9EFB}"/>
              </a:ext>
            </a:extLst>
          </p:cNvPr>
          <p:cNvSpPr/>
          <p:nvPr/>
        </p:nvSpPr>
        <p:spPr>
          <a:xfrm>
            <a:off x="375085" y="913720"/>
            <a:ext cx="3934866" cy="54877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0" algn="ct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هيا نرسم نهاية </a:t>
            </a:r>
            <a:r>
              <a:rPr kumimoji="0" lang="ar-AE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 panose="020F0502020204030204" pitchFamily="34" charset="0"/>
                <a:cs typeface="Times New Roman" panose="02020603050405020304" pitchFamily="18" charset="0"/>
              </a:rPr>
              <a:t>جديدة للقصة مع التعبير عنها بجملة ؟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58A1AA4-90F1-FDDB-175F-27CC9712EB00}"/>
              </a:ext>
            </a:extLst>
          </p:cNvPr>
          <p:cNvSpPr/>
          <p:nvPr/>
        </p:nvSpPr>
        <p:spPr>
          <a:xfrm>
            <a:off x="4798829" y="1622082"/>
            <a:ext cx="396614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8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عنوان قصتي :.....................</a:t>
            </a:r>
            <a:endParaRPr kumimoji="0" lang="en-US" sz="28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770300AE-DDE3-C091-0FCF-227AF2D1A2CD}"/>
              </a:ext>
            </a:extLst>
          </p:cNvPr>
          <p:cNvSpPr/>
          <p:nvPr/>
        </p:nvSpPr>
        <p:spPr>
          <a:xfrm>
            <a:off x="392560" y="1638382"/>
            <a:ext cx="396614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8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عنوان قصتي :.....................</a:t>
            </a:r>
            <a:endParaRPr kumimoji="0" lang="en-US" sz="28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7" name="Picture 36" descr="A picture containing clipart&#10;&#10;Description automatically generated">
            <a:extLst>
              <a:ext uri="{FF2B5EF4-FFF2-40B4-BE49-F238E27FC236}">
                <a16:creationId xmlns:a16="http://schemas.microsoft.com/office/drawing/2014/main" id="{75C474CB-7934-4C14-0025-4D0CCF989C0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82" y="1264265"/>
            <a:ext cx="744071" cy="744071"/>
          </a:xfrm>
          <a:prstGeom prst="rect">
            <a:avLst/>
          </a:prstGeom>
        </p:spPr>
      </p:pic>
      <p:sp>
        <p:nvSpPr>
          <p:cNvPr id="38" name="AutoShape 2">
            <a:extLst>
              <a:ext uri="{FF2B5EF4-FFF2-40B4-BE49-F238E27FC236}">
                <a16:creationId xmlns:a16="http://schemas.microsoft.com/office/drawing/2014/main" id="{1434357F-F0FD-20AC-2BC6-1A8DEBE44D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2839" y="2265271"/>
            <a:ext cx="4016491" cy="3610309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AutoShape 2">
            <a:extLst>
              <a:ext uri="{FF2B5EF4-FFF2-40B4-BE49-F238E27FC236}">
                <a16:creationId xmlns:a16="http://schemas.microsoft.com/office/drawing/2014/main" id="{9098EA2C-EF26-3516-DF16-5E09FB0B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382" y="2291101"/>
            <a:ext cx="4016491" cy="3610309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49BCC1B-67F4-30DD-FDEB-852D3554BB4D}"/>
              </a:ext>
            </a:extLst>
          </p:cNvPr>
          <p:cNvSpPr/>
          <p:nvPr/>
        </p:nvSpPr>
        <p:spPr>
          <a:xfrm>
            <a:off x="5724529" y="2287851"/>
            <a:ext cx="211788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4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نهاية جديدة للقصة </a:t>
            </a:r>
            <a:endParaRPr kumimoji="0" lang="en-US" sz="24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DD4A2C23-4B89-DAF2-6CA5-9201CDE56CA8}"/>
              </a:ext>
            </a:extLst>
          </p:cNvPr>
          <p:cNvSpPr/>
          <p:nvPr/>
        </p:nvSpPr>
        <p:spPr>
          <a:xfrm>
            <a:off x="1226713" y="2303187"/>
            <a:ext cx="211788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4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نهاية جديدة للقصة </a:t>
            </a:r>
            <a:endParaRPr kumimoji="0" lang="en-US" sz="2400" b="1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B8004916-55CF-4815-A825-E20CBA186694}"/>
              </a:ext>
            </a:extLst>
          </p:cNvPr>
          <p:cNvSpPr/>
          <p:nvPr/>
        </p:nvSpPr>
        <p:spPr>
          <a:xfrm>
            <a:off x="4890527" y="5235918"/>
            <a:ext cx="3850785" cy="63966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0" algn="ct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...............................................................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B936AE33-53EE-4067-8941-38121CECBDD8}"/>
              </a:ext>
            </a:extLst>
          </p:cNvPr>
          <p:cNvSpPr/>
          <p:nvPr/>
        </p:nvSpPr>
        <p:spPr>
          <a:xfrm>
            <a:off x="318607" y="5245056"/>
            <a:ext cx="3850785" cy="63966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0" algn="ctr" defTabSz="914400" rtl="1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...............................................................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732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72000" y="244036"/>
            <a:ext cx="4376413" cy="6319684"/>
          </a:xfrm>
          <a:prstGeom prst="rect">
            <a:avLst/>
          </a:prstGeom>
          <a:ln w="28575">
            <a:prstDash val="dash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6B35A0-4CF7-4B26-9694-7936EC9CCECF}"/>
              </a:ext>
            </a:extLst>
          </p:cNvPr>
          <p:cNvSpPr/>
          <p:nvPr/>
        </p:nvSpPr>
        <p:spPr>
          <a:xfrm>
            <a:off x="235722" y="244036"/>
            <a:ext cx="4183457" cy="6292738"/>
          </a:xfrm>
          <a:prstGeom prst="rect">
            <a:avLst/>
          </a:prstGeom>
          <a:noFill/>
          <a:ln w="28575">
            <a:prstDash val="dash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D019CD-6766-8E82-7601-280B29C256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12996" r="14751" b="12740"/>
          <a:stretch>
            <a:fillRect/>
          </a:stretch>
        </p:blipFill>
        <p:spPr bwMode="auto">
          <a:xfrm>
            <a:off x="539552" y="404219"/>
            <a:ext cx="485775" cy="4127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92B8F227-8EFD-B4A6-9122-BD8C4A681D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30600" y="305712"/>
            <a:ext cx="2339754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BH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مدرسة مزيد الجديدة روضة وحلقة أولى </a:t>
            </a:r>
            <a:endParaRPr kumimoji="0" lang="ar-BH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E3E1FBA-CD91-D4A6-7E22-339EB0FEF1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5066" y="482804"/>
            <a:ext cx="2339752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95425" algn="r"/>
                <a:tab pos="2971800" algn="ctr"/>
                <a:tab pos="5943600" algn="r"/>
              </a:tabLst>
              <a:defRPr/>
            </a:pPr>
            <a:r>
              <a:rPr kumimoji="0" lang="en-US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 </a:t>
            </a:r>
            <a:r>
              <a:rPr kumimoji="0" lang="en-US" altLang="en-US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Mezyad</a:t>
            </a:r>
            <a:r>
              <a:rPr kumimoji="0" lang="en-US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School KG &amp; C1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C9261CE3-3203-2376-F475-395EA0A7BF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8720" y="294280"/>
            <a:ext cx="1796652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BH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مدرسة مزيد الجديدة روضة وحلقة أولى </a:t>
            </a:r>
            <a:endParaRPr kumimoji="0" lang="ar-BH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6262379C-D99F-0E5C-79FF-8561506995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9206" y="492379"/>
            <a:ext cx="1796651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95425" algn="r"/>
                <a:tab pos="2971800" algn="ctr"/>
                <a:tab pos="5943600" algn="r"/>
              </a:tabLst>
              <a:defRPr/>
            </a:pPr>
            <a:r>
              <a:rPr kumimoji="0" lang="en-US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 </a:t>
            </a:r>
            <a:r>
              <a:rPr kumimoji="0" lang="en-US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Mezyad</a:t>
            </a:r>
            <a:r>
              <a:rPr kumimoji="0" lang="en-US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School KG &amp; C1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22AC8C0-E01B-D617-8216-C7A4B6A36AD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12996" r="14751" b="12740"/>
          <a:stretch>
            <a:fillRect/>
          </a:stretch>
        </p:blipFill>
        <p:spPr bwMode="auto">
          <a:xfrm>
            <a:off x="4665405" y="323903"/>
            <a:ext cx="485775" cy="41272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BCBC931-5EEE-07EE-10AD-D0EE332911A3}"/>
              </a:ext>
            </a:extLst>
          </p:cNvPr>
          <p:cNvSpPr/>
          <p:nvPr/>
        </p:nvSpPr>
        <p:spPr>
          <a:xfrm>
            <a:off x="5151179" y="1267314"/>
            <a:ext cx="3373911" cy="44020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أكتب كلمات تحتوي حرف الصاد من القصص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27DD5AEB-936F-03BB-BCCF-DF654B55A461}"/>
              </a:ext>
            </a:extLst>
          </p:cNvPr>
          <p:cNvGrpSpPr/>
          <p:nvPr/>
        </p:nvGrpSpPr>
        <p:grpSpPr>
          <a:xfrm>
            <a:off x="4908292" y="1691924"/>
            <a:ext cx="3828910" cy="3720110"/>
            <a:chOff x="4890528" y="1375144"/>
            <a:chExt cx="3828910" cy="4430120"/>
          </a:xfrm>
        </p:grpSpPr>
        <p:pic>
          <p:nvPicPr>
            <p:cNvPr id="3" name="Picture 2" descr="صورة ذات صلة">
              <a:extLst>
                <a:ext uri="{FF2B5EF4-FFF2-40B4-BE49-F238E27FC236}">
                  <a16:creationId xmlns:a16="http://schemas.microsoft.com/office/drawing/2014/main" id="{24465EBD-2404-D863-C4BC-AA2396969E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0528" y="1375144"/>
              <a:ext cx="3828910" cy="44301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مستطيل مستدير الزوايا 15">
              <a:extLst>
                <a:ext uri="{FF2B5EF4-FFF2-40B4-BE49-F238E27FC236}">
                  <a16:creationId xmlns:a16="http://schemas.microsoft.com/office/drawing/2014/main" id="{D092DA2E-3611-3230-CB1F-DFAFD707782E}"/>
                </a:ext>
              </a:extLst>
            </p:cNvPr>
            <p:cNvSpPr/>
            <p:nvPr/>
          </p:nvSpPr>
          <p:spPr>
            <a:xfrm>
              <a:off x="6964627" y="2153357"/>
              <a:ext cx="1420839" cy="398502"/>
            </a:xfrm>
            <a:prstGeom prst="round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900" b="0" i="0" u="none" strike="noStrike" kern="1200" cap="none" spc="0" normalizeH="0" baseline="0" noProof="0" dirty="0">
                  <a:ln w="3175">
                    <a:solidFill>
                      <a:prstClr val="black"/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.....................................</a:t>
              </a:r>
              <a:endParaRPr kumimoji="0" lang="ar-SA" sz="900" b="0" i="0" u="none" strike="noStrike" kern="1200" cap="none" spc="0" normalizeH="0" baseline="0" noProof="0" dirty="0">
                <a:ln w="3175">
                  <a:solidFill>
                    <a:prstClr val="black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2" name="مستطيل مستدير الزوايا 15">
              <a:extLst>
                <a:ext uri="{FF2B5EF4-FFF2-40B4-BE49-F238E27FC236}">
                  <a16:creationId xmlns:a16="http://schemas.microsoft.com/office/drawing/2014/main" id="{A867A665-CE7C-A975-F3D6-9A8370163FE0}"/>
                </a:ext>
              </a:extLst>
            </p:cNvPr>
            <p:cNvSpPr/>
            <p:nvPr/>
          </p:nvSpPr>
          <p:spPr>
            <a:xfrm>
              <a:off x="6865133" y="2961711"/>
              <a:ext cx="1420839" cy="398502"/>
            </a:xfrm>
            <a:prstGeom prst="round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900" b="0" i="0" u="none" strike="noStrike" kern="1200" cap="none" spc="0" normalizeH="0" baseline="0" noProof="0" dirty="0">
                  <a:ln w="3175">
                    <a:solidFill>
                      <a:prstClr val="black"/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.....................................</a:t>
              </a:r>
              <a:endParaRPr kumimoji="0" lang="ar-SA" sz="900" b="0" i="0" u="none" strike="noStrike" kern="1200" cap="none" spc="0" normalizeH="0" baseline="0" noProof="0" dirty="0">
                <a:ln w="3175">
                  <a:solidFill>
                    <a:prstClr val="black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4" name="مستطيل مستدير الزوايا 15">
              <a:extLst>
                <a:ext uri="{FF2B5EF4-FFF2-40B4-BE49-F238E27FC236}">
                  <a16:creationId xmlns:a16="http://schemas.microsoft.com/office/drawing/2014/main" id="{DE633686-0C8F-3908-9029-97B1488929A8}"/>
                </a:ext>
              </a:extLst>
            </p:cNvPr>
            <p:cNvSpPr/>
            <p:nvPr/>
          </p:nvSpPr>
          <p:spPr>
            <a:xfrm>
              <a:off x="6845066" y="3762170"/>
              <a:ext cx="1420839" cy="398502"/>
            </a:xfrm>
            <a:prstGeom prst="round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900" b="0" i="0" u="none" strike="noStrike" kern="1200" cap="none" spc="0" normalizeH="0" baseline="0" noProof="0" dirty="0">
                  <a:ln w="3175">
                    <a:solidFill>
                      <a:prstClr val="black"/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.....................................</a:t>
              </a:r>
              <a:endParaRPr kumimoji="0" lang="ar-SA" sz="900" b="0" i="0" u="none" strike="noStrike" kern="1200" cap="none" spc="0" normalizeH="0" baseline="0" noProof="0" dirty="0">
                <a:ln w="3175">
                  <a:solidFill>
                    <a:prstClr val="black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8" name="مستطيل مستدير الزوايا 15">
              <a:extLst>
                <a:ext uri="{FF2B5EF4-FFF2-40B4-BE49-F238E27FC236}">
                  <a16:creationId xmlns:a16="http://schemas.microsoft.com/office/drawing/2014/main" id="{880180A6-DFB3-BE34-6854-40CCE1256FDA}"/>
                </a:ext>
              </a:extLst>
            </p:cNvPr>
            <p:cNvSpPr/>
            <p:nvPr/>
          </p:nvSpPr>
          <p:spPr>
            <a:xfrm>
              <a:off x="5273262" y="2174625"/>
              <a:ext cx="1420839" cy="398502"/>
            </a:xfrm>
            <a:prstGeom prst="round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900" b="0" i="0" u="none" strike="noStrike" kern="1200" cap="none" spc="0" normalizeH="0" baseline="0" noProof="0" dirty="0">
                  <a:ln w="3175">
                    <a:solidFill>
                      <a:prstClr val="black"/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.....................................</a:t>
              </a:r>
              <a:endParaRPr kumimoji="0" lang="ar-SA" sz="900" b="0" i="0" u="none" strike="noStrike" kern="1200" cap="none" spc="0" normalizeH="0" baseline="0" noProof="0" dirty="0">
                <a:ln w="3175">
                  <a:solidFill>
                    <a:prstClr val="black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9" name="مستطيل مستدير الزوايا 15">
              <a:extLst>
                <a:ext uri="{FF2B5EF4-FFF2-40B4-BE49-F238E27FC236}">
                  <a16:creationId xmlns:a16="http://schemas.microsoft.com/office/drawing/2014/main" id="{E2995765-B594-3B5C-C09D-DBE512CFBAAC}"/>
                </a:ext>
              </a:extLst>
            </p:cNvPr>
            <p:cNvSpPr/>
            <p:nvPr/>
          </p:nvSpPr>
          <p:spPr>
            <a:xfrm>
              <a:off x="5285030" y="2941858"/>
              <a:ext cx="1420839" cy="398502"/>
            </a:xfrm>
            <a:prstGeom prst="round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900" b="0" i="0" u="none" strike="noStrike" kern="1200" cap="none" spc="0" normalizeH="0" baseline="0" noProof="0" dirty="0">
                  <a:ln w="3175">
                    <a:solidFill>
                      <a:prstClr val="black"/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.....................................</a:t>
              </a:r>
              <a:endParaRPr kumimoji="0" lang="ar-SA" sz="900" b="0" i="0" u="none" strike="noStrike" kern="1200" cap="none" spc="0" normalizeH="0" baseline="0" noProof="0" dirty="0">
                <a:ln w="3175">
                  <a:solidFill>
                    <a:prstClr val="black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0" name="مستطيل مستدير الزوايا 15">
              <a:extLst>
                <a:ext uri="{FF2B5EF4-FFF2-40B4-BE49-F238E27FC236}">
                  <a16:creationId xmlns:a16="http://schemas.microsoft.com/office/drawing/2014/main" id="{EDC2DF6B-4028-2411-82E1-25D0EC057A3B}"/>
                </a:ext>
              </a:extLst>
            </p:cNvPr>
            <p:cNvSpPr/>
            <p:nvPr/>
          </p:nvSpPr>
          <p:spPr>
            <a:xfrm>
              <a:off x="5285030" y="3763610"/>
              <a:ext cx="1420839" cy="398502"/>
            </a:xfrm>
            <a:prstGeom prst="round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900" b="0" i="0" u="none" strike="noStrike" kern="1200" cap="none" spc="0" normalizeH="0" baseline="0" noProof="0" dirty="0">
                  <a:ln w="3175">
                    <a:solidFill>
                      <a:prstClr val="black"/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.....................................</a:t>
              </a:r>
              <a:endParaRPr kumimoji="0" lang="ar-SA" sz="900" b="0" i="0" u="none" strike="noStrike" kern="1200" cap="none" spc="0" normalizeH="0" baseline="0" noProof="0" dirty="0">
                <a:ln w="3175">
                  <a:solidFill>
                    <a:prstClr val="black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503E494-7925-7A42-1034-F812AA55A088}"/>
              </a:ext>
            </a:extLst>
          </p:cNvPr>
          <p:cNvGrpSpPr/>
          <p:nvPr/>
        </p:nvGrpSpPr>
        <p:grpSpPr>
          <a:xfrm>
            <a:off x="491233" y="1480670"/>
            <a:ext cx="3828910" cy="3931619"/>
            <a:chOff x="4890528" y="1375144"/>
            <a:chExt cx="3828910" cy="4430120"/>
          </a:xfrm>
        </p:grpSpPr>
        <p:pic>
          <p:nvPicPr>
            <p:cNvPr id="23" name="Picture 22" descr="صورة ذات صلة">
              <a:extLst>
                <a:ext uri="{FF2B5EF4-FFF2-40B4-BE49-F238E27FC236}">
                  <a16:creationId xmlns:a16="http://schemas.microsoft.com/office/drawing/2014/main" id="{EDD7FCE2-CAD7-EB02-44ED-17764DF703B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0528" y="1375144"/>
              <a:ext cx="3828910" cy="44301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مستطيل مستدير الزوايا 15">
              <a:extLst>
                <a:ext uri="{FF2B5EF4-FFF2-40B4-BE49-F238E27FC236}">
                  <a16:creationId xmlns:a16="http://schemas.microsoft.com/office/drawing/2014/main" id="{D6EAD4FC-36EA-B697-B3B1-37F8AE8B0600}"/>
                </a:ext>
              </a:extLst>
            </p:cNvPr>
            <p:cNvSpPr/>
            <p:nvPr/>
          </p:nvSpPr>
          <p:spPr>
            <a:xfrm>
              <a:off x="6923076" y="2174625"/>
              <a:ext cx="1420839" cy="398502"/>
            </a:xfrm>
            <a:prstGeom prst="round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900" b="0" i="0" u="none" strike="noStrike" kern="1200" cap="none" spc="0" normalizeH="0" baseline="0" noProof="0" dirty="0">
                  <a:ln w="3175">
                    <a:solidFill>
                      <a:prstClr val="black"/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.....................................</a:t>
              </a:r>
              <a:endParaRPr kumimoji="0" lang="ar-SA" sz="900" b="0" i="0" u="none" strike="noStrike" kern="1200" cap="none" spc="0" normalizeH="0" baseline="0" noProof="0" dirty="0">
                <a:ln w="3175">
                  <a:solidFill>
                    <a:prstClr val="black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6" name="مستطيل مستدير الزوايا 15">
              <a:extLst>
                <a:ext uri="{FF2B5EF4-FFF2-40B4-BE49-F238E27FC236}">
                  <a16:creationId xmlns:a16="http://schemas.microsoft.com/office/drawing/2014/main" id="{E8F07B0C-8FB5-7CC1-E9DD-E179A39F6A35}"/>
                </a:ext>
              </a:extLst>
            </p:cNvPr>
            <p:cNvSpPr/>
            <p:nvPr/>
          </p:nvSpPr>
          <p:spPr>
            <a:xfrm>
              <a:off x="6865133" y="2961711"/>
              <a:ext cx="1420839" cy="398502"/>
            </a:xfrm>
            <a:prstGeom prst="round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900" b="0" i="0" u="none" strike="noStrike" kern="1200" cap="none" spc="0" normalizeH="0" baseline="0" noProof="0" dirty="0">
                  <a:ln w="3175">
                    <a:solidFill>
                      <a:prstClr val="black"/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.....................................</a:t>
              </a:r>
              <a:endParaRPr kumimoji="0" lang="ar-SA" sz="900" b="0" i="0" u="none" strike="noStrike" kern="1200" cap="none" spc="0" normalizeH="0" baseline="0" noProof="0" dirty="0">
                <a:ln w="3175">
                  <a:solidFill>
                    <a:prstClr val="black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7" name="مستطيل مستدير الزوايا 15">
              <a:extLst>
                <a:ext uri="{FF2B5EF4-FFF2-40B4-BE49-F238E27FC236}">
                  <a16:creationId xmlns:a16="http://schemas.microsoft.com/office/drawing/2014/main" id="{488B99EC-F2BC-1C79-9A3B-5E02A8F4771B}"/>
                </a:ext>
              </a:extLst>
            </p:cNvPr>
            <p:cNvSpPr/>
            <p:nvPr/>
          </p:nvSpPr>
          <p:spPr>
            <a:xfrm>
              <a:off x="6845066" y="3762170"/>
              <a:ext cx="1420839" cy="398502"/>
            </a:xfrm>
            <a:prstGeom prst="round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900" b="0" i="0" u="none" strike="noStrike" kern="1200" cap="none" spc="0" normalizeH="0" baseline="0" noProof="0" dirty="0">
                  <a:ln w="3175">
                    <a:solidFill>
                      <a:prstClr val="black"/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.....................................</a:t>
              </a:r>
              <a:endParaRPr kumimoji="0" lang="ar-SA" sz="900" b="0" i="0" u="none" strike="noStrike" kern="1200" cap="none" spc="0" normalizeH="0" baseline="0" noProof="0" dirty="0">
                <a:ln w="3175">
                  <a:solidFill>
                    <a:prstClr val="black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8" name="مستطيل مستدير الزوايا 15">
              <a:extLst>
                <a:ext uri="{FF2B5EF4-FFF2-40B4-BE49-F238E27FC236}">
                  <a16:creationId xmlns:a16="http://schemas.microsoft.com/office/drawing/2014/main" id="{C0D95466-7656-61A7-5E1B-D12F53081DE8}"/>
                </a:ext>
              </a:extLst>
            </p:cNvPr>
            <p:cNvSpPr/>
            <p:nvPr/>
          </p:nvSpPr>
          <p:spPr>
            <a:xfrm>
              <a:off x="5273262" y="2174625"/>
              <a:ext cx="1420839" cy="398502"/>
            </a:xfrm>
            <a:prstGeom prst="round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900" b="0" i="0" u="none" strike="noStrike" kern="1200" cap="none" spc="0" normalizeH="0" baseline="0" noProof="0" dirty="0">
                  <a:ln w="3175">
                    <a:solidFill>
                      <a:prstClr val="black"/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.....................................</a:t>
              </a:r>
              <a:endParaRPr kumimoji="0" lang="ar-SA" sz="900" b="0" i="0" u="none" strike="noStrike" kern="1200" cap="none" spc="0" normalizeH="0" baseline="0" noProof="0" dirty="0">
                <a:ln w="3175">
                  <a:solidFill>
                    <a:prstClr val="black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9" name="مستطيل مستدير الزوايا 15">
              <a:extLst>
                <a:ext uri="{FF2B5EF4-FFF2-40B4-BE49-F238E27FC236}">
                  <a16:creationId xmlns:a16="http://schemas.microsoft.com/office/drawing/2014/main" id="{53425873-024A-3415-0E2B-F7B700EA2509}"/>
                </a:ext>
              </a:extLst>
            </p:cNvPr>
            <p:cNvSpPr/>
            <p:nvPr/>
          </p:nvSpPr>
          <p:spPr>
            <a:xfrm>
              <a:off x="5285030" y="2941858"/>
              <a:ext cx="1420839" cy="398502"/>
            </a:xfrm>
            <a:prstGeom prst="round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900" b="0" i="0" u="none" strike="noStrike" kern="1200" cap="none" spc="0" normalizeH="0" baseline="0" noProof="0" dirty="0">
                  <a:ln w="3175">
                    <a:solidFill>
                      <a:prstClr val="black"/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.....................................</a:t>
              </a:r>
              <a:endParaRPr kumimoji="0" lang="ar-SA" sz="900" b="0" i="0" u="none" strike="noStrike" kern="1200" cap="none" spc="0" normalizeH="0" baseline="0" noProof="0" dirty="0">
                <a:ln w="3175">
                  <a:solidFill>
                    <a:prstClr val="black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30" name="مستطيل مستدير الزوايا 15">
              <a:extLst>
                <a:ext uri="{FF2B5EF4-FFF2-40B4-BE49-F238E27FC236}">
                  <a16:creationId xmlns:a16="http://schemas.microsoft.com/office/drawing/2014/main" id="{0670239B-1622-8079-D1C3-2AEA82A4C21D}"/>
                </a:ext>
              </a:extLst>
            </p:cNvPr>
            <p:cNvSpPr/>
            <p:nvPr/>
          </p:nvSpPr>
          <p:spPr>
            <a:xfrm>
              <a:off x="5285030" y="3763610"/>
              <a:ext cx="1420839" cy="398502"/>
            </a:xfrm>
            <a:prstGeom prst="round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marL="0" marR="0" lvl="0" indent="0" algn="ctr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900" b="0" i="0" u="none" strike="noStrike" kern="1200" cap="none" spc="0" normalizeH="0" baseline="0" noProof="0" dirty="0">
                  <a:ln w="3175">
                    <a:solidFill>
                      <a:prstClr val="black"/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.....................................</a:t>
              </a:r>
              <a:endParaRPr kumimoji="0" lang="ar-SA" sz="900" b="0" i="0" u="none" strike="noStrike" kern="1200" cap="none" spc="0" normalizeH="0" baseline="0" noProof="0" dirty="0">
                <a:ln w="3175">
                  <a:solidFill>
                    <a:prstClr val="black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DECC53EF-5B7E-4CD8-B13A-46036690AA0B}"/>
              </a:ext>
            </a:extLst>
          </p:cNvPr>
          <p:cNvGrpSpPr/>
          <p:nvPr/>
        </p:nvGrpSpPr>
        <p:grpSpPr>
          <a:xfrm>
            <a:off x="5171281" y="5315361"/>
            <a:ext cx="3353809" cy="1141831"/>
            <a:chOff x="4956084" y="5432568"/>
            <a:chExt cx="3353809" cy="1141831"/>
          </a:xfrm>
        </p:grpSpPr>
        <p:sp>
          <p:nvSpPr>
            <p:cNvPr id="33" name="Text Box 2">
              <a:extLst>
                <a:ext uri="{FF2B5EF4-FFF2-40B4-BE49-F238E27FC236}">
                  <a16:creationId xmlns:a16="http://schemas.microsoft.com/office/drawing/2014/main" id="{75C066C0-B3C2-4FBE-98A5-05751B3E03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40204" y="5503662"/>
              <a:ext cx="2848575" cy="1070737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لقد أحببت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خطك الجميل .                                                           إتقان المهارة.  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النظافة و الترتيب .                                                    نظام الفقرة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في المرة القادمة ،تذكر أن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تشكل الكلمة.                                                               تضع علامات الترقيم .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تكتب على السطر ،و ملاحظة رسم الحرف.                          تنتبه لنظام الفقرة.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77A2A958-1E3F-4063-95B7-C3E9B3445F59}"/>
                </a:ext>
              </a:extLst>
            </p:cNvPr>
            <p:cNvGrpSpPr/>
            <p:nvPr/>
          </p:nvGrpSpPr>
          <p:grpSpPr>
            <a:xfrm>
              <a:off x="4956084" y="5432568"/>
              <a:ext cx="3353809" cy="1122478"/>
              <a:chOff x="25222" y="0"/>
              <a:chExt cx="2166620" cy="1101680"/>
            </a:xfrm>
          </p:grpSpPr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169125BD-01C3-40C8-B4C3-70517B61F4A5}"/>
                  </a:ext>
                </a:extLst>
              </p:cNvPr>
              <p:cNvSpPr/>
              <p:nvPr/>
            </p:nvSpPr>
            <p:spPr>
              <a:xfrm>
                <a:off x="25222" y="0"/>
                <a:ext cx="2166620" cy="1101680"/>
              </a:xfrm>
              <a:custGeom>
                <a:avLst/>
                <a:gdLst>
                  <a:gd name="connsiteX0" fmla="*/ 0 w 2166620"/>
                  <a:gd name="connsiteY0" fmla="*/ 0 h 1101680"/>
                  <a:gd name="connsiteX1" fmla="*/ 584987 w 2166620"/>
                  <a:gd name="connsiteY1" fmla="*/ 0 h 1101680"/>
                  <a:gd name="connsiteX2" fmla="*/ 1104976 w 2166620"/>
                  <a:gd name="connsiteY2" fmla="*/ 0 h 1101680"/>
                  <a:gd name="connsiteX3" fmla="*/ 1689964 w 2166620"/>
                  <a:gd name="connsiteY3" fmla="*/ 0 h 1101680"/>
                  <a:gd name="connsiteX4" fmla="*/ 2166620 w 2166620"/>
                  <a:gd name="connsiteY4" fmla="*/ 0 h 1101680"/>
                  <a:gd name="connsiteX5" fmla="*/ 2166620 w 2166620"/>
                  <a:gd name="connsiteY5" fmla="*/ 539823 h 1101680"/>
                  <a:gd name="connsiteX6" fmla="*/ 2166620 w 2166620"/>
                  <a:gd name="connsiteY6" fmla="*/ 1101680 h 1101680"/>
                  <a:gd name="connsiteX7" fmla="*/ 1624965 w 2166620"/>
                  <a:gd name="connsiteY7" fmla="*/ 1101680 h 1101680"/>
                  <a:gd name="connsiteX8" fmla="*/ 1126642 w 2166620"/>
                  <a:gd name="connsiteY8" fmla="*/ 1101680 h 1101680"/>
                  <a:gd name="connsiteX9" fmla="*/ 541655 w 2166620"/>
                  <a:gd name="connsiteY9" fmla="*/ 1101680 h 1101680"/>
                  <a:gd name="connsiteX10" fmla="*/ 0 w 2166620"/>
                  <a:gd name="connsiteY10" fmla="*/ 1101680 h 1101680"/>
                  <a:gd name="connsiteX11" fmla="*/ 0 w 2166620"/>
                  <a:gd name="connsiteY11" fmla="*/ 528806 h 1101680"/>
                  <a:gd name="connsiteX12" fmla="*/ 0 w 2166620"/>
                  <a:gd name="connsiteY12" fmla="*/ 0 h 11016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66620" h="1101680" extrusionOk="0">
                    <a:moveTo>
                      <a:pt x="0" y="0"/>
                    </a:moveTo>
                    <a:cubicBezTo>
                      <a:pt x="169913" y="-28479"/>
                      <a:pt x="317706" y="23156"/>
                      <a:pt x="584987" y="0"/>
                    </a:cubicBezTo>
                    <a:cubicBezTo>
                      <a:pt x="852268" y="-23156"/>
                      <a:pt x="888219" y="18432"/>
                      <a:pt x="1104976" y="0"/>
                    </a:cubicBezTo>
                    <a:cubicBezTo>
                      <a:pt x="1321733" y="-18432"/>
                      <a:pt x="1500287" y="22857"/>
                      <a:pt x="1689964" y="0"/>
                    </a:cubicBezTo>
                    <a:cubicBezTo>
                      <a:pt x="1879641" y="-22857"/>
                      <a:pt x="1948611" y="42549"/>
                      <a:pt x="2166620" y="0"/>
                    </a:cubicBezTo>
                    <a:cubicBezTo>
                      <a:pt x="2177946" y="121843"/>
                      <a:pt x="2135790" y="417896"/>
                      <a:pt x="2166620" y="539823"/>
                    </a:cubicBezTo>
                    <a:cubicBezTo>
                      <a:pt x="2197450" y="661750"/>
                      <a:pt x="2139487" y="851650"/>
                      <a:pt x="2166620" y="1101680"/>
                    </a:cubicBezTo>
                    <a:cubicBezTo>
                      <a:pt x="2003098" y="1108257"/>
                      <a:pt x="1758765" y="1052309"/>
                      <a:pt x="1624965" y="1101680"/>
                    </a:cubicBezTo>
                    <a:cubicBezTo>
                      <a:pt x="1491166" y="1151051"/>
                      <a:pt x="1259388" y="1061792"/>
                      <a:pt x="1126642" y="1101680"/>
                    </a:cubicBezTo>
                    <a:cubicBezTo>
                      <a:pt x="993896" y="1141568"/>
                      <a:pt x="696884" y="1065621"/>
                      <a:pt x="541655" y="1101680"/>
                    </a:cubicBezTo>
                    <a:cubicBezTo>
                      <a:pt x="386426" y="1137739"/>
                      <a:pt x="197063" y="1037734"/>
                      <a:pt x="0" y="1101680"/>
                    </a:cubicBezTo>
                    <a:cubicBezTo>
                      <a:pt x="-56820" y="887702"/>
                      <a:pt x="59353" y="768103"/>
                      <a:pt x="0" y="528806"/>
                    </a:cubicBezTo>
                    <a:cubicBezTo>
                      <a:pt x="-59353" y="289509"/>
                      <a:pt x="15067" y="260019"/>
                      <a:pt x="0" y="0"/>
                    </a:cubicBezTo>
                    <a:close/>
                  </a:path>
                </a:pathLst>
              </a:custGeom>
              <a:noFill/>
              <a:ln w="19050" cap="flat" cmpd="sng" algn="ctr">
                <a:solidFill>
                  <a:sysClr val="windowText" lastClr="000000"/>
                </a:solidFill>
                <a:prstDash val="solid"/>
                <a:miter lim="800000"/>
                <a:extLst>
                  <a:ext uri="{C807C97D-BFC1-408E-A445-0C87EB9F89A2}">
                    <ask:lineSketchStyleProps xmlns:ask="http://schemas.microsoft.com/office/drawing/2018/sketchyshapes" sd="2254215789">
                      <a:prstGeom prst="rect">
                        <a:avLst/>
                      </a:prstGeom>
                      <ask:type>
                        <ask:lineSketchScribble/>
                      </ask:type>
                    </ask:lineSketchStyleProps>
                  </a:ext>
                </a:extLst>
              </a:ln>
              <a:effectLst/>
            </p:spPr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B9AA9CBE-A0FA-49CE-83C3-D834E635A33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6396"/>
              <a:stretch/>
            </p:blipFill>
            <p:spPr bwMode="auto">
              <a:xfrm>
                <a:off x="91238" y="66170"/>
                <a:ext cx="440690" cy="734060"/>
              </a:xfrm>
              <a:prstGeom prst="rect">
                <a:avLst/>
              </a:prstGeom>
              <a:noFill/>
              <a:ln>
                <a:noFill/>
              </a:ln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DCFDE3D4-A5C4-4FDA-A2EC-CC6DF72058D7}"/>
                  </a:ext>
                </a:extLst>
              </p:cNvPr>
              <p:cNvSpPr/>
              <p:nvPr/>
            </p:nvSpPr>
            <p:spPr>
              <a:xfrm>
                <a:off x="1030070" y="315377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1B7992EF-6C0D-4AB4-8B7F-70328D692E3D}"/>
                  </a:ext>
                </a:extLst>
              </p:cNvPr>
              <p:cNvSpPr/>
              <p:nvPr/>
            </p:nvSpPr>
            <p:spPr>
              <a:xfrm>
                <a:off x="1042220" y="409100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1CC0688F-0440-43FA-B564-031983F1230D}"/>
                  </a:ext>
                </a:extLst>
              </p:cNvPr>
              <p:cNvSpPr/>
              <p:nvPr/>
            </p:nvSpPr>
            <p:spPr>
              <a:xfrm>
                <a:off x="1012864" y="789168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E9C72E40-5CE2-48A8-87E3-630747F7A304}"/>
              </a:ext>
            </a:extLst>
          </p:cNvPr>
          <p:cNvGrpSpPr/>
          <p:nvPr/>
        </p:nvGrpSpPr>
        <p:grpSpPr>
          <a:xfrm>
            <a:off x="781041" y="5344870"/>
            <a:ext cx="3353809" cy="1141831"/>
            <a:chOff x="4956084" y="5432568"/>
            <a:chExt cx="3353809" cy="1141831"/>
          </a:xfrm>
        </p:grpSpPr>
        <p:sp>
          <p:nvSpPr>
            <p:cNvPr id="51" name="Text Box 2">
              <a:extLst>
                <a:ext uri="{FF2B5EF4-FFF2-40B4-BE49-F238E27FC236}">
                  <a16:creationId xmlns:a16="http://schemas.microsoft.com/office/drawing/2014/main" id="{1B5814B6-7C69-4D91-9EDA-9D4272B19A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40204" y="5503662"/>
              <a:ext cx="2848575" cy="1070737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لقد أحببت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خطك الجميل .                                                           إتقان المهارة.  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النظافة و الترتيب .                                                    نظام الفقرة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في المرة القادمة ،تذكر أن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تشكل الكلمة.                                                               تضع علامات الترقيم .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تكتب على السطر ،و ملاحظة رسم الحرف.                          تنتبه لنظام الفقرة.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56BFA7F9-11CB-475C-A41A-93F3C0276700}"/>
                </a:ext>
              </a:extLst>
            </p:cNvPr>
            <p:cNvGrpSpPr/>
            <p:nvPr/>
          </p:nvGrpSpPr>
          <p:grpSpPr>
            <a:xfrm>
              <a:off x="4956084" y="5432568"/>
              <a:ext cx="3353809" cy="1122478"/>
              <a:chOff x="25222" y="0"/>
              <a:chExt cx="2166620" cy="1101680"/>
            </a:xfrm>
          </p:grpSpPr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7B17C13D-AEBE-4BED-AEB4-DE27C824CF10}"/>
                  </a:ext>
                </a:extLst>
              </p:cNvPr>
              <p:cNvSpPr/>
              <p:nvPr/>
            </p:nvSpPr>
            <p:spPr>
              <a:xfrm>
                <a:off x="25222" y="0"/>
                <a:ext cx="2166620" cy="1101680"/>
              </a:xfrm>
              <a:custGeom>
                <a:avLst/>
                <a:gdLst>
                  <a:gd name="connsiteX0" fmla="*/ 0 w 2166620"/>
                  <a:gd name="connsiteY0" fmla="*/ 0 h 1101680"/>
                  <a:gd name="connsiteX1" fmla="*/ 584987 w 2166620"/>
                  <a:gd name="connsiteY1" fmla="*/ 0 h 1101680"/>
                  <a:gd name="connsiteX2" fmla="*/ 1104976 w 2166620"/>
                  <a:gd name="connsiteY2" fmla="*/ 0 h 1101680"/>
                  <a:gd name="connsiteX3" fmla="*/ 1689964 w 2166620"/>
                  <a:gd name="connsiteY3" fmla="*/ 0 h 1101680"/>
                  <a:gd name="connsiteX4" fmla="*/ 2166620 w 2166620"/>
                  <a:gd name="connsiteY4" fmla="*/ 0 h 1101680"/>
                  <a:gd name="connsiteX5" fmla="*/ 2166620 w 2166620"/>
                  <a:gd name="connsiteY5" fmla="*/ 539823 h 1101680"/>
                  <a:gd name="connsiteX6" fmla="*/ 2166620 w 2166620"/>
                  <a:gd name="connsiteY6" fmla="*/ 1101680 h 1101680"/>
                  <a:gd name="connsiteX7" fmla="*/ 1624965 w 2166620"/>
                  <a:gd name="connsiteY7" fmla="*/ 1101680 h 1101680"/>
                  <a:gd name="connsiteX8" fmla="*/ 1126642 w 2166620"/>
                  <a:gd name="connsiteY8" fmla="*/ 1101680 h 1101680"/>
                  <a:gd name="connsiteX9" fmla="*/ 541655 w 2166620"/>
                  <a:gd name="connsiteY9" fmla="*/ 1101680 h 1101680"/>
                  <a:gd name="connsiteX10" fmla="*/ 0 w 2166620"/>
                  <a:gd name="connsiteY10" fmla="*/ 1101680 h 1101680"/>
                  <a:gd name="connsiteX11" fmla="*/ 0 w 2166620"/>
                  <a:gd name="connsiteY11" fmla="*/ 528806 h 1101680"/>
                  <a:gd name="connsiteX12" fmla="*/ 0 w 2166620"/>
                  <a:gd name="connsiteY12" fmla="*/ 0 h 11016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66620" h="1101680" extrusionOk="0">
                    <a:moveTo>
                      <a:pt x="0" y="0"/>
                    </a:moveTo>
                    <a:cubicBezTo>
                      <a:pt x="169913" y="-28479"/>
                      <a:pt x="317706" y="23156"/>
                      <a:pt x="584987" y="0"/>
                    </a:cubicBezTo>
                    <a:cubicBezTo>
                      <a:pt x="852268" y="-23156"/>
                      <a:pt x="888219" y="18432"/>
                      <a:pt x="1104976" y="0"/>
                    </a:cubicBezTo>
                    <a:cubicBezTo>
                      <a:pt x="1321733" y="-18432"/>
                      <a:pt x="1500287" y="22857"/>
                      <a:pt x="1689964" y="0"/>
                    </a:cubicBezTo>
                    <a:cubicBezTo>
                      <a:pt x="1879641" y="-22857"/>
                      <a:pt x="1948611" y="42549"/>
                      <a:pt x="2166620" y="0"/>
                    </a:cubicBezTo>
                    <a:cubicBezTo>
                      <a:pt x="2177946" y="121843"/>
                      <a:pt x="2135790" y="417896"/>
                      <a:pt x="2166620" y="539823"/>
                    </a:cubicBezTo>
                    <a:cubicBezTo>
                      <a:pt x="2197450" y="661750"/>
                      <a:pt x="2139487" y="851650"/>
                      <a:pt x="2166620" y="1101680"/>
                    </a:cubicBezTo>
                    <a:cubicBezTo>
                      <a:pt x="2003098" y="1108257"/>
                      <a:pt x="1758765" y="1052309"/>
                      <a:pt x="1624965" y="1101680"/>
                    </a:cubicBezTo>
                    <a:cubicBezTo>
                      <a:pt x="1491166" y="1151051"/>
                      <a:pt x="1259388" y="1061792"/>
                      <a:pt x="1126642" y="1101680"/>
                    </a:cubicBezTo>
                    <a:cubicBezTo>
                      <a:pt x="993896" y="1141568"/>
                      <a:pt x="696884" y="1065621"/>
                      <a:pt x="541655" y="1101680"/>
                    </a:cubicBezTo>
                    <a:cubicBezTo>
                      <a:pt x="386426" y="1137739"/>
                      <a:pt x="197063" y="1037734"/>
                      <a:pt x="0" y="1101680"/>
                    </a:cubicBezTo>
                    <a:cubicBezTo>
                      <a:pt x="-56820" y="887702"/>
                      <a:pt x="59353" y="768103"/>
                      <a:pt x="0" y="528806"/>
                    </a:cubicBezTo>
                    <a:cubicBezTo>
                      <a:pt x="-59353" y="289509"/>
                      <a:pt x="15067" y="260019"/>
                      <a:pt x="0" y="0"/>
                    </a:cubicBezTo>
                    <a:close/>
                  </a:path>
                </a:pathLst>
              </a:custGeom>
              <a:noFill/>
              <a:ln w="19050" cap="flat" cmpd="sng" algn="ctr">
                <a:solidFill>
                  <a:sysClr val="windowText" lastClr="000000"/>
                </a:solidFill>
                <a:prstDash val="solid"/>
                <a:miter lim="800000"/>
                <a:extLst>
                  <a:ext uri="{C807C97D-BFC1-408E-A445-0C87EB9F89A2}">
                    <ask:lineSketchStyleProps xmlns:ask="http://schemas.microsoft.com/office/drawing/2018/sketchyshapes" sd="2254215789">
                      <a:prstGeom prst="rect">
                        <a:avLst/>
                      </a:prstGeom>
                      <ask:type>
                        <ask:lineSketchScribble/>
                      </ask:type>
                    </ask:lineSketchStyleProps>
                  </a:ext>
                </a:extLst>
              </a:ln>
              <a:effectLst/>
            </p:spPr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54" name="Picture 53">
                <a:extLst>
                  <a:ext uri="{FF2B5EF4-FFF2-40B4-BE49-F238E27FC236}">
                    <a16:creationId xmlns:a16="http://schemas.microsoft.com/office/drawing/2014/main" id="{1B3FBFAF-1094-4638-B4D1-18721DC60C5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6396"/>
              <a:stretch/>
            </p:blipFill>
            <p:spPr bwMode="auto">
              <a:xfrm>
                <a:off x="91238" y="66170"/>
                <a:ext cx="440690" cy="734060"/>
              </a:xfrm>
              <a:prstGeom prst="rect">
                <a:avLst/>
              </a:prstGeom>
              <a:noFill/>
              <a:ln>
                <a:noFill/>
              </a:ln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87033AF0-76B3-4E17-8AAB-7F0164600A3C}"/>
                  </a:ext>
                </a:extLst>
              </p:cNvPr>
              <p:cNvSpPr/>
              <p:nvPr/>
            </p:nvSpPr>
            <p:spPr>
              <a:xfrm>
                <a:off x="1030070" y="315377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6" name="Rectangle 55">
                <a:extLst>
                  <a:ext uri="{FF2B5EF4-FFF2-40B4-BE49-F238E27FC236}">
                    <a16:creationId xmlns:a16="http://schemas.microsoft.com/office/drawing/2014/main" id="{CDDB7D3F-6CC4-4188-892E-830F5F17BD04}"/>
                  </a:ext>
                </a:extLst>
              </p:cNvPr>
              <p:cNvSpPr/>
              <p:nvPr/>
            </p:nvSpPr>
            <p:spPr>
              <a:xfrm>
                <a:off x="1042220" y="409100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4583764B-B7C8-4FC3-AF85-05D9323CC549}"/>
                  </a:ext>
                </a:extLst>
              </p:cNvPr>
              <p:cNvSpPr/>
              <p:nvPr/>
            </p:nvSpPr>
            <p:spPr>
              <a:xfrm>
                <a:off x="1012864" y="789168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58" name="Text Box 2">
            <a:extLst>
              <a:ext uri="{FF2B5EF4-FFF2-40B4-BE49-F238E27FC236}">
                <a16:creationId xmlns:a16="http://schemas.microsoft.com/office/drawing/2014/main" id="{BED872AD-D9D0-4A03-8697-CF90AACFB4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7264" y="5250032"/>
            <a:ext cx="1125722" cy="268219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AE" sz="105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التغذية الراجعة</a:t>
            </a:r>
            <a:endParaRPr lang="en-AE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solidFill>
                  <a:srgbClr val="000000"/>
                </a:solidFill>
                <a:effectLst/>
                <a:latin typeface="Cavolini" panose="0300050204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A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9" name="Text Box 2">
            <a:extLst>
              <a:ext uri="{FF2B5EF4-FFF2-40B4-BE49-F238E27FC236}">
                <a16:creationId xmlns:a16="http://schemas.microsoft.com/office/drawing/2014/main" id="{944CFE51-4BAB-4C63-AD1B-CB84EA9CE6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2910" y="5193564"/>
            <a:ext cx="1125722" cy="268219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AE" sz="105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التغذية الراجعة</a:t>
            </a:r>
            <a:endParaRPr lang="en-AE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solidFill>
                  <a:srgbClr val="000000"/>
                </a:solidFill>
                <a:effectLst/>
                <a:latin typeface="Cavolini" panose="0300050204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A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233B4912-9A63-47FE-818D-9BF7D9911619}"/>
              </a:ext>
            </a:extLst>
          </p:cNvPr>
          <p:cNvSpPr/>
          <p:nvPr/>
        </p:nvSpPr>
        <p:spPr>
          <a:xfrm>
            <a:off x="781041" y="1296809"/>
            <a:ext cx="3528114" cy="44020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أكتب كلمات تحتوي حرف الصاد من القصص</a:t>
            </a: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54B2BEE8-C405-4F5A-B944-0CC73208C217}"/>
              </a:ext>
            </a:extLst>
          </p:cNvPr>
          <p:cNvGrpSpPr/>
          <p:nvPr/>
        </p:nvGrpSpPr>
        <p:grpSpPr>
          <a:xfrm>
            <a:off x="4572000" y="826863"/>
            <a:ext cx="4295298" cy="349002"/>
            <a:chOff x="4514543" y="721173"/>
            <a:chExt cx="4446287" cy="349002"/>
          </a:xfrm>
        </p:grpSpPr>
        <p:sp>
          <p:nvSpPr>
            <p:cNvPr id="62" name="Rectangle: Rounded Corners 61">
              <a:extLst>
                <a:ext uri="{FF2B5EF4-FFF2-40B4-BE49-F238E27FC236}">
                  <a16:creationId xmlns:a16="http://schemas.microsoft.com/office/drawing/2014/main" id="{A4C9E4B6-0AD6-4FAF-907E-A90692A40287}"/>
                </a:ext>
              </a:extLst>
            </p:cNvPr>
            <p:cNvSpPr/>
            <p:nvPr/>
          </p:nvSpPr>
          <p:spPr>
            <a:xfrm>
              <a:off x="4514543" y="721173"/>
              <a:ext cx="4446287" cy="349002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200" b="1" i="0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أن يكتب المتعلم كلمات تحتوي على الحرف كتابة صحيحة .</a:t>
              </a:r>
              <a:endParaRPr kumimoji="0" lang="en-US" sz="12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3" name="Smiley Face 62">
              <a:extLst>
                <a:ext uri="{FF2B5EF4-FFF2-40B4-BE49-F238E27FC236}">
                  <a16:creationId xmlns:a16="http://schemas.microsoft.com/office/drawing/2014/main" id="{97DE2457-E167-41A2-9FC7-F6911EA9B0F3}"/>
                </a:ext>
              </a:extLst>
            </p:cNvPr>
            <p:cNvSpPr/>
            <p:nvPr/>
          </p:nvSpPr>
          <p:spPr>
            <a:xfrm>
              <a:off x="5589067" y="768011"/>
              <a:ext cx="265261" cy="242487"/>
            </a:xfrm>
            <a:prstGeom prst="smileyFace">
              <a:avLst>
                <a:gd name="adj" fmla="val -4653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64" name="Smiley Face 63">
              <a:extLst>
                <a:ext uri="{FF2B5EF4-FFF2-40B4-BE49-F238E27FC236}">
                  <a16:creationId xmlns:a16="http://schemas.microsoft.com/office/drawing/2014/main" id="{088A2198-1BA0-4A21-B7F5-F0111ED48AE2}"/>
                </a:ext>
              </a:extLst>
            </p:cNvPr>
            <p:cNvSpPr/>
            <p:nvPr/>
          </p:nvSpPr>
          <p:spPr>
            <a:xfrm>
              <a:off x="4745534" y="771363"/>
              <a:ext cx="265261" cy="242487"/>
            </a:xfrm>
            <a:prstGeom prst="smileyFac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65" name="Smiley Face 64">
              <a:extLst>
                <a:ext uri="{FF2B5EF4-FFF2-40B4-BE49-F238E27FC236}">
                  <a16:creationId xmlns:a16="http://schemas.microsoft.com/office/drawing/2014/main" id="{39E3C434-D2B5-4F61-87A1-66BA6F31CC50}"/>
                </a:ext>
              </a:extLst>
            </p:cNvPr>
            <p:cNvSpPr/>
            <p:nvPr/>
          </p:nvSpPr>
          <p:spPr>
            <a:xfrm>
              <a:off x="5157798" y="774269"/>
              <a:ext cx="265261" cy="242487"/>
            </a:xfrm>
            <a:prstGeom prst="smileyFace">
              <a:avLst>
                <a:gd name="adj" fmla="val 554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63238A35-60A2-487F-A0DF-7DE31A280740}"/>
              </a:ext>
            </a:extLst>
          </p:cNvPr>
          <p:cNvGrpSpPr/>
          <p:nvPr/>
        </p:nvGrpSpPr>
        <p:grpSpPr>
          <a:xfrm>
            <a:off x="358927" y="845598"/>
            <a:ext cx="4100810" cy="349002"/>
            <a:chOff x="4514543" y="721173"/>
            <a:chExt cx="4446287" cy="349002"/>
          </a:xfrm>
        </p:grpSpPr>
        <p:sp>
          <p:nvSpPr>
            <p:cNvPr id="68" name="Rectangle: Rounded Corners 67">
              <a:extLst>
                <a:ext uri="{FF2B5EF4-FFF2-40B4-BE49-F238E27FC236}">
                  <a16:creationId xmlns:a16="http://schemas.microsoft.com/office/drawing/2014/main" id="{C23555AD-D2E8-4026-B5EB-6595DEB22DA5}"/>
                </a:ext>
              </a:extLst>
            </p:cNvPr>
            <p:cNvSpPr/>
            <p:nvPr/>
          </p:nvSpPr>
          <p:spPr>
            <a:xfrm>
              <a:off x="4514543" y="721173"/>
              <a:ext cx="4446287" cy="349002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200" b="1" i="0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أن يكتب المتعلم كلمات تحتوي على الحرف كتابة صحيحة .</a:t>
              </a:r>
              <a:endParaRPr kumimoji="0" lang="en-US" sz="12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9" name="Smiley Face 68">
              <a:extLst>
                <a:ext uri="{FF2B5EF4-FFF2-40B4-BE49-F238E27FC236}">
                  <a16:creationId xmlns:a16="http://schemas.microsoft.com/office/drawing/2014/main" id="{60B5E732-D516-4D39-A2BF-40A495871CF0}"/>
                </a:ext>
              </a:extLst>
            </p:cNvPr>
            <p:cNvSpPr/>
            <p:nvPr/>
          </p:nvSpPr>
          <p:spPr>
            <a:xfrm>
              <a:off x="5589067" y="768011"/>
              <a:ext cx="265261" cy="242487"/>
            </a:xfrm>
            <a:prstGeom prst="smileyFace">
              <a:avLst>
                <a:gd name="adj" fmla="val -4653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70" name="Smiley Face 69">
              <a:extLst>
                <a:ext uri="{FF2B5EF4-FFF2-40B4-BE49-F238E27FC236}">
                  <a16:creationId xmlns:a16="http://schemas.microsoft.com/office/drawing/2014/main" id="{689677F7-AAFF-4730-B4A3-E6F212052C3A}"/>
                </a:ext>
              </a:extLst>
            </p:cNvPr>
            <p:cNvSpPr/>
            <p:nvPr/>
          </p:nvSpPr>
          <p:spPr>
            <a:xfrm>
              <a:off x="4745534" y="771363"/>
              <a:ext cx="265261" cy="242487"/>
            </a:xfrm>
            <a:prstGeom prst="smileyFac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71" name="Smiley Face 70">
              <a:extLst>
                <a:ext uri="{FF2B5EF4-FFF2-40B4-BE49-F238E27FC236}">
                  <a16:creationId xmlns:a16="http://schemas.microsoft.com/office/drawing/2014/main" id="{AA3138B6-AF16-4EB8-972C-29645C088617}"/>
                </a:ext>
              </a:extLst>
            </p:cNvPr>
            <p:cNvSpPr/>
            <p:nvPr/>
          </p:nvSpPr>
          <p:spPr>
            <a:xfrm>
              <a:off x="5157798" y="774269"/>
              <a:ext cx="265261" cy="242487"/>
            </a:xfrm>
            <a:prstGeom prst="smileyFace">
              <a:avLst>
                <a:gd name="adj" fmla="val 554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</p:grpSp>
    </p:spTree>
    <p:extLst>
      <p:ext uri="{BB962C8B-B14F-4D97-AF65-F5344CB8AC3E}">
        <p14:creationId xmlns:p14="http://schemas.microsoft.com/office/powerpoint/2010/main" val="3308278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>
            <a:extLst>
              <a:ext uri="{FF2B5EF4-FFF2-40B4-BE49-F238E27FC236}">
                <a16:creationId xmlns:a16="http://schemas.microsoft.com/office/drawing/2014/main" id="{136B35A0-4CF7-4B26-9694-7936EC9CCECF}"/>
              </a:ext>
            </a:extLst>
          </p:cNvPr>
          <p:cNvSpPr/>
          <p:nvPr/>
        </p:nvSpPr>
        <p:spPr>
          <a:xfrm>
            <a:off x="129120" y="244036"/>
            <a:ext cx="4290059" cy="6292738"/>
          </a:xfrm>
          <a:prstGeom prst="rect">
            <a:avLst/>
          </a:prstGeom>
          <a:noFill/>
          <a:ln w="28575">
            <a:prstDash val="dash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3A41248B-BEFA-1409-0DA5-78FA588D0629}"/>
              </a:ext>
            </a:extLst>
          </p:cNvPr>
          <p:cNvCxnSpPr>
            <a:cxnSpLocks/>
          </p:cNvCxnSpPr>
          <p:nvPr/>
        </p:nvCxnSpPr>
        <p:spPr>
          <a:xfrm flipH="1">
            <a:off x="318606" y="2456946"/>
            <a:ext cx="3912516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4572000" y="244036"/>
            <a:ext cx="4376413" cy="6319684"/>
          </a:xfrm>
          <a:prstGeom prst="rect">
            <a:avLst/>
          </a:prstGeom>
          <a:ln w="28575">
            <a:prstDash val="dash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D019CD-6766-8E82-7601-280B29C256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12996" r="14751" b="12740"/>
          <a:stretch>
            <a:fillRect/>
          </a:stretch>
        </p:blipFill>
        <p:spPr bwMode="auto">
          <a:xfrm>
            <a:off x="2099631" y="388854"/>
            <a:ext cx="485775" cy="4127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92B8F227-8EFD-B4A6-9122-BD8C4A681D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3723" y="305712"/>
            <a:ext cx="2339754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BH" altLang="en-US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مدرسة مزيد الجديدة روضة وحلقة أولى </a:t>
            </a:r>
            <a:endParaRPr kumimoji="0" lang="ar-BH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E3E1FBA-CD91-D4A6-7E22-339EB0FEF1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8189" y="482804"/>
            <a:ext cx="2339752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95425" algn="r"/>
                <a:tab pos="2971800" algn="ctr"/>
                <a:tab pos="5943600" algn="r"/>
              </a:tabLst>
            </a:pPr>
            <a: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 </a:t>
            </a:r>
            <a:r>
              <a:rPr kumimoji="0" lang="en-US" altLang="en-US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Mezyad</a:t>
            </a:r>
            <a:r>
              <a:rPr kumimoji="0" lang="en-US" altLang="en-US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School KG &amp; C1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C9261CE3-3203-2376-F475-395EA0A7BF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8720" y="294280"/>
            <a:ext cx="1796652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ar-BH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مدرسة مزيد الجديدة روضة وحلقة أولى </a:t>
            </a:r>
            <a:endParaRPr kumimoji="0" lang="ar-BH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6262379C-D99F-0E5C-79FF-8561506995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9206" y="492379"/>
            <a:ext cx="1796651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95425" algn="r"/>
                <a:tab pos="2971800" algn="ctr"/>
                <a:tab pos="5943600" algn="r"/>
              </a:tabLst>
            </a:pP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 </a:t>
            </a:r>
            <a:r>
              <a:rPr kumimoji="0" lang="en-US" altLang="en-US" sz="1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Mezyad</a:t>
            </a:r>
            <a:r>
              <a:rPr kumimoji="0" lang="en-US" altLang="en-US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School KG &amp; C1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22AC8C0-E01B-D617-8216-C7A4B6A36AD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12996" r="14751" b="12740"/>
          <a:stretch>
            <a:fillRect/>
          </a:stretch>
        </p:blipFill>
        <p:spPr bwMode="auto">
          <a:xfrm>
            <a:off x="6468673" y="323903"/>
            <a:ext cx="485775" cy="412725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9C1F1BC4-053A-531A-4457-8210368E3505}"/>
              </a:ext>
            </a:extLst>
          </p:cNvPr>
          <p:cNvSpPr/>
          <p:nvPr/>
        </p:nvSpPr>
        <p:spPr>
          <a:xfrm>
            <a:off x="4532319" y="360988"/>
            <a:ext cx="189667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1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+mj-cs"/>
              </a:rPr>
              <a:t>اسمي الجميل:................</a:t>
            </a:r>
            <a:endParaRPr lang="en-US" sz="1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+mj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5D4723F-DC29-5CA1-3462-F2810856A1A4}"/>
              </a:ext>
            </a:extLst>
          </p:cNvPr>
          <p:cNvSpPr/>
          <p:nvPr/>
        </p:nvSpPr>
        <p:spPr>
          <a:xfrm>
            <a:off x="229044" y="401363"/>
            <a:ext cx="189667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1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+mj-cs"/>
              </a:rPr>
              <a:t>اسمي الجميل:................</a:t>
            </a:r>
            <a:endParaRPr lang="en-US" sz="1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+mj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162AF09-FA74-BA1E-5870-A99FC7E9C12A}"/>
              </a:ext>
            </a:extLst>
          </p:cNvPr>
          <p:cNvSpPr txBox="1"/>
          <p:nvPr/>
        </p:nvSpPr>
        <p:spPr>
          <a:xfrm>
            <a:off x="4585088" y="1369760"/>
            <a:ext cx="43502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AE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AE" sz="1600" b="1" dirty="0">
                <a:latin typeface="Calibri" panose="020F0502020204030204" pitchFamily="34" charset="0"/>
                <a:cs typeface="Calibri" panose="020F0502020204030204" pitchFamily="34" charset="0"/>
              </a:rPr>
              <a:t>أَقْرَأُ حَرْفَ ( ص) بِالْحَرَكات الْمُخْتَلِفَة، ثٌمَّ أَنْسَخُ الْحَرْف:</a:t>
            </a:r>
            <a:endParaRPr lang="en-US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C0D35F81-2D7D-DA0F-9099-6E3D0A19E6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8274279"/>
              </p:ext>
            </p:extLst>
          </p:nvPr>
        </p:nvGraphicFramePr>
        <p:xfrm>
          <a:off x="4726327" y="1914595"/>
          <a:ext cx="3960696" cy="3486259"/>
        </p:xfrm>
        <a:graphic>
          <a:graphicData uri="http://schemas.openxmlformats.org/drawingml/2006/table">
            <a:tbl>
              <a:tblPr firstRow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660116">
                  <a:extLst>
                    <a:ext uri="{9D8B030D-6E8A-4147-A177-3AD203B41FA5}">
                      <a16:colId xmlns:a16="http://schemas.microsoft.com/office/drawing/2014/main" val="3328483722"/>
                    </a:ext>
                  </a:extLst>
                </a:gridCol>
                <a:gridCol w="660116">
                  <a:extLst>
                    <a:ext uri="{9D8B030D-6E8A-4147-A177-3AD203B41FA5}">
                      <a16:colId xmlns:a16="http://schemas.microsoft.com/office/drawing/2014/main" val="2308427386"/>
                    </a:ext>
                  </a:extLst>
                </a:gridCol>
                <a:gridCol w="660116">
                  <a:extLst>
                    <a:ext uri="{9D8B030D-6E8A-4147-A177-3AD203B41FA5}">
                      <a16:colId xmlns:a16="http://schemas.microsoft.com/office/drawing/2014/main" val="2163159933"/>
                    </a:ext>
                  </a:extLst>
                </a:gridCol>
                <a:gridCol w="660116">
                  <a:extLst>
                    <a:ext uri="{9D8B030D-6E8A-4147-A177-3AD203B41FA5}">
                      <a16:colId xmlns:a16="http://schemas.microsoft.com/office/drawing/2014/main" val="456112067"/>
                    </a:ext>
                  </a:extLst>
                </a:gridCol>
                <a:gridCol w="660116">
                  <a:extLst>
                    <a:ext uri="{9D8B030D-6E8A-4147-A177-3AD203B41FA5}">
                      <a16:colId xmlns:a16="http://schemas.microsoft.com/office/drawing/2014/main" val="59879641"/>
                    </a:ext>
                  </a:extLst>
                </a:gridCol>
                <a:gridCol w="660116">
                  <a:extLst>
                    <a:ext uri="{9D8B030D-6E8A-4147-A177-3AD203B41FA5}">
                      <a16:colId xmlns:a16="http://schemas.microsoft.com/office/drawing/2014/main" val="627774077"/>
                    </a:ext>
                  </a:extLst>
                </a:gridCol>
              </a:tblGrid>
              <a:tr h="891734">
                <a:tc>
                  <a:txBody>
                    <a:bodyPr/>
                    <a:lstStyle/>
                    <a:p>
                      <a:pPr algn="ctr"/>
                      <a:r>
                        <a:rPr lang="ar-AE" sz="2400" b="1" u="none" kern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+mj-cs"/>
                        </a:rPr>
                        <a:t>صي</a:t>
                      </a:r>
                      <a:r>
                        <a:rPr lang="ar-AE" sz="2400" b="1" u="none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+mj-cs"/>
                        </a:rPr>
                        <a:t>ـ</a:t>
                      </a:r>
                      <a:endParaRPr lang="en-US" sz="2400" b="1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400" b="1" u="none" kern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+mj-cs"/>
                        </a:rPr>
                        <a:t>صو</a:t>
                      </a:r>
                      <a:endParaRPr lang="en-US" sz="2400" b="1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400" b="1" u="none" kern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+mj-cs"/>
                        </a:rPr>
                        <a:t>صا</a:t>
                      </a:r>
                      <a:endParaRPr lang="en-US" sz="2400" b="1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400" b="1" u="none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+mj-cs"/>
                        </a:rPr>
                        <a:t>صِ</a:t>
                      </a:r>
                      <a:endParaRPr lang="en-US" sz="2400" b="1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400" b="1" u="none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+mj-cs"/>
                        </a:rPr>
                        <a:t>صُ</a:t>
                      </a:r>
                      <a:endParaRPr lang="en-US" sz="2400" b="1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400" b="1" u="none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+mj-cs"/>
                        </a:rPr>
                        <a:t>صَ</a:t>
                      </a:r>
                      <a:endParaRPr lang="en-US" sz="2400" b="1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7008184"/>
                  </a:ext>
                </a:extLst>
              </a:tr>
              <a:tr h="891734"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6642312"/>
                  </a:ext>
                </a:extLst>
              </a:tr>
              <a:tr h="811057"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4739148"/>
                  </a:ext>
                </a:extLst>
              </a:tr>
              <a:tr h="891734"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6814844"/>
                  </a:ext>
                </a:extLst>
              </a:tr>
            </a:tbl>
          </a:graphicData>
        </a:graphic>
      </p:graphicFrame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F3EF5B4-6578-4484-95D3-60FDD52F077D}"/>
              </a:ext>
            </a:extLst>
          </p:cNvPr>
          <p:cNvCxnSpPr>
            <a:cxnSpLocks/>
          </p:cNvCxnSpPr>
          <p:nvPr/>
        </p:nvCxnSpPr>
        <p:spPr>
          <a:xfrm flipH="1">
            <a:off x="4808902" y="2420888"/>
            <a:ext cx="3795547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F51773A-604A-4C4E-D9C7-D49C29B669FA}"/>
              </a:ext>
            </a:extLst>
          </p:cNvPr>
          <p:cNvCxnSpPr>
            <a:cxnSpLocks/>
          </p:cNvCxnSpPr>
          <p:nvPr/>
        </p:nvCxnSpPr>
        <p:spPr>
          <a:xfrm flipH="1">
            <a:off x="4726327" y="3362361"/>
            <a:ext cx="3960695" cy="0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4">
            <a:extLst>
              <a:ext uri="{FF2B5EF4-FFF2-40B4-BE49-F238E27FC236}">
                <a16:creationId xmlns:a16="http://schemas.microsoft.com/office/drawing/2014/main" id="{52C5C950-463C-33F8-6167-1A47E5049A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347478"/>
              </p:ext>
            </p:extLst>
          </p:nvPr>
        </p:nvGraphicFramePr>
        <p:xfrm>
          <a:off x="120059" y="1874666"/>
          <a:ext cx="4125025" cy="3424342"/>
        </p:xfrm>
        <a:graphic>
          <a:graphicData uri="http://schemas.openxmlformats.org/drawingml/2006/table">
            <a:tbl>
              <a:tblPr firstRow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1067565">
                  <a:extLst>
                    <a:ext uri="{9D8B030D-6E8A-4147-A177-3AD203B41FA5}">
                      <a16:colId xmlns:a16="http://schemas.microsoft.com/office/drawing/2014/main" val="2163159933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456112067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59879641"/>
                    </a:ext>
                  </a:extLst>
                </a:gridCol>
                <a:gridCol w="897220">
                  <a:extLst>
                    <a:ext uri="{9D8B030D-6E8A-4147-A177-3AD203B41FA5}">
                      <a16:colId xmlns:a16="http://schemas.microsoft.com/office/drawing/2014/main" val="627774077"/>
                    </a:ext>
                  </a:extLst>
                </a:gridCol>
              </a:tblGrid>
              <a:tr h="906262">
                <a:tc>
                  <a:txBody>
                    <a:bodyPr/>
                    <a:lstStyle/>
                    <a:p>
                      <a:pPr algn="ctr"/>
                      <a:r>
                        <a:rPr lang="ar-AE" sz="2700" b="1" u="none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+mj-cs"/>
                        </a:rPr>
                        <a:t>صوصُ</a:t>
                      </a:r>
                      <a:endParaRPr lang="en-US" sz="2700" b="1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700" b="1" u="none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+mj-cs"/>
                        </a:rPr>
                        <a:t>صَحْراءُ</a:t>
                      </a:r>
                      <a:endParaRPr lang="en-US" sz="2700" b="1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700" b="1" u="none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+mj-cs"/>
                        </a:rPr>
                        <a:t>حَصيرُ</a:t>
                      </a:r>
                      <a:endParaRPr lang="en-US" sz="2700" b="1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2700" b="1" u="none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+mn-ea"/>
                          <a:cs typeface="+mj-cs"/>
                        </a:rPr>
                        <a:t>صارَ</a:t>
                      </a:r>
                      <a:endParaRPr lang="en-US" sz="3200" b="1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+mj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7008184"/>
                  </a:ext>
                </a:extLst>
              </a:tr>
              <a:tr h="839360"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6642312"/>
                  </a:ext>
                </a:extLst>
              </a:tr>
              <a:tr h="839360"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4739148"/>
                  </a:ext>
                </a:extLst>
              </a:tr>
              <a:tr h="839360"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b="0" u="none" kern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6814844"/>
                  </a:ext>
                </a:extLst>
              </a:tr>
            </a:tbl>
          </a:graphicData>
        </a:graphic>
      </p:graphicFrame>
      <p:sp>
        <p:nvSpPr>
          <p:cNvPr id="23" name="TextBox 22">
            <a:extLst>
              <a:ext uri="{FF2B5EF4-FFF2-40B4-BE49-F238E27FC236}">
                <a16:creationId xmlns:a16="http://schemas.microsoft.com/office/drawing/2014/main" id="{2DF1E124-8D44-6AC9-7327-336B4F520017}"/>
              </a:ext>
            </a:extLst>
          </p:cNvPr>
          <p:cNvSpPr txBox="1"/>
          <p:nvPr/>
        </p:nvSpPr>
        <p:spPr>
          <a:xfrm>
            <a:off x="142209" y="1383859"/>
            <a:ext cx="4283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AE" sz="1600" b="1" dirty="0">
                <a:latin typeface="Calibri" panose="020F0502020204030204" pitchFamily="34" charset="0"/>
                <a:cs typeface="Calibri" panose="020F0502020204030204" pitchFamily="34" charset="0"/>
              </a:rPr>
              <a:t>أَقْرَأُ الْكَلٍمات التّي تَحْتوي عَلى حَرْفَ ( ص)، ثٌمَّ أَنْسَخُ الْكَلِمات:</a:t>
            </a:r>
            <a:endParaRPr lang="en-US" sz="16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7C58B3E0-9B66-4FD8-AC4C-D5B8EDE293FE}"/>
              </a:ext>
            </a:extLst>
          </p:cNvPr>
          <p:cNvCxnSpPr>
            <a:cxnSpLocks/>
          </p:cNvCxnSpPr>
          <p:nvPr/>
        </p:nvCxnSpPr>
        <p:spPr>
          <a:xfrm flipH="1">
            <a:off x="4717267" y="4167267"/>
            <a:ext cx="3960695" cy="0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BC13C671-660F-4570-BA75-CA2B426597AA}"/>
              </a:ext>
            </a:extLst>
          </p:cNvPr>
          <p:cNvCxnSpPr>
            <a:cxnSpLocks/>
          </p:cNvCxnSpPr>
          <p:nvPr/>
        </p:nvCxnSpPr>
        <p:spPr>
          <a:xfrm flipH="1">
            <a:off x="4726328" y="5085184"/>
            <a:ext cx="3960695" cy="0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F81C4563-5E5A-4E98-ABB2-6A25090DB1BC}"/>
              </a:ext>
            </a:extLst>
          </p:cNvPr>
          <p:cNvCxnSpPr>
            <a:cxnSpLocks/>
          </p:cNvCxnSpPr>
          <p:nvPr/>
        </p:nvCxnSpPr>
        <p:spPr>
          <a:xfrm flipH="1">
            <a:off x="283349" y="3390405"/>
            <a:ext cx="3960695" cy="0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BEA8B67D-4267-4435-8AB8-22D3D1F80808}"/>
              </a:ext>
            </a:extLst>
          </p:cNvPr>
          <p:cNvCxnSpPr>
            <a:cxnSpLocks/>
          </p:cNvCxnSpPr>
          <p:nvPr/>
        </p:nvCxnSpPr>
        <p:spPr>
          <a:xfrm flipH="1">
            <a:off x="283350" y="4149080"/>
            <a:ext cx="3960695" cy="0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326B9C87-182E-4FF8-9FD0-8FD1211FADCB}"/>
              </a:ext>
            </a:extLst>
          </p:cNvPr>
          <p:cNvCxnSpPr>
            <a:cxnSpLocks/>
          </p:cNvCxnSpPr>
          <p:nvPr/>
        </p:nvCxnSpPr>
        <p:spPr>
          <a:xfrm flipH="1">
            <a:off x="384904" y="5157192"/>
            <a:ext cx="3960695" cy="0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286F758-82DD-41B7-8E0E-AC7F11F8F70D}"/>
              </a:ext>
            </a:extLst>
          </p:cNvPr>
          <p:cNvGrpSpPr/>
          <p:nvPr/>
        </p:nvGrpSpPr>
        <p:grpSpPr>
          <a:xfrm>
            <a:off x="5076056" y="5532936"/>
            <a:ext cx="3353809" cy="1141831"/>
            <a:chOff x="4956084" y="5432568"/>
            <a:chExt cx="3353809" cy="1141831"/>
          </a:xfrm>
        </p:grpSpPr>
        <p:sp>
          <p:nvSpPr>
            <p:cNvPr id="38" name="Text Box 2">
              <a:extLst>
                <a:ext uri="{FF2B5EF4-FFF2-40B4-BE49-F238E27FC236}">
                  <a16:creationId xmlns:a16="http://schemas.microsoft.com/office/drawing/2014/main" id="{2F70871B-A42F-4F02-BA2F-B95859FE4F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40204" y="5503662"/>
              <a:ext cx="2848575" cy="1070737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لقد أحببت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خطك الجميل .                                                           إتقان المهارة.  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النظافة و الترتيب .                                                    نظام الفقرة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في المرة القادمة ،تذكر أن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تشكل الكلمة.                                                               تضع علامات الترقيم .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تكتب على السطر ،و ملاحظة رسم الحرف.                          تنتبه لنظام الفقرة.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7DA9A267-9C6C-493F-8663-B3C4CFEBCE5F}"/>
                </a:ext>
              </a:extLst>
            </p:cNvPr>
            <p:cNvGrpSpPr/>
            <p:nvPr/>
          </p:nvGrpSpPr>
          <p:grpSpPr>
            <a:xfrm>
              <a:off x="4956084" y="5432568"/>
              <a:ext cx="3353809" cy="1122478"/>
              <a:chOff x="25222" y="0"/>
              <a:chExt cx="2166620" cy="1101680"/>
            </a:xfrm>
          </p:grpSpPr>
          <p:sp>
            <p:nvSpPr>
              <p:cNvPr id="42" name="Rectangle 41">
                <a:extLst>
                  <a:ext uri="{FF2B5EF4-FFF2-40B4-BE49-F238E27FC236}">
                    <a16:creationId xmlns:a16="http://schemas.microsoft.com/office/drawing/2014/main" id="{71EFBEE2-C6BC-4332-8C18-167123C1C88D}"/>
                  </a:ext>
                </a:extLst>
              </p:cNvPr>
              <p:cNvSpPr/>
              <p:nvPr/>
            </p:nvSpPr>
            <p:spPr>
              <a:xfrm>
                <a:off x="25222" y="0"/>
                <a:ext cx="2166620" cy="1101680"/>
              </a:xfrm>
              <a:custGeom>
                <a:avLst/>
                <a:gdLst>
                  <a:gd name="connsiteX0" fmla="*/ 0 w 2166620"/>
                  <a:gd name="connsiteY0" fmla="*/ 0 h 1101680"/>
                  <a:gd name="connsiteX1" fmla="*/ 584987 w 2166620"/>
                  <a:gd name="connsiteY1" fmla="*/ 0 h 1101680"/>
                  <a:gd name="connsiteX2" fmla="*/ 1104976 w 2166620"/>
                  <a:gd name="connsiteY2" fmla="*/ 0 h 1101680"/>
                  <a:gd name="connsiteX3" fmla="*/ 1689964 w 2166620"/>
                  <a:gd name="connsiteY3" fmla="*/ 0 h 1101680"/>
                  <a:gd name="connsiteX4" fmla="*/ 2166620 w 2166620"/>
                  <a:gd name="connsiteY4" fmla="*/ 0 h 1101680"/>
                  <a:gd name="connsiteX5" fmla="*/ 2166620 w 2166620"/>
                  <a:gd name="connsiteY5" fmla="*/ 539823 h 1101680"/>
                  <a:gd name="connsiteX6" fmla="*/ 2166620 w 2166620"/>
                  <a:gd name="connsiteY6" fmla="*/ 1101680 h 1101680"/>
                  <a:gd name="connsiteX7" fmla="*/ 1624965 w 2166620"/>
                  <a:gd name="connsiteY7" fmla="*/ 1101680 h 1101680"/>
                  <a:gd name="connsiteX8" fmla="*/ 1126642 w 2166620"/>
                  <a:gd name="connsiteY8" fmla="*/ 1101680 h 1101680"/>
                  <a:gd name="connsiteX9" fmla="*/ 541655 w 2166620"/>
                  <a:gd name="connsiteY9" fmla="*/ 1101680 h 1101680"/>
                  <a:gd name="connsiteX10" fmla="*/ 0 w 2166620"/>
                  <a:gd name="connsiteY10" fmla="*/ 1101680 h 1101680"/>
                  <a:gd name="connsiteX11" fmla="*/ 0 w 2166620"/>
                  <a:gd name="connsiteY11" fmla="*/ 528806 h 1101680"/>
                  <a:gd name="connsiteX12" fmla="*/ 0 w 2166620"/>
                  <a:gd name="connsiteY12" fmla="*/ 0 h 11016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66620" h="1101680" extrusionOk="0">
                    <a:moveTo>
                      <a:pt x="0" y="0"/>
                    </a:moveTo>
                    <a:cubicBezTo>
                      <a:pt x="169913" y="-28479"/>
                      <a:pt x="317706" y="23156"/>
                      <a:pt x="584987" y="0"/>
                    </a:cubicBezTo>
                    <a:cubicBezTo>
                      <a:pt x="852268" y="-23156"/>
                      <a:pt x="888219" y="18432"/>
                      <a:pt x="1104976" y="0"/>
                    </a:cubicBezTo>
                    <a:cubicBezTo>
                      <a:pt x="1321733" y="-18432"/>
                      <a:pt x="1500287" y="22857"/>
                      <a:pt x="1689964" y="0"/>
                    </a:cubicBezTo>
                    <a:cubicBezTo>
                      <a:pt x="1879641" y="-22857"/>
                      <a:pt x="1948611" y="42549"/>
                      <a:pt x="2166620" y="0"/>
                    </a:cubicBezTo>
                    <a:cubicBezTo>
                      <a:pt x="2177946" y="121843"/>
                      <a:pt x="2135790" y="417896"/>
                      <a:pt x="2166620" y="539823"/>
                    </a:cubicBezTo>
                    <a:cubicBezTo>
                      <a:pt x="2197450" y="661750"/>
                      <a:pt x="2139487" y="851650"/>
                      <a:pt x="2166620" y="1101680"/>
                    </a:cubicBezTo>
                    <a:cubicBezTo>
                      <a:pt x="2003098" y="1108257"/>
                      <a:pt x="1758765" y="1052309"/>
                      <a:pt x="1624965" y="1101680"/>
                    </a:cubicBezTo>
                    <a:cubicBezTo>
                      <a:pt x="1491166" y="1151051"/>
                      <a:pt x="1259388" y="1061792"/>
                      <a:pt x="1126642" y="1101680"/>
                    </a:cubicBezTo>
                    <a:cubicBezTo>
                      <a:pt x="993896" y="1141568"/>
                      <a:pt x="696884" y="1065621"/>
                      <a:pt x="541655" y="1101680"/>
                    </a:cubicBezTo>
                    <a:cubicBezTo>
                      <a:pt x="386426" y="1137739"/>
                      <a:pt x="197063" y="1037734"/>
                      <a:pt x="0" y="1101680"/>
                    </a:cubicBezTo>
                    <a:cubicBezTo>
                      <a:pt x="-56820" y="887702"/>
                      <a:pt x="59353" y="768103"/>
                      <a:pt x="0" y="528806"/>
                    </a:cubicBezTo>
                    <a:cubicBezTo>
                      <a:pt x="-59353" y="289509"/>
                      <a:pt x="15067" y="260019"/>
                      <a:pt x="0" y="0"/>
                    </a:cubicBezTo>
                    <a:close/>
                  </a:path>
                </a:pathLst>
              </a:custGeom>
              <a:noFill/>
              <a:ln w="19050" cap="flat" cmpd="sng" algn="ctr">
                <a:solidFill>
                  <a:sysClr val="windowText" lastClr="000000"/>
                </a:solidFill>
                <a:prstDash val="solid"/>
                <a:miter lim="800000"/>
                <a:extLst>
                  <a:ext uri="{C807C97D-BFC1-408E-A445-0C87EB9F89A2}">
                    <ask:lineSketchStyleProps xmlns:ask="http://schemas.microsoft.com/office/drawing/2018/sketchyshapes" sd="2254215789">
                      <a:prstGeom prst="rect">
                        <a:avLst/>
                      </a:prstGeom>
                      <ask:type>
                        <ask:lineSketchScribble/>
                      </ask:type>
                    </ask:lineSketchStyleProps>
                  </a:ext>
                </a:extLst>
              </a:ln>
              <a:effectLst/>
            </p:spPr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43" name="Picture 42">
                <a:extLst>
                  <a:ext uri="{FF2B5EF4-FFF2-40B4-BE49-F238E27FC236}">
                    <a16:creationId xmlns:a16="http://schemas.microsoft.com/office/drawing/2014/main" id="{6A16AD83-0A33-4805-B135-68B88709773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6396"/>
              <a:stretch/>
            </p:blipFill>
            <p:spPr bwMode="auto">
              <a:xfrm>
                <a:off x="91238" y="66170"/>
                <a:ext cx="440690" cy="734060"/>
              </a:xfrm>
              <a:prstGeom prst="rect">
                <a:avLst/>
              </a:prstGeom>
              <a:noFill/>
              <a:ln>
                <a:noFill/>
              </a:ln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id="{87898E13-110E-46AD-929C-795BD2E5F1BC}"/>
                  </a:ext>
                </a:extLst>
              </p:cNvPr>
              <p:cNvSpPr/>
              <p:nvPr/>
            </p:nvSpPr>
            <p:spPr>
              <a:xfrm>
                <a:off x="1030070" y="315377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id="{40EC4BD5-5CCA-4980-9615-4990E11DEB1F}"/>
                  </a:ext>
                </a:extLst>
              </p:cNvPr>
              <p:cNvSpPr/>
              <p:nvPr/>
            </p:nvSpPr>
            <p:spPr>
              <a:xfrm>
                <a:off x="1042220" y="409100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id="{78B57EDF-1D20-424E-90D4-16F24F093759}"/>
                  </a:ext>
                </a:extLst>
              </p:cNvPr>
              <p:cNvSpPr/>
              <p:nvPr/>
            </p:nvSpPr>
            <p:spPr>
              <a:xfrm>
                <a:off x="1012864" y="789168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47" name="Text Box 2">
            <a:extLst>
              <a:ext uri="{FF2B5EF4-FFF2-40B4-BE49-F238E27FC236}">
                <a16:creationId xmlns:a16="http://schemas.microsoft.com/office/drawing/2014/main" id="{8CA4E2FC-3C93-4B96-9525-9DE0ACD929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12039" y="5467607"/>
            <a:ext cx="1125722" cy="268219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AE" sz="105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التغذية الراجعة</a:t>
            </a:r>
            <a:endParaRPr lang="en-AE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solidFill>
                  <a:srgbClr val="000000"/>
                </a:solidFill>
                <a:effectLst/>
                <a:latin typeface="Cavolini" panose="0300050204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A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5D1CA99E-8352-4093-87E1-AB3B013894B3}"/>
              </a:ext>
            </a:extLst>
          </p:cNvPr>
          <p:cNvGrpSpPr/>
          <p:nvPr/>
        </p:nvGrpSpPr>
        <p:grpSpPr>
          <a:xfrm>
            <a:off x="543275" y="5554511"/>
            <a:ext cx="3353809" cy="1141831"/>
            <a:chOff x="4956084" y="5432568"/>
            <a:chExt cx="3353809" cy="1141831"/>
          </a:xfrm>
        </p:grpSpPr>
        <p:sp>
          <p:nvSpPr>
            <p:cNvPr id="49" name="Text Box 2">
              <a:extLst>
                <a:ext uri="{FF2B5EF4-FFF2-40B4-BE49-F238E27FC236}">
                  <a16:creationId xmlns:a16="http://schemas.microsoft.com/office/drawing/2014/main" id="{22EEB03B-7ACC-40D5-814B-9D10E44556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40204" y="5503662"/>
              <a:ext cx="2848575" cy="1070737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لقد أحببت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خطك الجميل .                                                           إتقان المهارة.  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النظافة و الترتيب .                                                    نظام الفقرة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في المرة القادمة ،تذكر أن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تشكل الكلمة.                                                               تضع علامات الترقيم .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تكتب على السطر ،و ملاحظة رسم الحرف.                          تنتبه لنظام الفقرة.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D28A5E37-8D08-49BA-997C-7AE7B7BEFFD4}"/>
                </a:ext>
              </a:extLst>
            </p:cNvPr>
            <p:cNvGrpSpPr/>
            <p:nvPr/>
          </p:nvGrpSpPr>
          <p:grpSpPr>
            <a:xfrm>
              <a:off x="4956084" y="5432568"/>
              <a:ext cx="3353809" cy="1122478"/>
              <a:chOff x="25222" y="0"/>
              <a:chExt cx="2166620" cy="1101680"/>
            </a:xfrm>
          </p:grpSpPr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437105F5-14E4-4456-B089-591EB0683DF3}"/>
                  </a:ext>
                </a:extLst>
              </p:cNvPr>
              <p:cNvSpPr/>
              <p:nvPr/>
            </p:nvSpPr>
            <p:spPr>
              <a:xfrm>
                <a:off x="25222" y="0"/>
                <a:ext cx="2166620" cy="1101680"/>
              </a:xfrm>
              <a:custGeom>
                <a:avLst/>
                <a:gdLst>
                  <a:gd name="connsiteX0" fmla="*/ 0 w 2166620"/>
                  <a:gd name="connsiteY0" fmla="*/ 0 h 1101680"/>
                  <a:gd name="connsiteX1" fmla="*/ 584987 w 2166620"/>
                  <a:gd name="connsiteY1" fmla="*/ 0 h 1101680"/>
                  <a:gd name="connsiteX2" fmla="*/ 1104976 w 2166620"/>
                  <a:gd name="connsiteY2" fmla="*/ 0 h 1101680"/>
                  <a:gd name="connsiteX3" fmla="*/ 1689964 w 2166620"/>
                  <a:gd name="connsiteY3" fmla="*/ 0 h 1101680"/>
                  <a:gd name="connsiteX4" fmla="*/ 2166620 w 2166620"/>
                  <a:gd name="connsiteY4" fmla="*/ 0 h 1101680"/>
                  <a:gd name="connsiteX5" fmla="*/ 2166620 w 2166620"/>
                  <a:gd name="connsiteY5" fmla="*/ 539823 h 1101680"/>
                  <a:gd name="connsiteX6" fmla="*/ 2166620 w 2166620"/>
                  <a:gd name="connsiteY6" fmla="*/ 1101680 h 1101680"/>
                  <a:gd name="connsiteX7" fmla="*/ 1624965 w 2166620"/>
                  <a:gd name="connsiteY7" fmla="*/ 1101680 h 1101680"/>
                  <a:gd name="connsiteX8" fmla="*/ 1126642 w 2166620"/>
                  <a:gd name="connsiteY8" fmla="*/ 1101680 h 1101680"/>
                  <a:gd name="connsiteX9" fmla="*/ 541655 w 2166620"/>
                  <a:gd name="connsiteY9" fmla="*/ 1101680 h 1101680"/>
                  <a:gd name="connsiteX10" fmla="*/ 0 w 2166620"/>
                  <a:gd name="connsiteY10" fmla="*/ 1101680 h 1101680"/>
                  <a:gd name="connsiteX11" fmla="*/ 0 w 2166620"/>
                  <a:gd name="connsiteY11" fmla="*/ 528806 h 1101680"/>
                  <a:gd name="connsiteX12" fmla="*/ 0 w 2166620"/>
                  <a:gd name="connsiteY12" fmla="*/ 0 h 11016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66620" h="1101680" extrusionOk="0">
                    <a:moveTo>
                      <a:pt x="0" y="0"/>
                    </a:moveTo>
                    <a:cubicBezTo>
                      <a:pt x="169913" y="-28479"/>
                      <a:pt x="317706" y="23156"/>
                      <a:pt x="584987" y="0"/>
                    </a:cubicBezTo>
                    <a:cubicBezTo>
                      <a:pt x="852268" y="-23156"/>
                      <a:pt x="888219" y="18432"/>
                      <a:pt x="1104976" y="0"/>
                    </a:cubicBezTo>
                    <a:cubicBezTo>
                      <a:pt x="1321733" y="-18432"/>
                      <a:pt x="1500287" y="22857"/>
                      <a:pt x="1689964" y="0"/>
                    </a:cubicBezTo>
                    <a:cubicBezTo>
                      <a:pt x="1879641" y="-22857"/>
                      <a:pt x="1948611" y="42549"/>
                      <a:pt x="2166620" y="0"/>
                    </a:cubicBezTo>
                    <a:cubicBezTo>
                      <a:pt x="2177946" y="121843"/>
                      <a:pt x="2135790" y="417896"/>
                      <a:pt x="2166620" y="539823"/>
                    </a:cubicBezTo>
                    <a:cubicBezTo>
                      <a:pt x="2197450" y="661750"/>
                      <a:pt x="2139487" y="851650"/>
                      <a:pt x="2166620" y="1101680"/>
                    </a:cubicBezTo>
                    <a:cubicBezTo>
                      <a:pt x="2003098" y="1108257"/>
                      <a:pt x="1758765" y="1052309"/>
                      <a:pt x="1624965" y="1101680"/>
                    </a:cubicBezTo>
                    <a:cubicBezTo>
                      <a:pt x="1491166" y="1151051"/>
                      <a:pt x="1259388" y="1061792"/>
                      <a:pt x="1126642" y="1101680"/>
                    </a:cubicBezTo>
                    <a:cubicBezTo>
                      <a:pt x="993896" y="1141568"/>
                      <a:pt x="696884" y="1065621"/>
                      <a:pt x="541655" y="1101680"/>
                    </a:cubicBezTo>
                    <a:cubicBezTo>
                      <a:pt x="386426" y="1137739"/>
                      <a:pt x="197063" y="1037734"/>
                      <a:pt x="0" y="1101680"/>
                    </a:cubicBezTo>
                    <a:cubicBezTo>
                      <a:pt x="-56820" y="887702"/>
                      <a:pt x="59353" y="768103"/>
                      <a:pt x="0" y="528806"/>
                    </a:cubicBezTo>
                    <a:cubicBezTo>
                      <a:pt x="-59353" y="289509"/>
                      <a:pt x="15067" y="260019"/>
                      <a:pt x="0" y="0"/>
                    </a:cubicBezTo>
                    <a:close/>
                  </a:path>
                </a:pathLst>
              </a:custGeom>
              <a:noFill/>
              <a:ln w="19050" cap="flat" cmpd="sng" algn="ctr">
                <a:solidFill>
                  <a:sysClr val="windowText" lastClr="000000"/>
                </a:solidFill>
                <a:prstDash val="solid"/>
                <a:miter lim="800000"/>
                <a:extLst>
                  <a:ext uri="{C807C97D-BFC1-408E-A445-0C87EB9F89A2}">
                    <ask:lineSketchStyleProps xmlns:ask="http://schemas.microsoft.com/office/drawing/2018/sketchyshapes" sd="2254215789">
                      <a:prstGeom prst="rect">
                        <a:avLst/>
                      </a:prstGeom>
                      <ask:type>
                        <ask:lineSketchScribble/>
                      </ask:type>
                    </ask:lineSketchStyleProps>
                  </a:ext>
                </a:extLst>
              </a:ln>
              <a:effectLst/>
            </p:spPr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52" name="Picture 51">
                <a:extLst>
                  <a:ext uri="{FF2B5EF4-FFF2-40B4-BE49-F238E27FC236}">
                    <a16:creationId xmlns:a16="http://schemas.microsoft.com/office/drawing/2014/main" id="{8800C9D1-2721-4127-A8D0-D2059E5AAAE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6396"/>
              <a:stretch/>
            </p:blipFill>
            <p:spPr bwMode="auto">
              <a:xfrm>
                <a:off x="91238" y="66170"/>
                <a:ext cx="440690" cy="734060"/>
              </a:xfrm>
              <a:prstGeom prst="rect">
                <a:avLst/>
              </a:prstGeom>
              <a:noFill/>
              <a:ln>
                <a:noFill/>
              </a:ln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7021502E-4E02-44CA-AD94-AD160599B68A}"/>
                  </a:ext>
                </a:extLst>
              </p:cNvPr>
              <p:cNvSpPr/>
              <p:nvPr/>
            </p:nvSpPr>
            <p:spPr>
              <a:xfrm>
                <a:off x="1030070" y="315377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E72A6DBD-AB0F-48F4-83F3-C2FBC2C26291}"/>
                  </a:ext>
                </a:extLst>
              </p:cNvPr>
              <p:cNvSpPr/>
              <p:nvPr/>
            </p:nvSpPr>
            <p:spPr>
              <a:xfrm>
                <a:off x="1042220" y="409100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A084CEA6-35E5-47C2-B4A9-87F7AB5EAD54}"/>
                  </a:ext>
                </a:extLst>
              </p:cNvPr>
              <p:cNvSpPr/>
              <p:nvPr/>
            </p:nvSpPr>
            <p:spPr>
              <a:xfrm>
                <a:off x="1012864" y="789168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56" name="Text Box 2">
            <a:extLst>
              <a:ext uri="{FF2B5EF4-FFF2-40B4-BE49-F238E27FC236}">
                <a16:creationId xmlns:a16="http://schemas.microsoft.com/office/drawing/2014/main" id="{84EF1570-D853-437B-B2A3-74F1B24D92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9258" y="5489182"/>
            <a:ext cx="1125722" cy="268219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AE" sz="105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التغذية الراجعة</a:t>
            </a:r>
            <a:endParaRPr lang="en-AE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solidFill>
                  <a:srgbClr val="000000"/>
                </a:solidFill>
                <a:effectLst/>
                <a:latin typeface="Cavolini" panose="0300050204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A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58BA273E-0DA0-4CE7-88CA-BACD7E062527}"/>
              </a:ext>
            </a:extLst>
          </p:cNvPr>
          <p:cNvGrpSpPr/>
          <p:nvPr/>
        </p:nvGrpSpPr>
        <p:grpSpPr>
          <a:xfrm>
            <a:off x="4644787" y="940295"/>
            <a:ext cx="4322618" cy="349002"/>
            <a:chOff x="4557282" y="730377"/>
            <a:chExt cx="4446287" cy="349002"/>
          </a:xfrm>
        </p:grpSpPr>
        <p:sp>
          <p:nvSpPr>
            <p:cNvPr id="58" name="Rectangle: Rounded Corners 57">
              <a:extLst>
                <a:ext uri="{FF2B5EF4-FFF2-40B4-BE49-F238E27FC236}">
                  <a16:creationId xmlns:a16="http://schemas.microsoft.com/office/drawing/2014/main" id="{210781A6-0BDC-4B8C-A7F7-4C881CDE9DE6}"/>
                </a:ext>
              </a:extLst>
            </p:cNvPr>
            <p:cNvSpPr/>
            <p:nvPr/>
          </p:nvSpPr>
          <p:spPr>
            <a:xfrm>
              <a:off x="4557282" y="730377"/>
              <a:ext cx="4446287" cy="349002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400" b="1" i="0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أن يكتب  المتعلم الحرف كتابة صحيحة .</a:t>
              </a:r>
              <a:endParaRPr kumimoji="0" lang="en-US" sz="14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9" name="Smiley Face 58">
              <a:extLst>
                <a:ext uri="{FF2B5EF4-FFF2-40B4-BE49-F238E27FC236}">
                  <a16:creationId xmlns:a16="http://schemas.microsoft.com/office/drawing/2014/main" id="{6730C2F2-D1A0-4353-B86A-16D9C547F065}"/>
                </a:ext>
              </a:extLst>
            </p:cNvPr>
            <p:cNvSpPr/>
            <p:nvPr/>
          </p:nvSpPr>
          <p:spPr>
            <a:xfrm>
              <a:off x="5589067" y="768011"/>
              <a:ext cx="265261" cy="242487"/>
            </a:xfrm>
            <a:prstGeom prst="smileyFace">
              <a:avLst>
                <a:gd name="adj" fmla="val -4653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60" name="Smiley Face 59">
              <a:extLst>
                <a:ext uri="{FF2B5EF4-FFF2-40B4-BE49-F238E27FC236}">
                  <a16:creationId xmlns:a16="http://schemas.microsoft.com/office/drawing/2014/main" id="{52AF9718-0F94-40CB-A997-BE644AE7C8C9}"/>
                </a:ext>
              </a:extLst>
            </p:cNvPr>
            <p:cNvSpPr/>
            <p:nvPr/>
          </p:nvSpPr>
          <p:spPr>
            <a:xfrm>
              <a:off x="4745534" y="771363"/>
              <a:ext cx="265261" cy="242487"/>
            </a:xfrm>
            <a:prstGeom prst="smileyFac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61" name="Smiley Face 60">
              <a:extLst>
                <a:ext uri="{FF2B5EF4-FFF2-40B4-BE49-F238E27FC236}">
                  <a16:creationId xmlns:a16="http://schemas.microsoft.com/office/drawing/2014/main" id="{D3DC6B93-5EE0-4495-8420-C18AA6018687}"/>
                </a:ext>
              </a:extLst>
            </p:cNvPr>
            <p:cNvSpPr/>
            <p:nvPr/>
          </p:nvSpPr>
          <p:spPr>
            <a:xfrm>
              <a:off x="5157798" y="774269"/>
              <a:ext cx="265261" cy="242487"/>
            </a:xfrm>
            <a:prstGeom prst="smileyFace">
              <a:avLst>
                <a:gd name="adj" fmla="val 554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4BE8B939-1B63-491A-9DDD-FD4EDCCD2541}"/>
              </a:ext>
            </a:extLst>
          </p:cNvPr>
          <p:cNvGrpSpPr/>
          <p:nvPr/>
        </p:nvGrpSpPr>
        <p:grpSpPr>
          <a:xfrm>
            <a:off x="283349" y="966876"/>
            <a:ext cx="4142508" cy="349002"/>
            <a:chOff x="4557282" y="730377"/>
            <a:chExt cx="4446287" cy="349002"/>
          </a:xfrm>
        </p:grpSpPr>
        <p:sp>
          <p:nvSpPr>
            <p:cNvPr id="65" name="Rectangle: Rounded Corners 64">
              <a:extLst>
                <a:ext uri="{FF2B5EF4-FFF2-40B4-BE49-F238E27FC236}">
                  <a16:creationId xmlns:a16="http://schemas.microsoft.com/office/drawing/2014/main" id="{C373AA9D-CBD6-4D06-B0BA-FD10055B82B7}"/>
                </a:ext>
              </a:extLst>
            </p:cNvPr>
            <p:cNvSpPr/>
            <p:nvPr/>
          </p:nvSpPr>
          <p:spPr>
            <a:xfrm>
              <a:off x="4557282" y="730377"/>
              <a:ext cx="4446287" cy="349002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400" b="1" i="0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أن يكتب  المتعلم الكلمات كتابة صحيحة .</a:t>
              </a:r>
              <a:endParaRPr kumimoji="0" lang="en-US" sz="14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6" name="Smiley Face 65">
              <a:extLst>
                <a:ext uri="{FF2B5EF4-FFF2-40B4-BE49-F238E27FC236}">
                  <a16:creationId xmlns:a16="http://schemas.microsoft.com/office/drawing/2014/main" id="{1CAFFFF4-F775-4E73-9BA8-61A432B59BF3}"/>
                </a:ext>
              </a:extLst>
            </p:cNvPr>
            <p:cNvSpPr/>
            <p:nvPr/>
          </p:nvSpPr>
          <p:spPr>
            <a:xfrm>
              <a:off x="5589067" y="768011"/>
              <a:ext cx="265261" cy="242487"/>
            </a:xfrm>
            <a:prstGeom prst="smileyFace">
              <a:avLst>
                <a:gd name="adj" fmla="val -4653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67" name="Smiley Face 66">
              <a:extLst>
                <a:ext uri="{FF2B5EF4-FFF2-40B4-BE49-F238E27FC236}">
                  <a16:creationId xmlns:a16="http://schemas.microsoft.com/office/drawing/2014/main" id="{1AC70231-F00F-4EC3-9A72-030FB07D133B}"/>
                </a:ext>
              </a:extLst>
            </p:cNvPr>
            <p:cNvSpPr/>
            <p:nvPr/>
          </p:nvSpPr>
          <p:spPr>
            <a:xfrm>
              <a:off x="4745534" y="771363"/>
              <a:ext cx="265261" cy="242487"/>
            </a:xfrm>
            <a:prstGeom prst="smileyFac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68" name="Smiley Face 67">
              <a:extLst>
                <a:ext uri="{FF2B5EF4-FFF2-40B4-BE49-F238E27FC236}">
                  <a16:creationId xmlns:a16="http://schemas.microsoft.com/office/drawing/2014/main" id="{98D6C5C8-EC1E-4F67-AB8D-D6ADE5F02738}"/>
                </a:ext>
              </a:extLst>
            </p:cNvPr>
            <p:cNvSpPr/>
            <p:nvPr/>
          </p:nvSpPr>
          <p:spPr>
            <a:xfrm>
              <a:off x="5157798" y="774269"/>
              <a:ext cx="265261" cy="242487"/>
            </a:xfrm>
            <a:prstGeom prst="smileyFace">
              <a:avLst>
                <a:gd name="adj" fmla="val 554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</p:grpSp>
    </p:spTree>
    <p:extLst>
      <p:ext uri="{BB962C8B-B14F-4D97-AF65-F5344CB8AC3E}">
        <p14:creationId xmlns:p14="http://schemas.microsoft.com/office/powerpoint/2010/main" val="24467264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545327" y="216424"/>
            <a:ext cx="4376413" cy="6319684"/>
          </a:xfrm>
          <a:prstGeom prst="rect">
            <a:avLst/>
          </a:prstGeom>
          <a:ln w="28575">
            <a:prstDash val="dash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6B35A0-4CF7-4B26-9694-7936EC9CCECF}"/>
              </a:ext>
            </a:extLst>
          </p:cNvPr>
          <p:cNvSpPr/>
          <p:nvPr/>
        </p:nvSpPr>
        <p:spPr>
          <a:xfrm>
            <a:off x="235722" y="244036"/>
            <a:ext cx="4183457" cy="6292738"/>
          </a:xfrm>
          <a:prstGeom prst="rect">
            <a:avLst/>
          </a:prstGeom>
          <a:noFill/>
          <a:ln w="28575">
            <a:prstDash val="dash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D019CD-6766-8E82-7601-280B29C2566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12996" r="14751" b="12740"/>
          <a:stretch>
            <a:fillRect/>
          </a:stretch>
        </p:blipFill>
        <p:spPr bwMode="auto">
          <a:xfrm>
            <a:off x="1847722" y="290422"/>
            <a:ext cx="485775" cy="41272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92B8F227-8EFD-B4A6-9122-BD8C4A681D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30600" y="305712"/>
            <a:ext cx="2339754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BH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مدرسة مزيد الجديدة روضة وحلقة أولى </a:t>
            </a:r>
            <a:endParaRPr kumimoji="0" lang="ar-BH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E3E1FBA-CD91-D4A6-7E22-339EB0FEF1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5066" y="482804"/>
            <a:ext cx="2339752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95425" algn="r"/>
                <a:tab pos="2971800" algn="ctr"/>
                <a:tab pos="5943600" algn="r"/>
              </a:tabLst>
              <a:defRPr/>
            </a:pPr>
            <a:r>
              <a:rPr kumimoji="0" lang="en-US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 </a:t>
            </a:r>
            <a:r>
              <a:rPr kumimoji="0" lang="en-US" altLang="en-US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Mezyad</a:t>
            </a:r>
            <a:r>
              <a:rPr kumimoji="0" lang="en-US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School KG &amp; C1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C9261CE3-3203-2376-F475-395EA0A7BF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8720" y="294280"/>
            <a:ext cx="1796652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BH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مدرسة مزيد الجديدة روضة وحلقة أولى </a:t>
            </a:r>
            <a:endParaRPr kumimoji="0" lang="ar-BH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6262379C-D99F-0E5C-79FF-8561506995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9206" y="492379"/>
            <a:ext cx="1796651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95425" algn="r"/>
                <a:tab pos="2971800" algn="ctr"/>
                <a:tab pos="5943600" algn="r"/>
              </a:tabLst>
              <a:defRPr/>
            </a:pPr>
            <a:r>
              <a:rPr kumimoji="0" lang="en-US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 </a:t>
            </a:r>
            <a:r>
              <a:rPr kumimoji="0" lang="en-US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Mezyad</a:t>
            </a:r>
            <a:r>
              <a:rPr kumimoji="0" lang="en-US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School KG &amp; C1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22AC8C0-E01B-D617-8216-C7A4B6A36AD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12996" r="14751" b="12740"/>
          <a:stretch>
            <a:fillRect/>
          </a:stretch>
        </p:blipFill>
        <p:spPr bwMode="auto">
          <a:xfrm>
            <a:off x="6472058" y="305712"/>
            <a:ext cx="485775" cy="41272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BCBC931-5EEE-07EE-10AD-D0EE332911A3}"/>
              </a:ext>
            </a:extLst>
          </p:cNvPr>
          <p:cNvSpPr/>
          <p:nvPr/>
        </p:nvSpPr>
        <p:spPr>
          <a:xfrm>
            <a:off x="5194794" y="1224925"/>
            <a:ext cx="3627809" cy="2941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أكتب أشكال حرف (ص) حسب موضعه في الكلمة :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76ED9C9-ECE2-B99B-B6BF-6B7E4743AA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2912836"/>
              </p:ext>
            </p:extLst>
          </p:nvPr>
        </p:nvGraphicFramePr>
        <p:xfrm>
          <a:off x="4953941" y="1572429"/>
          <a:ext cx="3934865" cy="3439414"/>
        </p:xfrm>
        <a:graphic>
          <a:graphicData uri="http://schemas.openxmlformats.org/drawingml/2006/table">
            <a:tbl>
              <a:tblPr rtl="1" firstRow="1" firstCol="1" bandRow="1"/>
              <a:tblGrid>
                <a:gridCol w="890826">
                  <a:extLst>
                    <a:ext uri="{9D8B030D-6E8A-4147-A177-3AD203B41FA5}">
                      <a16:colId xmlns:a16="http://schemas.microsoft.com/office/drawing/2014/main" val="845453385"/>
                    </a:ext>
                  </a:extLst>
                </a:gridCol>
                <a:gridCol w="890826">
                  <a:extLst>
                    <a:ext uri="{9D8B030D-6E8A-4147-A177-3AD203B41FA5}">
                      <a16:colId xmlns:a16="http://schemas.microsoft.com/office/drawing/2014/main" val="2094607012"/>
                    </a:ext>
                  </a:extLst>
                </a:gridCol>
                <a:gridCol w="1098783">
                  <a:extLst>
                    <a:ext uri="{9D8B030D-6E8A-4147-A177-3AD203B41FA5}">
                      <a16:colId xmlns:a16="http://schemas.microsoft.com/office/drawing/2014/main" val="1796571026"/>
                    </a:ext>
                  </a:extLst>
                </a:gridCol>
                <a:gridCol w="1054430">
                  <a:extLst>
                    <a:ext uri="{9D8B030D-6E8A-4147-A177-3AD203B41FA5}">
                      <a16:colId xmlns:a16="http://schemas.microsoft.com/office/drawing/2014/main" val="3380045811"/>
                    </a:ext>
                  </a:extLst>
                </a:gridCol>
              </a:tblGrid>
              <a:tr h="479425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أول الكلمة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وسط الكلمة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6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آخر الكلمة متصل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آخر الكلمة منفصل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4268682"/>
                  </a:ext>
                </a:extLst>
              </a:tr>
              <a:tr h="479425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32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صـ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ـــصـ</a:t>
                      </a:r>
                      <a:endParaRPr lang="en-US" sz="32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ـــص</a:t>
                      </a:r>
                      <a:endParaRPr lang="en-US" sz="32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ص</a:t>
                      </a:r>
                      <a:endParaRPr lang="en-US" sz="32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6808315"/>
                  </a:ext>
                </a:extLst>
              </a:tr>
              <a:tr h="599440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58952569"/>
                  </a:ext>
                </a:extLst>
              </a:tr>
              <a:tr h="576580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2896738"/>
                  </a:ext>
                </a:extLst>
              </a:tr>
              <a:tr h="570865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2196005"/>
                  </a:ext>
                </a:extLst>
              </a:tr>
              <a:tr h="570865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5689069"/>
                  </a:ext>
                </a:extLst>
              </a:tr>
            </a:tbl>
          </a:graphicData>
        </a:graphic>
      </p:graphicFrame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6D811C3-FB01-C735-2EA4-60CBEE92B0F5}"/>
              </a:ext>
            </a:extLst>
          </p:cNvPr>
          <p:cNvSpPr/>
          <p:nvPr/>
        </p:nvSpPr>
        <p:spPr>
          <a:xfrm>
            <a:off x="773048" y="1323135"/>
            <a:ext cx="3590894" cy="2941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أكتب أشكال حرف (ص) حسب موضعه في الكلمة :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D073CAA-1D53-0B5E-4FD0-C96F919B37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0773101"/>
              </p:ext>
            </p:extLst>
          </p:nvPr>
        </p:nvGraphicFramePr>
        <p:xfrm>
          <a:off x="429077" y="1683667"/>
          <a:ext cx="3934865" cy="3439414"/>
        </p:xfrm>
        <a:graphic>
          <a:graphicData uri="http://schemas.openxmlformats.org/drawingml/2006/table">
            <a:tbl>
              <a:tblPr rtl="1" firstRow="1" firstCol="1" bandRow="1"/>
              <a:tblGrid>
                <a:gridCol w="890826">
                  <a:extLst>
                    <a:ext uri="{9D8B030D-6E8A-4147-A177-3AD203B41FA5}">
                      <a16:colId xmlns:a16="http://schemas.microsoft.com/office/drawing/2014/main" val="845453385"/>
                    </a:ext>
                  </a:extLst>
                </a:gridCol>
                <a:gridCol w="890826">
                  <a:extLst>
                    <a:ext uri="{9D8B030D-6E8A-4147-A177-3AD203B41FA5}">
                      <a16:colId xmlns:a16="http://schemas.microsoft.com/office/drawing/2014/main" val="2094607012"/>
                    </a:ext>
                  </a:extLst>
                </a:gridCol>
                <a:gridCol w="1098783">
                  <a:extLst>
                    <a:ext uri="{9D8B030D-6E8A-4147-A177-3AD203B41FA5}">
                      <a16:colId xmlns:a16="http://schemas.microsoft.com/office/drawing/2014/main" val="1796571026"/>
                    </a:ext>
                  </a:extLst>
                </a:gridCol>
                <a:gridCol w="1054430">
                  <a:extLst>
                    <a:ext uri="{9D8B030D-6E8A-4147-A177-3AD203B41FA5}">
                      <a16:colId xmlns:a16="http://schemas.microsoft.com/office/drawing/2014/main" val="3380045811"/>
                    </a:ext>
                  </a:extLst>
                </a:gridCol>
              </a:tblGrid>
              <a:tr h="479425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أول الكلمة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وسط الكلمة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آخر الكلمة متصل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6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آخر الكلمة منفصل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4268682"/>
                  </a:ext>
                </a:extLst>
              </a:tr>
              <a:tr h="479425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32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صـ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ـــصـ</a:t>
                      </a:r>
                      <a:endParaRPr lang="en-US" sz="32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ـــص</a:t>
                      </a:r>
                      <a:endParaRPr lang="en-US" sz="32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32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ص</a:t>
                      </a:r>
                      <a:endParaRPr lang="en-US" sz="3200" b="1" kern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Sakkal Majalla" panose="02000000000000000000" pitchFamily="2" charset="-78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6808315"/>
                  </a:ext>
                </a:extLst>
              </a:tr>
              <a:tr h="599440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58952569"/>
                  </a:ext>
                </a:extLst>
              </a:tr>
              <a:tr h="576580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2896738"/>
                  </a:ext>
                </a:extLst>
              </a:tr>
              <a:tr h="570865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2196005"/>
                  </a:ext>
                </a:extLst>
              </a:tr>
              <a:tr h="570865"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0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ar-AE" sz="1800" b="1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Sakkal Majalla" panose="02000000000000000000" pitchFamily="2" charset="-78"/>
                        </a:rPr>
                        <a:t>................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5689069"/>
                  </a:ext>
                </a:extLst>
              </a:tr>
            </a:tbl>
          </a:graphicData>
        </a:graphic>
      </p:graphicFrame>
      <p:sp>
        <p:nvSpPr>
          <p:cNvPr id="18" name="Rectangle 17">
            <a:extLst>
              <a:ext uri="{FF2B5EF4-FFF2-40B4-BE49-F238E27FC236}">
                <a16:creationId xmlns:a16="http://schemas.microsoft.com/office/drawing/2014/main" id="{76212755-5C1D-4121-6FBB-9391D84FD77C}"/>
              </a:ext>
            </a:extLst>
          </p:cNvPr>
          <p:cNvSpPr/>
          <p:nvPr/>
        </p:nvSpPr>
        <p:spPr>
          <a:xfrm>
            <a:off x="4529966" y="428943"/>
            <a:ext cx="189667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1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+mj-cs"/>
              </a:rPr>
              <a:t>اسمي الجميل:................</a:t>
            </a:r>
            <a:endParaRPr lang="en-US" sz="1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+mj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DDBC9A2-57D6-38B3-D601-F98E373D1D1C}"/>
              </a:ext>
            </a:extLst>
          </p:cNvPr>
          <p:cNvSpPr/>
          <p:nvPr/>
        </p:nvSpPr>
        <p:spPr>
          <a:xfrm>
            <a:off x="96059" y="302296"/>
            <a:ext cx="189667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AE" sz="1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+mj-cs"/>
              </a:rPr>
              <a:t>اسمي الجميل:................</a:t>
            </a:r>
            <a:endParaRPr lang="en-US" sz="1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+mj-cs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F882F06-9D80-C143-ADAE-C68C4B0AC295}"/>
              </a:ext>
            </a:extLst>
          </p:cNvPr>
          <p:cNvCxnSpPr>
            <a:cxnSpLocks/>
          </p:cNvCxnSpPr>
          <p:nvPr/>
        </p:nvCxnSpPr>
        <p:spPr>
          <a:xfrm flipH="1">
            <a:off x="4953941" y="2492896"/>
            <a:ext cx="3795547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9493196-CF16-201E-105A-E1547347C6B9}"/>
              </a:ext>
            </a:extLst>
          </p:cNvPr>
          <p:cNvCxnSpPr>
            <a:cxnSpLocks/>
          </p:cNvCxnSpPr>
          <p:nvPr/>
        </p:nvCxnSpPr>
        <p:spPr>
          <a:xfrm flipH="1">
            <a:off x="483881" y="2636912"/>
            <a:ext cx="3795547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92B1E56-D60A-4362-B669-EC0425914F70}"/>
              </a:ext>
            </a:extLst>
          </p:cNvPr>
          <p:cNvGrpSpPr/>
          <p:nvPr/>
        </p:nvGrpSpPr>
        <p:grpSpPr>
          <a:xfrm>
            <a:off x="5171281" y="5315361"/>
            <a:ext cx="3353809" cy="1141831"/>
            <a:chOff x="4956084" y="5432568"/>
            <a:chExt cx="3353809" cy="1141831"/>
          </a:xfrm>
        </p:grpSpPr>
        <p:sp>
          <p:nvSpPr>
            <p:cNvPr id="21" name="Text Box 2">
              <a:extLst>
                <a:ext uri="{FF2B5EF4-FFF2-40B4-BE49-F238E27FC236}">
                  <a16:creationId xmlns:a16="http://schemas.microsoft.com/office/drawing/2014/main" id="{06368A8A-5D70-48A1-89BF-DEBC3ADD97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40204" y="5503662"/>
              <a:ext cx="2848575" cy="1070737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لقد أحببت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خطك الجميل .                                                           إتقان المهارة.  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النظافة و الترتيب .                                                    نظام الفقرة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في المرة القادمة ،تذكر أن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تشكل الكلمة.                                                               تضع علامات الترقيم .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تكتب على السطر ،و ملاحظة رسم الحرف.                          تنتبه لنظام الفقرة.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EC743517-5C1D-4DB9-AF72-BB201B117671}"/>
                </a:ext>
              </a:extLst>
            </p:cNvPr>
            <p:cNvGrpSpPr/>
            <p:nvPr/>
          </p:nvGrpSpPr>
          <p:grpSpPr>
            <a:xfrm>
              <a:off x="4956084" y="5432568"/>
              <a:ext cx="3353809" cy="1122478"/>
              <a:chOff x="25222" y="0"/>
              <a:chExt cx="2166620" cy="1101680"/>
            </a:xfrm>
          </p:grpSpPr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D631AA55-1436-46C7-9519-BF66D37D147B}"/>
                  </a:ext>
                </a:extLst>
              </p:cNvPr>
              <p:cNvSpPr/>
              <p:nvPr/>
            </p:nvSpPr>
            <p:spPr>
              <a:xfrm>
                <a:off x="25222" y="0"/>
                <a:ext cx="2166620" cy="1101680"/>
              </a:xfrm>
              <a:custGeom>
                <a:avLst/>
                <a:gdLst>
                  <a:gd name="connsiteX0" fmla="*/ 0 w 2166620"/>
                  <a:gd name="connsiteY0" fmla="*/ 0 h 1101680"/>
                  <a:gd name="connsiteX1" fmla="*/ 584987 w 2166620"/>
                  <a:gd name="connsiteY1" fmla="*/ 0 h 1101680"/>
                  <a:gd name="connsiteX2" fmla="*/ 1104976 w 2166620"/>
                  <a:gd name="connsiteY2" fmla="*/ 0 h 1101680"/>
                  <a:gd name="connsiteX3" fmla="*/ 1689964 w 2166620"/>
                  <a:gd name="connsiteY3" fmla="*/ 0 h 1101680"/>
                  <a:gd name="connsiteX4" fmla="*/ 2166620 w 2166620"/>
                  <a:gd name="connsiteY4" fmla="*/ 0 h 1101680"/>
                  <a:gd name="connsiteX5" fmla="*/ 2166620 w 2166620"/>
                  <a:gd name="connsiteY5" fmla="*/ 539823 h 1101680"/>
                  <a:gd name="connsiteX6" fmla="*/ 2166620 w 2166620"/>
                  <a:gd name="connsiteY6" fmla="*/ 1101680 h 1101680"/>
                  <a:gd name="connsiteX7" fmla="*/ 1624965 w 2166620"/>
                  <a:gd name="connsiteY7" fmla="*/ 1101680 h 1101680"/>
                  <a:gd name="connsiteX8" fmla="*/ 1126642 w 2166620"/>
                  <a:gd name="connsiteY8" fmla="*/ 1101680 h 1101680"/>
                  <a:gd name="connsiteX9" fmla="*/ 541655 w 2166620"/>
                  <a:gd name="connsiteY9" fmla="*/ 1101680 h 1101680"/>
                  <a:gd name="connsiteX10" fmla="*/ 0 w 2166620"/>
                  <a:gd name="connsiteY10" fmla="*/ 1101680 h 1101680"/>
                  <a:gd name="connsiteX11" fmla="*/ 0 w 2166620"/>
                  <a:gd name="connsiteY11" fmla="*/ 528806 h 1101680"/>
                  <a:gd name="connsiteX12" fmla="*/ 0 w 2166620"/>
                  <a:gd name="connsiteY12" fmla="*/ 0 h 11016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66620" h="1101680" extrusionOk="0">
                    <a:moveTo>
                      <a:pt x="0" y="0"/>
                    </a:moveTo>
                    <a:cubicBezTo>
                      <a:pt x="169913" y="-28479"/>
                      <a:pt x="317706" y="23156"/>
                      <a:pt x="584987" y="0"/>
                    </a:cubicBezTo>
                    <a:cubicBezTo>
                      <a:pt x="852268" y="-23156"/>
                      <a:pt x="888219" y="18432"/>
                      <a:pt x="1104976" y="0"/>
                    </a:cubicBezTo>
                    <a:cubicBezTo>
                      <a:pt x="1321733" y="-18432"/>
                      <a:pt x="1500287" y="22857"/>
                      <a:pt x="1689964" y="0"/>
                    </a:cubicBezTo>
                    <a:cubicBezTo>
                      <a:pt x="1879641" y="-22857"/>
                      <a:pt x="1948611" y="42549"/>
                      <a:pt x="2166620" y="0"/>
                    </a:cubicBezTo>
                    <a:cubicBezTo>
                      <a:pt x="2177946" y="121843"/>
                      <a:pt x="2135790" y="417896"/>
                      <a:pt x="2166620" y="539823"/>
                    </a:cubicBezTo>
                    <a:cubicBezTo>
                      <a:pt x="2197450" y="661750"/>
                      <a:pt x="2139487" y="851650"/>
                      <a:pt x="2166620" y="1101680"/>
                    </a:cubicBezTo>
                    <a:cubicBezTo>
                      <a:pt x="2003098" y="1108257"/>
                      <a:pt x="1758765" y="1052309"/>
                      <a:pt x="1624965" y="1101680"/>
                    </a:cubicBezTo>
                    <a:cubicBezTo>
                      <a:pt x="1491166" y="1151051"/>
                      <a:pt x="1259388" y="1061792"/>
                      <a:pt x="1126642" y="1101680"/>
                    </a:cubicBezTo>
                    <a:cubicBezTo>
                      <a:pt x="993896" y="1141568"/>
                      <a:pt x="696884" y="1065621"/>
                      <a:pt x="541655" y="1101680"/>
                    </a:cubicBezTo>
                    <a:cubicBezTo>
                      <a:pt x="386426" y="1137739"/>
                      <a:pt x="197063" y="1037734"/>
                      <a:pt x="0" y="1101680"/>
                    </a:cubicBezTo>
                    <a:cubicBezTo>
                      <a:pt x="-56820" y="887702"/>
                      <a:pt x="59353" y="768103"/>
                      <a:pt x="0" y="528806"/>
                    </a:cubicBezTo>
                    <a:cubicBezTo>
                      <a:pt x="-59353" y="289509"/>
                      <a:pt x="15067" y="260019"/>
                      <a:pt x="0" y="0"/>
                    </a:cubicBezTo>
                    <a:close/>
                  </a:path>
                </a:pathLst>
              </a:custGeom>
              <a:noFill/>
              <a:ln w="19050" cap="flat" cmpd="sng" algn="ctr">
                <a:solidFill>
                  <a:sysClr val="windowText" lastClr="000000"/>
                </a:solidFill>
                <a:prstDash val="solid"/>
                <a:miter lim="800000"/>
                <a:extLst>
                  <a:ext uri="{C807C97D-BFC1-408E-A445-0C87EB9F89A2}">
                    <ask:lineSketchStyleProps xmlns:ask="http://schemas.microsoft.com/office/drawing/2018/sketchyshapes" sd="2254215789">
                      <a:prstGeom prst="rect">
                        <a:avLst/>
                      </a:prstGeom>
                      <ask:type>
                        <ask:lineSketchScribble/>
                      </ask:type>
                    </ask:lineSketchStyleProps>
                  </a:ext>
                </a:extLst>
              </a:ln>
              <a:effectLst/>
            </p:spPr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24" name="Picture 23">
                <a:extLst>
                  <a:ext uri="{FF2B5EF4-FFF2-40B4-BE49-F238E27FC236}">
                    <a16:creationId xmlns:a16="http://schemas.microsoft.com/office/drawing/2014/main" id="{183D0B17-2471-4051-BF99-A7D10BE54DF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6396"/>
              <a:stretch/>
            </p:blipFill>
            <p:spPr bwMode="auto">
              <a:xfrm>
                <a:off x="91238" y="66170"/>
                <a:ext cx="440690" cy="734060"/>
              </a:xfrm>
              <a:prstGeom prst="rect">
                <a:avLst/>
              </a:prstGeom>
              <a:noFill/>
              <a:ln>
                <a:noFill/>
              </a:ln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45A62C69-3740-4B48-BDEA-C783F08B0C80}"/>
                  </a:ext>
                </a:extLst>
              </p:cNvPr>
              <p:cNvSpPr/>
              <p:nvPr/>
            </p:nvSpPr>
            <p:spPr>
              <a:xfrm>
                <a:off x="1030070" y="315377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FDD63011-5282-4268-BBF6-771C17900486}"/>
                  </a:ext>
                </a:extLst>
              </p:cNvPr>
              <p:cNvSpPr/>
              <p:nvPr/>
            </p:nvSpPr>
            <p:spPr>
              <a:xfrm>
                <a:off x="1042220" y="409100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01E4B519-AC0A-4615-95FB-14A8D5836F3A}"/>
                  </a:ext>
                </a:extLst>
              </p:cNvPr>
              <p:cNvSpPr/>
              <p:nvPr/>
            </p:nvSpPr>
            <p:spPr>
              <a:xfrm>
                <a:off x="1012864" y="789168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9BE95DD-2954-432F-8631-A4B0FD7B69AF}"/>
              </a:ext>
            </a:extLst>
          </p:cNvPr>
          <p:cNvGrpSpPr/>
          <p:nvPr/>
        </p:nvGrpSpPr>
        <p:grpSpPr>
          <a:xfrm>
            <a:off x="807398" y="5369034"/>
            <a:ext cx="3353809" cy="1141831"/>
            <a:chOff x="4956084" y="5432568"/>
            <a:chExt cx="3353809" cy="1141831"/>
          </a:xfrm>
        </p:grpSpPr>
        <p:sp>
          <p:nvSpPr>
            <p:cNvPr id="29" name="Text Box 2">
              <a:extLst>
                <a:ext uri="{FF2B5EF4-FFF2-40B4-BE49-F238E27FC236}">
                  <a16:creationId xmlns:a16="http://schemas.microsoft.com/office/drawing/2014/main" id="{4B5B7989-843B-4E42-8686-7B18F2A6861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40204" y="5503662"/>
              <a:ext cx="2848575" cy="1070737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لقد أحببت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خطك الجميل .                                                           إتقان المهارة.  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النظافة و الترتيب .                                                    نظام الفقرة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في المرة القادمة ،تذكر أن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تشكل الكلمة.                                                               تضع علامات الترقيم .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تكتب على السطر ،و ملاحظة رسم الحرف.                          تنتبه لنظام الفقرة.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4F99A146-ADAF-4037-A250-A49CBA9D51D8}"/>
                </a:ext>
              </a:extLst>
            </p:cNvPr>
            <p:cNvGrpSpPr/>
            <p:nvPr/>
          </p:nvGrpSpPr>
          <p:grpSpPr>
            <a:xfrm>
              <a:off x="4956084" y="5432568"/>
              <a:ext cx="3353809" cy="1122478"/>
              <a:chOff x="25222" y="0"/>
              <a:chExt cx="2166620" cy="1101680"/>
            </a:xfrm>
          </p:grpSpPr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E0FDF162-A58A-4E51-8D17-13FB13D7C118}"/>
                  </a:ext>
                </a:extLst>
              </p:cNvPr>
              <p:cNvSpPr/>
              <p:nvPr/>
            </p:nvSpPr>
            <p:spPr>
              <a:xfrm>
                <a:off x="25222" y="0"/>
                <a:ext cx="2166620" cy="1101680"/>
              </a:xfrm>
              <a:custGeom>
                <a:avLst/>
                <a:gdLst>
                  <a:gd name="connsiteX0" fmla="*/ 0 w 2166620"/>
                  <a:gd name="connsiteY0" fmla="*/ 0 h 1101680"/>
                  <a:gd name="connsiteX1" fmla="*/ 584987 w 2166620"/>
                  <a:gd name="connsiteY1" fmla="*/ 0 h 1101680"/>
                  <a:gd name="connsiteX2" fmla="*/ 1104976 w 2166620"/>
                  <a:gd name="connsiteY2" fmla="*/ 0 h 1101680"/>
                  <a:gd name="connsiteX3" fmla="*/ 1689964 w 2166620"/>
                  <a:gd name="connsiteY3" fmla="*/ 0 h 1101680"/>
                  <a:gd name="connsiteX4" fmla="*/ 2166620 w 2166620"/>
                  <a:gd name="connsiteY4" fmla="*/ 0 h 1101680"/>
                  <a:gd name="connsiteX5" fmla="*/ 2166620 w 2166620"/>
                  <a:gd name="connsiteY5" fmla="*/ 539823 h 1101680"/>
                  <a:gd name="connsiteX6" fmla="*/ 2166620 w 2166620"/>
                  <a:gd name="connsiteY6" fmla="*/ 1101680 h 1101680"/>
                  <a:gd name="connsiteX7" fmla="*/ 1624965 w 2166620"/>
                  <a:gd name="connsiteY7" fmla="*/ 1101680 h 1101680"/>
                  <a:gd name="connsiteX8" fmla="*/ 1126642 w 2166620"/>
                  <a:gd name="connsiteY8" fmla="*/ 1101680 h 1101680"/>
                  <a:gd name="connsiteX9" fmla="*/ 541655 w 2166620"/>
                  <a:gd name="connsiteY9" fmla="*/ 1101680 h 1101680"/>
                  <a:gd name="connsiteX10" fmla="*/ 0 w 2166620"/>
                  <a:gd name="connsiteY10" fmla="*/ 1101680 h 1101680"/>
                  <a:gd name="connsiteX11" fmla="*/ 0 w 2166620"/>
                  <a:gd name="connsiteY11" fmla="*/ 528806 h 1101680"/>
                  <a:gd name="connsiteX12" fmla="*/ 0 w 2166620"/>
                  <a:gd name="connsiteY12" fmla="*/ 0 h 11016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66620" h="1101680" extrusionOk="0">
                    <a:moveTo>
                      <a:pt x="0" y="0"/>
                    </a:moveTo>
                    <a:cubicBezTo>
                      <a:pt x="169913" y="-28479"/>
                      <a:pt x="317706" y="23156"/>
                      <a:pt x="584987" y="0"/>
                    </a:cubicBezTo>
                    <a:cubicBezTo>
                      <a:pt x="852268" y="-23156"/>
                      <a:pt x="888219" y="18432"/>
                      <a:pt x="1104976" y="0"/>
                    </a:cubicBezTo>
                    <a:cubicBezTo>
                      <a:pt x="1321733" y="-18432"/>
                      <a:pt x="1500287" y="22857"/>
                      <a:pt x="1689964" y="0"/>
                    </a:cubicBezTo>
                    <a:cubicBezTo>
                      <a:pt x="1879641" y="-22857"/>
                      <a:pt x="1948611" y="42549"/>
                      <a:pt x="2166620" y="0"/>
                    </a:cubicBezTo>
                    <a:cubicBezTo>
                      <a:pt x="2177946" y="121843"/>
                      <a:pt x="2135790" y="417896"/>
                      <a:pt x="2166620" y="539823"/>
                    </a:cubicBezTo>
                    <a:cubicBezTo>
                      <a:pt x="2197450" y="661750"/>
                      <a:pt x="2139487" y="851650"/>
                      <a:pt x="2166620" y="1101680"/>
                    </a:cubicBezTo>
                    <a:cubicBezTo>
                      <a:pt x="2003098" y="1108257"/>
                      <a:pt x="1758765" y="1052309"/>
                      <a:pt x="1624965" y="1101680"/>
                    </a:cubicBezTo>
                    <a:cubicBezTo>
                      <a:pt x="1491166" y="1151051"/>
                      <a:pt x="1259388" y="1061792"/>
                      <a:pt x="1126642" y="1101680"/>
                    </a:cubicBezTo>
                    <a:cubicBezTo>
                      <a:pt x="993896" y="1141568"/>
                      <a:pt x="696884" y="1065621"/>
                      <a:pt x="541655" y="1101680"/>
                    </a:cubicBezTo>
                    <a:cubicBezTo>
                      <a:pt x="386426" y="1137739"/>
                      <a:pt x="197063" y="1037734"/>
                      <a:pt x="0" y="1101680"/>
                    </a:cubicBezTo>
                    <a:cubicBezTo>
                      <a:pt x="-56820" y="887702"/>
                      <a:pt x="59353" y="768103"/>
                      <a:pt x="0" y="528806"/>
                    </a:cubicBezTo>
                    <a:cubicBezTo>
                      <a:pt x="-59353" y="289509"/>
                      <a:pt x="15067" y="260019"/>
                      <a:pt x="0" y="0"/>
                    </a:cubicBezTo>
                    <a:close/>
                  </a:path>
                </a:pathLst>
              </a:custGeom>
              <a:noFill/>
              <a:ln w="19050" cap="flat" cmpd="sng" algn="ctr">
                <a:solidFill>
                  <a:sysClr val="windowText" lastClr="000000"/>
                </a:solidFill>
                <a:prstDash val="solid"/>
                <a:miter lim="800000"/>
                <a:extLst>
                  <a:ext uri="{C807C97D-BFC1-408E-A445-0C87EB9F89A2}">
                    <ask:lineSketchStyleProps xmlns:ask="http://schemas.microsoft.com/office/drawing/2018/sketchyshapes" sd="2254215789">
                      <a:prstGeom prst="rect">
                        <a:avLst/>
                      </a:prstGeom>
                      <ask:type>
                        <ask:lineSketchScribble/>
                      </ask:type>
                    </ask:lineSketchStyleProps>
                  </a:ext>
                </a:extLst>
              </a:ln>
              <a:effectLst/>
            </p:spPr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id="{0C3B9EEE-8D27-4A29-87DA-955CCB77F7D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6396"/>
              <a:stretch/>
            </p:blipFill>
            <p:spPr bwMode="auto">
              <a:xfrm>
                <a:off x="91238" y="66170"/>
                <a:ext cx="440690" cy="734060"/>
              </a:xfrm>
              <a:prstGeom prst="rect">
                <a:avLst/>
              </a:prstGeom>
              <a:noFill/>
              <a:ln>
                <a:noFill/>
              </a:ln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AF3252DE-668E-4EEF-9625-C03D2ED1D048}"/>
                  </a:ext>
                </a:extLst>
              </p:cNvPr>
              <p:cNvSpPr/>
              <p:nvPr/>
            </p:nvSpPr>
            <p:spPr>
              <a:xfrm>
                <a:off x="1030070" y="315377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D534C82E-E0BC-44C7-AA81-127D1A6AFF19}"/>
                  </a:ext>
                </a:extLst>
              </p:cNvPr>
              <p:cNvSpPr/>
              <p:nvPr/>
            </p:nvSpPr>
            <p:spPr>
              <a:xfrm>
                <a:off x="1042220" y="409100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D1640FC6-729D-43C9-8BE8-0EFD2910E7F0}"/>
                  </a:ext>
                </a:extLst>
              </p:cNvPr>
              <p:cNvSpPr/>
              <p:nvPr/>
            </p:nvSpPr>
            <p:spPr>
              <a:xfrm>
                <a:off x="1012864" y="789168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36" name="Text Box 2">
            <a:extLst>
              <a:ext uri="{FF2B5EF4-FFF2-40B4-BE49-F238E27FC236}">
                <a16:creationId xmlns:a16="http://schemas.microsoft.com/office/drawing/2014/main" id="{C89BB552-4CC5-4720-9E05-2BF5E1B1F3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30600" y="5262080"/>
            <a:ext cx="1125722" cy="268219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AE" sz="105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التغذية الراجعة</a:t>
            </a:r>
            <a:endParaRPr lang="en-AE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solidFill>
                  <a:srgbClr val="000000"/>
                </a:solidFill>
                <a:effectLst/>
                <a:latin typeface="Cavolini" panose="0300050204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A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 Box 2">
            <a:extLst>
              <a:ext uri="{FF2B5EF4-FFF2-40B4-BE49-F238E27FC236}">
                <a16:creationId xmlns:a16="http://schemas.microsoft.com/office/drawing/2014/main" id="{F92171C5-D380-4997-A1AE-A9D736B680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4187" y="5304181"/>
            <a:ext cx="1125722" cy="268219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AE" sz="105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التغذية الراجعة</a:t>
            </a:r>
            <a:endParaRPr lang="en-AE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solidFill>
                  <a:srgbClr val="000000"/>
                </a:solidFill>
                <a:effectLst/>
                <a:latin typeface="Cavolini" panose="0300050204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A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16B8CB5E-3F54-49E3-ADFF-7447B573B7EB}"/>
              </a:ext>
            </a:extLst>
          </p:cNvPr>
          <p:cNvGrpSpPr/>
          <p:nvPr/>
        </p:nvGrpSpPr>
        <p:grpSpPr>
          <a:xfrm>
            <a:off x="4572000" y="826863"/>
            <a:ext cx="4295298" cy="349002"/>
            <a:chOff x="4514543" y="721173"/>
            <a:chExt cx="4446287" cy="349002"/>
          </a:xfrm>
        </p:grpSpPr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id="{650C5FCF-4421-41AF-BBC9-D7E9589413B9}"/>
                </a:ext>
              </a:extLst>
            </p:cNvPr>
            <p:cNvSpPr/>
            <p:nvPr/>
          </p:nvSpPr>
          <p:spPr>
            <a:xfrm>
              <a:off x="4514543" y="721173"/>
              <a:ext cx="4446287" cy="349002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200" b="1" i="0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أن يكتب المتعلم أشكال الحرف حسب موضعه في الكلمة .</a:t>
              </a:r>
              <a:endParaRPr kumimoji="0" lang="en-US" sz="12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Smiley Face 39">
              <a:extLst>
                <a:ext uri="{FF2B5EF4-FFF2-40B4-BE49-F238E27FC236}">
                  <a16:creationId xmlns:a16="http://schemas.microsoft.com/office/drawing/2014/main" id="{8CD7FE6C-B226-4072-9DD9-38311334A710}"/>
                </a:ext>
              </a:extLst>
            </p:cNvPr>
            <p:cNvSpPr/>
            <p:nvPr/>
          </p:nvSpPr>
          <p:spPr>
            <a:xfrm>
              <a:off x="5589067" y="768011"/>
              <a:ext cx="265261" cy="242487"/>
            </a:xfrm>
            <a:prstGeom prst="smileyFace">
              <a:avLst>
                <a:gd name="adj" fmla="val -4653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42" name="Smiley Face 41">
              <a:extLst>
                <a:ext uri="{FF2B5EF4-FFF2-40B4-BE49-F238E27FC236}">
                  <a16:creationId xmlns:a16="http://schemas.microsoft.com/office/drawing/2014/main" id="{A3585D4D-A97F-4E9C-B568-14A29BD816D8}"/>
                </a:ext>
              </a:extLst>
            </p:cNvPr>
            <p:cNvSpPr/>
            <p:nvPr/>
          </p:nvSpPr>
          <p:spPr>
            <a:xfrm>
              <a:off x="4745534" y="771363"/>
              <a:ext cx="265261" cy="242487"/>
            </a:xfrm>
            <a:prstGeom prst="smileyFac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43" name="Smiley Face 42">
              <a:extLst>
                <a:ext uri="{FF2B5EF4-FFF2-40B4-BE49-F238E27FC236}">
                  <a16:creationId xmlns:a16="http://schemas.microsoft.com/office/drawing/2014/main" id="{C7D74B5D-54B1-45B9-BCED-3FBA9B24B659}"/>
                </a:ext>
              </a:extLst>
            </p:cNvPr>
            <p:cNvSpPr/>
            <p:nvPr/>
          </p:nvSpPr>
          <p:spPr>
            <a:xfrm>
              <a:off x="5157798" y="774269"/>
              <a:ext cx="265261" cy="242487"/>
            </a:xfrm>
            <a:prstGeom prst="smileyFace">
              <a:avLst>
                <a:gd name="adj" fmla="val 554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98AAFABC-A150-474C-A6B1-17AB85AE63C0}"/>
              </a:ext>
            </a:extLst>
          </p:cNvPr>
          <p:cNvGrpSpPr/>
          <p:nvPr/>
        </p:nvGrpSpPr>
        <p:grpSpPr>
          <a:xfrm>
            <a:off x="276701" y="858043"/>
            <a:ext cx="4142477" cy="349002"/>
            <a:chOff x="4514543" y="721173"/>
            <a:chExt cx="4446287" cy="349002"/>
          </a:xfrm>
        </p:grpSpPr>
        <p:sp>
          <p:nvSpPr>
            <p:cNvPr id="50" name="Rectangle: Rounded Corners 49">
              <a:extLst>
                <a:ext uri="{FF2B5EF4-FFF2-40B4-BE49-F238E27FC236}">
                  <a16:creationId xmlns:a16="http://schemas.microsoft.com/office/drawing/2014/main" id="{CF5C2D02-C091-43D4-8126-9B1DCF7AF416}"/>
                </a:ext>
              </a:extLst>
            </p:cNvPr>
            <p:cNvSpPr/>
            <p:nvPr/>
          </p:nvSpPr>
          <p:spPr>
            <a:xfrm>
              <a:off x="4514543" y="721173"/>
              <a:ext cx="4446287" cy="349002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200" b="1" i="0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أن يكتب المتعلم أشكال الحرف حسب موضعه في الكلمة .</a:t>
              </a:r>
              <a:endParaRPr kumimoji="0" lang="en-US" sz="12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1" name="Smiley Face 50">
              <a:extLst>
                <a:ext uri="{FF2B5EF4-FFF2-40B4-BE49-F238E27FC236}">
                  <a16:creationId xmlns:a16="http://schemas.microsoft.com/office/drawing/2014/main" id="{F62E66A4-517D-4D4D-AB18-FEBE7ACDB96B}"/>
                </a:ext>
              </a:extLst>
            </p:cNvPr>
            <p:cNvSpPr/>
            <p:nvPr/>
          </p:nvSpPr>
          <p:spPr>
            <a:xfrm>
              <a:off x="5589067" y="768011"/>
              <a:ext cx="265261" cy="242487"/>
            </a:xfrm>
            <a:prstGeom prst="smileyFace">
              <a:avLst>
                <a:gd name="adj" fmla="val -4653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52" name="Smiley Face 51">
              <a:extLst>
                <a:ext uri="{FF2B5EF4-FFF2-40B4-BE49-F238E27FC236}">
                  <a16:creationId xmlns:a16="http://schemas.microsoft.com/office/drawing/2014/main" id="{2F067B58-2A6C-4FFE-B04C-06D63DE99D5B}"/>
                </a:ext>
              </a:extLst>
            </p:cNvPr>
            <p:cNvSpPr/>
            <p:nvPr/>
          </p:nvSpPr>
          <p:spPr>
            <a:xfrm>
              <a:off x="4745534" y="771363"/>
              <a:ext cx="265261" cy="242487"/>
            </a:xfrm>
            <a:prstGeom prst="smileyFac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53" name="Smiley Face 52">
              <a:extLst>
                <a:ext uri="{FF2B5EF4-FFF2-40B4-BE49-F238E27FC236}">
                  <a16:creationId xmlns:a16="http://schemas.microsoft.com/office/drawing/2014/main" id="{9D34092E-32E4-4AE2-93EB-02A314745EDA}"/>
                </a:ext>
              </a:extLst>
            </p:cNvPr>
            <p:cNvSpPr/>
            <p:nvPr/>
          </p:nvSpPr>
          <p:spPr>
            <a:xfrm>
              <a:off x="5157798" y="774269"/>
              <a:ext cx="265261" cy="242487"/>
            </a:xfrm>
            <a:prstGeom prst="smileyFace">
              <a:avLst>
                <a:gd name="adj" fmla="val 554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</p:grpSp>
    </p:spTree>
    <p:extLst>
      <p:ext uri="{BB962C8B-B14F-4D97-AF65-F5344CB8AC3E}">
        <p14:creationId xmlns:p14="http://schemas.microsoft.com/office/powerpoint/2010/main" val="30424626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31E1299D-7D1D-4961-A857-10CC04BBF3A7}"/>
              </a:ext>
            </a:extLst>
          </p:cNvPr>
          <p:cNvSpPr/>
          <p:nvPr/>
        </p:nvSpPr>
        <p:spPr>
          <a:xfrm>
            <a:off x="195587" y="252186"/>
            <a:ext cx="4376413" cy="6319684"/>
          </a:xfrm>
          <a:prstGeom prst="rect">
            <a:avLst/>
          </a:prstGeom>
          <a:ln w="28575">
            <a:prstDash val="dash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1DE936EA-BE41-463B-B06A-59B785757565}"/>
              </a:ext>
            </a:extLst>
          </p:cNvPr>
          <p:cNvSpPr/>
          <p:nvPr/>
        </p:nvSpPr>
        <p:spPr>
          <a:xfrm>
            <a:off x="4670163" y="269158"/>
            <a:ext cx="4376413" cy="6319684"/>
          </a:xfrm>
          <a:prstGeom prst="rect">
            <a:avLst/>
          </a:prstGeom>
          <a:ln w="28575">
            <a:prstDash val="dash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7B7FC45D-68C4-EE33-5073-B26E7CDE98FD}"/>
              </a:ext>
            </a:extLst>
          </p:cNvPr>
          <p:cNvSpPr/>
          <p:nvPr/>
        </p:nvSpPr>
        <p:spPr>
          <a:xfrm>
            <a:off x="8821359" y="1576283"/>
            <a:ext cx="215137" cy="3405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13F769D-EC79-D9AE-3B39-7F3177F65AC0}"/>
              </a:ext>
            </a:extLst>
          </p:cNvPr>
          <p:cNvSpPr/>
          <p:nvPr/>
        </p:nvSpPr>
        <p:spPr>
          <a:xfrm>
            <a:off x="4384741" y="1384117"/>
            <a:ext cx="215137" cy="3405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F433BED0-D367-4D85-B8CC-DDECEBA888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12996" r="14751" b="12740"/>
          <a:stretch>
            <a:fillRect/>
          </a:stretch>
        </p:blipFill>
        <p:spPr bwMode="auto">
          <a:xfrm>
            <a:off x="1847722" y="290422"/>
            <a:ext cx="485775" cy="412725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Rectangle 3">
            <a:extLst>
              <a:ext uri="{FF2B5EF4-FFF2-40B4-BE49-F238E27FC236}">
                <a16:creationId xmlns:a16="http://schemas.microsoft.com/office/drawing/2014/main" id="{4F61D87E-193A-4156-A2D4-CA4CA778C0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30600" y="305712"/>
            <a:ext cx="2339754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BH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مدرسة مزيد الجديدة روضة وحلقة أولى </a:t>
            </a:r>
            <a:endParaRPr kumimoji="0" lang="ar-BH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" name="Rectangle 4">
            <a:extLst>
              <a:ext uri="{FF2B5EF4-FFF2-40B4-BE49-F238E27FC236}">
                <a16:creationId xmlns:a16="http://schemas.microsoft.com/office/drawing/2014/main" id="{9ADEDBD0-5CEA-4CBF-AFCA-298EBC6A2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5066" y="482804"/>
            <a:ext cx="2339752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95425" algn="r"/>
                <a:tab pos="2971800" algn="ctr"/>
                <a:tab pos="5943600" algn="r"/>
              </a:tabLst>
              <a:defRPr/>
            </a:pPr>
            <a:r>
              <a:rPr kumimoji="0" lang="en-US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 </a:t>
            </a:r>
            <a:r>
              <a:rPr kumimoji="0" lang="en-US" altLang="en-US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Mezyad</a:t>
            </a:r>
            <a:r>
              <a:rPr kumimoji="0" lang="en-US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School KG &amp; C1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6" name="Rectangle 3">
            <a:extLst>
              <a:ext uri="{FF2B5EF4-FFF2-40B4-BE49-F238E27FC236}">
                <a16:creationId xmlns:a16="http://schemas.microsoft.com/office/drawing/2014/main" id="{F7059E3D-2F24-4D14-83BA-1C12F84F64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8720" y="294280"/>
            <a:ext cx="1796652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BH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مدرسة مزيد الجديدة روضة وحلقة أولى </a:t>
            </a:r>
            <a:endParaRPr kumimoji="0" lang="ar-BH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7" name="Rectangle 4">
            <a:extLst>
              <a:ext uri="{FF2B5EF4-FFF2-40B4-BE49-F238E27FC236}">
                <a16:creationId xmlns:a16="http://schemas.microsoft.com/office/drawing/2014/main" id="{513FBE21-A19A-47DD-8419-FE47938D53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9206" y="492379"/>
            <a:ext cx="1796651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95425" algn="r"/>
                <a:tab pos="2971800" algn="ctr"/>
                <a:tab pos="5943600" algn="r"/>
              </a:tabLst>
              <a:defRPr/>
            </a:pPr>
            <a:r>
              <a:rPr kumimoji="0" lang="en-US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 </a:t>
            </a:r>
            <a:r>
              <a:rPr kumimoji="0" lang="en-US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Mezyad</a:t>
            </a:r>
            <a:r>
              <a:rPr kumimoji="0" lang="en-US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School KG &amp; C1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5B6B4745-07D4-44B2-9EF1-F8C57B842D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12996" r="14751" b="12740"/>
          <a:stretch>
            <a:fillRect/>
          </a:stretch>
        </p:blipFill>
        <p:spPr bwMode="auto">
          <a:xfrm>
            <a:off x="6472058" y="305712"/>
            <a:ext cx="485775" cy="412725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Rectangle 58">
            <a:extLst>
              <a:ext uri="{FF2B5EF4-FFF2-40B4-BE49-F238E27FC236}">
                <a16:creationId xmlns:a16="http://schemas.microsoft.com/office/drawing/2014/main" id="{154645F8-6F35-4099-B0AC-6FAF74449B6C}"/>
              </a:ext>
            </a:extLst>
          </p:cNvPr>
          <p:cNvSpPr/>
          <p:nvPr/>
        </p:nvSpPr>
        <p:spPr>
          <a:xfrm>
            <a:off x="4529966" y="428943"/>
            <a:ext cx="189667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اسمي الجميل:................</a:t>
            </a:r>
            <a:endParaRPr kumimoji="0" lang="en-US" sz="16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70DA754E-2ED2-4537-9787-2CC8203EEAA0}"/>
              </a:ext>
            </a:extLst>
          </p:cNvPr>
          <p:cNvSpPr/>
          <p:nvPr/>
        </p:nvSpPr>
        <p:spPr>
          <a:xfrm>
            <a:off x="96059" y="302296"/>
            <a:ext cx="189667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اسمي الجميل:................</a:t>
            </a:r>
            <a:endParaRPr kumimoji="0" lang="en-US" sz="16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34" name="جدول 5">
            <a:extLst>
              <a:ext uri="{FF2B5EF4-FFF2-40B4-BE49-F238E27FC236}">
                <a16:creationId xmlns:a16="http://schemas.microsoft.com/office/drawing/2014/main" id="{A5A7CEDB-70DD-4B5D-B206-BAA5AE2BD8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8512558"/>
              </p:ext>
            </p:extLst>
          </p:nvPr>
        </p:nvGraphicFramePr>
        <p:xfrm>
          <a:off x="4813993" y="2374410"/>
          <a:ext cx="4035915" cy="31376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1948">
                  <a:extLst>
                    <a:ext uri="{9D8B030D-6E8A-4147-A177-3AD203B41FA5}">
                      <a16:colId xmlns:a16="http://schemas.microsoft.com/office/drawing/2014/main" val="1586183424"/>
                    </a:ext>
                  </a:extLst>
                </a:gridCol>
                <a:gridCol w="1278387">
                  <a:extLst>
                    <a:ext uri="{9D8B030D-6E8A-4147-A177-3AD203B41FA5}">
                      <a16:colId xmlns:a16="http://schemas.microsoft.com/office/drawing/2014/main" val="1294413569"/>
                    </a:ext>
                  </a:extLst>
                </a:gridCol>
                <a:gridCol w="1325580">
                  <a:extLst>
                    <a:ext uri="{9D8B030D-6E8A-4147-A177-3AD203B41FA5}">
                      <a16:colId xmlns:a16="http://schemas.microsoft.com/office/drawing/2014/main" val="4205711582"/>
                    </a:ext>
                  </a:extLst>
                </a:gridCol>
              </a:tblGrid>
              <a:tr h="516369">
                <a:tc>
                  <a:txBody>
                    <a:bodyPr/>
                    <a:lstStyle/>
                    <a:p>
                      <a:pPr algn="ctr"/>
                      <a:r>
                        <a:rPr lang="ar-AE" sz="1200" b="1" dirty="0">
                          <a:solidFill>
                            <a:schemeClr val="tx1"/>
                          </a:solidFill>
                        </a:rPr>
                        <a:t>آخر الكلمة متصل و منفصل   ( ـص) (ص)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1200" b="1" dirty="0">
                          <a:solidFill>
                            <a:schemeClr val="tx1"/>
                          </a:solidFill>
                        </a:rPr>
                        <a:t>وسط الكلمة( ــصـ)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1400" b="1" dirty="0">
                          <a:solidFill>
                            <a:schemeClr val="tx1"/>
                          </a:solidFill>
                        </a:rPr>
                        <a:t> أول الكلمة( صـ 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1632598"/>
                  </a:ext>
                </a:extLst>
              </a:tr>
              <a:tr h="1054242"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ar-AE" sz="2000" b="1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ar-AE" sz="2000" b="1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ar-AE" sz="2000" b="1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ar-AE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468645"/>
                  </a:ext>
                </a:extLst>
              </a:tr>
              <a:tr h="1054242"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ar-AE" sz="2000" b="1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ar-AE" sz="2000" b="1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ar-AE" sz="2000" b="1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5907349"/>
                  </a:ext>
                </a:extLst>
              </a:tr>
            </a:tbl>
          </a:graphicData>
        </a:graphic>
      </p:graphicFrame>
      <p:sp>
        <p:nvSpPr>
          <p:cNvPr id="36" name="مربع نص 5">
            <a:extLst>
              <a:ext uri="{FF2B5EF4-FFF2-40B4-BE49-F238E27FC236}">
                <a16:creationId xmlns:a16="http://schemas.microsoft.com/office/drawing/2014/main" id="{C20C085F-7404-407C-AEC2-C00B9BB1FEBC}"/>
              </a:ext>
            </a:extLst>
          </p:cNvPr>
          <p:cNvSpPr txBox="1"/>
          <p:nvPr/>
        </p:nvSpPr>
        <p:spPr>
          <a:xfrm>
            <a:off x="4878021" y="1476156"/>
            <a:ext cx="39606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2400" b="1" dirty="0">
                <a:cs typeface="+mj-cs"/>
              </a:rPr>
              <a:t>صاروخٌ   - عُـصْـفـورٌ  -   مِــقَـصٌّ  -    صَـقْــرٌ  -     بَـصَـلٌ   -  قَـفَـصٌ</a:t>
            </a: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07C6264F-8BE4-4FF8-9C40-F051A97E76A6}"/>
              </a:ext>
            </a:extLst>
          </p:cNvPr>
          <p:cNvSpPr/>
          <p:nvPr/>
        </p:nvSpPr>
        <p:spPr>
          <a:xfrm>
            <a:off x="5144003" y="1170816"/>
            <a:ext cx="3793603" cy="30348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هيا يا صغاري نصنف الكلمات حسب مواقع الحرف في الكلمة 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B7974319-68CB-48A6-ADBA-618C2A2773B8}"/>
              </a:ext>
            </a:extLst>
          </p:cNvPr>
          <p:cNvCxnSpPr>
            <a:cxnSpLocks/>
          </p:cNvCxnSpPr>
          <p:nvPr/>
        </p:nvCxnSpPr>
        <p:spPr>
          <a:xfrm flipH="1">
            <a:off x="4860664" y="3645024"/>
            <a:ext cx="3960695" cy="0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E3084BE4-AE63-4212-AF88-344763E695D8}"/>
              </a:ext>
            </a:extLst>
          </p:cNvPr>
          <p:cNvCxnSpPr>
            <a:cxnSpLocks/>
          </p:cNvCxnSpPr>
          <p:nvPr/>
        </p:nvCxnSpPr>
        <p:spPr>
          <a:xfrm flipH="1">
            <a:off x="4864718" y="4941168"/>
            <a:ext cx="3960695" cy="0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1" name="جدول 5">
            <a:extLst>
              <a:ext uri="{FF2B5EF4-FFF2-40B4-BE49-F238E27FC236}">
                <a16:creationId xmlns:a16="http://schemas.microsoft.com/office/drawing/2014/main" id="{A10248F5-55E5-4717-AA74-94414CF7A2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2333320"/>
              </p:ext>
            </p:extLst>
          </p:nvPr>
        </p:nvGraphicFramePr>
        <p:xfrm>
          <a:off x="319909" y="2278488"/>
          <a:ext cx="4020642" cy="3078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26529">
                  <a:extLst>
                    <a:ext uri="{9D8B030D-6E8A-4147-A177-3AD203B41FA5}">
                      <a16:colId xmlns:a16="http://schemas.microsoft.com/office/drawing/2014/main" val="1586183424"/>
                    </a:ext>
                  </a:extLst>
                </a:gridCol>
                <a:gridCol w="1241386">
                  <a:extLst>
                    <a:ext uri="{9D8B030D-6E8A-4147-A177-3AD203B41FA5}">
                      <a16:colId xmlns:a16="http://schemas.microsoft.com/office/drawing/2014/main" val="1294413569"/>
                    </a:ext>
                  </a:extLst>
                </a:gridCol>
                <a:gridCol w="1352727">
                  <a:extLst>
                    <a:ext uri="{9D8B030D-6E8A-4147-A177-3AD203B41FA5}">
                      <a16:colId xmlns:a16="http://schemas.microsoft.com/office/drawing/2014/main" val="4205711582"/>
                    </a:ext>
                  </a:extLst>
                </a:gridCol>
              </a:tblGrid>
              <a:tr h="444455">
                <a:tc>
                  <a:txBody>
                    <a:bodyPr/>
                    <a:lstStyle/>
                    <a:p>
                      <a:pPr algn="ctr"/>
                      <a:r>
                        <a:rPr lang="ar-AE" sz="1200" b="1" dirty="0">
                          <a:solidFill>
                            <a:schemeClr val="tx1"/>
                          </a:solidFill>
                        </a:rPr>
                        <a:t>آخر الكلمة متصل و منفصل   ( ـص) (ص)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1200" b="1" dirty="0">
                          <a:solidFill>
                            <a:schemeClr val="tx1"/>
                          </a:solidFill>
                        </a:rPr>
                        <a:t>وسط الكلمة( ــصـ)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AE" sz="1400" b="1" dirty="0">
                          <a:solidFill>
                            <a:schemeClr val="tx1"/>
                          </a:solidFill>
                        </a:rPr>
                        <a:t> أول الكلمة( صـ 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1632598"/>
                  </a:ext>
                </a:extLst>
              </a:tr>
              <a:tr h="1124210"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2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ar-AE" sz="2000" b="1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ar-AE" sz="2000" b="1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ar-AE" sz="2000" b="1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ar-AE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468645"/>
                  </a:ext>
                </a:extLst>
              </a:tr>
              <a:tr h="1124210"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ar-AE" sz="2000" b="1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ar-AE" sz="2000" b="1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ar-AE" sz="2000" b="1" dirty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5907349"/>
                  </a:ext>
                </a:extLst>
              </a:tr>
            </a:tbl>
          </a:graphicData>
        </a:graphic>
      </p:graphicFrame>
      <p:sp>
        <p:nvSpPr>
          <p:cNvPr id="62" name="مربع نص 5">
            <a:extLst>
              <a:ext uri="{FF2B5EF4-FFF2-40B4-BE49-F238E27FC236}">
                <a16:creationId xmlns:a16="http://schemas.microsoft.com/office/drawing/2014/main" id="{3AFF9B57-F50A-45B4-9FA8-58A065B28DBB}"/>
              </a:ext>
            </a:extLst>
          </p:cNvPr>
          <p:cNvSpPr txBox="1"/>
          <p:nvPr/>
        </p:nvSpPr>
        <p:spPr>
          <a:xfrm>
            <a:off x="563260" y="1391141"/>
            <a:ext cx="37936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2400" b="1" dirty="0"/>
              <a:t>صاروخٌ   - عُـصْـفـورٌ  -   مِـقَـصٌّ  -    صَـقْــرٌ  -     بَـصَـلٌ   -  قَـفَـصٌ</a:t>
            </a: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DCBAF9FF-1F04-46FC-A824-91F50815EBA5}"/>
              </a:ext>
            </a:extLst>
          </p:cNvPr>
          <p:cNvSpPr/>
          <p:nvPr/>
        </p:nvSpPr>
        <p:spPr>
          <a:xfrm>
            <a:off x="379856" y="1050104"/>
            <a:ext cx="4046001" cy="34058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r>
              <a:rPr kumimoji="0" lang="ar-AE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هيا يا صغاري نصنف الكلمات حسب مواقع الحرف في الكلمة 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  <a:endParaRPr kumimoji="0" 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3D8EB1FD-511E-4B71-AA2C-F14B8439B7A8}"/>
              </a:ext>
            </a:extLst>
          </p:cNvPr>
          <p:cNvCxnSpPr>
            <a:cxnSpLocks/>
          </p:cNvCxnSpPr>
          <p:nvPr/>
        </p:nvCxnSpPr>
        <p:spPr>
          <a:xfrm flipH="1">
            <a:off x="319909" y="3442890"/>
            <a:ext cx="3960695" cy="0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386989F9-3995-41E4-8D52-14E66AD2856A}"/>
              </a:ext>
            </a:extLst>
          </p:cNvPr>
          <p:cNvCxnSpPr>
            <a:cxnSpLocks/>
          </p:cNvCxnSpPr>
          <p:nvPr/>
        </p:nvCxnSpPr>
        <p:spPr>
          <a:xfrm flipH="1">
            <a:off x="379856" y="4797152"/>
            <a:ext cx="3960695" cy="0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6" name="Group 65">
            <a:extLst>
              <a:ext uri="{FF2B5EF4-FFF2-40B4-BE49-F238E27FC236}">
                <a16:creationId xmlns:a16="http://schemas.microsoft.com/office/drawing/2014/main" id="{34F0B6CE-2671-4442-B91A-F59D05DCCFEE}"/>
              </a:ext>
            </a:extLst>
          </p:cNvPr>
          <p:cNvGrpSpPr/>
          <p:nvPr/>
        </p:nvGrpSpPr>
        <p:grpSpPr>
          <a:xfrm>
            <a:off x="5496100" y="5476007"/>
            <a:ext cx="3353809" cy="1128137"/>
            <a:chOff x="4956084" y="5432568"/>
            <a:chExt cx="3353809" cy="1128137"/>
          </a:xfrm>
        </p:grpSpPr>
        <p:sp>
          <p:nvSpPr>
            <p:cNvPr id="67" name="Text Box 2">
              <a:extLst>
                <a:ext uri="{FF2B5EF4-FFF2-40B4-BE49-F238E27FC236}">
                  <a16:creationId xmlns:a16="http://schemas.microsoft.com/office/drawing/2014/main" id="{9D0FB052-4A8E-4548-8066-C20A2B7AB18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75980" y="5489968"/>
              <a:ext cx="2848575" cy="1070737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لقد أحببت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خطك الجميل .                                                           إتقان المهارة.  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النظافة و الترتيب .                                                    نظام الفقرة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في المرة القادمة ،تذكر أن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تشكل الكلمة.                                                               تضع علامات الترقيم .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تكتب على السطر ،و ملاحظة رسم الحرف.                          تنتبه لنظام الفقرة.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8" name="Group 67">
              <a:extLst>
                <a:ext uri="{FF2B5EF4-FFF2-40B4-BE49-F238E27FC236}">
                  <a16:creationId xmlns:a16="http://schemas.microsoft.com/office/drawing/2014/main" id="{D4EC6F98-998B-4DBE-8C67-6F3D625971A3}"/>
                </a:ext>
              </a:extLst>
            </p:cNvPr>
            <p:cNvGrpSpPr/>
            <p:nvPr/>
          </p:nvGrpSpPr>
          <p:grpSpPr>
            <a:xfrm>
              <a:off x="4956084" y="5432568"/>
              <a:ext cx="3353809" cy="1122478"/>
              <a:chOff x="25222" y="0"/>
              <a:chExt cx="2166620" cy="1101680"/>
            </a:xfrm>
          </p:grpSpPr>
          <p:sp>
            <p:nvSpPr>
              <p:cNvPr id="69" name="Rectangle 68">
                <a:extLst>
                  <a:ext uri="{FF2B5EF4-FFF2-40B4-BE49-F238E27FC236}">
                    <a16:creationId xmlns:a16="http://schemas.microsoft.com/office/drawing/2014/main" id="{BEC65D1E-4083-4246-BECE-6248EC80D26E}"/>
                  </a:ext>
                </a:extLst>
              </p:cNvPr>
              <p:cNvSpPr/>
              <p:nvPr/>
            </p:nvSpPr>
            <p:spPr>
              <a:xfrm>
                <a:off x="25222" y="0"/>
                <a:ext cx="2166620" cy="1101680"/>
              </a:xfrm>
              <a:custGeom>
                <a:avLst/>
                <a:gdLst>
                  <a:gd name="connsiteX0" fmla="*/ 0 w 2166620"/>
                  <a:gd name="connsiteY0" fmla="*/ 0 h 1101680"/>
                  <a:gd name="connsiteX1" fmla="*/ 584987 w 2166620"/>
                  <a:gd name="connsiteY1" fmla="*/ 0 h 1101680"/>
                  <a:gd name="connsiteX2" fmla="*/ 1104976 w 2166620"/>
                  <a:gd name="connsiteY2" fmla="*/ 0 h 1101680"/>
                  <a:gd name="connsiteX3" fmla="*/ 1689964 w 2166620"/>
                  <a:gd name="connsiteY3" fmla="*/ 0 h 1101680"/>
                  <a:gd name="connsiteX4" fmla="*/ 2166620 w 2166620"/>
                  <a:gd name="connsiteY4" fmla="*/ 0 h 1101680"/>
                  <a:gd name="connsiteX5" fmla="*/ 2166620 w 2166620"/>
                  <a:gd name="connsiteY5" fmla="*/ 539823 h 1101680"/>
                  <a:gd name="connsiteX6" fmla="*/ 2166620 w 2166620"/>
                  <a:gd name="connsiteY6" fmla="*/ 1101680 h 1101680"/>
                  <a:gd name="connsiteX7" fmla="*/ 1624965 w 2166620"/>
                  <a:gd name="connsiteY7" fmla="*/ 1101680 h 1101680"/>
                  <a:gd name="connsiteX8" fmla="*/ 1126642 w 2166620"/>
                  <a:gd name="connsiteY8" fmla="*/ 1101680 h 1101680"/>
                  <a:gd name="connsiteX9" fmla="*/ 541655 w 2166620"/>
                  <a:gd name="connsiteY9" fmla="*/ 1101680 h 1101680"/>
                  <a:gd name="connsiteX10" fmla="*/ 0 w 2166620"/>
                  <a:gd name="connsiteY10" fmla="*/ 1101680 h 1101680"/>
                  <a:gd name="connsiteX11" fmla="*/ 0 w 2166620"/>
                  <a:gd name="connsiteY11" fmla="*/ 528806 h 1101680"/>
                  <a:gd name="connsiteX12" fmla="*/ 0 w 2166620"/>
                  <a:gd name="connsiteY12" fmla="*/ 0 h 11016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66620" h="1101680" extrusionOk="0">
                    <a:moveTo>
                      <a:pt x="0" y="0"/>
                    </a:moveTo>
                    <a:cubicBezTo>
                      <a:pt x="169913" y="-28479"/>
                      <a:pt x="317706" y="23156"/>
                      <a:pt x="584987" y="0"/>
                    </a:cubicBezTo>
                    <a:cubicBezTo>
                      <a:pt x="852268" y="-23156"/>
                      <a:pt x="888219" y="18432"/>
                      <a:pt x="1104976" y="0"/>
                    </a:cubicBezTo>
                    <a:cubicBezTo>
                      <a:pt x="1321733" y="-18432"/>
                      <a:pt x="1500287" y="22857"/>
                      <a:pt x="1689964" y="0"/>
                    </a:cubicBezTo>
                    <a:cubicBezTo>
                      <a:pt x="1879641" y="-22857"/>
                      <a:pt x="1948611" y="42549"/>
                      <a:pt x="2166620" y="0"/>
                    </a:cubicBezTo>
                    <a:cubicBezTo>
                      <a:pt x="2177946" y="121843"/>
                      <a:pt x="2135790" y="417896"/>
                      <a:pt x="2166620" y="539823"/>
                    </a:cubicBezTo>
                    <a:cubicBezTo>
                      <a:pt x="2197450" y="661750"/>
                      <a:pt x="2139487" y="851650"/>
                      <a:pt x="2166620" y="1101680"/>
                    </a:cubicBezTo>
                    <a:cubicBezTo>
                      <a:pt x="2003098" y="1108257"/>
                      <a:pt x="1758765" y="1052309"/>
                      <a:pt x="1624965" y="1101680"/>
                    </a:cubicBezTo>
                    <a:cubicBezTo>
                      <a:pt x="1491166" y="1151051"/>
                      <a:pt x="1259388" y="1061792"/>
                      <a:pt x="1126642" y="1101680"/>
                    </a:cubicBezTo>
                    <a:cubicBezTo>
                      <a:pt x="993896" y="1141568"/>
                      <a:pt x="696884" y="1065621"/>
                      <a:pt x="541655" y="1101680"/>
                    </a:cubicBezTo>
                    <a:cubicBezTo>
                      <a:pt x="386426" y="1137739"/>
                      <a:pt x="197063" y="1037734"/>
                      <a:pt x="0" y="1101680"/>
                    </a:cubicBezTo>
                    <a:cubicBezTo>
                      <a:pt x="-56820" y="887702"/>
                      <a:pt x="59353" y="768103"/>
                      <a:pt x="0" y="528806"/>
                    </a:cubicBezTo>
                    <a:cubicBezTo>
                      <a:pt x="-59353" y="289509"/>
                      <a:pt x="15067" y="260019"/>
                      <a:pt x="0" y="0"/>
                    </a:cubicBezTo>
                    <a:close/>
                  </a:path>
                </a:pathLst>
              </a:custGeom>
              <a:noFill/>
              <a:ln w="19050" cap="flat" cmpd="sng" algn="ctr">
                <a:solidFill>
                  <a:sysClr val="windowText" lastClr="000000"/>
                </a:solidFill>
                <a:prstDash val="solid"/>
                <a:miter lim="800000"/>
                <a:extLst>
                  <a:ext uri="{C807C97D-BFC1-408E-A445-0C87EB9F89A2}">
                    <ask:lineSketchStyleProps xmlns:ask="http://schemas.microsoft.com/office/drawing/2018/sketchyshapes" sd="2254215789">
                      <a:prstGeom prst="rect">
                        <a:avLst/>
                      </a:prstGeom>
                      <ask:type>
                        <ask:lineSketchScribble/>
                      </ask:type>
                    </ask:lineSketchStyleProps>
                  </a:ext>
                </a:extLst>
              </a:ln>
              <a:effectLst/>
            </p:spPr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70" name="Picture 69">
                <a:extLst>
                  <a:ext uri="{FF2B5EF4-FFF2-40B4-BE49-F238E27FC236}">
                    <a16:creationId xmlns:a16="http://schemas.microsoft.com/office/drawing/2014/main" id="{E6004920-FB64-4ECD-B9A9-5EB31B242DA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6396"/>
              <a:stretch/>
            </p:blipFill>
            <p:spPr bwMode="auto">
              <a:xfrm>
                <a:off x="91238" y="66170"/>
                <a:ext cx="440690" cy="734060"/>
              </a:xfrm>
              <a:prstGeom prst="rect">
                <a:avLst/>
              </a:prstGeom>
              <a:noFill/>
              <a:ln>
                <a:noFill/>
              </a:ln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sp>
            <p:nvSpPr>
              <p:cNvPr id="71" name="Rectangle 70">
                <a:extLst>
                  <a:ext uri="{FF2B5EF4-FFF2-40B4-BE49-F238E27FC236}">
                    <a16:creationId xmlns:a16="http://schemas.microsoft.com/office/drawing/2014/main" id="{6208D99C-4E5C-4326-8755-F2C1A6B682AD}"/>
                  </a:ext>
                </a:extLst>
              </p:cNvPr>
              <p:cNvSpPr/>
              <p:nvPr/>
            </p:nvSpPr>
            <p:spPr>
              <a:xfrm>
                <a:off x="1030070" y="315377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id="{65F9A9C4-1E24-4030-B0EA-AFD45E961DD2}"/>
                  </a:ext>
                </a:extLst>
              </p:cNvPr>
              <p:cNvSpPr/>
              <p:nvPr/>
            </p:nvSpPr>
            <p:spPr>
              <a:xfrm>
                <a:off x="1042220" y="409100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1" name="Rectangle 80">
                <a:extLst>
                  <a:ext uri="{FF2B5EF4-FFF2-40B4-BE49-F238E27FC236}">
                    <a16:creationId xmlns:a16="http://schemas.microsoft.com/office/drawing/2014/main" id="{1C1330C7-373E-4985-B9FA-C22141426225}"/>
                  </a:ext>
                </a:extLst>
              </p:cNvPr>
              <p:cNvSpPr/>
              <p:nvPr/>
            </p:nvSpPr>
            <p:spPr>
              <a:xfrm>
                <a:off x="1012864" y="789168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82" name="Rectangle 81">
            <a:extLst>
              <a:ext uri="{FF2B5EF4-FFF2-40B4-BE49-F238E27FC236}">
                <a16:creationId xmlns:a16="http://schemas.microsoft.com/office/drawing/2014/main" id="{9ACBEF2F-EC29-434E-B925-C9E2F80CB078}"/>
              </a:ext>
            </a:extLst>
          </p:cNvPr>
          <p:cNvSpPr/>
          <p:nvPr/>
        </p:nvSpPr>
        <p:spPr>
          <a:xfrm>
            <a:off x="7024916" y="6392688"/>
            <a:ext cx="95346" cy="55641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E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Text Box 2">
            <a:extLst>
              <a:ext uri="{FF2B5EF4-FFF2-40B4-BE49-F238E27FC236}">
                <a16:creationId xmlns:a16="http://schemas.microsoft.com/office/drawing/2014/main" id="{0C385FF2-0286-4544-8C1A-7E409B8169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6216" y="5475206"/>
            <a:ext cx="1125722" cy="268219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AE" sz="105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التغذية الراجعة</a:t>
            </a:r>
            <a:endParaRPr lang="en-AE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solidFill>
                  <a:srgbClr val="000000"/>
                </a:solidFill>
                <a:effectLst/>
                <a:latin typeface="Cavolini" panose="0300050204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A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84" name="Group 83">
            <a:extLst>
              <a:ext uri="{FF2B5EF4-FFF2-40B4-BE49-F238E27FC236}">
                <a16:creationId xmlns:a16="http://schemas.microsoft.com/office/drawing/2014/main" id="{9B78B6D7-88CA-4E98-9C25-94FCE0949947}"/>
              </a:ext>
            </a:extLst>
          </p:cNvPr>
          <p:cNvGrpSpPr/>
          <p:nvPr/>
        </p:nvGrpSpPr>
        <p:grpSpPr>
          <a:xfrm>
            <a:off x="1030932" y="5473883"/>
            <a:ext cx="3353809" cy="1128137"/>
            <a:chOff x="4956084" y="5432568"/>
            <a:chExt cx="3353809" cy="1128137"/>
          </a:xfrm>
        </p:grpSpPr>
        <p:sp>
          <p:nvSpPr>
            <p:cNvPr id="85" name="Text Box 2">
              <a:extLst>
                <a:ext uri="{FF2B5EF4-FFF2-40B4-BE49-F238E27FC236}">
                  <a16:creationId xmlns:a16="http://schemas.microsoft.com/office/drawing/2014/main" id="{CD5C28EB-C7BC-4A85-B820-296FBE7E0D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75980" y="5489968"/>
              <a:ext cx="2848575" cy="1070737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لقد أحببت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خطك الجميل .                                                           إتقان المهارة.  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النظافة و الترتيب .                                                    نظام الفقرة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في المرة القادمة ،تذكر أن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تشكل الكلمة.                                                               تضع علامات الترقيم .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تكتب على السطر ،و ملاحظة رسم الحرف.                          تنتبه لنظام الفقرة.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D7C02390-FE0A-4EFB-AFD3-E3C919B5C2BC}"/>
                </a:ext>
              </a:extLst>
            </p:cNvPr>
            <p:cNvGrpSpPr/>
            <p:nvPr/>
          </p:nvGrpSpPr>
          <p:grpSpPr>
            <a:xfrm>
              <a:off x="4956084" y="5432568"/>
              <a:ext cx="3353809" cy="1122478"/>
              <a:chOff x="25222" y="0"/>
              <a:chExt cx="2166620" cy="1101680"/>
            </a:xfrm>
          </p:grpSpPr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264D5378-00B7-4129-987A-58613DA3D37F}"/>
                  </a:ext>
                </a:extLst>
              </p:cNvPr>
              <p:cNvSpPr/>
              <p:nvPr/>
            </p:nvSpPr>
            <p:spPr>
              <a:xfrm>
                <a:off x="25222" y="0"/>
                <a:ext cx="2166620" cy="1101680"/>
              </a:xfrm>
              <a:custGeom>
                <a:avLst/>
                <a:gdLst>
                  <a:gd name="connsiteX0" fmla="*/ 0 w 2166620"/>
                  <a:gd name="connsiteY0" fmla="*/ 0 h 1101680"/>
                  <a:gd name="connsiteX1" fmla="*/ 584987 w 2166620"/>
                  <a:gd name="connsiteY1" fmla="*/ 0 h 1101680"/>
                  <a:gd name="connsiteX2" fmla="*/ 1104976 w 2166620"/>
                  <a:gd name="connsiteY2" fmla="*/ 0 h 1101680"/>
                  <a:gd name="connsiteX3" fmla="*/ 1689964 w 2166620"/>
                  <a:gd name="connsiteY3" fmla="*/ 0 h 1101680"/>
                  <a:gd name="connsiteX4" fmla="*/ 2166620 w 2166620"/>
                  <a:gd name="connsiteY4" fmla="*/ 0 h 1101680"/>
                  <a:gd name="connsiteX5" fmla="*/ 2166620 w 2166620"/>
                  <a:gd name="connsiteY5" fmla="*/ 539823 h 1101680"/>
                  <a:gd name="connsiteX6" fmla="*/ 2166620 w 2166620"/>
                  <a:gd name="connsiteY6" fmla="*/ 1101680 h 1101680"/>
                  <a:gd name="connsiteX7" fmla="*/ 1624965 w 2166620"/>
                  <a:gd name="connsiteY7" fmla="*/ 1101680 h 1101680"/>
                  <a:gd name="connsiteX8" fmla="*/ 1126642 w 2166620"/>
                  <a:gd name="connsiteY8" fmla="*/ 1101680 h 1101680"/>
                  <a:gd name="connsiteX9" fmla="*/ 541655 w 2166620"/>
                  <a:gd name="connsiteY9" fmla="*/ 1101680 h 1101680"/>
                  <a:gd name="connsiteX10" fmla="*/ 0 w 2166620"/>
                  <a:gd name="connsiteY10" fmla="*/ 1101680 h 1101680"/>
                  <a:gd name="connsiteX11" fmla="*/ 0 w 2166620"/>
                  <a:gd name="connsiteY11" fmla="*/ 528806 h 1101680"/>
                  <a:gd name="connsiteX12" fmla="*/ 0 w 2166620"/>
                  <a:gd name="connsiteY12" fmla="*/ 0 h 11016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66620" h="1101680" extrusionOk="0">
                    <a:moveTo>
                      <a:pt x="0" y="0"/>
                    </a:moveTo>
                    <a:cubicBezTo>
                      <a:pt x="169913" y="-28479"/>
                      <a:pt x="317706" y="23156"/>
                      <a:pt x="584987" y="0"/>
                    </a:cubicBezTo>
                    <a:cubicBezTo>
                      <a:pt x="852268" y="-23156"/>
                      <a:pt x="888219" y="18432"/>
                      <a:pt x="1104976" y="0"/>
                    </a:cubicBezTo>
                    <a:cubicBezTo>
                      <a:pt x="1321733" y="-18432"/>
                      <a:pt x="1500287" y="22857"/>
                      <a:pt x="1689964" y="0"/>
                    </a:cubicBezTo>
                    <a:cubicBezTo>
                      <a:pt x="1879641" y="-22857"/>
                      <a:pt x="1948611" y="42549"/>
                      <a:pt x="2166620" y="0"/>
                    </a:cubicBezTo>
                    <a:cubicBezTo>
                      <a:pt x="2177946" y="121843"/>
                      <a:pt x="2135790" y="417896"/>
                      <a:pt x="2166620" y="539823"/>
                    </a:cubicBezTo>
                    <a:cubicBezTo>
                      <a:pt x="2197450" y="661750"/>
                      <a:pt x="2139487" y="851650"/>
                      <a:pt x="2166620" y="1101680"/>
                    </a:cubicBezTo>
                    <a:cubicBezTo>
                      <a:pt x="2003098" y="1108257"/>
                      <a:pt x="1758765" y="1052309"/>
                      <a:pt x="1624965" y="1101680"/>
                    </a:cubicBezTo>
                    <a:cubicBezTo>
                      <a:pt x="1491166" y="1151051"/>
                      <a:pt x="1259388" y="1061792"/>
                      <a:pt x="1126642" y="1101680"/>
                    </a:cubicBezTo>
                    <a:cubicBezTo>
                      <a:pt x="993896" y="1141568"/>
                      <a:pt x="696884" y="1065621"/>
                      <a:pt x="541655" y="1101680"/>
                    </a:cubicBezTo>
                    <a:cubicBezTo>
                      <a:pt x="386426" y="1137739"/>
                      <a:pt x="197063" y="1037734"/>
                      <a:pt x="0" y="1101680"/>
                    </a:cubicBezTo>
                    <a:cubicBezTo>
                      <a:pt x="-56820" y="887702"/>
                      <a:pt x="59353" y="768103"/>
                      <a:pt x="0" y="528806"/>
                    </a:cubicBezTo>
                    <a:cubicBezTo>
                      <a:pt x="-59353" y="289509"/>
                      <a:pt x="15067" y="260019"/>
                      <a:pt x="0" y="0"/>
                    </a:cubicBezTo>
                    <a:close/>
                  </a:path>
                </a:pathLst>
              </a:custGeom>
              <a:noFill/>
              <a:ln w="19050" cap="flat" cmpd="sng" algn="ctr">
                <a:solidFill>
                  <a:sysClr val="windowText" lastClr="000000"/>
                </a:solidFill>
                <a:prstDash val="solid"/>
                <a:miter lim="800000"/>
                <a:extLst>
                  <a:ext uri="{C807C97D-BFC1-408E-A445-0C87EB9F89A2}">
                    <ask:lineSketchStyleProps xmlns:ask="http://schemas.microsoft.com/office/drawing/2018/sketchyshapes" sd="2254215789">
                      <a:prstGeom prst="rect">
                        <a:avLst/>
                      </a:prstGeom>
                      <ask:type>
                        <ask:lineSketchScribble/>
                      </ask:type>
                    </ask:lineSketchStyleProps>
                  </a:ext>
                </a:extLst>
              </a:ln>
              <a:effectLst/>
            </p:spPr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pic>
            <p:nvPicPr>
              <p:cNvPr id="88" name="Picture 87">
                <a:extLst>
                  <a:ext uri="{FF2B5EF4-FFF2-40B4-BE49-F238E27FC236}">
                    <a16:creationId xmlns:a16="http://schemas.microsoft.com/office/drawing/2014/main" id="{05036602-60C9-4B93-8572-E9C1E780B41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66396"/>
              <a:stretch/>
            </p:blipFill>
            <p:spPr bwMode="auto">
              <a:xfrm>
                <a:off x="91238" y="66170"/>
                <a:ext cx="440690" cy="734060"/>
              </a:xfrm>
              <a:prstGeom prst="rect">
                <a:avLst/>
              </a:prstGeom>
              <a:noFill/>
              <a:ln>
                <a:noFill/>
              </a:ln>
              <a:extLst>
                <a:ext uri="{53640926-AAD7-44D8-BBD7-CCE9431645EC}">
                  <a14:shadowObscured xmlns:a14="http://schemas.microsoft.com/office/drawing/2010/main"/>
                </a:ext>
              </a:extLst>
            </p:spPr>
          </p:pic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id="{2A993642-928F-4FE6-869B-C6C22A50A410}"/>
                  </a:ext>
                </a:extLst>
              </p:cNvPr>
              <p:cNvSpPr/>
              <p:nvPr/>
            </p:nvSpPr>
            <p:spPr>
              <a:xfrm>
                <a:off x="1030070" y="315377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60910663-50F1-4C22-B8AD-5FABC0E0C1BF}"/>
                  </a:ext>
                </a:extLst>
              </p:cNvPr>
              <p:cNvSpPr/>
              <p:nvPr/>
            </p:nvSpPr>
            <p:spPr>
              <a:xfrm>
                <a:off x="1042220" y="409100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620B7969-0BD5-41F9-8FA6-69F3BEE60971}"/>
                  </a:ext>
                </a:extLst>
              </p:cNvPr>
              <p:cNvSpPr/>
              <p:nvPr/>
            </p:nvSpPr>
            <p:spPr>
              <a:xfrm>
                <a:off x="1012864" y="789168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92" name="Text Box 2">
            <a:extLst>
              <a:ext uri="{FF2B5EF4-FFF2-40B4-BE49-F238E27FC236}">
                <a16:creationId xmlns:a16="http://schemas.microsoft.com/office/drawing/2014/main" id="{60C57EEE-C559-4950-BD73-51405D010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3914" y="5494530"/>
            <a:ext cx="1125722" cy="268219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AE" sz="105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التغذية الراجعة</a:t>
            </a:r>
            <a:endParaRPr lang="en-AE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solidFill>
                  <a:srgbClr val="000000"/>
                </a:solidFill>
                <a:effectLst/>
                <a:latin typeface="Cavolini" panose="0300050204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A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9F07F7D2-F756-411A-BAF6-4D978B71CCD5}"/>
              </a:ext>
            </a:extLst>
          </p:cNvPr>
          <p:cNvSpPr/>
          <p:nvPr/>
        </p:nvSpPr>
        <p:spPr>
          <a:xfrm flipH="1">
            <a:off x="2571986" y="6415827"/>
            <a:ext cx="83108" cy="45719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E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AD133647-352F-4B62-8671-67A185972F03}"/>
              </a:ext>
            </a:extLst>
          </p:cNvPr>
          <p:cNvGrpSpPr/>
          <p:nvPr/>
        </p:nvGrpSpPr>
        <p:grpSpPr>
          <a:xfrm>
            <a:off x="4666237" y="730377"/>
            <a:ext cx="4337332" cy="349002"/>
            <a:chOff x="4557282" y="730377"/>
            <a:chExt cx="4446287" cy="349002"/>
          </a:xfrm>
        </p:grpSpPr>
        <p:sp>
          <p:nvSpPr>
            <p:cNvPr id="45" name="Rectangle: Rounded Corners 44">
              <a:extLst>
                <a:ext uri="{FF2B5EF4-FFF2-40B4-BE49-F238E27FC236}">
                  <a16:creationId xmlns:a16="http://schemas.microsoft.com/office/drawing/2014/main" id="{4FC3EBA6-825B-43D6-A791-5DFE5BBD44A8}"/>
                </a:ext>
              </a:extLst>
            </p:cNvPr>
            <p:cNvSpPr/>
            <p:nvPr/>
          </p:nvSpPr>
          <p:spPr>
            <a:xfrm>
              <a:off x="4557282" y="730377"/>
              <a:ext cx="4446287" cy="349002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200" b="1" i="0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أن يصنف المتعلم الكلمات حسب مواقع  الحرف في الكلمة  .</a:t>
              </a:r>
              <a:endParaRPr kumimoji="0" lang="en-US" sz="12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6" name="Smiley Face 45">
              <a:extLst>
                <a:ext uri="{FF2B5EF4-FFF2-40B4-BE49-F238E27FC236}">
                  <a16:creationId xmlns:a16="http://schemas.microsoft.com/office/drawing/2014/main" id="{ACE47F3A-95C2-4858-BAA4-3DCC4066A3AE}"/>
                </a:ext>
              </a:extLst>
            </p:cNvPr>
            <p:cNvSpPr/>
            <p:nvPr/>
          </p:nvSpPr>
          <p:spPr>
            <a:xfrm>
              <a:off x="5589067" y="768011"/>
              <a:ext cx="265261" cy="242487"/>
            </a:xfrm>
            <a:prstGeom prst="smileyFace">
              <a:avLst>
                <a:gd name="adj" fmla="val -4653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47" name="Smiley Face 46">
              <a:extLst>
                <a:ext uri="{FF2B5EF4-FFF2-40B4-BE49-F238E27FC236}">
                  <a16:creationId xmlns:a16="http://schemas.microsoft.com/office/drawing/2014/main" id="{E59EEDA8-5550-4896-B4B4-7C606FCAA65C}"/>
                </a:ext>
              </a:extLst>
            </p:cNvPr>
            <p:cNvSpPr/>
            <p:nvPr/>
          </p:nvSpPr>
          <p:spPr>
            <a:xfrm>
              <a:off x="4745534" y="771363"/>
              <a:ext cx="265261" cy="242487"/>
            </a:xfrm>
            <a:prstGeom prst="smileyFac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48" name="Smiley Face 47">
              <a:extLst>
                <a:ext uri="{FF2B5EF4-FFF2-40B4-BE49-F238E27FC236}">
                  <a16:creationId xmlns:a16="http://schemas.microsoft.com/office/drawing/2014/main" id="{EF5916BA-CE7E-423D-9D9E-4978DA3C971F}"/>
                </a:ext>
              </a:extLst>
            </p:cNvPr>
            <p:cNvSpPr/>
            <p:nvPr/>
          </p:nvSpPr>
          <p:spPr>
            <a:xfrm>
              <a:off x="5157798" y="774269"/>
              <a:ext cx="265261" cy="242487"/>
            </a:xfrm>
            <a:prstGeom prst="smileyFace">
              <a:avLst>
                <a:gd name="adj" fmla="val 554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</p:grpSp>
      <p:grpSp>
        <p:nvGrpSpPr>
          <p:cNvPr id="49" name="Group 48">
            <a:extLst>
              <a:ext uri="{FF2B5EF4-FFF2-40B4-BE49-F238E27FC236}">
                <a16:creationId xmlns:a16="http://schemas.microsoft.com/office/drawing/2014/main" id="{F95AEC51-C890-44E8-8D11-6F1183087DFF}"/>
              </a:ext>
            </a:extLst>
          </p:cNvPr>
          <p:cNvGrpSpPr/>
          <p:nvPr/>
        </p:nvGrpSpPr>
        <p:grpSpPr>
          <a:xfrm>
            <a:off x="195588" y="702564"/>
            <a:ext cx="4230270" cy="349002"/>
            <a:chOff x="4557282" y="730377"/>
            <a:chExt cx="4446287" cy="349002"/>
          </a:xfrm>
        </p:grpSpPr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40FD4D53-4D27-4D70-8875-93C65E14A92A}"/>
                </a:ext>
              </a:extLst>
            </p:cNvPr>
            <p:cNvSpPr/>
            <p:nvPr/>
          </p:nvSpPr>
          <p:spPr>
            <a:xfrm>
              <a:off x="4557282" y="730377"/>
              <a:ext cx="4446287" cy="349002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200" b="1" i="0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أن يصنف  المتعلم الكلمات حسب مواقع  الحرف في الكلمة  .</a:t>
              </a:r>
              <a:endParaRPr kumimoji="0" lang="en-US" sz="12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2" name="Smiley Face 51">
              <a:extLst>
                <a:ext uri="{FF2B5EF4-FFF2-40B4-BE49-F238E27FC236}">
                  <a16:creationId xmlns:a16="http://schemas.microsoft.com/office/drawing/2014/main" id="{0283635A-446B-4AF8-A32F-30828E2DD83D}"/>
                </a:ext>
              </a:extLst>
            </p:cNvPr>
            <p:cNvSpPr/>
            <p:nvPr/>
          </p:nvSpPr>
          <p:spPr>
            <a:xfrm>
              <a:off x="5589067" y="768011"/>
              <a:ext cx="265261" cy="242487"/>
            </a:xfrm>
            <a:prstGeom prst="smileyFace">
              <a:avLst>
                <a:gd name="adj" fmla="val -4653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61" name="Smiley Face 60">
              <a:extLst>
                <a:ext uri="{FF2B5EF4-FFF2-40B4-BE49-F238E27FC236}">
                  <a16:creationId xmlns:a16="http://schemas.microsoft.com/office/drawing/2014/main" id="{490A57BF-ED3F-4FE9-8F63-52F57A956BCD}"/>
                </a:ext>
              </a:extLst>
            </p:cNvPr>
            <p:cNvSpPr/>
            <p:nvPr/>
          </p:nvSpPr>
          <p:spPr>
            <a:xfrm>
              <a:off x="4745534" y="771363"/>
              <a:ext cx="265261" cy="242487"/>
            </a:xfrm>
            <a:prstGeom prst="smileyFac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74" name="Smiley Face 73">
              <a:extLst>
                <a:ext uri="{FF2B5EF4-FFF2-40B4-BE49-F238E27FC236}">
                  <a16:creationId xmlns:a16="http://schemas.microsoft.com/office/drawing/2014/main" id="{E38C66C9-28D9-45E4-9971-715B5B825CAD}"/>
                </a:ext>
              </a:extLst>
            </p:cNvPr>
            <p:cNvSpPr/>
            <p:nvPr/>
          </p:nvSpPr>
          <p:spPr>
            <a:xfrm>
              <a:off x="5157798" y="774269"/>
              <a:ext cx="265261" cy="242487"/>
            </a:xfrm>
            <a:prstGeom prst="smileyFace">
              <a:avLst>
                <a:gd name="adj" fmla="val 554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</p:grpSp>
    </p:spTree>
    <p:extLst>
      <p:ext uri="{BB962C8B-B14F-4D97-AF65-F5344CB8AC3E}">
        <p14:creationId xmlns:p14="http://schemas.microsoft.com/office/powerpoint/2010/main" val="25278930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31E1299D-7D1D-4961-A857-10CC04BBF3A7}"/>
              </a:ext>
            </a:extLst>
          </p:cNvPr>
          <p:cNvSpPr/>
          <p:nvPr/>
        </p:nvSpPr>
        <p:spPr>
          <a:xfrm>
            <a:off x="182814" y="139963"/>
            <a:ext cx="4376413" cy="6530467"/>
          </a:xfrm>
          <a:prstGeom prst="rect">
            <a:avLst/>
          </a:prstGeom>
          <a:ln w="28575">
            <a:prstDash val="dash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1DE936EA-BE41-463B-B06A-59B785757565}"/>
              </a:ext>
            </a:extLst>
          </p:cNvPr>
          <p:cNvSpPr/>
          <p:nvPr/>
        </p:nvSpPr>
        <p:spPr>
          <a:xfrm>
            <a:off x="4656859" y="127016"/>
            <a:ext cx="4376413" cy="6472210"/>
          </a:xfrm>
          <a:prstGeom prst="rect">
            <a:avLst/>
          </a:prstGeom>
          <a:ln w="28575">
            <a:prstDash val="dash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7B7FC45D-68C4-EE33-5073-B26E7CDE98FD}"/>
              </a:ext>
            </a:extLst>
          </p:cNvPr>
          <p:cNvSpPr/>
          <p:nvPr/>
        </p:nvSpPr>
        <p:spPr>
          <a:xfrm>
            <a:off x="8821359" y="1576283"/>
            <a:ext cx="215137" cy="3405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13F769D-EC79-D9AE-3B39-7F3177F65AC0}"/>
              </a:ext>
            </a:extLst>
          </p:cNvPr>
          <p:cNvSpPr/>
          <p:nvPr/>
        </p:nvSpPr>
        <p:spPr>
          <a:xfrm>
            <a:off x="4384741" y="1384117"/>
            <a:ext cx="215137" cy="3405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7BACD72D-5060-407B-8E77-FBBE07D8F58D}"/>
              </a:ext>
            </a:extLst>
          </p:cNvPr>
          <p:cNvSpPr/>
          <p:nvPr/>
        </p:nvSpPr>
        <p:spPr>
          <a:xfrm>
            <a:off x="5135324" y="1432050"/>
            <a:ext cx="3793603" cy="54877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أتعرف على الصورة ، وأكتب الحرف الناقص مع الحركة ، ثم أقرأ الكلمة 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E5173BAE-ED95-4441-AFE1-B6D55B18142A}"/>
              </a:ext>
            </a:extLst>
          </p:cNvPr>
          <p:cNvSpPr/>
          <p:nvPr/>
        </p:nvSpPr>
        <p:spPr>
          <a:xfrm>
            <a:off x="6884123" y="3220599"/>
            <a:ext cx="1755836" cy="54877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قا</a:t>
            </a:r>
            <a:r>
              <a:rPr kumimoji="0" lang="ar-AE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...بُ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khbar MT" pitchFamily="2" charset="-78"/>
            </a:endParaRP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F433BED0-D367-4D85-B8CC-DDECEBA888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12996" r="14751" b="12740"/>
          <a:stretch>
            <a:fillRect/>
          </a:stretch>
        </p:blipFill>
        <p:spPr bwMode="auto">
          <a:xfrm>
            <a:off x="1847722" y="290422"/>
            <a:ext cx="485775" cy="412725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Rectangle 3">
            <a:extLst>
              <a:ext uri="{FF2B5EF4-FFF2-40B4-BE49-F238E27FC236}">
                <a16:creationId xmlns:a16="http://schemas.microsoft.com/office/drawing/2014/main" id="{4F61D87E-193A-4156-A2D4-CA4CA778C0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30600" y="305712"/>
            <a:ext cx="2339754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BH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مدرسة مزيد الجديدة روضة وحلقة أولى </a:t>
            </a:r>
            <a:endParaRPr kumimoji="0" lang="ar-BH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" name="Rectangle 4">
            <a:extLst>
              <a:ext uri="{FF2B5EF4-FFF2-40B4-BE49-F238E27FC236}">
                <a16:creationId xmlns:a16="http://schemas.microsoft.com/office/drawing/2014/main" id="{9ADEDBD0-5CEA-4CBF-AFCA-298EBC6A2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5066" y="482804"/>
            <a:ext cx="2339752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95425" algn="r"/>
                <a:tab pos="2971800" algn="ctr"/>
                <a:tab pos="5943600" algn="r"/>
              </a:tabLst>
              <a:defRPr/>
            </a:pPr>
            <a:r>
              <a:rPr kumimoji="0" lang="en-US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 </a:t>
            </a:r>
            <a:r>
              <a:rPr kumimoji="0" lang="en-US" altLang="en-US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Mezyad</a:t>
            </a:r>
            <a:r>
              <a:rPr kumimoji="0" lang="en-US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School KG &amp; C1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6" name="Rectangle 3">
            <a:extLst>
              <a:ext uri="{FF2B5EF4-FFF2-40B4-BE49-F238E27FC236}">
                <a16:creationId xmlns:a16="http://schemas.microsoft.com/office/drawing/2014/main" id="{F7059E3D-2F24-4D14-83BA-1C12F84F64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8720" y="294280"/>
            <a:ext cx="1796652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BH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مدرسة مزيد الجديدة روضة وحلقة أولى </a:t>
            </a:r>
            <a:endParaRPr kumimoji="0" lang="ar-BH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7" name="Rectangle 4">
            <a:extLst>
              <a:ext uri="{FF2B5EF4-FFF2-40B4-BE49-F238E27FC236}">
                <a16:creationId xmlns:a16="http://schemas.microsoft.com/office/drawing/2014/main" id="{513FBE21-A19A-47DD-8419-FE47938D53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9206" y="492379"/>
            <a:ext cx="1796651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95425" algn="r"/>
                <a:tab pos="2971800" algn="ctr"/>
                <a:tab pos="5943600" algn="r"/>
              </a:tabLst>
              <a:defRPr/>
            </a:pPr>
            <a:r>
              <a:rPr kumimoji="0" lang="en-US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 </a:t>
            </a:r>
            <a:r>
              <a:rPr kumimoji="0" lang="en-US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Mezyad</a:t>
            </a:r>
            <a:r>
              <a:rPr kumimoji="0" lang="en-US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School KG &amp; C1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5B6B4745-07D4-44B2-9EF1-F8C57B842D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12996" r="14751" b="12740"/>
          <a:stretch>
            <a:fillRect/>
          </a:stretch>
        </p:blipFill>
        <p:spPr bwMode="auto">
          <a:xfrm>
            <a:off x="6472058" y="305712"/>
            <a:ext cx="485775" cy="412725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Rectangle 58">
            <a:extLst>
              <a:ext uri="{FF2B5EF4-FFF2-40B4-BE49-F238E27FC236}">
                <a16:creationId xmlns:a16="http://schemas.microsoft.com/office/drawing/2014/main" id="{154645F8-6F35-4099-B0AC-6FAF74449B6C}"/>
              </a:ext>
            </a:extLst>
          </p:cNvPr>
          <p:cNvSpPr/>
          <p:nvPr/>
        </p:nvSpPr>
        <p:spPr>
          <a:xfrm>
            <a:off x="4529966" y="428943"/>
            <a:ext cx="189667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اسمي الجميل:................</a:t>
            </a:r>
            <a:endParaRPr kumimoji="0" lang="en-US" sz="16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70DA754E-2ED2-4537-9787-2CC8203EEAA0}"/>
              </a:ext>
            </a:extLst>
          </p:cNvPr>
          <p:cNvSpPr/>
          <p:nvPr/>
        </p:nvSpPr>
        <p:spPr>
          <a:xfrm>
            <a:off x="96059" y="302296"/>
            <a:ext cx="189667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اسمي الجميل:................</a:t>
            </a:r>
            <a:endParaRPr kumimoji="0" lang="en-US" sz="16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3" name="Rectangle: Rounded Corners 72">
            <a:extLst>
              <a:ext uri="{FF2B5EF4-FFF2-40B4-BE49-F238E27FC236}">
                <a16:creationId xmlns:a16="http://schemas.microsoft.com/office/drawing/2014/main" id="{91993E52-28D3-4B42-94AA-CCDDB7D2B3B0}"/>
              </a:ext>
            </a:extLst>
          </p:cNvPr>
          <p:cNvSpPr/>
          <p:nvPr/>
        </p:nvSpPr>
        <p:spPr>
          <a:xfrm>
            <a:off x="1087359" y="1314680"/>
            <a:ext cx="3268891" cy="54877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أتعرف على الصورة ، وأكتب الحرف الناقص مع الحركة ، ثم أقرأ الكلمة 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91CEE79C-85EA-4CDD-B09E-47206C830B73}"/>
              </a:ext>
            </a:extLst>
          </p:cNvPr>
          <p:cNvSpPr/>
          <p:nvPr/>
        </p:nvSpPr>
        <p:spPr>
          <a:xfrm>
            <a:off x="6959443" y="5023893"/>
            <a:ext cx="1755836" cy="54877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sz="3200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...ـنْدوقٌ</a:t>
            </a:r>
            <a:endParaRPr lang="en-US" sz="3200" b="1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F24F1078-882A-4048-BD8B-C5414126C5D5}"/>
              </a:ext>
            </a:extLst>
          </p:cNvPr>
          <p:cNvSpPr/>
          <p:nvPr/>
        </p:nvSpPr>
        <p:spPr>
          <a:xfrm>
            <a:off x="4633162" y="5033485"/>
            <a:ext cx="1755836" cy="54877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ar-AE" sz="3200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مِقْـ....</a:t>
            </a:r>
            <a:endParaRPr lang="en-US" sz="3200" b="1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0FB8216B-2C08-4573-9370-478129508158}"/>
              </a:ext>
            </a:extLst>
          </p:cNvPr>
          <p:cNvGrpSpPr/>
          <p:nvPr/>
        </p:nvGrpSpPr>
        <p:grpSpPr>
          <a:xfrm>
            <a:off x="5301802" y="5591854"/>
            <a:ext cx="3353809" cy="1128137"/>
            <a:chOff x="4956084" y="5432568"/>
            <a:chExt cx="3353809" cy="1128137"/>
          </a:xfrm>
        </p:grpSpPr>
        <p:sp>
          <p:nvSpPr>
            <p:cNvPr id="81" name="Text Box 2">
              <a:extLst>
                <a:ext uri="{FF2B5EF4-FFF2-40B4-BE49-F238E27FC236}">
                  <a16:creationId xmlns:a16="http://schemas.microsoft.com/office/drawing/2014/main" id="{B288C705-20FA-4665-8755-75E4DF46DB3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75980" y="5489968"/>
              <a:ext cx="2848575" cy="1070737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لقد أحببت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خطك الجميل .                                                           إتقان المهارة.  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النظافة و الترتيب .                                                    نظام الفقرة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في المرة القادمة ،تذكر أن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تشكل الكلمة.                                                               تضع علامات الترقيم .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تكتب على السطر ،و ملاحظة رسم الحرف.                          تنتبه لنظام الفقرة.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8CB82919-8188-4321-936F-9E3A3A319757}"/>
                </a:ext>
              </a:extLst>
            </p:cNvPr>
            <p:cNvGrpSpPr/>
            <p:nvPr/>
          </p:nvGrpSpPr>
          <p:grpSpPr>
            <a:xfrm>
              <a:off x="4956084" y="5432568"/>
              <a:ext cx="3353809" cy="1122478"/>
              <a:chOff x="25222" y="0"/>
              <a:chExt cx="2166620" cy="1101680"/>
            </a:xfrm>
          </p:grpSpPr>
          <p:sp>
            <p:nvSpPr>
              <p:cNvPr id="83" name="Rectangle 82">
                <a:extLst>
                  <a:ext uri="{FF2B5EF4-FFF2-40B4-BE49-F238E27FC236}">
                    <a16:creationId xmlns:a16="http://schemas.microsoft.com/office/drawing/2014/main" id="{EBED6F7F-CFBB-420C-84A2-D7131D11118F}"/>
                  </a:ext>
                </a:extLst>
              </p:cNvPr>
              <p:cNvSpPr/>
              <p:nvPr/>
            </p:nvSpPr>
            <p:spPr>
              <a:xfrm>
                <a:off x="25222" y="0"/>
                <a:ext cx="2166620" cy="1101680"/>
              </a:xfrm>
              <a:custGeom>
                <a:avLst/>
                <a:gdLst>
                  <a:gd name="connsiteX0" fmla="*/ 0 w 2166620"/>
                  <a:gd name="connsiteY0" fmla="*/ 0 h 1101680"/>
                  <a:gd name="connsiteX1" fmla="*/ 584987 w 2166620"/>
                  <a:gd name="connsiteY1" fmla="*/ 0 h 1101680"/>
                  <a:gd name="connsiteX2" fmla="*/ 1104976 w 2166620"/>
                  <a:gd name="connsiteY2" fmla="*/ 0 h 1101680"/>
                  <a:gd name="connsiteX3" fmla="*/ 1689964 w 2166620"/>
                  <a:gd name="connsiteY3" fmla="*/ 0 h 1101680"/>
                  <a:gd name="connsiteX4" fmla="*/ 2166620 w 2166620"/>
                  <a:gd name="connsiteY4" fmla="*/ 0 h 1101680"/>
                  <a:gd name="connsiteX5" fmla="*/ 2166620 w 2166620"/>
                  <a:gd name="connsiteY5" fmla="*/ 539823 h 1101680"/>
                  <a:gd name="connsiteX6" fmla="*/ 2166620 w 2166620"/>
                  <a:gd name="connsiteY6" fmla="*/ 1101680 h 1101680"/>
                  <a:gd name="connsiteX7" fmla="*/ 1624965 w 2166620"/>
                  <a:gd name="connsiteY7" fmla="*/ 1101680 h 1101680"/>
                  <a:gd name="connsiteX8" fmla="*/ 1126642 w 2166620"/>
                  <a:gd name="connsiteY8" fmla="*/ 1101680 h 1101680"/>
                  <a:gd name="connsiteX9" fmla="*/ 541655 w 2166620"/>
                  <a:gd name="connsiteY9" fmla="*/ 1101680 h 1101680"/>
                  <a:gd name="connsiteX10" fmla="*/ 0 w 2166620"/>
                  <a:gd name="connsiteY10" fmla="*/ 1101680 h 1101680"/>
                  <a:gd name="connsiteX11" fmla="*/ 0 w 2166620"/>
                  <a:gd name="connsiteY11" fmla="*/ 528806 h 1101680"/>
                  <a:gd name="connsiteX12" fmla="*/ 0 w 2166620"/>
                  <a:gd name="connsiteY12" fmla="*/ 0 h 11016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66620" h="1101680" extrusionOk="0">
                    <a:moveTo>
                      <a:pt x="0" y="0"/>
                    </a:moveTo>
                    <a:cubicBezTo>
                      <a:pt x="169913" y="-28479"/>
                      <a:pt x="317706" y="23156"/>
                      <a:pt x="584987" y="0"/>
                    </a:cubicBezTo>
                    <a:cubicBezTo>
                      <a:pt x="852268" y="-23156"/>
                      <a:pt x="888219" y="18432"/>
                      <a:pt x="1104976" y="0"/>
                    </a:cubicBezTo>
                    <a:cubicBezTo>
                      <a:pt x="1321733" y="-18432"/>
                      <a:pt x="1500287" y="22857"/>
                      <a:pt x="1689964" y="0"/>
                    </a:cubicBezTo>
                    <a:cubicBezTo>
                      <a:pt x="1879641" y="-22857"/>
                      <a:pt x="1948611" y="42549"/>
                      <a:pt x="2166620" y="0"/>
                    </a:cubicBezTo>
                    <a:cubicBezTo>
                      <a:pt x="2177946" y="121843"/>
                      <a:pt x="2135790" y="417896"/>
                      <a:pt x="2166620" y="539823"/>
                    </a:cubicBezTo>
                    <a:cubicBezTo>
                      <a:pt x="2197450" y="661750"/>
                      <a:pt x="2139487" y="851650"/>
                      <a:pt x="2166620" y="1101680"/>
                    </a:cubicBezTo>
                    <a:cubicBezTo>
                      <a:pt x="2003098" y="1108257"/>
                      <a:pt x="1758765" y="1052309"/>
                      <a:pt x="1624965" y="1101680"/>
                    </a:cubicBezTo>
                    <a:cubicBezTo>
                      <a:pt x="1491166" y="1151051"/>
                      <a:pt x="1259388" y="1061792"/>
                      <a:pt x="1126642" y="1101680"/>
                    </a:cubicBezTo>
                    <a:cubicBezTo>
                      <a:pt x="993896" y="1141568"/>
                      <a:pt x="696884" y="1065621"/>
                      <a:pt x="541655" y="1101680"/>
                    </a:cubicBezTo>
                    <a:cubicBezTo>
                      <a:pt x="386426" y="1137739"/>
                      <a:pt x="197063" y="1037734"/>
                      <a:pt x="0" y="1101680"/>
                    </a:cubicBezTo>
                    <a:cubicBezTo>
                      <a:pt x="-56820" y="887702"/>
                      <a:pt x="59353" y="768103"/>
                      <a:pt x="0" y="528806"/>
                    </a:cubicBezTo>
                    <a:cubicBezTo>
                      <a:pt x="-59353" y="289509"/>
                      <a:pt x="15067" y="260019"/>
                      <a:pt x="0" y="0"/>
                    </a:cubicBezTo>
                    <a:close/>
                  </a:path>
                </a:pathLst>
              </a:custGeom>
              <a:noFill/>
              <a:ln w="19050" cap="flat" cmpd="sng" algn="ctr">
                <a:solidFill>
                  <a:sysClr val="windowText" lastClr="000000"/>
                </a:solidFill>
                <a:prstDash val="solid"/>
                <a:miter lim="800000"/>
                <a:extLst>
                  <a:ext uri="{C807C97D-BFC1-408E-A445-0C87EB9F89A2}">
                    <ask:lineSketchStyleProps xmlns:ask="http://schemas.microsoft.com/office/drawing/2018/sketchyshapes" sd="2254215789">
                      <a:prstGeom prst="rect">
                        <a:avLst/>
                      </a:prstGeom>
                      <ask:type>
                        <ask:lineSketchScribble/>
                      </ask:type>
                    </ask:lineSketchStyleProps>
                  </a:ext>
                </a:extLst>
              </a:ln>
              <a:effectLst/>
            </p:spPr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85" name="Rectangle 84">
                <a:extLst>
                  <a:ext uri="{FF2B5EF4-FFF2-40B4-BE49-F238E27FC236}">
                    <a16:creationId xmlns:a16="http://schemas.microsoft.com/office/drawing/2014/main" id="{C9390E79-7813-4FB5-B96E-2C66CFFCCE16}"/>
                  </a:ext>
                </a:extLst>
              </p:cNvPr>
              <p:cNvSpPr/>
              <p:nvPr/>
            </p:nvSpPr>
            <p:spPr>
              <a:xfrm>
                <a:off x="1030070" y="315377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86" name="Rectangle 85">
                <a:extLst>
                  <a:ext uri="{FF2B5EF4-FFF2-40B4-BE49-F238E27FC236}">
                    <a16:creationId xmlns:a16="http://schemas.microsoft.com/office/drawing/2014/main" id="{BA2A47C7-6AD4-478D-AE59-E0583BCD9853}"/>
                  </a:ext>
                </a:extLst>
              </p:cNvPr>
              <p:cNvSpPr/>
              <p:nvPr/>
            </p:nvSpPr>
            <p:spPr>
              <a:xfrm>
                <a:off x="1042220" y="409100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7" name="Rectangle 86">
                <a:extLst>
                  <a:ext uri="{FF2B5EF4-FFF2-40B4-BE49-F238E27FC236}">
                    <a16:creationId xmlns:a16="http://schemas.microsoft.com/office/drawing/2014/main" id="{306C231A-FEB1-47E7-AD39-072AA1324632}"/>
                  </a:ext>
                </a:extLst>
              </p:cNvPr>
              <p:cNvSpPr/>
              <p:nvPr/>
            </p:nvSpPr>
            <p:spPr>
              <a:xfrm>
                <a:off x="1012864" y="789168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88" name="Text Box 2">
            <a:extLst>
              <a:ext uri="{FF2B5EF4-FFF2-40B4-BE49-F238E27FC236}">
                <a16:creationId xmlns:a16="http://schemas.microsoft.com/office/drawing/2014/main" id="{1D279912-CFAC-47B3-9858-5494FD4BEF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2619" y="5599055"/>
            <a:ext cx="1125722" cy="268219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AE" sz="105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التغذية الراجعة</a:t>
            </a:r>
            <a:endParaRPr lang="en-AE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solidFill>
                  <a:srgbClr val="000000"/>
                </a:solidFill>
                <a:effectLst/>
                <a:latin typeface="Cavolini" panose="0300050204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A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89" name="Picture 88">
            <a:extLst>
              <a:ext uri="{FF2B5EF4-FFF2-40B4-BE49-F238E27FC236}">
                <a16:creationId xmlns:a16="http://schemas.microsoft.com/office/drawing/2014/main" id="{E19E742C-17D5-496E-AD42-0FB92130FC9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29" y="5633844"/>
            <a:ext cx="721625" cy="67547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0" name="Group 89">
            <a:extLst>
              <a:ext uri="{FF2B5EF4-FFF2-40B4-BE49-F238E27FC236}">
                <a16:creationId xmlns:a16="http://schemas.microsoft.com/office/drawing/2014/main" id="{ADDF77C1-7F8E-4C19-82F3-77A6E3FD9318}"/>
              </a:ext>
            </a:extLst>
          </p:cNvPr>
          <p:cNvGrpSpPr/>
          <p:nvPr/>
        </p:nvGrpSpPr>
        <p:grpSpPr>
          <a:xfrm>
            <a:off x="797198" y="5599535"/>
            <a:ext cx="3353809" cy="1128137"/>
            <a:chOff x="4956084" y="5432568"/>
            <a:chExt cx="3353809" cy="1128137"/>
          </a:xfrm>
        </p:grpSpPr>
        <p:sp>
          <p:nvSpPr>
            <p:cNvPr id="91" name="Text Box 2">
              <a:extLst>
                <a:ext uri="{FF2B5EF4-FFF2-40B4-BE49-F238E27FC236}">
                  <a16:creationId xmlns:a16="http://schemas.microsoft.com/office/drawing/2014/main" id="{FC2AE045-6964-4E90-B4FA-0F51A22B0C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75980" y="5489968"/>
              <a:ext cx="2848575" cy="1070737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لقد أحببت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خطك الجميل .                                                           إتقان المهارة.  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النظافة و الترتيب .                                                    نظام الفقرة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في المرة القادمة ،تذكر أن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تشكل الكلمة.                                                               تضع علامات الترقيم .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تكتب على السطر ،و ملاحظة رسم الحرف.                          تنتبه لنظام الفقرة.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92" name="Group 91">
              <a:extLst>
                <a:ext uri="{FF2B5EF4-FFF2-40B4-BE49-F238E27FC236}">
                  <a16:creationId xmlns:a16="http://schemas.microsoft.com/office/drawing/2014/main" id="{C7A41C48-8F55-425D-94CA-DBE5F0D9F162}"/>
                </a:ext>
              </a:extLst>
            </p:cNvPr>
            <p:cNvGrpSpPr/>
            <p:nvPr/>
          </p:nvGrpSpPr>
          <p:grpSpPr>
            <a:xfrm>
              <a:off x="4956084" y="5432568"/>
              <a:ext cx="3353809" cy="1122478"/>
              <a:chOff x="25222" y="0"/>
              <a:chExt cx="2166620" cy="1101680"/>
            </a:xfrm>
          </p:grpSpPr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30C7417B-95C9-4F2B-A3B1-8E6AB47298F0}"/>
                  </a:ext>
                </a:extLst>
              </p:cNvPr>
              <p:cNvSpPr/>
              <p:nvPr/>
            </p:nvSpPr>
            <p:spPr>
              <a:xfrm>
                <a:off x="25222" y="0"/>
                <a:ext cx="2166620" cy="1101680"/>
              </a:xfrm>
              <a:custGeom>
                <a:avLst/>
                <a:gdLst>
                  <a:gd name="connsiteX0" fmla="*/ 0 w 2166620"/>
                  <a:gd name="connsiteY0" fmla="*/ 0 h 1101680"/>
                  <a:gd name="connsiteX1" fmla="*/ 584987 w 2166620"/>
                  <a:gd name="connsiteY1" fmla="*/ 0 h 1101680"/>
                  <a:gd name="connsiteX2" fmla="*/ 1104976 w 2166620"/>
                  <a:gd name="connsiteY2" fmla="*/ 0 h 1101680"/>
                  <a:gd name="connsiteX3" fmla="*/ 1689964 w 2166620"/>
                  <a:gd name="connsiteY3" fmla="*/ 0 h 1101680"/>
                  <a:gd name="connsiteX4" fmla="*/ 2166620 w 2166620"/>
                  <a:gd name="connsiteY4" fmla="*/ 0 h 1101680"/>
                  <a:gd name="connsiteX5" fmla="*/ 2166620 w 2166620"/>
                  <a:gd name="connsiteY5" fmla="*/ 539823 h 1101680"/>
                  <a:gd name="connsiteX6" fmla="*/ 2166620 w 2166620"/>
                  <a:gd name="connsiteY6" fmla="*/ 1101680 h 1101680"/>
                  <a:gd name="connsiteX7" fmla="*/ 1624965 w 2166620"/>
                  <a:gd name="connsiteY7" fmla="*/ 1101680 h 1101680"/>
                  <a:gd name="connsiteX8" fmla="*/ 1126642 w 2166620"/>
                  <a:gd name="connsiteY8" fmla="*/ 1101680 h 1101680"/>
                  <a:gd name="connsiteX9" fmla="*/ 541655 w 2166620"/>
                  <a:gd name="connsiteY9" fmla="*/ 1101680 h 1101680"/>
                  <a:gd name="connsiteX10" fmla="*/ 0 w 2166620"/>
                  <a:gd name="connsiteY10" fmla="*/ 1101680 h 1101680"/>
                  <a:gd name="connsiteX11" fmla="*/ 0 w 2166620"/>
                  <a:gd name="connsiteY11" fmla="*/ 528806 h 1101680"/>
                  <a:gd name="connsiteX12" fmla="*/ 0 w 2166620"/>
                  <a:gd name="connsiteY12" fmla="*/ 0 h 11016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66620" h="1101680" extrusionOk="0">
                    <a:moveTo>
                      <a:pt x="0" y="0"/>
                    </a:moveTo>
                    <a:cubicBezTo>
                      <a:pt x="169913" y="-28479"/>
                      <a:pt x="317706" y="23156"/>
                      <a:pt x="584987" y="0"/>
                    </a:cubicBezTo>
                    <a:cubicBezTo>
                      <a:pt x="852268" y="-23156"/>
                      <a:pt x="888219" y="18432"/>
                      <a:pt x="1104976" y="0"/>
                    </a:cubicBezTo>
                    <a:cubicBezTo>
                      <a:pt x="1321733" y="-18432"/>
                      <a:pt x="1500287" y="22857"/>
                      <a:pt x="1689964" y="0"/>
                    </a:cubicBezTo>
                    <a:cubicBezTo>
                      <a:pt x="1879641" y="-22857"/>
                      <a:pt x="1948611" y="42549"/>
                      <a:pt x="2166620" y="0"/>
                    </a:cubicBezTo>
                    <a:cubicBezTo>
                      <a:pt x="2177946" y="121843"/>
                      <a:pt x="2135790" y="417896"/>
                      <a:pt x="2166620" y="539823"/>
                    </a:cubicBezTo>
                    <a:cubicBezTo>
                      <a:pt x="2197450" y="661750"/>
                      <a:pt x="2139487" y="851650"/>
                      <a:pt x="2166620" y="1101680"/>
                    </a:cubicBezTo>
                    <a:cubicBezTo>
                      <a:pt x="2003098" y="1108257"/>
                      <a:pt x="1758765" y="1052309"/>
                      <a:pt x="1624965" y="1101680"/>
                    </a:cubicBezTo>
                    <a:cubicBezTo>
                      <a:pt x="1491166" y="1151051"/>
                      <a:pt x="1259388" y="1061792"/>
                      <a:pt x="1126642" y="1101680"/>
                    </a:cubicBezTo>
                    <a:cubicBezTo>
                      <a:pt x="993896" y="1141568"/>
                      <a:pt x="696884" y="1065621"/>
                      <a:pt x="541655" y="1101680"/>
                    </a:cubicBezTo>
                    <a:cubicBezTo>
                      <a:pt x="386426" y="1137739"/>
                      <a:pt x="197063" y="1037734"/>
                      <a:pt x="0" y="1101680"/>
                    </a:cubicBezTo>
                    <a:cubicBezTo>
                      <a:pt x="-56820" y="887702"/>
                      <a:pt x="59353" y="768103"/>
                      <a:pt x="0" y="528806"/>
                    </a:cubicBezTo>
                    <a:cubicBezTo>
                      <a:pt x="-59353" y="289509"/>
                      <a:pt x="15067" y="260019"/>
                      <a:pt x="0" y="0"/>
                    </a:cubicBezTo>
                    <a:close/>
                  </a:path>
                </a:pathLst>
              </a:custGeom>
              <a:noFill/>
              <a:ln w="19050" cap="flat" cmpd="sng" algn="ctr">
                <a:solidFill>
                  <a:sysClr val="windowText" lastClr="000000"/>
                </a:solidFill>
                <a:prstDash val="solid"/>
                <a:miter lim="800000"/>
                <a:extLst>
                  <a:ext uri="{C807C97D-BFC1-408E-A445-0C87EB9F89A2}">
                    <ask:lineSketchStyleProps xmlns:ask="http://schemas.microsoft.com/office/drawing/2018/sketchyshapes" sd="2254215789">
                      <a:prstGeom prst="rect">
                        <a:avLst/>
                      </a:prstGeom>
                      <ask:type>
                        <ask:lineSketchScribble/>
                      </ask:type>
                    </ask:lineSketchStyleProps>
                  </a:ext>
                </a:extLst>
              </a:ln>
              <a:effectLst/>
            </p:spPr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4" name="Rectangle 93">
                <a:extLst>
                  <a:ext uri="{FF2B5EF4-FFF2-40B4-BE49-F238E27FC236}">
                    <a16:creationId xmlns:a16="http://schemas.microsoft.com/office/drawing/2014/main" id="{8A65507C-55CC-4108-9112-047E3EC0EFBC}"/>
                  </a:ext>
                </a:extLst>
              </p:cNvPr>
              <p:cNvSpPr/>
              <p:nvPr/>
            </p:nvSpPr>
            <p:spPr>
              <a:xfrm>
                <a:off x="1030070" y="315377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5" name="Rectangle 94">
                <a:extLst>
                  <a:ext uri="{FF2B5EF4-FFF2-40B4-BE49-F238E27FC236}">
                    <a16:creationId xmlns:a16="http://schemas.microsoft.com/office/drawing/2014/main" id="{5536A25D-24E7-4392-97F4-FDFB1F9B31C4}"/>
                  </a:ext>
                </a:extLst>
              </p:cNvPr>
              <p:cNvSpPr/>
              <p:nvPr/>
            </p:nvSpPr>
            <p:spPr>
              <a:xfrm>
                <a:off x="1042220" y="409100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id="{3EB395DD-3335-4195-B108-C64FD112F609}"/>
                  </a:ext>
                </a:extLst>
              </p:cNvPr>
              <p:cNvSpPr/>
              <p:nvPr/>
            </p:nvSpPr>
            <p:spPr>
              <a:xfrm>
                <a:off x="1012864" y="789168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97" name="Text Box 2">
            <a:extLst>
              <a:ext uri="{FF2B5EF4-FFF2-40B4-BE49-F238E27FC236}">
                <a16:creationId xmlns:a16="http://schemas.microsoft.com/office/drawing/2014/main" id="{432AABF1-346C-413F-BF0E-12922B3ED0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2546" y="5607358"/>
            <a:ext cx="1125722" cy="268219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AE" sz="105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التغذية الراجعة</a:t>
            </a:r>
            <a:endParaRPr lang="en-AE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solidFill>
                  <a:srgbClr val="000000"/>
                </a:solidFill>
                <a:effectLst/>
                <a:latin typeface="Cavolini" panose="0300050204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A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98" name="Picture 97">
            <a:extLst>
              <a:ext uri="{FF2B5EF4-FFF2-40B4-BE49-F238E27FC236}">
                <a16:creationId xmlns:a16="http://schemas.microsoft.com/office/drawing/2014/main" id="{3AAB4E32-8052-4E05-8155-115163216A0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528" y="5591854"/>
            <a:ext cx="721625" cy="675476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11D80FBE-25A1-45F3-A876-5D9A8939971A}"/>
              </a:ext>
            </a:extLst>
          </p:cNvPr>
          <p:cNvSpPr/>
          <p:nvPr/>
        </p:nvSpPr>
        <p:spPr>
          <a:xfrm>
            <a:off x="6828386" y="6519422"/>
            <a:ext cx="95346" cy="55641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E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7F12FB82-C4E0-4825-BA2A-0C26CE83D259}"/>
              </a:ext>
            </a:extLst>
          </p:cNvPr>
          <p:cNvSpPr/>
          <p:nvPr/>
        </p:nvSpPr>
        <p:spPr>
          <a:xfrm>
            <a:off x="2328226" y="6519421"/>
            <a:ext cx="95346" cy="55641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E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id="{DD122083-E513-465F-8632-26CA3E9BF317}"/>
              </a:ext>
            </a:extLst>
          </p:cNvPr>
          <p:cNvSpPr/>
          <p:nvPr/>
        </p:nvSpPr>
        <p:spPr>
          <a:xfrm>
            <a:off x="6884123" y="3233714"/>
            <a:ext cx="1755836" cy="54877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...ــحَنٌ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khbar MT" pitchFamily="2" charset="-78"/>
            </a:endParaRPr>
          </a:p>
        </p:txBody>
      </p:sp>
      <p:sp>
        <p:nvSpPr>
          <p:cNvPr id="74" name="Rectangle: Rounded Corners 73">
            <a:extLst>
              <a:ext uri="{FF2B5EF4-FFF2-40B4-BE49-F238E27FC236}">
                <a16:creationId xmlns:a16="http://schemas.microsoft.com/office/drawing/2014/main" id="{90C4F173-6CC4-4625-B787-5A2A30C00D06}"/>
              </a:ext>
            </a:extLst>
          </p:cNvPr>
          <p:cNvSpPr/>
          <p:nvPr/>
        </p:nvSpPr>
        <p:spPr>
          <a:xfrm>
            <a:off x="4697156" y="3265473"/>
            <a:ext cx="1755836" cy="54877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sz="3200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مُـ.....ـحَفٌ</a:t>
            </a:r>
            <a:endParaRPr lang="en-US" sz="3200" b="1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pic>
        <p:nvPicPr>
          <p:cNvPr id="3" name="Picture 2" descr="A pair of scissors&#10;&#10;Description automatically generated with medium confidence">
            <a:extLst>
              <a:ext uri="{FF2B5EF4-FFF2-40B4-BE49-F238E27FC236}">
                <a16:creationId xmlns:a16="http://schemas.microsoft.com/office/drawing/2014/main" id="{B6A6BBE2-9BFA-4366-A985-99BB3F968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653" y="3963959"/>
            <a:ext cx="979780" cy="975533"/>
          </a:xfrm>
          <a:prstGeom prst="rect">
            <a:avLst/>
          </a:prstGeom>
        </p:spPr>
      </p:pic>
      <p:pic>
        <p:nvPicPr>
          <p:cNvPr id="6" name="Picture 5" descr="A picture containing clipart&#10;&#10;Description automatically generated">
            <a:extLst>
              <a:ext uri="{FF2B5EF4-FFF2-40B4-BE49-F238E27FC236}">
                <a16:creationId xmlns:a16="http://schemas.microsoft.com/office/drawing/2014/main" id="{A9AFC14F-5C83-497D-B3BA-5141DC76E9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9641" y="2118666"/>
            <a:ext cx="1373976" cy="1032790"/>
          </a:xfrm>
          <a:prstGeom prst="rect">
            <a:avLst/>
          </a:prstGeom>
        </p:spPr>
      </p:pic>
      <p:pic>
        <p:nvPicPr>
          <p:cNvPr id="9" name="Picture 8" descr="A picture containing icon&#10;&#10;Description automatically generated">
            <a:extLst>
              <a:ext uri="{FF2B5EF4-FFF2-40B4-BE49-F238E27FC236}">
                <a16:creationId xmlns:a16="http://schemas.microsoft.com/office/drawing/2014/main" id="{A109278B-8678-4566-943D-82DF0845B27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506" y="2047364"/>
            <a:ext cx="913137" cy="1034311"/>
          </a:xfrm>
          <a:prstGeom prst="rect">
            <a:avLst/>
          </a:prstGeom>
        </p:spPr>
      </p:pic>
      <p:pic>
        <p:nvPicPr>
          <p:cNvPr id="12" name="Picture 11" descr="A close-up of a box&#10;&#10;Description automatically generated with low confidence">
            <a:extLst>
              <a:ext uri="{FF2B5EF4-FFF2-40B4-BE49-F238E27FC236}">
                <a16:creationId xmlns:a16="http://schemas.microsoft.com/office/drawing/2014/main" id="{A6C34B3E-70B2-49E3-ADF6-B977B9234C8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1194" y="4078607"/>
            <a:ext cx="1100978" cy="926103"/>
          </a:xfrm>
          <a:prstGeom prst="rect">
            <a:avLst/>
          </a:prstGeom>
        </p:spPr>
      </p:pic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2A5DB3AA-2415-4EE3-87CB-0DF0679D3A88}"/>
              </a:ext>
            </a:extLst>
          </p:cNvPr>
          <p:cNvSpPr/>
          <p:nvPr/>
        </p:nvSpPr>
        <p:spPr>
          <a:xfrm>
            <a:off x="2652578" y="4811483"/>
            <a:ext cx="1755836" cy="54877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sz="3200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...ـنْدوقٌ</a:t>
            </a:r>
            <a:endParaRPr lang="en-US" sz="3200" b="1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2F22F278-BCCC-4BC1-801F-42291B87B54A}"/>
              </a:ext>
            </a:extLst>
          </p:cNvPr>
          <p:cNvSpPr/>
          <p:nvPr/>
        </p:nvSpPr>
        <p:spPr>
          <a:xfrm>
            <a:off x="326297" y="4821075"/>
            <a:ext cx="1755836" cy="54877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ar-AE" sz="3200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مِقْـ....</a:t>
            </a:r>
            <a:endParaRPr lang="en-US" sz="3200" b="1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76" name="Rectangle: Rounded Corners 75">
            <a:extLst>
              <a:ext uri="{FF2B5EF4-FFF2-40B4-BE49-F238E27FC236}">
                <a16:creationId xmlns:a16="http://schemas.microsoft.com/office/drawing/2014/main" id="{035635C3-E717-47CD-B172-63D249F5011C}"/>
              </a:ext>
            </a:extLst>
          </p:cNvPr>
          <p:cNvSpPr/>
          <p:nvPr/>
        </p:nvSpPr>
        <p:spPr>
          <a:xfrm>
            <a:off x="2577258" y="3021304"/>
            <a:ext cx="1755836" cy="54877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...ــحنٌ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khbar MT" pitchFamily="2" charset="-78"/>
            </a:endParaRPr>
          </a:p>
        </p:txBody>
      </p:sp>
      <p:sp>
        <p:nvSpPr>
          <p:cNvPr id="77" name="Rectangle: Rounded Corners 76">
            <a:extLst>
              <a:ext uri="{FF2B5EF4-FFF2-40B4-BE49-F238E27FC236}">
                <a16:creationId xmlns:a16="http://schemas.microsoft.com/office/drawing/2014/main" id="{E315A15D-DC34-42C2-86D3-E4093BC10FFA}"/>
              </a:ext>
            </a:extLst>
          </p:cNvPr>
          <p:cNvSpPr/>
          <p:nvPr/>
        </p:nvSpPr>
        <p:spPr>
          <a:xfrm>
            <a:off x="363380" y="3026043"/>
            <a:ext cx="1755836" cy="54877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sz="3200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مُـ.....ـحَفٌ</a:t>
            </a:r>
            <a:endParaRPr lang="en-US" sz="3200" b="1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pic>
        <p:nvPicPr>
          <p:cNvPr id="78" name="Picture 77" descr="A pair of scissors&#10;&#10;Description automatically generated with medium confidence">
            <a:extLst>
              <a:ext uri="{FF2B5EF4-FFF2-40B4-BE49-F238E27FC236}">
                <a16:creationId xmlns:a16="http://schemas.microsoft.com/office/drawing/2014/main" id="{BC7D11CD-B083-4392-A1DA-F66A2AEC9AB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788" y="3751549"/>
            <a:ext cx="979780" cy="975533"/>
          </a:xfrm>
          <a:prstGeom prst="rect">
            <a:avLst/>
          </a:prstGeom>
        </p:spPr>
      </p:pic>
      <p:pic>
        <p:nvPicPr>
          <p:cNvPr id="79" name="Picture 78" descr="A picture containing clipart&#10;&#10;Description automatically generated">
            <a:extLst>
              <a:ext uri="{FF2B5EF4-FFF2-40B4-BE49-F238E27FC236}">
                <a16:creationId xmlns:a16="http://schemas.microsoft.com/office/drawing/2014/main" id="{39766ED0-22B0-4933-B8A7-7FF89C4F57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776" y="1906256"/>
            <a:ext cx="1373976" cy="1032790"/>
          </a:xfrm>
          <a:prstGeom prst="rect">
            <a:avLst/>
          </a:prstGeom>
        </p:spPr>
      </p:pic>
      <p:pic>
        <p:nvPicPr>
          <p:cNvPr id="80" name="Picture 79" descr="A picture containing icon&#10;&#10;Description automatically generated">
            <a:extLst>
              <a:ext uri="{FF2B5EF4-FFF2-40B4-BE49-F238E27FC236}">
                <a16:creationId xmlns:a16="http://schemas.microsoft.com/office/drawing/2014/main" id="{13ED0C97-4635-42FC-976E-74E35E731C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026" y="1957451"/>
            <a:ext cx="913137" cy="1034311"/>
          </a:xfrm>
          <a:prstGeom prst="rect">
            <a:avLst/>
          </a:prstGeom>
        </p:spPr>
      </p:pic>
      <p:pic>
        <p:nvPicPr>
          <p:cNvPr id="84" name="Picture 83" descr="A close-up of a box&#10;&#10;Description automatically generated with low confidence">
            <a:extLst>
              <a:ext uri="{FF2B5EF4-FFF2-40B4-BE49-F238E27FC236}">
                <a16:creationId xmlns:a16="http://schemas.microsoft.com/office/drawing/2014/main" id="{F1E0AE63-95AF-48BF-82A7-54805716510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329" y="3866197"/>
            <a:ext cx="1100978" cy="926103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93739B75-5680-4435-9247-4E4BA2D6135A}"/>
              </a:ext>
            </a:extLst>
          </p:cNvPr>
          <p:cNvGrpSpPr/>
          <p:nvPr/>
        </p:nvGrpSpPr>
        <p:grpSpPr>
          <a:xfrm>
            <a:off x="4653635" y="950542"/>
            <a:ext cx="4322618" cy="349002"/>
            <a:chOff x="4557282" y="730377"/>
            <a:chExt cx="4446287" cy="349002"/>
          </a:xfrm>
        </p:grpSpPr>
        <p:sp>
          <p:nvSpPr>
            <p:cNvPr id="99" name="Rectangle: Rounded Corners 98">
              <a:extLst>
                <a:ext uri="{FF2B5EF4-FFF2-40B4-BE49-F238E27FC236}">
                  <a16:creationId xmlns:a16="http://schemas.microsoft.com/office/drawing/2014/main" id="{CF1FC688-1F20-4BC3-BA73-6D9512D26113}"/>
                </a:ext>
              </a:extLst>
            </p:cNvPr>
            <p:cNvSpPr/>
            <p:nvPr/>
          </p:nvSpPr>
          <p:spPr>
            <a:xfrm>
              <a:off x="4557282" y="730377"/>
              <a:ext cx="4446287" cy="349002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400" b="1" i="0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أن يكتب  المتعلم الحرف حسب مواقعه في الكلمة  .</a:t>
              </a:r>
              <a:endParaRPr kumimoji="0" lang="en-US" sz="14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0" name="Smiley Face 99">
              <a:extLst>
                <a:ext uri="{FF2B5EF4-FFF2-40B4-BE49-F238E27FC236}">
                  <a16:creationId xmlns:a16="http://schemas.microsoft.com/office/drawing/2014/main" id="{72DD707E-3419-491E-8BE0-0D8BEF20EE5D}"/>
                </a:ext>
              </a:extLst>
            </p:cNvPr>
            <p:cNvSpPr/>
            <p:nvPr/>
          </p:nvSpPr>
          <p:spPr>
            <a:xfrm>
              <a:off x="5589067" y="768011"/>
              <a:ext cx="265261" cy="242487"/>
            </a:xfrm>
            <a:prstGeom prst="smileyFace">
              <a:avLst>
                <a:gd name="adj" fmla="val -4653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101" name="Smiley Face 100">
              <a:extLst>
                <a:ext uri="{FF2B5EF4-FFF2-40B4-BE49-F238E27FC236}">
                  <a16:creationId xmlns:a16="http://schemas.microsoft.com/office/drawing/2014/main" id="{BDBDD283-2E35-4D34-AE4E-CC47401AF05E}"/>
                </a:ext>
              </a:extLst>
            </p:cNvPr>
            <p:cNvSpPr/>
            <p:nvPr/>
          </p:nvSpPr>
          <p:spPr>
            <a:xfrm>
              <a:off x="4745534" y="771363"/>
              <a:ext cx="265261" cy="242487"/>
            </a:xfrm>
            <a:prstGeom prst="smileyFac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102" name="Smiley Face 101">
              <a:extLst>
                <a:ext uri="{FF2B5EF4-FFF2-40B4-BE49-F238E27FC236}">
                  <a16:creationId xmlns:a16="http://schemas.microsoft.com/office/drawing/2014/main" id="{AE3EA2CD-EBE0-4F58-A1A1-28D22D29CA4D}"/>
                </a:ext>
              </a:extLst>
            </p:cNvPr>
            <p:cNvSpPr/>
            <p:nvPr/>
          </p:nvSpPr>
          <p:spPr>
            <a:xfrm>
              <a:off x="5157798" y="774269"/>
              <a:ext cx="265261" cy="242487"/>
            </a:xfrm>
            <a:prstGeom prst="smileyFace">
              <a:avLst>
                <a:gd name="adj" fmla="val 554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</p:grp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AE79F52F-6833-47F5-B123-F20D07F2E61A}"/>
              </a:ext>
            </a:extLst>
          </p:cNvPr>
          <p:cNvGrpSpPr/>
          <p:nvPr/>
        </p:nvGrpSpPr>
        <p:grpSpPr>
          <a:xfrm>
            <a:off x="223739" y="894282"/>
            <a:ext cx="4335488" cy="349002"/>
            <a:chOff x="4557282" y="730377"/>
            <a:chExt cx="4446287" cy="349002"/>
          </a:xfrm>
        </p:grpSpPr>
        <p:sp>
          <p:nvSpPr>
            <p:cNvPr id="109" name="Rectangle: Rounded Corners 108">
              <a:extLst>
                <a:ext uri="{FF2B5EF4-FFF2-40B4-BE49-F238E27FC236}">
                  <a16:creationId xmlns:a16="http://schemas.microsoft.com/office/drawing/2014/main" id="{5281D7EB-B273-49B4-A1BC-AFE94E7C26A9}"/>
                </a:ext>
              </a:extLst>
            </p:cNvPr>
            <p:cNvSpPr/>
            <p:nvPr/>
          </p:nvSpPr>
          <p:spPr>
            <a:xfrm>
              <a:off x="4557282" y="730377"/>
              <a:ext cx="4446287" cy="349002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defTabSz="914400" rtl="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1400" b="1" i="0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أن يكتب  المتعلم الحرف حسب مواقعه في الكلمة  .</a:t>
              </a:r>
              <a:endParaRPr kumimoji="0" lang="en-US" sz="14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0" name="Smiley Face 109">
              <a:extLst>
                <a:ext uri="{FF2B5EF4-FFF2-40B4-BE49-F238E27FC236}">
                  <a16:creationId xmlns:a16="http://schemas.microsoft.com/office/drawing/2014/main" id="{7C60DD49-08CD-470A-98C3-78C8A15A5F47}"/>
                </a:ext>
              </a:extLst>
            </p:cNvPr>
            <p:cNvSpPr/>
            <p:nvPr/>
          </p:nvSpPr>
          <p:spPr>
            <a:xfrm>
              <a:off x="5589067" y="768011"/>
              <a:ext cx="265261" cy="242487"/>
            </a:xfrm>
            <a:prstGeom prst="smileyFace">
              <a:avLst>
                <a:gd name="adj" fmla="val -4653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111" name="Smiley Face 110">
              <a:extLst>
                <a:ext uri="{FF2B5EF4-FFF2-40B4-BE49-F238E27FC236}">
                  <a16:creationId xmlns:a16="http://schemas.microsoft.com/office/drawing/2014/main" id="{2536D08F-4821-4F6C-996F-2A56552F0087}"/>
                </a:ext>
              </a:extLst>
            </p:cNvPr>
            <p:cNvSpPr/>
            <p:nvPr/>
          </p:nvSpPr>
          <p:spPr>
            <a:xfrm>
              <a:off x="4745534" y="771363"/>
              <a:ext cx="265261" cy="242487"/>
            </a:xfrm>
            <a:prstGeom prst="smileyFac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  <p:sp>
          <p:nvSpPr>
            <p:cNvPr id="112" name="Smiley Face 111">
              <a:extLst>
                <a:ext uri="{FF2B5EF4-FFF2-40B4-BE49-F238E27FC236}">
                  <a16:creationId xmlns:a16="http://schemas.microsoft.com/office/drawing/2014/main" id="{47BA54A6-0DAD-4433-81C3-DC13A7827A7B}"/>
                </a:ext>
              </a:extLst>
            </p:cNvPr>
            <p:cNvSpPr/>
            <p:nvPr/>
          </p:nvSpPr>
          <p:spPr>
            <a:xfrm>
              <a:off x="5157798" y="774269"/>
              <a:ext cx="265261" cy="242487"/>
            </a:xfrm>
            <a:prstGeom prst="smileyFace">
              <a:avLst>
                <a:gd name="adj" fmla="val 554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E"/>
            </a:p>
          </p:txBody>
        </p:sp>
      </p:grpSp>
    </p:spTree>
    <p:extLst>
      <p:ext uri="{BB962C8B-B14F-4D97-AF65-F5344CB8AC3E}">
        <p14:creationId xmlns:p14="http://schemas.microsoft.com/office/powerpoint/2010/main" val="36499600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>
            <a:extLst>
              <a:ext uri="{FF2B5EF4-FFF2-40B4-BE49-F238E27FC236}">
                <a16:creationId xmlns:a16="http://schemas.microsoft.com/office/drawing/2014/main" id="{31E1299D-7D1D-4961-A857-10CC04BBF3A7}"/>
              </a:ext>
            </a:extLst>
          </p:cNvPr>
          <p:cNvSpPr/>
          <p:nvPr/>
        </p:nvSpPr>
        <p:spPr>
          <a:xfrm>
            <a:off x="126014" y="151253"/>
            <a:ext cx="4376413" cy="6502211"/>
          </a:xfrm>
          <a:prstGeom prst="rect">
            <a:avLst/>
          </a:prstGeom>
          <a:ln w="28575">
            <a:solidFill>
              <a:schemeClr val="tx1"/>
            </a:solidFill>
            <a:prstDash val="dash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1DE936EA-BE41-463B-B06A-59B785757565}"/>
              </a:ext>
            </a:extLst>
          </p:cNvPr>
          <p:cNvSpPr/>
          <p:nvPr/>
        </p:nvSpPr>
        <p:spPr>
          <a:xfrm>
            <a:off x="4630257" y="179388"/>
            <a:ext cx="4432925" cy="6489971"/>
          </a:xfrm>
          <a:prstGeom prst="rect">
            <a:avLst/>
          </a:prstGeom>
          <a:ln w="28575">
            <a:solidFill>
              <a:schemeClr val="tx1"/>
            </a:solidFill>
            <a:prstDash val="dashDot"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AE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7B7FC45D-68C4-EE33-5073-B26E7CDE98FD}"/>
              </a:ext>
            </a:extLst>
          </p:cNvPr>
          <p:cNvSpPr/>
          <p:nvPr/>
        </p:nvSpPr>
        <p:spPr>
          <a:xfrm>
            <a:off x="8821359" y="1576283"/>
            <a:ext cx="215137" cy="3405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13F769D-EC79-D9AE-3B39-7F3177F65AC0}"/>
              </a:ext>
            </a:extLst>
          </p:cNvPr>
          <p:cNvSpPr/>
          <p:nvPr/>
        </p:nvSpPr>
        <p:spPr>
          <a:xfrm>
            <a:off x="4384741" y="1384117"/>
            <a:ext cx="215137" cy="3405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7BACD72D-5060-407B-8E77-FBBE07D8F58D}"/>
              </a:ext>
            </a:extLst>
          </p:cNvPr>
          <p:cNvSpPr/>
          <p:nvPr/>
        </p:nvSpPr>
        <p:spPr>
          <a:xfrm>
            <a:off x="6508057" y="1135782"/>
            <a:ext cx="2440356" cy="34900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AE" b="1" dirty="0">
                <a:solidFill>
                  <a:prstClr val="black"/>
                </a:solidFill>
                <a:latin typeface="Calibri"/>
                <a:cs typeface="Arial" panose="020B0604020202020204" pitchFamily="34" charset="0"/>
              </a:rPr>
              <a:t>عبر عن الصور بجملة مفيدة</a:t>
            </a:r>
            <a:endParaRPr lang="en-US" b="1" dirty="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1DE301DF-4015-4D87-9345-3D943AD7215B}"/>
              </a:ext>
            </a:extLst>
          </p:cNvPr>
          <p:cNvSpPr/>
          <p:nvPr/>
        </p:nvSpPr>
        <p:spPr>
          <a:xfrm>
            <a:off x="6787237" y="3002538"/>
            <a:ext cx="2208149" cy="54877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khbar MT" pitchFamily="2" charset="-78"/>
              </a:rPr>
              <a:t>..........................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khbar MT" pitchFamily="2" charset="-78"/>
            </a:endParaRP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F433BED0-D367-4D85-B8CC-DDECEBA888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12996" r="14751" b="12740"/>
          <a:stretch>
            <a:fillRect/>
          </a:stretch>
        </p:blipFill>
        <p:spPr bwMode="auto">
          <a:xfrm>
            <a:off x="1847722" y="290422"/>
            <a:ext cx="485775" cy="412725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Rectangle 3">
            <a:extLst>
              <a:ext uri="{FF2B5EF4-FFF2-40B4-BE49-F238E27FC236}">
                <a16:creationId xmlns:a16="http://schemas.microsoft.com/office/drawing/2014/main" id="{4F61D87E-193A-4156-A2D4-CA4CA778C0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30600" y="305712"/>
            <a:ext cx="2339754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BH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مدرسة مزيد الجديدة روضة وحلقة أولى </a:t>
            </a:r>
            <a:endParaRPr kumimoji="0" lang="ar-BH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5" name="Rectangle 4">
            <a:extLst>
              <a:ext uri="{FF2B5EF4-FFF2-40B4-BE49-F238E27FC236}">
                <a16:creationId xmlns:a16="http://schemas.microsoft.com/office/drawing/2014/main" id="{9ADEDBD0-5CEA-4CBF-AFCA-298EBC6A2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5066" y="482804"/>
            <a:ext cx="2339752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95425" algn="r"/>
                <a:tab pos="2971800" algn="ctr"/>
                <a:tab pos="5943600" algn="r"/>
              </a:tabLst>
              <a:defRPr/>
            </a:pPr>
            <a:r>
              <a:rPr kumimoji="0" lang="en-US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 </a:t>
            </a:r>
            <a:r>
              <a:rPr kumimoji="0" lang="en-US" altLang="en-US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Mezyad</a:t>
            </a:r>
            <a:r>
              <a:rPr kumimoji="0" lang="en-US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School KG &amp; C1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6" name="Rectangle 3">
            <a:extLst>
              <a:ext uri="{FF2B5EF4-FFF2-40B4-BE49-F238E27FC236}">
                <a16:creationId xmlns:a16="http://schemas.microsoft.com/office/drawing/2014/main" id="{F7059E3D-2F24-4D14-83BA-1C12F84F64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8720" y="294280"/>
            <a:ext cx="1796652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BH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مدرسة مزيد الجديدة روضة وحلقة أولى </a:t>
            </a:r>
            <a:endParaRPr kumimoji="0" lang="ar-BH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7" name="Rectangle 4">
            <a:extLst>
              <a:ext uri="{FF2B5EF4-FFF2-40B4-BE49-F238E27FC236}">
                <a16:creationId xmlns:a16="http://schemas.microsoft.com/office/drawing/2014/main" id="{513FBE21-A19A-47DD-8419-FE47938D53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9206" y="492379"/>
            <a:ext cx="1796651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1495425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95425" algn="r"/>
                <a:tab pos="2971800" algn="ctr"/>
                <a:tab pos="5943600" algn="r"/>
              </a:tabLst>
              <a:defRPr/>
            </a:pPr>
            <a:r>
              <a:rPr kumimoji="0" lang="en-US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New </a:t>
            </a:r>
            <a:r>
              <a:rPr kumimoji="0" lang="en-US" alt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Mezyad</a:t>
            </a:r>
            <a:r>
              <a:rPr kumimoji="0" lang="en-US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School KG &amp; C1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5B6B4745-07D4-44B2-9EF1-F8C57B842D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16" t="12996" r="14751" b="12740"/>
          <a:stretch>
            <a:fillRect/>
          </a:stretch>
        </p:blipFill>
        <p:spPr bwMode="auto">
          <a:xfrm>
            <a:off x="6472058" y="305712"/>
            <a:ext cx="485775" cy="412725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Rectangle 58">
            <a:extLst>
              <a:ext uri="{FF2B5EF4-FFF2-40B4-BE49-F238E27FC236}">
                <a16:creationId xmlns:a16="http://schemas.microsoft.com/office/drawing/2014/main" id="{154645F8-6F35-4099-B0AC-6FAF74449B6C}"/>
              </a:ext>
            </a:extLst>
          </p:cNvPr>
          <p:cNvSpPr/>
          <p:nvPr/>
        </p:nvSpPr>
        <p:spPr>
          <a:xfrm>
            <a:off x="4570012" y="346850"/>
            <a:ext cx="189667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اسمي الجميل:................</a:t>
            </a:r>
            <a:endParaRPr kumimoji="0" lang="en-US" sz="16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70DA754E-2ED2-4537-9787-2CC8203EEAA0}"/>
              </a:ext>
            </a:extLst>
          </p:cNvPr>
          <p:cNvSpPr/>
          <p:nvPr/>
        </p:nvSpPr>
        <p:spPr>
          <a:xfrm>
            <a:off x="96059" y="302296"/>
            <a:ext cx="189667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6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اسمي الجميل:................</a:t>
            </a:r>
            <a:endParaRPr kumimoji="0" lang="en-US" sz="16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6535F1D5-5A40-48AC-A4FB-B7F9BE29F69F}"/>
              </a:ext>
            </a:extLst>
          </p:cNvPr>
          <p:cNvSpPr/>
          <p:nvPr/>
        </p:nvSpPr>
        <p:spPr>
          <a:xfrm flipH="1">
            <a:off x="4724951" y="2805959"/>
            <a:ext cx="1979835" cy="872563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khbar MT" pitchFamily="2" charset="-78"/>
              </a:rPr>
              <a:t>.........................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khbar MT" pitchFamily="2" charset="-78"/>
            </a:endParaRPr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797D9CBF-8988-4F4B-A071-00120025BF5B}"/>
              </a:ext>
            </a:extLst>
          </p:cNvPr>
          <p:cNvSpPr/>
          <p:nvPr/>
        </p:nvSpPr>
        <p:spPr>
          <a:xfrm>
            <a:off x="6941703" y="5028351"/>
            <a:ext cx="1861796" cy="32592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khbar MT" pitchFamily="2" charset="-78"/>
              </a:rPr>
              <a:t>.......................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khbar MT" pitchFamily="2" charset="-78"/>
            </a:endParaRPr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AB2FAD22-A1CB-4190-AB72-330BCE754C0B}"/>
              </a:ext>
            </a:extLst>
          </p:cNvPr>
          <p:cNvSpPr/>
          <p:nvPr/>
        </p:nvSpPr>
        <p:spPr>
          <a:xfrm>
            <a:off x="4832372" y="4942904"/>
            <a:ext cx="1861796" cy="54877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khbar MT" pitchFamily="2" charset="-78"/>
              </a:rPr>
              <a:t>.......................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khbar MT" pitchFamily="2" charset="-78"/>
            </a:endParaRPr>
          </a:p>
        </p:txBody>
      </p: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A8A8E36A-28F7-445E-B3B2-4A032BDA6119}"/>
              </a:ext>
            </a:extLst>
          </p:cNvPr>
          <p:cNvSpPr/>
          <p:nvPr/>
        </p:nvSpPr>
        <p:spPr>
          <a:xfrm>
            <a:off x="2102697" y="1105444"/>
            <a:ext cx="2413238" cy="340585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عبر عن الصور بجملة مفيدة</a:t>
            </a:r>
            <a:endParaRPr kumimoji="0" lang="en-US" b="1" i="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F5D87E47-C9C9-4708-9E09-A4E7F3E83B06}"/>
              </a:ext>
            </a:extLst>
          </p:cNvPr>
          <p:cNvSpPr/>
          <p:nvPr/>
        </p:nvSpPr>
        <p:spPr>
          <a:xfrm>
            <a:off x="405281" y="2804923"/>
            <a:ext cx="2005586" cy="54877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khbar MT" pitchFamily="2" charset="-78"/>
              </a:rPr>
              <a:t>.........................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khbar MT" pitchFamily="2" charset="-78"/>
            </a:endParaRPr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0CC83260-D582-4E28-9561-0E5D93968046}"/>
              </a:ext>
            </a:extLst>
          </p:cNvPr>
          <p:cNvSpPr/>
          <p:nvPr/>
        </p:nvSpPr>
        <p:spPr>
          <a:xfrm>
            <a:off x="390581" y="5083930"/>
            <a:ext cx="2005586" cy="15663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khbar MT" pitchFamily="2" charset="-78"/>
              </a:rPr>
              <a:t>.........................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khbar MT" pitchFamily="2" charset="-78"/>
            </a:endParaRP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33C6BA7A-7312-4B01-BF08-2F36640EFB9D}"/>
              </a:ext>
            </a:extLst>
          </p:cNvPr>
          <p:cNvSpPr/>
          <p:nvPr/>
        </p:nvSpPr>
        <p:spPr>
          <a:xfrm>
            <a:off x="2417959" y="4784193"/>
            <a:ext cx="2005586" cy="54877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khbar MT" pitchFamily="2" charset="-78"/>
              </a:rPr>
              <a:t>.........................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khbar MT" pitchFamily="2" charset="-78"/>
            </a:endParaRPr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58240313-5345-4DB0-88DE-23233B8937F5}"/>
              </a:ext>
            </a:extLst>
          </p:cNvPr>
          <p:cNvSpPr/>
          <p:nvPr/>
        </p:nvSpPr>
        <p:spPr>
          <a:xfrm>
            <a:off x="2519513" y="2830410"/>
            <a:ext cx="2005586" cy="54877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khbar MT" pitchFamily="2" charset="-78"/>
              </a:rPr>
              <a:t>.........................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khbar MT" pitchFamily="2" charset="-7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F1644DD-1226-41C7-BDB4-617D513FDF52}"/>
              </a:ext>
            </a:extLst>
          </p:cNvPr>
          <p:cNvSpPr/>
          <p:nvPr/>
        </p:nvSpPr>
        <p:spPr>
          <a:xfrm>
            <a:off x="6776713" y="1505904"/>
            <a:ext cx="2171700" cy="21654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08D6A459-2AE5-4A3E-85C5-9760220238D6}"/>
              </a:ext>
            </a:extLst>
          </p:cNvPr>
          <p:cNvSpPr/>
          <p:nvPr/>
        </p:nvSpPr>
        <p:spPr>
          <a:xfrm>
            <a:off x="4731676" y="1484784"/>
            <a:ext cx="1935756" cy="218653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E0F93C86-C4D3-4D97-9E4E-717072F0B4EB}"/>
              </a:ext>
            </a:extLst>
          </p:cNvPr>
          <p:cNvSpPr/>
          <p:nvPr/>
        </p:nvSpPr>
        <p:spPr>
          <a:xfrm>
            <a:off x="6847194" y="3772692"/>
            <a:ext cx="2079300" cy="175460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B93C0F96-F398-48E6-BD4E-B96FBE4B4E71}"/>
              </a:ext>
            </a:extLst>
          </p:cNvPr>
          <p:cNvSpPr/>
          <p:nvPr/>
        </p:nvSpPr>
        <p:spPr>
          <a:xfrm>
            <a:off x="4722613" y="3751573"/>
            <a:ext cx="2018034" cy="175460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7C30A70C-7927-4E94-9566-BE6A78BC919B}"/>
              </a:ext>
            </a:extLst>
          </p:cNvPr>
          <p:cNvSpPr/>
          <p:nvPr/>
        </p:nvSpPr>
        <p:spPr>
          <a:xfrm>
            <a:off x="2396443" y="1441019"/>
            <a:ext cx="2171700" cy="20446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CEAE94B-40A9-4A29-A95A-A560DC515FA3}"/>
              </a:ext>
            </a:extLst>
          </p:cNvPr>
          <p:cNvSpPr/>
          <p:nvPr/>
        </p:nvSpPr>
        <p:spPr>
          <a:xfrm>
            <a:off x="410334" y="1392505"/>
            <a:ext cx="1935756" cy="20745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2D1871BC-3C2F-456D-8C6B-166E06A22B43}"/>
              </a:ext>
            </a:extLst>
          </p:cNvPr>
          <p:cNvSpPr/>
          <p:nvPr/>
        </p:nvSpPr>
        <p:spPr>
          <a:xfrm>
            <a:off x="2423056" y="3817221"/>
            <a:ext cx="2079300" cy="163074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6A61EEEF-7E7B-4657-A0A4-6864DCD5DA10}"/>
              </a:ext>
            </a:extLst>
          </p:cNvPr>
          <p:cNvSpPr/>
          <p:nvPr/>
        </p:nvSpPr>
        <p:spPr>
          <a:xfrm>
            <a:off x="327201" y="3798639"/>
            <a:ext cx="2018034" cy="163074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E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85" name="Group 84">
            <a:extLst>
              <a:ext uri="{FF2B5EF4-FFF2-40B4-BE49-F238E27FC236}">
                <a16:creationId xmlns:a16="http://schemas.microsoft.com/office/drawing/2014/main" id="{165EECDF-DD81-43F7-9837-B32B358346F1}"/>
              </a:ext>
            </a:extLst>
          </p:cNvPr>
          <p:cNvGrpSpPr/>
          <p:nvPr/>
        </p:nvGrpSpPr>
        <p:grpSpPr>
          <a:xfrm>
            <a:off x="5301802" y="5591854"/>
            <a:ext cx="3353809" cy="1128137"/>
            <a:chOff x="4956084" y="5432568"/>
            <a:chExt cx="3353809" cy="1128137"/>
          </a:xfrm>
        </p:grpSpPr>
        <p:sp>
          <p:nvSpPr>
            <p:cNvPr id="87" name="Text Box 2">
              <a:extLst>
                <a:ext uri="{FF2B5EF4-FFF2-40B4-BE49-F238E27FC236}">
                  <a16:creationId xmlns:a16="http://schemas.microsoft.com/office/drawing/2014/main" id="{0D5842EE-589A-4028-AA03-67E4526A6A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75980" y="5489968"/>
              <a:ext cx="2848575" cy="1070737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لقد أحببت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خطك الجميل .                                                           إتقان المهارة.  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النظافة و الترتيب .                                                    نظام الفقرة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في المرة القادمة ،تذكر أن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تشكل الكلمة.                                                               تضع علامات الترقيم .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تكتب على السطر ،و ملاحظة رسم الحرف.                          تنتبه لنظام الفقرة.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60B15B82-169A-4022-A050-90A31EF8682D}"/>
                </a:ext>
              </a:extLst>
            </p:cNvPr>
            <p:cNvGrpSpPr/>
            <p:nvPr/>
          </p:nvGrpSpPr>
          <p:grpSpPr>
            <a:xfrm>
              <a:off x="4956084" y="5432568"/>
              <a:ext cx="3353809" cy="1122478"/>
              <a:chOff x="25222" y="0"/>
              <a:chExt cx="2166620" cy="1101680"/>
            </a:xfrm>
          </p:grpSpPr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id="{EF353058-CA11-44FE-BCC7-1352E56826D4}"/>
                  </a:ext>
                </a:extLst>
              </p:cNvPr>
              <p:cNvSpPr/>
              <p:nvPr/>
            </p:nvSpPr>
            <p:spPr>
              <a:xfrm>
                <a:off x="25222" y="0"/>
                <a:ext cx="2166620" cy="1101680"/>
              </a:xfrm>
              <a:custGeom>
                <a:avLst/>
                <a:gdLst>
                  <a:gd name="connsiteX0" fmla="*/ 0 w 2166620"/>
                  <a:gd name="connsiteY0" fmla="*/ 0 h 1101680"/>
                  <a:gd name="connsiteX1" fmla="*/ 584987 w 2166620"/>
                  <a:gd name="connsiteY1" fmla="*/ 0 h 1101680"/>
                  <a:gd name="connsiteX2" fmla="*/ 1104976 w 2166620"/>
                  <a:gd name="connsiteY2" fmla="*/ 0 h 1101680"/>
                  <a:gd name="connsiteX3" fmla="*/ 1689964 w 2166620"/>
                  <a:gd name="connsiteY3" fmla="*/ 0 h 1101680"/>
                  <a:gd name="connsiteX4" fmla="*/ 2166620 w 2166620"/>
                  <a:gd name="connsiteY4" fmla="*/ 0 h 1101680"/>
                  <a:gd name="connsiteX5" fmla="*/ 2166620 w 2166620"/>
                  <a:gd name="connsiteY5" fmla="*/ 539823 h 1101680"/>
                  <a:gd name="connsiteX6" fmla="*/ 2166620 w 2166620"/>
                  <a:gd name="connsiteY6" fmla="*/ 1101680 h 1101680"/>
                  <a:gd name="connsiteX7" fmla="*/ 1624965 w 2166620"/>
                  <a:gd name="connsiteY7" fmla="*/ 1101680 h 1101680"/>
                  <a:gd name="connsiteX8" fmla="*/ 1126642 w 2166620"/>
                  <a:gd name="connsiteY8" fmla="*/ 1101680 h 1101680"/>
                  <a:gd name="connsiteX9" fmla="*/ 541655 w 2166620"/>
                  <a:gd name="connsiteY9" fmla="*/ 1101680 h 1101680"/>
                  <a:gd name="connsiteX10" fmla="*/ 0 w 2166620"/>
                  <a:gd name="connsiteY10" fmla="*/ 1101680 h 1101680"/>
                  <a:gd name="connsiteX11" fmla="*/ 0 w 2166620"/>
                  <a:gd name="connsiteY11" fmla="*/ 528806 h 1101680"/>
                  <a:gd name="connsiteX12" fmla="*/ 0 w 2166620"/>
                  <a:gd name="connsiteY12" fmla="*/ 0 h 11016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66620" h="1101680" extrusionOk="0">
                    <a:moveTo>
                      <a:pt x="0" y="0"/>
                    </a:moveTo>
                    <a:cubicBezTo>
                      <a:pt x="169913" y="-28479"/>
                      <a:pt x="317706" y="23156"/>
                      <a:pt x="584987" y="0"/>
                    </a:cubicBezTo>
                    <a:cubicBezTo>
                      <a:pt x="852268" y="-23156"/>
                      <a:pt x="888219" y="18432"/>
                      <a:pt x="1104976" y="0"/>
                    </a:cubicBezTo>
                    <a:cubicBezTo>
                      <a:pt x="1321733" y="-18432"/>
                      <a:pt x="1500287" y="22857"/>
                      <a:pt x="1689964" y="0"/>
                    </a:cubicBezTo>
                    <a:cubicBezTo>
                      <a:pt x="1879641" y="-22857"/>
                      <a:pt x="1948611" y="42549"/>
                      <a:pt x="2166620" y="0"/>
                    </a:cubicBezTo>
                    <a:cubicBezTo>
                      <a:pt x="2177946" y="121843"/>
                      <a:pt x="2135790" y="417896"/>
                      <a:pt x="2166620" y="539823"/>
                    </a:cubicBezTo>
                    <a:cubicBezTo>
                      <a:pt x="2197450" y="661750"/>
                      <a:pt x="2139487" y="851650"/>
                      <a:pt x="2166620" y="1101680"/>
                    </a:cubicBezTo>
                    <a:cubicBezTo>
                      <a:pt x="2003098" y="1108257"/>
                      <a:pt x="1758765" y="1052309"/>
                      <a:pt x="1624965" y="1101680"/>
                    </a:cubicBezTo>
                    <a:cubicBezTo>
                      <a:pt x="1491166" y="1151051"/>
                      <a:pt x="1259388" y="1061792"/>
                      <a:pt x="1126642" y="1101680"/>
                    </a:cubicBezTo>
                    <a:cubicBezTo>
                      <a:pt x="993896" y="1141568"/>
                      <a:pt x="696884" y="1065621"/>
                      <a:pt x="541655" y="1101680"/>
                    </a:cubicBezTo>
                    <a:cubicBezTo>
                      <a:pt x="386426" y="1137739"/>
                      <a:pt x="197063" y="1037734"/>
                      <a:pt x="0" y="1101680"/>
                    </a:cubicBezTo>
                    <a:cubicBezTo>
                      <a:pt x="-56820" y="887702"/>
                      <a:pt x="59353" y="768103"/>
                      <a:pt x="0" y="528806"/>
                    </a:cubicBezTo>
                    <a:cubicBezTo>
                      <a:pt x="-59353" y="289509"/>
                      <a:pt x="15067" y="260019"/>
                      <a:pt x="0" y="0"/>
                    </a:cubicBezTo>
                    <a:close/>
                  </a:path>
                </a:pathLst>
              </a:custGeom>
              <a:noFill/>
              <a:ln w="19050" cap="flat" cmpd="sng" algn="ctr">
                <a:solidFill>
                  <a:sysClr val="windowText" lastClr="000000"/>
                </a:solidFill>
                <a:prstDash val="solid"/>
                <a:miter lim="800000"/>
                <a:extLst>
                  <a:ext uri="{C807C97D-BFC1-408E-A445-0C87EB9F89A2}">
                    <ask:lineSketchStyleProps xmlns:ask="http://schemas.microsoft.com/office/drawing/2018/sketchyshapes" sd="2254215789">
                      <a:prstGeom prst="rect">
                        <a:avLst/>
                      </a:prstGeom>
                      <ask:type>
                        <ask:lineSketchScribble/>
                      </ask:type>
                    </ask:lineSketchStyleProps>
                  </a:ext>
                </a:extLst>
              </a:ln>
              <a:effectLst/>
            </p:spPr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9CA1C6AB-59E9-4C4E-A41E-50BCDD94A3DF}"/>
                  </a:ext>
                </a:extLst>
              </p:cNvPr>
              <p:cNvSpPr/>
              <p:nvPr/>
            </p:nvSpPr>
            <p:spPr>
              <a:xfrm>
                <a:off x="1030070" y="315377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1" name="Rectangle 90">
                <a:extLst>
                  <a:ext uri="{FF2B5EF4-FFF2-40B4-BE49-F238E27FC236}">
                    <a16:creationId xmlns:a16="http://schemas.microsoft.com/office/drawing/2014/main" id="{FEFB7F66-83AE-4CC4-B2E1-83849D08B6C6}"/>
                  </a:ext>
                </a:extLst>
              </p:cNvPr>
              <p:cNvSpPr/>
              <p:nvPr/>
            </p:nvSpPr>
            <p:spPr>
              <a:xfrm>
                <a:off x="1042220" y="409100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81C3B761-898D-4172-9431-2CD770657816}"/>
                  </a:ext>
                </a:extLst>
              </p:cNvPr>
              <p:cNvSpPr/>
              <p:nvPr/>
            </p:nvSpPr>
            <p:spPr>
              <a:xfrm>
                <a:off x="1012864" y="789168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93" name="Text Box 2">
            <a:extLst>
              <a:ext uri="{FF2B5EF4-FFF2-40B4-BE49-F238E27FC236}">
                <a16:creationId xmlns:a16="http://schemas.microsoft.com/office/drawing/2014/main" id="{FE894F20-AAFE-49EA-9B50-669D7F782E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2619" y="5599055"/>
            <a:ext cx="1125722" cy="268219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AE" sz="105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التغذية الراجعة</a:t>
            </a:r>
            <a:endParaRPr lang="en-AE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solidFill>
                  <a:srgbClr val="000000"/>
                </a:solidFill>
                <a:effectLst/>
                <a:latin typeface="Cavolini" panose="0300050204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A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94" name="Picture 93">
            <a:extLst>
              <a:ext uri="{FF2B5EF4-FFF2-40B4-BE49-F238E27FC236}">
                <a16:creationId xmlns:a16="http://schemas.microsoft.com/office/drawing/2014/main" id="{CC7BA8F7-55E8-45F9-AFE5-6CB8E7E258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396"/>
          <a:stretch/>
        </p:blipFill>
        <p:spPr bwMode="auto">
          <a:xfrm>
            <a:off x="5461160" y="5608745"/>
            <a:ext cx="619125" cy="85550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104" name="Group 103">
            <a:extLst>
              <a:ext uri="{FF2B5EF4-FFF2-40B4-BE49-F238E27FC236}">
                <a16:creationId xmlns:a16="http://schemas.microsoft.com/office/drawing/2014/main" id="{E4EAC14D-A92B-4D1B-A0F0-326ACA0F5419}"/>
              </a:ext>
            </a:extLst>
          </p:cNvPr>
          <p:cNvGrpSpPr/>
          <p:nvPr/>
        </p:nvGrpSpPr>
        <p:grpSpPr>
          <a:xfrm>
            <a:off x="740035" y="5511024"/>
            <a:ext cx="3353809" cy="1128137"/>
            <a:chOff x="4956084" y="5432568"/>
            <a:chExt cx="3353809" cy="1128137"/>
          </a:xfrm>
        </p:grpSpPr>
        <p:sp>
          <p:nvSpPr>
            <p:cNvPr id="105" name="Text Box 2">
              <a:extLst>
                <a:ext uri="{FF2B5EF4-FFF2-40B4-BE49-F238E27FC236}">
                  <a16:creationId xmlns:a16="http://schemas.microsoft.com/office/drawing/2014/main" id="{4519ACC2-32D5-4912-A36C-F34B511C315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75980" y="5489968"/>
              <a:ext cx="2848575" cy="1070737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لقد أحببت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خطك الجميل .                                                           إتقان المهارة.  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النظافة و الترتيب .                                                    نظام الفقرة 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0" marR="0" lvl="0" indent="0" algn="r" defTabSz="914400" rtl="1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في المرة القادمة ،تذكر أن :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تشكل الكلمة.                                                               تضع علامات الترقيم .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171450" marR="0" lvl="0" indent="-171450" algn="r" defTabSz="91440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ar-AE" sz="6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تكتب على السطر ،و ملاحظة رسم الحرف.                          تنتبه لنظام الفقرة. </a:t>
              </a:r>
              <a:endParaRPr kumimoji="0" lang="en-AE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06" name="Group 105">
              <a:extLst>
                <a:ext uri="{FF2B5EF4-FFF2-40B4-BE49-F238E27FC236}">
                  <a16:creationId xmlns:a16="http://schemas.microsoft.com/office/drawing/2014/main" id="{EC2F092C-5BDF-4D99-A3A8-67038C752C6D}"/>
                </a:ext>
              </a:extLst>
            </p:cNvPr>
            <p:cNvGrpSpPr/>
            <p:nvPr/>
          </p:nvGrpSpPr>
          <p:grpSpPr>
            <a:xfrm>
              <a:off x="4956084" y="5432568"/>
              <a:ext cx="3353809" cy="1122478"/>
              <a:chOff x="25222" y="0"/>
              <a:chExt cx="2166620" cy="1101680"/>
            </a:xfrm>
          </p:grpSpPr>
          <p:sp>
            <p:nvSpPr>
              <p:cNvPr id="107" name="Rectangle 106">
                <a:extLst>
                  <a:ext uri="{FF2B5EF4-FFF2-40B4-BE49-F238E27FC236}">
                    <a16:creationId xmlns:a16="http://schemas.microsoft.com/office/drawing/2014/main" id="{22847E7D-4141-4F85-870E-91D11613AE4C}"/>
                  </a:ext>
                </a:extLst>
              </p:cNvPr>
              <p:cNvSpPr/>
              <p:nvPr/>
            </p:nvSpPr>
            <p:spPr>
              <a:xfrm>
                <a:off x="25222" y="0"/>
                <a:ext cx="2166620" cy="1101680"/>
              </a:xfrm>
              <a:custGeom>
                <a:avLst/>
                <a:gdLst>
                  <a:gd name="connsiteX0" fmla="*/ 0 w 2166620"/>
                  <a:gd name="connsiteY0" fmla="*/ 0 h 1101680"/>
                  <a:gd name="connsiteX1" fmla="*/ 584987 w 2166620"/>
                  <a:gd name="connsiteY1" fmla="*/ 0 h 1101680"/>
                  <a:gd name="connsiteX2" fmla="*/ 1104976 w 2166620"/>
                  <a:gd name="connsiteY2" fmla="*/ 0 h 1101680"/>
                  <a:gd name="connsiteX3" fmla="*/ 1689964 w 2166620"/>
                  <a:gd name="connsiteY3" fmla="*/ 0 h 1101680"/>
                  <a:gd name="connsiteX4" fmla="*/ 2166620 w 2166620"/>
                  <a:gd name="connsiteY4" fmla="*/ 0 h 1101680"/>
                  <a:gd name="connsiteX5" fmla="*/ 2166620 w 2166620"/>
                  <a:gd name="connsiteY5" fmla="*/ 539823 h 1101680"/>
                  <a:gd name="connsiteX6" fmla="*/ 2166620 w 2166620"/>
                  <a:gd name="connsiteY6" fmla="*/ 1101680 h 1101680"/>
                  <a:gd name="connsiteX7" fmla="*/ 1624965 w 2166620"/>
                  <a:gd name="connsiteY7" fmla="*/ 1101680 h 1101680"/>
                  <a:gd name="connsiteX8" fmla="*/ 1126642 w 2166620"/>
                  <a:gd name="connsiteY8" fmla="*/ 1101680 h 1101680"/>
                  <a:gd name="connsiteX9" fmla="*/ 541655 w 2166620"/>
                  <a:gd name="connsiteY9" fmla="*/ 1101680 h 1101680"/>
                  <a:gd name="connsiteX10" fmla="*/ 0 w 2166620"/>
                  <a:gd name="connsiteY10" fmla="*/ 1101680 h 1101680"/>
                  <a:gd name="connsiteX11" fmla="*/ 0 w 2166620"/>
                  <a:gd name="connsiteY11" fmla="*/ 528806 h 1101680"/>
                  <a:gd name="connsiteX12" fmla="*/ 0 w 2166620"/>
                  <a:gd name="connsiteY12" fmla="*/ 0 h 11016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166620" h="1101680" extrusionOk="0">
                    <a:moveTo>
                      <a:pt x="0" y="0"/>
                    </a:moveTo>
                    <a:cubicBezTo>
                      <a:pt x="169913" y="-28479"/>
                      <a:pt x="317706" y="23156"/>
                      <a:pt x="584987" y="0"/>
                    </a:cubicBezTo>
                    <a:cubicBezTo>
                      <a:pt x="852268" y="-23156"/>
                      <a:pt x="888219" y="18432"/>
                      <a:pt x="1104976" y="0"/>
                    </a:cubicBezTo>
                    <a:cubicBezTo>
                      <a:pt x="1321733" y="-18432"/>
                      <a:pt x="1500287" y="22857"/>
                      <a:pt x="1689964" y="0"/>
                    </a:cubicBezTo>
                    <a:cubicBezTo>
                      <a:pt x="1879641" y="-22857"/>
                      <a:pt x="1948611" y="42549"/>
                      <a:pt x="2166620" y="0"/>
                    </a:cubicBezTo>
                    <a:cubicBezTo>
                      <a:pt x="2177946" y="121843"/>
                      <a:pt x="2135790" y="417896"/>
                      <a:pt x="2166620" y="539823"/>
                    </a:cubicBezTo>
                    <a:cubicBezTo>
                      <a:pt x="2197450" y="661750"/>
                      <a:pt x="2139487" y="851650"/>
                      <a:pt x="2166620" y="1101680"/>
                    </a:cubicBezTo>
                    <a:cubicBezTo>
                      <a:pt x="2003098" y="1108257"/>
                      <a:pt x="1758765" y="1052309"/>
                      <a:pt x="1624965" y="1101680"/>
                    </a:cubicBezTo>
                    <a:cubicBezTo>
                      <a:pt x="1491166" y="1151051"/>
                      <a:pt x="1259388" y="1061792"/>
                      <a:pt x="1126642" y="1101680"/>
                    </a:cubicBezTo>
                    <a:cubicBezTo>
                      <a:pt x="993896" y="1141568"/>
                      <a:pt x="696884" y="1065621"/>
                      <a:pt x="541655" y="1101680"/>
                    </a:cubicBezTo>
                    <a:cubicBezTo>
                      <a:pt x="386426" y="1137739"/>
                      <a:pt x="197063" y="1037734"/>
                      <a:pt x="0" y="1101680"/>
                    </a:cubicBezTo>
                    <a:cubicBezTo>
                      <a:pt x="-56820" y="887702"/>
                      <a:pt x="59353" y="768103"/>
                      <a:pt x="0" y="528806"/>
                    </a:cubicBezTo>
                    <a:cubicBezTo>
                      <a:pt x="-59353" y="289509"/>
                      <a:pt x="15067" y="260019"/>
                      <a:pt x="0" y="0"/>
                    </a:cubicBezTo>
                    <a:close/>
                  </a:path>
                </a:pathLst>
              </a:custGeom>
              <a:noFill/>
              <a:ln w="19050" cap="flat" cmpd="sng" algn="ctr">
                <a:solidFill>
                  <a:sysClr val="windowText" lastClr="000000"/>
                </a:solidFill>
                <a:prstDash val="solid"/>
                <a:miter lim="800000"/>
                <a:extLst>
                  <a:ext uri="{C807C97D-BFC1-408E-A445-0C87EB9F89A2}">
                    <ask:lineSketchStyleProps xmlns:ask="http://schemas.microsoft.com/office/drawing/2018/sketchyshapes" sd="2254215789">
                      <a:prstGeom prst="rect">
                        <a:avLst/>
                      </a:prstGeom>
                      <ask:type>
                        <ask:lineSketchScribble/>
                      </ask:type>
                    </ask:lineSketchStyleProps>
                  </a:ext>
                </a:extLst>
              </a:ln>
              <a:effectLst/>
            </p:spPr>
            <p:txBody>
              <a:bodyPr rot="0" spcFirstLastPara="0" vert="horz" wrap="square" lIns="91440" tIns="45720" rIns="91440" bIns="45720" numCol="1" spcCol="0" rtlCol="1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8" name="Rectangle 107">
                <a:extLst>
                  <a:ext uri="{FF2B5EF4-FFF2-40B4-BE49-F238E27FC236}">
                    <a16:creationId xmlns:a16="http://schemas.microsoft.com/office/drawing/2014/main" id="{53CBC206-02BE-44D3-985E-7B5F223854A9}"/>
                  </a:ext>
                </a:extLst>
              </p:cNvPr>
              <p:cNvSpPr/>
              <p:nvPr/>
            </p:nvSpPr>
            <p:spPr>
              <a:xfrm>
                <a:off x="1030070" y="315377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9" name="Rectangle 108">
                <a:extLst>
                  <a:ext uri="{FF2B5EF4-FFF2-40B4-BE49-F238E27FC236}">
                    <a16:creationId xmlns:a16="http://schemas.microsoft.com/office/drawing/2014/main" id="{E16CA39D-1005-4203-B5A5-4C2E7C1714B3}"/>
                  </a:ext>
                </a:extLst>
              </p:cNvPr>
              <p:cNvSpPr/>
              <p:nvPr/>
            </p:nvSpPr>
            <p:spPr>
              <a:xfrm>
                <a:off x="1042220" y="409100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0" name="Rectangle 109">
                <a:extLst>
                  <a:ext uri="{FF2B5EF4-FFF2-40B4-BE49-F238E27FC236}">
                    <a16:creationId xmlns:a16="http://schemas.microsoft.com/office/drawing/2014/main" id="{6670D29D-5DF1-4AC4-ABF8-11C425CA3C2D}"/>
                  </a:ext>
                </a:extLst>
              </p:cNvPr>
              <p:cNvSpPr/>
              <p:nvPr/>
            </p:nvSpPr>
            <p:spPr>
              <a:xfrm>
                <a:off x="1012864" y="789168"/>
                <a:ext cx="61595" cy="54610"/>
              </a:xfrm>
              <a:prstGeom prst="rect">
                <a:avLst/>
              </a:prstGeom>
              <a:solidFill>
                <a:sysClr val="window" lastClr="FFFFFF"/>
              </a:solidFill>
              <a:ln w="12700" cap="flat" cmpd="sng" algn="ctr">
                <a:solidFill>
                  <a:srgbClr val="4472C4">
                    <a:shade val="50000"/>
                  </a:srgbClr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AE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pic>
        <p:nvPicPr>
          <p:cNvPr id="111" name="Picture 110">
            <a:extLst>
              <a:ext uri="{FF2B5EF4-FFF2-40B4-BE49-F238E27FC236}">
                <a16:creationId xmlns:a16="http://schemas.microsoft.com/office/drawing/2014/main" id="{5CFCC068-DDC3-4703-9F4E-4043A04067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396"/>
          <a:stretch/>
        </p:blipFill>
        <p:spPr bwMode="auto">
          <a:xfrm>
            <a:off x="970197" y="5455893"/>
            <a:ext cx="619125" cy="85550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2" name="Rectangle 111">
            <a:extLst>
              <a:ext uri="{FF2B5EF4-FFF2-40B4-BE49-F238E27FC236}">
                <a16:creationId xmlns:a16="http://schemas.microsoft.com/office/drawing/2014/main" id="{359C0F6D-1293-4E68-A676-CEA1AEF66C58}"/>
              </a:ext>
            </a:extLst>
          </p:cNvPr>
          <p:cNvSpPr/>
          <p:nvPr/>
        </p:nvSpPr>
        <p:spPr>
          <a:xfrm>
            <a:off x="6828386" y="6504819"/>
            <a:ext cx="95346" cy="55641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E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5572E421-547C-414C-A897-FC264FAE77ED}"/>
              </a:ext>
            </a:extLst>
          </p:cNvPr>
          <p:cNvSpPr/>
          <p:nvPr/>
        </p:nvSpPr>
        <p:spPr>
          <a:xfrm>
            <a:off x="2285824" y="6423740"/>
            <a:ext cx="95346" cy="55641"/>
          </a:xfrm>
          <a:prstGeom prst="rect">
            <a:avLst/>
          </a:prstGeom>
          <a:solidFill>
            <a:sysClr val="window" lastClr="FFFFFF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AE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1" name="Picture 2" descr="بطاقات تلوين المهن للاطفال :: تعليم المهن للاطفال بالصور ⋆ بالعربي نتعلم">
            <a:extLst>
              <a:ext uri="{FF2B5EF4-FFF2-40B4-BE49-F238E27FC236}">
                <a16:creationId xmlns:a16="http://schemas.microsoft.com/office/drawing/2014/main" id="{E7F18832-0701-4395-9F54-F1B7E4533B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741" t="8427" r="19482" b="6650"/>
          <a:stretch/>
        </p:blipFill>
        <p:spPr bwMode="auto">
          <a:xfrm>
            <a:off x="5054038" y="1703887"/>
            <a:ext cx="1504244" cy="995884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4" descr="رسومات تلوين صقر - إقرأ رسومات تلوين صقر و رسم صقر بالرصاص - alaylalayl">
            <a:extLst>
              <a:ext uri="{FF2B5EF4-FFF2-40B4-BE49-F238E27FC236}">
                <a16:creationId xmlns:a16="http://schemas.microsoft.com/office/drawing/2014/main" id="{6C243920-922C-482F-BB20-E1717D27C4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878" b="97755" l="3711" r="96094">
                        <a14:foregroundMark x1="64063" y1="10204" x2="33203" y2="44490"/>
                        <a14:foregroundMark x1="33203" y1="44490" x2="33203" y2="44490"/>
                        <a14:foregroundMark x1="62695" y1="25102" x2="41406" y2="52653"/>
                        <a14:foregroundMark x1="49805" y1="32041" x2="37305" y2="55918"/>
                        <a14:foregroundMark x1="37305" y1="55918" x2="37305" y2="67755"/>
                        <a14:foregroundMark x1="37305" y1="67755" x2="62891" y2="57551"/>
                        <a14:foregroundMark x1="62891" y1="57551" x2="63867" y2="56122"/>
                        <a14:foregroundMark x1="64648" y1="55714" x2="81250" y2="49388"/>
                        <a14:foregroundMark x1="71875" y1="41633" x2="68555" y2="44490"/>
                        <a14:foregroundMark x1="80469" y1="43061" x2="86719" y2="45102"/>
                        <a14:foregroundMark x1="88281" y1="48163" x2="89648" y2="51020"/>
                        <a14:foregroundMark x1="96289" y1="52245" x2="76953" y2="51224"/>
                        <a14:foregroundMark x1="70313" y1="39388" x2="69141" y2="43061"/>
                        <a14:foregroundMark x1="41211" y1="39184" x2="29883" y2="61429"/>
                        <a14:foregroundMark x1="3711" y1="67347" x2="3711" y2="67347"/>
                        <a14:foregroundMark x1="10742" y1="14082" x2="29492" y2="52041"/>
                        <a14:foregroundMark x1="7617" y1="3878" x2="7617" y2="3878"/>
                        <a14:foregroundMark x1="33789" y1="33878" x2="22461" y2="62449"/>
                        <a14:foregroundMark x1="22461" y1="62449" x2="22461" y2="63061"/>
                        <a14:foregroundMark x1="7227" y1="65306" x2="29492" y2="61224"/>
                        <a14:foregroundMark x1="47852" y1="62857" x2="37305" y2="86122"/>
                        <a14:foregroundMark x1="36523" y1="97755" x2="36523" y2="97755"/>
                        <a14:foregroundMark x1="29102" y1="95306" x2="29102" y2="95306"/>
                        <a14:foregroundMark x1="30859" y1="77143" x2="30859" y2="77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8964" y="1780393"/>
            <a:ext cx="1198091" cy="969899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A picture containing text, outdoor object, vector graphics&#10;&#10;Description automatically generated">
            <a:extLst>
              <a:ext uri="{FF2B5EF4-FFF2-40B4-BE49-F238E27FC236}">
                <a16:creationId xmlns:a16="http://schemas.microsoft.com/office/drawing/2014/main" id="{AB062DCD-EF7E-4609-9F79-352F471DD3C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8964" y="3910822"/>
            <a:ext cx="1085252" cy="1085252"/>
          </a:xfrm>
          <a:prstGeom prst="rect">
            <a:avLst/>
          </a:prstGeom>
        </p:spPr>
      </p:pic>
      <p:pic>
        <p:nvPicPr>
          <p:cNvPr id="9" name="Picture 8" descr="A picture containing clipart&#10;&#10;Description automatically generated">
            <a:extLst>
              <a:ext uri="{FF2B5EF4-FFF2-40B4-BE49-F238E27FC236}">
                <a16:creationId xmlns:a16="http://schemas.microsoft.com/office/drawing/2014/main" id="{561F74E6-8CDA-4E8D-888E-88AAF14902E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899" y="3931614"/>
            <a:ext cx="1051598" cy="1051598"/>
          </a:xfrm>
          <a:prstGeom prst="rect">
            <a:avLst/>
          </a:prstGeom>
        </p:spPr>
      </p:pic>
      <p:pic>
        <p:nvPicPr>
          <p:cNvPr id="70" name="Picture 2" descr="بطاقات تلوين المهن للاطفال :: تعليم المهن للاطفال بالصور ⋆ بالعربي نتعلم">
            <a:extLst>
              <a:ext uri="{FF2B5EF4-FFF2-40B4-BE49-F238E27FC236}">
                <a16:creationId xmlns:a16="http://schemas.microsoft.com/office/drawing/2014/main" id="{5BFCDBC6-C445-49FD-817A-36F145EB40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741" t="8427" r="19482" b="6650"/>
          <a:stretch/>
        </p:blipFill>
        <p:spPr bwMode="auto">
          <a:xfrm>
            <a:off x="641823" y="1607822"/>
            <a:ext cx="1504244" cy="995884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4" descr="رسومات تلوين صقر - إقرأ رسومات تلوين صقر و رسم صقر بالرصاص - alaylalayl">
            <a:extLst>
              <a:ext uri="{FF2B5EF4-FFF2-40B4-BE49-F238E27FC236}">
                <a16:creationId xmlns:a16="http://schemas.microsoft.com/office/drawing/2014/main" id="{77DDA9F2-17F8-4E91-B27B-0AE0DDFE20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878" b="97755" l="3711" r="96094">
                        <a14:foregroundMark x1="64063" y1="10204" x2="33203" y2="44490"/>
                        <a14:foregroundMark x1="33203" y1="44490" x2="33203" y2="44490"/>
                        <a14:foregroundMark x1="62695" y1="25102" x2="41406" y2="52653"/>
                        <a14:foregroundMark x1="49805" y1="32041" x2="37305" y2="55918"/>
                        <a14:foregroundMark x1="37305" y1="55918" x2="37305" y2="67755"/>
                        <a14:foregroundMark x1="37305" y1="67755" x2="62891" y2="57551"/>
                        <a14:foregroundMark x1="62891" y1="57551" x2="63867" y2="56122"/>
                        <a14:foregroundMark x1="64648" y1="55714" x2="81250" y2="49388"/>
                        <a14:foregroundMark x1="71875" y1="41633" x2="68555" y2="44490"/>
                        <a14:foregroundMark x1="80469" y1="43061" x2="86719" y2="45102"/>
                        <a14:foregroundMark x1="88281" y1="48163" x2="89648" y2="51020"/>
                        <a14:foregroundMark x1="96289" y1="52245" x2="76953" y2="51224"/>
                        <a14:foregroundMark x1="70313" y1="39388" x2="69141" y2="43061"/>
                        <a14:foregroundMark x1="41211" y1="39184" x2="29883" y2="61429"/>
                        <a14:foregroundMark x1="3711" y1="67347" x2="3711" y2="67347"/>
                        <a14:foregroundMark x1="10742" y1="14082" x2="29492" y2="52041"/>
                        <a14:foregroundMark x1="7617" y1="3878" x2="7617" y2="3878"/>
                        <a14:foregroundMark x1="33789" y1="33878" x2="22461" y2="62449"/>
                        <a14:foregroundMark x1="22461" y1="62449" x2="22461" y2="63061"/>
                        <a14:foregroundMark x1="7227" y1="65306" x2="29492" y2="61224"/>
                        <a14:foregroundMark x1="47852" y1="62857" x2="37305" y2="86122"/>
                        <a14:foregroundMark x1="36523" y1="97755" x2="36523" y2="97755"/>
                        <a14:foregroundMark x1="29102" y1="95306" x2="29102" y2="95306"/>
                        <a14:foregroundMark x1="30859" y1="77143" x2="30859" y2="77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2622" y="1553688"/>
            <a:ext cx="1198091" cy="969899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72" descr="A picture containing text, outdoor object, vector graphics&#10;&#10;Description automatically generated">
            <a:extLst>
              <a:ext uri="{FF2B5EF4-FFF2-40B4-BE49-F238E27FC236}">
                <a16:creationId xmlns:a16="http://schemas.microsoft.com/office/drawing/2014/main" id="{77E2D132-8206-472F-A6CF-FB734B5A7F0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579" y="3931613"/>
            <a:ext cx="1085252" cy="976559"/>
          </a:xfrm>
          <a:prstGeom prst="rect">
            <a:avLst/>
          </a:prstGeom>
        </p:spPr>
      </p:pic>
      <p:pic>
        <p:nvPicPr>
          <p:cNvPr id="76" name="Picture 75" descr="A picture containing clipart&#10;&#10;Description automatically generated">
            <a:extLst>
              <a:ext uri="{FF2B5EF4-FFF2-40B4-BE49-F238E27FC236}">
                <a16:creationId xmlns:a16="http://schemas.microsoft.com/office/drawing/2014/main" id="{225D943C-9CFE-470A-9F6D-5BE6B058CC8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76" y="3888997"/>
            <a:ext cx="1051598" cy="1051598"/>
          </a:xfrm>
          <a:prstGeom prst="rect">
            <a:avLst/>
          </a:prstGeom>
        </p:spPr>
      </p:pic>
      <p:sp>
        <p:nvSpPr>
          <p:cNvPr id="77" name="Rectangle: Rounded Corners 76">
            <a:extLst>
              <a:ext uri="{FF2B5EF4-FFF2-40B4-BE49-F238E27FC236}">
                <a16:creationId xmlns:a16="http://schemas.microsoft.com/office/drawing/2014/main" id="{44C427B6-89D5-471F-8E03-C5CB3C9A7059}"/>
              </a:ext>
            </a:extLst>
          </p:cNvPr>
          <p:cNvSpPr/>
          <p:nvPr/>
        </p:nvSpPr>
        <p:spPr>
          <a:xfrm>
            <a:off x="4557282" y="730377"/>
            <a:ext cx="4446287" cy="34900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4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أن يعبر المتعلم عن الصورة بجملة مفيدة .</a:t>
            </a:r>
            <a:endParaRPr kumimoji="0" lang="en-US" sz="1400" b="1" i="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BD277A7C-0415-4886-AF07-6F1BA1A5F91E}"/>
              </a:ext>
            </a:extLst>
          </p:cNvPr>
          <p:cNvSpPr/>
          <p:nvPr/>
        </p:nvSpPr>
        <p:spPr>
          <a:xfrm>
            <a:off x="5589067" y="768011"/>
            <a:ext cx="265261" cy="242487"/>
          </a:xfrm>
          <a:prstGeom prst="smileyFace">
            <a:avLst>
              <a:gd name="adj" fmla="val -4653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80" name="Smiley Face 79">
            <a:extLst>
              <a:ext uri="{FF2B5EF4-FFF2-40B4-BE49-F238E27FC236}">
                <a16:creationId xmlns:a16="http://schemas.microsoft.com/office/drawing/2014/main" id="{6AE96A79-DF6D-4C79-83D2-2BF757120D33}"/>
              </a:ext>
            </a:extLst>
          </p:cNvPr>
          <p:cNvSpPr/>
          <p:nvPr/>
        </p:nvSpPr>
        <p:spPr>
          <a:xfrm>
            <a:off x="4745534" y="771363"/>
            <a:ext cx="265261" cy="242487"/>
          </a:xfrm>
          <a:prstGeom prst="smileyFac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81" name="Smiley Face 80">
            <a:extLst>
              <a:ext uri="{FF2B5EF4-FFF2-40B4-BE49-F238E27FC236}">
                <a16:creationId xmlns:a16="http://schemas.microsoft.com/office/drawing/2014/main" id="{5DAC09D6-CBC1-4A99-A277-515B59CD324A}"/>
              </a:ext>
            </a:extLst>
          </p:cNvPr>
          <p:cNvSpPr/>
          <p:nvPr/>
        </p:nvSpPr>
        <p:spPr>
          <a:xfrm>
            <a:off x="5157798" y="774269"/>
            <a:ext cx="265261" cy="242487"/>
          </a:xfrm>
          <a:prstGeom prst="smileyFace">
            <a:avLst>
              <a:gd name="adj" fmla="val 554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83" name="Rectangle: Rounded Corners 82">
            <a:extLst>
              <a:ext uri="{FF2B5EF4-FFF2-40B4-BE49-F238E27FC236}">
                <a16:creationId xmlns:a16="http://schemas.microsoft.com/office/drawing/2014/main" id="{34AE73F5-49D1-48B6-A65B-D948E0E86D84}"/>
              </a:ext>
            </a:extLst>
          </p:cNvPr>
          <p:cNvSpPr/>
          <p:nvPr/>
        </p:nvSpPr>
        <p:spPr>
          <a:xfrm>
            <a:off x="126014" y="764105"/>
            <a:ext cx="4446287" cy="34900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AE" sz="14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أن يعبر المتعلم عن الصورة بجملة مفيدة .</a:t>
            </a:r>
            <a:endParaRPr kumimoji="0" lang="en-US" sz="1400" b="1" i="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5" name="Smiley Face 94">
            <a:extLst>
              <a:ext uri="{FF2B5EF4-FFF2-40B4-BE49-F238E27FC236}">
                <a16:creationId xmlns:a16="http://schemas.microsoft.com/office/drawing/2014/main" id="{0DDCFFA9-4533-42AF-9F0F-BD3AEDDFB43B}"/>
              </a:ext>
            </a:extLst>
          </p:cNvPr>
          <p:cNvSpPr/>
          <p:nvPr/>
        </p:nvSpPr>
        <p:spPr>
          <a:xfrm>
            <a:off x="1157799" y="801739"/>
            <a:ext cx="265261" cy="242487"/>
          </a:xfrm>
          <a:prstGeom prst="smileyFace">
            <a:avLst>
              <a:gd name="adj" fmla="val -4653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101" name="Smiley Face 100">
            <a:extLst>
              <a:ext uri="{FF2B5EF4-FFF2-40B4-BE49-F238E27FC236}">
                <a16:creationId xmlns:a16="http://schemas.microsoft.com/office/drawing/2014/main" id="{A4051C0D-7614-4805-BD47-029AEACEDE5A}"/>
              </a:ext>
            </a:extLst>
          </p:cNvPr>
          <p:cNvSpPr/>
          <p:nvPr/>
        </p:nvSpPr>
        <p:spPr>
          <a:xfrm>
            <a:off x="314266" y="805091"/>
            <a:ext cx="265261" cy="242487"/>
          </a:xfrm>
          <a:prstGeom prst="smileyFac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102" name="Smiley Face 101">
            <a:extLst>
              <a:ext uri="{FF2B5EF4-FFF2-40B4-BE49-F238E27FC236}">
                <a16:creationId xmlns:a16="http://schemas.microsoft.com/office/drawing/2014/main" id="{004853BF-BC0F-4440-A523-955461825DC0}"/>
              </a:ext>
            </a:extLst>
          </p:cNvPr>
          <p:cNvSpPr/>
          <p:nvPr/>
        </p:nvSpPr>
        <p:spPr>
          <a:xfrm>
            <a:off x="726530" y="807997"/>
            <a:ext cx="265261" cy="242487"/>
          </a:xfrm>
          <a:prstGeom prst="smileyFace">
            <a:avLst>
              <a:gd name="adj" fmla="val 554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103" name="Text Box 2">
            <a:extLst>
              <a:ext uri="{FF2B5EF4-FFF2-40B4-BE49-F238E27FC236}">
                <a16:creationId xmlns:a16="http://schemas.microsoft.com/office/drawing/2014/main" id="{AD1875D9-D7F8-48E7-8029-AC73ABBF07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4006" y="5441478"/>
            <a:ext cx="1125722" cy="268219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AE" sz="105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التغذية الراجعة</a:t>
            </a:r>
            <a:endParaRPr lang="en-AE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b="1" dirty="0">
                <a:solidFill>
                  <a:srgbClr val="000000"/>
                </a:solidFill>
                <a:effectLst/>
                <a:latin typeface="Cavolini" panose="0300050204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AE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475961"/>
      </p:ext>
    </p:extLst>
  </p:cSld>
  <p:clrMapOvr>
    <a:masterClrMapping/>
  </p:clrMapOvr>
</p:sld>
</file>

<file path=ppt/theme/theme1.xml><?xml version="1.0" encoding="utf-8"?>
<a:theme xmlns:a="http://schemas.openxmlformats.org/drawingml/2006/main" name="أصل الصوت الهمزة بالصورة المناسبة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أصل الصوت الهمزة بالصورة المناسبة</Template>
  <TotalTime>2958</TotalTime>
  <Words>1415</Words>
  <Application>Microsoft Office PowerPoint</Application>
  <PresentationFormat>On-screen Show (4:3)</PresentationFormat>
  <Paragraphs>355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Cavolini</vt:lpstr>
      <vt:lpstr>Wingdings</vt:lpstr>
      <vt:lpstr>أصل الصوت الهمزة بالصورة المناسبة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أصل الصوت الهمزة بالصورة المناسبة</dc:title>
  <dc:creator>admin</dc:creator>
  <cp:lastModifiedBy>Alyazia    Al Shamisi</cp:lastModifiedBy>
  <cp:revision>320</cp:revision>
  <cp:lastPrinted>2022-10-24T16:10:28Z</cp:lastPrinted>
  <dcterms:created xsi:type="dcterms:W3CDTF">2018-09-18T15:08:41Z</dcterms:created>
  <dcterms:modified xsi:type="dcterms:W3CDTF">2022-12-08T08:56:26Z</dcterms:modified>
</cp:coreProperties>
</file>