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23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32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10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82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402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251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622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343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299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075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46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5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CC78F-276D-4E26-89C7-89F32A78C307}" type="datetimeFigureOut">
              <a:rPr lang="en-US" smtClean="0"/>
              <a:t>2/12/2023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54EE4-912D-4BCE-B7A8-43CD22C91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4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8.jfif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fif"/><Relationship Id="rId11" Type="http://schemas.openxmlformats.org/officeDocument/2006/relationships/image" Target="../media/image16.jpg"/><Relationship Id="rId5" Type="http://schemas.openxmlformats.org/officeDocument/2006/relationships/image" Target="../media/image10.png"/><Relationship Id="rId10" Type="http://schemas.openxmlformats.org/officeDocument/2006/relationships/image" Target="../media/image15.jpg"/><Relationship Id="rId4" Type="http://schemas.openxmlformats.org/officeDocument/2006/relationships/image" Target="../media/image9.png"/><Relationship Id="rId9" Type="http://schemas.openxmlformats.org/officeDocument/2006/relationships/image" Target="../media/image14.jpg"/><Relationship Id="rId1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fif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373B8E3-B792-0E74-065D-0BC8DFBB2E19}"/>
              </a:ext>
            </a:extLst>
          </p:cNvPr>
          <p:cNvSpPr txBox="1"/>
          <p:nvPr/>
        </p:nvSpPr>
        <p:spPr>
          <a:xfrm>
            <a:off x="147399" y="0"/>
            <a:ext cx="270275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اسمي الجميل : </a:t>
            </a:r>
            <a:r>
              <a:rPr kumimoji="0" lang="ar-AE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............................................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الصف الأول (       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45BC6A-0B94-1A26-AF5D-42898823ABF7}"/>
              </a:ext>
            </a:extLst>
          </p:cNvPr>
          <p:cNvSpPr txBox="1"/>
          <p:nvPr/>
        </p:nvSpPr>
        <p:spPr>
          <a:xfrm>
            <a:off x="1310327" y="1077218"/>
            <a:ext cx="4641068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مراجعة لمهارة ( الكتابة)</a:t>
            </a:r>
          </a:p>
        </p:txBody>
      </p:sp>
      <p:cxnSp>
        <p:nvCxnSpPr>
          <p:cNvPr id="7" name="AutoShape 2">
            <a:extLst>
              <a:ext uri="{FF2B5EF4-FFF2-40B4-BE49-F238E27FC236}">
                <a16:creationId xmlns:a16="http://schemas.microsoft.com/office/drawing/2014/main" id="{70047A98-1E29-7991-0328-8C14CCFEF722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304723" y="1091406"/>
            <a:ext cx="6248554" cy="17399"/>
          </a:xfrm>
          <a:prstGeom prst="straightConnector1">
            <a:avLst/>
          </a:prstGeom>
          <a:noFill/>
          <a:ln w="38100">
            <a:solidFill>
              <a:srgbClr val="8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03CC6511-AB93-7C5C-135A-13676BEA8A7F}"/>
              </a:ext>
            </a:extLst>
          </p:cNvPr>
          <p:cNvSpPr/>
          <p:nvPr/>
        </p:nvSpPr>
        <p:spPr>
          <a:xfrm>
            <a:off x="185499" y="109182"/>
            <a:ext cx="6487002" cy="970520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2857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AE8960E2-5D58-4448-A6B8-151F9F4B55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0779" y="354334"/>
            <a:ext cx="23397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4CD1003-8F4C-A84E-CAF5-1401F96E7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894" y="630812"/>
            <a:ext cx="233975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7C93D3-0685-F920-98FE-D5F0E4A625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3243623" y="339568"/>
            <a:ext cx="745189" cy="633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235BFD8-284F-FA24-9C25-13D70004EAC5}"/>
              </a:ext>
            </a:extLst>
          </p:cNvPr>
          <p:cNvSpPr/>
          <p:nvPr/>
        </p:nvSpPr>
        <p:spPr>
          <a:xfrm>
            <a:off x="870829" y="2072852"/>
            <a:ext cx="2635623" cy="4034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AE" sz="2000" u="sng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ذَهَبَ أَبي إِلى الْعَمَلِ.</a:t>
            </a:r>
            <a:endParaRPr lang="en-US" sz="2000" u="sng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 descr="A picture containing stoplight, photo, black, light&#10;&#10;Description automatically generated">
            <a:extLst>
              <a:ext uri="{FF2B5EF4-FFF2-40B4-BE49-F238E27FC236}">
                <a16:creationId xmlns:a16="http://schemas.microsoft.com/office/drawing/2014/main" id="{EEA3F253-D669-E98F-7E1C-8B91C1085B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47" y="3220672"/>
            <a:ext cx="609042" cy="716519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6F31D61-9B3D-8BB9-8EBC-A38F0936D4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02" y="4318168"/>
            <a:ext cx="1024661" cy="743757"/>
          </a:xfrm>
          <a:prstGeom prst="rect">
            <a:avLst/>
          </a:prstGeom>
        </p:spPr>
      </p:pic>
      <p:pic>
        <p:nvPicPr>
          <p:cNvPr id="14" name="Picture 13" descr="A picture containing book, box, bird&#10;&#10;Description automatically generated">
            <a:extLst>
              <a:ext uri="{FF2B5EF4-FFF2-40B4-BE49-F238E27FC236}">
                <a16:creationId xmlns:a16="http://schemas.microsoft.com/office/drawing/2014/main" id="{23D98BB2-CF23-6F25-644D-CD633BDCDC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39" y="5318237"/>
            <a:ext cx="711655" cy="843194"/>
          </a:xfrm>
          <a:prstGeom prst="rect">
            <a:avLst/>
          </a:prstGeom>
        </p:spPr>
      </p:pic>
      <p:pic>
        <p:nvPicPr>
          <p:cNvPr id="15" name="Picture 14" descr="A picture containing drawing, bed&#10;&#10;Description automatically generated">
            <a:extLst>
              <a:ext uri="{FF2B5EF4-FFF2-40B4-BE49-F238E27FC236}">
                <a16:creationId xmlns:a16="http://schemas.microsoft.com/office/drawing/2014/main" id="{D749267E-52C2-95CC-F9D0-57D070BA35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91" y="6657834"/>
            <a:ext cx="996061" cy="596278"/>
          </a:xfrm>
          <a:prstGeom prst="rect">
            <a:avLst/>
          </a:prstGeom>
        </p:spPr>
      </p:pic>
      <p:pic>
        <p:nvPicPr>
          <p:cNvPr id="16" name="Picture 15" descr="A close up of a coin&#10;&#10;Description automatically generated">
            <a:extLst>
              <a:ext uri="{FF2B5EF4-FFF2-40B4-BE49-F238E27FC236}">
                <a16:creationId xmlns:a16="http://schemas.microsoft.com/office/drawing/2014/main" id="{73059FF3-99B4-02F0-BDDB-A0C348DFBFD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39" y="7551787"/>
            <a:ext cx="799303" cy="79930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59D566A-E2F0-31B2-90D4-FB949245614B}"/>
              </a:ext>
            </a:extLst>
          </p:cNvPr>
          <p:cNvSpPr/>
          <p:nvPr/>
        </p:nvSpPr>
        <p:spPr>
          <a:xfrm>
            <a:off x="792697" y="3113411"/>
            <a:ext cx="1022955" cy="91743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7B484E8-E9D9-2D7F-3FC2-6C318D4987A6}"/>
              </a:ext>
            </a:extLst>
          </p:cNvPr>
          <p:cNvSpPr/>
          <p:nvPr/>
        </p:nvSpPr>
        <p:spPr>
          <a:xfrm>
            <a:off x="799550" y="4211546"/>
            <a:ext cx="1022955" cy="91743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F33C8EB-4D12-7C7D-A21A-8A96BE820CCF}"/>
              </a:ext>
            </a:extLst>
          </p:cNvPr>
          <p:cNvSpPr/>
          <p:nvPr/>
        </p:nvSpPr>
        <p:spPr>
          <a:xfrm>
            <a:off x="814790" y="5329444"/>
            <a:ext cx="1022955" cy="91743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781672-5189-0368-AB40-5C84524C61D9}"/>
              </a:ext>
            </a:extLst>
          </p:cNvPr>
          <p:cNvSpPr/>
          <p:nvPr/>
        </p:nvSpPr>
        <p:spPr>
          <a:xfrm>
            <a:off x="816505" y="6417097"/>
            <a:ext cx="1022955" cy="91743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DAF4816-48CC-4CE4-363D-C3773A9DA60F}"/>
              </a:ext>
            </a:extLst>
          </p:cNvPr>
          <p:cNvSpPr/>
          <p:nvPr/>
        </p:nvSpPr>
        <p:spPr>
          <a:xfrm>
            <a:off x="814790" y="7510089"/>
            <a:ext cx="1022955" cy="91743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3AD15E-EA66-28B9-14C1-2F7844F86E18}"/>
              </a:ext>
            </a:extLst>
          </p:cNvPr>
          <p:cNvSpPr/>
          <p:nvPr/>
        </p:nvSpPr>
        <p:spPr>
          <a:xfrm>
            <a:off x="6194039" y="2712165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731948-FACD-DFAD-1019-F9A64013DE35}"/>
              </a:ext>
            </a:extLst>
          </p:cNvPr>
          <p:cNvSpPr/>
          <p:nvPr/>
        </p:nvSpPr>
        <p:spPr>
          <a:xfrm>
            <a:off x="4406412" y="2712165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D86E0BF-9053-631B-DE4C-B7F78F42C122}"/>
              </a:ext>
            </a:extLst>
          </p:cNvPr>
          <p:cNvSpPr/>
          <p:nvPr/>
        </p:nvSpPr>
        <p:spPr>
          <a:xfrm>
            <a:off x="2561764" y="2712165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D4C4EA7-D036-313D-9866-3A8735CB08F1}"/>
              </a:ext>
            </a:extLst>
          </p:cNvPr>
          <p:cNvSpPr/>
          <p:nvPr/>
        </p:nvSpPr>
        <p:spPr>
          <a:xfrm>
            <a:off x="6194039" y="3765496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82DAF85-7C35-FB12-013F-F2F58AA5178C}"/>
              </a:ext>
            </a:extLst>
          </p:cNvPr>
          <p:cNvSpPr/>
          <p:nvPr/>
        </p:nvSpPr>
        <p:spPr>
          <a:xfrm>
            <a:off x="4406412" y="3765496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A4229E3-91BB-5594-DE0F-8E966DF82698}"/>
              </a:ext>
            </a:extLst>
          </p:cNvPr>
          <p:cNvSpPr/>
          <p:nvPr/>
        </p:nvSpPr>
        <p:spPr>
          <a:xfrm>
            <a:off x="2561764" y="3765496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BB4481F-4D3F-9C4F-5D7F-53B997AAAA55}"/>
              </a:ext>
            </a:extLst>
          </p:cNvPr>
          <p:cNvSpPr/>
          <p:nvPr/>
        </p:nvSpPr>
        <p:spPr>
          <a:xfrm>
            <a:off x="6194039" y="4880324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7C0AC58-5483-B881-8B66-42D8FE16DFBC}"/>
              </a:ext>
            </a:extLst>
          </p:cNvPr>
          <p:cNvSpPr/>
          <p:nvPr/>
        </p:nvSpPr>
        <p:spPr>
          <a:xfrm>
            <a:off x="4406412" y="4880324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5CCD8FB-92E9-3269-8BCD-ADA5FD00440A}"/>
              </a:ext>
            </a:extLst>
          </p:cNvPr>
          <p:cNvSpPr/>
          <p:nvPr/>
        </p:nvSpPr>
        <p:spPr>
          <a:xfrm>
            <a:off x="2561764" y="4880324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DE99E20-618A-B824-F816-5A8B443D852A}"/>
              </a:ext>
            </a:extLst>
          </p:cNvPr>
          <p:cNvSpPr/>
          <p:nvPr/>
        </p:nvSpPr>
        <p:spPr>
          <a:xfrm>
            <a:off x="6168297" y="6049158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79AF884-5395-181D-B318-07F5FE652E8D}"/>
              </a:ext>
            </a:extLst>
          </p:cNvPr>
          <p:cNvSpPr/>
          <p:nvPr/>
        </p:nvSpPr>
        <p:spPr>
          <a:xfrm>
            <a:off x="4380670" y="6049158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DAC59E8-6BCA-3390-302F-5C2961B9CDAA}"/>
              </a:ext>
            </a:extLst>
          </p:cNvPr>
          <p:cNvSpPr/>
          <p:nvPr/>
        </p:nvSpPr>
        <p:spPr>
          <a:xfrm>
            <a:off x="2536022" y="6049158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4082944-9A73-B110-7D42-0FB661F4294F}"/>
              </a:ext>
            </a:extLst>
          </p:cNvPr>
          <p:cNvSpPr/>
          <p:nvPr/>
        </p:nvSpPr>
        <p:spPr>
          <a:xfrm>
            <a:off x="6168297" y="7113550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F305668-05B4-041C-14F3-AD6C6439A2F4}"/>
              </a:ext>
            </a:extLst>
          </p:cNvPr>
          <p:cNvSpPr/>
          <p:nvPr/>
        </p:nvSpPr>
        <p:spPr>
          <a:xfrm>
            <a:off x="4380670" y="7113550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ED630EA-C598-79E5-91C6-4CC0DA87D497}"/>
              </a:ext>
            </a:extLst>
          </p:cNvPr>
          <p:cNvSpPr/>
          <p:nvPr/>
        </p:nvSpPr>
        <p:spPr>
          <a:xfrm>
            <a:off x="2536022" y="7113550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C4E41BF-1DB8-07E5-E853-0DEB07505944}"/>
              </a:ext>
            </a:extLst>
          </p:cNvPr>
          <p:cNvSpPr/>
          <p:nvPr/>
        </p:nvSpPr>
        <p:spPr>
          <a:xfrm>
            <a:off x="6166084" y="8235987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1CAFAAA-963B-5A5B-B718-6519FD4E8330}"/>
              </a:ext>
            </a:extLst>
          </p:cNvPr>
          <p:cNvSpPr/>
          <p:nvPr/>
        </p:nvSpPr>
        <p:spPr>
          <a:xfrm>
            <a:off x="4378457" y="8235987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D5EAC4F-B3CF-E3FD-68E6-1F437822CD60}"/>
              </a:ext>
            </a:extLst>
          </p:cNvPr>
          <p:cNvSpPr/>
          <p:nvPr/>
        </p:nvSpPr>
        <p:spPr>
          <a:xfrm>
            <a:off x="2533809" y="8235987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A8A16EE-9CAE-6B5F-ACAA-A0F363484D2C}"/>
              </a:ext>
            </a:extLst>
          </p:cNvPr>
          <p:cNvSpPr/>
          <p:nvPr/>
        </p:nvSpPr>
        <p:spPr>
          <a:xfrm>
            <a:off x="6166084" y="9267277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CE73628-EF2E-8A1C-11D8-729B1D6DE56F}"/>
              </a:ext>
            </a:extLst>
          </p:cNvPr>
          <p:cNvSpPr/>
          <p:nvPr/>
        </p:nvSpPr>
        <p:spPr>
          <a:xfrm>
            <a:off x="4378457" y="9267277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5688387-5B0E-D84C-4E92-720CBAB47EF8}"/>
              </a:ext>
            </a:extLst>
          </p:cNvPr>
          <p:cNvSpPr/>
          <p:nvPr/>
        </p:nvSpPr>
        <p:spPr>
          <a:xfrm>
            <a:off x="2533809" y="9267277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en-US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8908EF-945A-E055-48A9-5632C176FBBD}"/>
              </a:ext>
            </a:extLst>
          </p:cNvPr>
          <p:cNvSpPr txBox="1"/>
          <p:nvPr/>
        </p:nvSpPr>
        <p:spPr>
          <a:xfrm>
            <a:off x="-42818" y="1438787"/>
            <a:ext cx="6362149" cy="8324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أَخْتارُ الإجابَةَ الصَّحيحَة:</a:t>
            </a:r>
          </a:p>
          <a:p>
            <a:pPr marL="342900" indent="-342900" algn="r" rtl="1">
              <a:lnSpc>
                <a:spcPct val="200000"/>
              </a:lnSpc>
              <a:buAutoNum type="arabicPeriod"/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ما تَحْتَهُ خَط هُوَ 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 كَلِمَة 				جُمْلَة				حَرْف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2. ما الصَّوْتُ الْقَصير الَّذي يَبْدَأُ بِهِ اسْمُ الصّورَة؟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إِ				أَ				أُ 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3. ما الصَّوْتُ الطَّويل الَّذي يَبْدَأُ بِهِ اسْمُ الصّورَة؟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فِـ				فيـ				فُـ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4. ما الصَّوْتُ الَّذي يَنْتِهي بِهِ اسْمُ الصّورَة؟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 ـت				ـب				ـث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5. ما الْكَلِمَة الَّتي تُماثِل في إيقاعِها اسْم الصّورَة؟ 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 قَلْبٌ				سَماءَ				حَرير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6. ما الرَّسْم الصَّحيح لاسْمِ الصّورَة؟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 دِرْهَم				دراهم				دارهم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 7. المقطع الساكن في كلمة ( مَدرَسة) هو: </a:t>
            </a:r>
          </a:p>
          <a:p>
            <a:pPr algn="r" rtl="1">
              <a:lnSpc>
                <a:spcPct val="200000"/>
              </a:lnSpc>
            </a:pPr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مَدْ				ـدْ				دْرَ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056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373B8E3-B792-0E74-065D-0BC8DFBB2E19}"/>
              </a:ext>
            </a:extLst>
          </p:cNvPr>
          <p:cNvSpPr txBox="1"/>
          <p:nvPr/>
        </p:nvSpPr>
        <p:spPr>
          <a:xfrm>
            <a:off x="147399" y="0"/>
            <a:ext cx="270275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اسمي الجميل : </a:t>
            </a:r>
            <a:r>
              <a:rPr kumimoji="0" lang="ar-AE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............................................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الصف الأول (       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45BC6A-0B94-1A26-AF5D-42898823ABF7}"/>
              </a:ext>
            </a:extLst>
          </p:cNvPr>
          <p:cNvSpPr txBox="1"/>
          <p:nvPr/>
        </p:nvSpPr>
        <p:spPr>
          <a:xfrm>
            <a:off x="1310327" y="1077218"/>
            <a:ext cx="4641068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مراجعة لمهارة ( الكتابة)</a:t>
            </a:r>
          </a:p>
        </p:txBody>
      </p:sp>
      <p:cxnSp>
        <p:nvCxnSpPr>
          <p:cNvPr id="7" name="AutoShape 2">
            <a:extLst>
              <a:ext uri="{FF2B5EF4-FFF2-40B4-BE49-F238E27FC236}">
                <a16:creationId xmlns:a16="http://schemas.microsoft.com/office/drawing/2014/main" id="{70047A98-1E29-7991-0328-8C14CCFEF722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304723" y="1091406"/>
            <a:ext cx="6248554" cy="17399"/>
          </a:xfrm>
          <a:prstGeom prst="straightConnector1">
            <a:avLst/>
          </a:prstGeom>
          <a:noFill/>
          <a:ln w="38100">
            <a:solidFill>
              <a:srgbClr val="8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03CC6511-AB93-7C5C-135A-13676BEA8A7F}"/>
              </a:ext>
            </a:extLst>
          </p:cNvPr>
          <p:cNvSpPr/>
          <p:nvPr/>
        </p:nvSpPr>
        <p:spPr>
          <a:xfrm>
            <a:off x="185499" y="109182"/>
            <a:ext cx="6487002" cy="970520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2857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45EA2F-515F-AFCD-BEB6-06D04709C85B}"/>
              </a:ext>
            </a:extLst>
          </p:cNvPr>
          <p:cNvSpPr txBox="1"/>
          <p:nvPr/>
        </p:nvSpPr>
        <p:spPr>
          <a:xfrm>
            <a:off x="3062642" y="1636289"/>
            <a:ext cx="3539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أُسَمّي الصُّوَر وَأُحَدِّد الصَّوْتُ الطَّويل الْمُشْتَرَك: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58FF41E-41AE-4F33-54BB-70741B52C1C2}"/>
              </a:ext>
            </a:extLst>
          </p:cNvPr>
          <p:cNvSpPr/>
          <p:nvPr/>
        </p:nvSpPr>
        <p:spPr>
          <a:xfrm>
            <a:off x="5067717" y="2042095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CF63D18-631C-D745-ABF0-A6E8CF5D3E56}"/>
              </a:ext>
            </a:extLst>
          </p:cNvPr>
          <p:cNvSpPr/>
          <p:nvPr/>
        </p:nvSpPr>
        <p:spPr>
          <a:xfrm>
            <a:off x="3827945" y="2042096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0DA9035-BF8A-F96E-DDCA-B3F362BCE27F}"/>
              </a:ext>
            </a:extLst>
          </p:cNvPr>
          <p:cNvSpPr/>
          <p:nvPr/>
        </p:nvSpPr>
        <p:spPr>
          <a:xfrm>
            <a:off x="1509421" y="2042095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45AE4F0-AF93-06DF-A290-0EBFDA12CF03}"/>
              </a:ext>
            </a:extLst>
          </p:cNvPr>
          <p:cNvSpPr/>
          <p:nvPr/>
        </p:nvSpPr>
        <p:spPr>
          <a:xfrm>
            <a:off x="269649" y="2042096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826DF1-9698-48EF-0A20-BB4487E6CE2E}"/>
              </a:ext>
            </a:extLst>
          </p:cNvPr>
          <p:cNvSpPr/>
          <p:nvPr/>
        </p:nvSpPr>
        <p:spPr>
          <a:xfrm>
            <a:off x="4580414" y="3817018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FEA52B-CAFD-DC12-448E-197A1B2178E3}"/>
              </a:ext>
            </a:extLst>
          </p:cNvPr>
          <p:cNvSpPr/>
          <p:nvPr/>
        </p:nvSpPr>
        <p:spPr>
          <a:xfrm>
            <a:off x="892116" y="3811015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pic>
        <p:nvPicPr>
          <p:cNvPr id="18" name="Picture 17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36CA27F8-A77B-C390-6BAD-B222656C4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926" y="5271308"/>
            <a:ext cx="1102047" cy="903346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CD875C1D-1CD0-DD4B-C772-F9588E5407DD}"/>
              </a:ext>
            </a:extLst>
          </p:cNvPr>
          <p:cNvSpPr/>
          <p:nvPr/>
        </p:nvSpPr>
        <p:spPr>
          <a:xfrm>
            <a:off x="5067717" y="4823395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2FE2E53-12D1-F0E2-85F8-A96DF81E83FE}"/>
              </a:ext>
            </a:extLst>
          </p:cNvPr>
          <p:cNvSpPr/>
          <p:nvPr/>
        </p:nvSpPr>
        <p:spPr>
          <a:xfrm>
            <a:off x="3827945" y="4823396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74D6C58-523B-DA99-A4AA-0AA877A507EC}"/>
              </a:ext>
            </a:extLst>
          </p:cNvPr>
          <p:cNvSpPr/>
          <p:nvPr/>
        </p:nvSpPr>
        <p:spPr>
          <a:xfrm>
            <a:off x="1509421" y="4823395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56B97F6-F960-590A-49C7-CED655C49068}"/>
              </a:ext>
            </a:extLst>
          </p:cNvPr>
          <p:cNvSpPr/>
          <p:nvPr/>
        </p:nvSpPr>
        <p:spPr>
          <a:xfrm>
            <a:off x="269649" y="4823396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9AA2E5E-4AC5-3300-7813-0D9B0C6B020D}"/>
              </a:ext>
            </a:extLst>
          </p:cNvPr>
          <p:cNvSpPr/>
          <p:nvPr/>
        </p:nvSpPr>
        <p:spPr>
          <a:xfrm>
            <a:off x="4580414" y="6598318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A478052-5F5B-54BA-ECCF-20D74E6577FA}"/>
              </a:ext>
            </a:extLst>
          </p:cNvPr>
          <p:cNvSpPr/>
          <p:nvPr/>
        </p:nvSpPr>
        <p:spPr>
          <a:xfrm>
            <a:off x="892116" y="6592315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97DA8A3-917C-7F75-1BA0-937AF95F0976}"/>
              </a:ext>
            </a:extLst>
          </p:cNvPr>
          <p:cNvSpPr/>
          <p:nvPr/>
        </p:nvSpPr>
        <p:spPr>
          <a:xfrm>
            <a:off x="5102791" y="7422032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42E38E2-BF90-4B5B-C528-25497F7142DD}"/>
              </a:ext>
            </a:extLst>
          </p:cNvPr>
          <p:cNvSpPr/>
          <p:nvPr/>
        </p:nvSpPr>
        <p:spPr>
          <a:xfrm>
            <a:off x="3863019" y="7422033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ABFDF08-EA5E-6F88-1771-73C9E1A1654C}"/>
              </a:ext>
            </a:extLst>
          </p:cNvPr>
          <p:cNvSpPr/>
          <p:nvPr/>
        </p:nvSpPr>
        <p:spPr>
          <a:xfrm>
            <a:off x="1544495" y="7422032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679D131-2F71-A93A-85E7-A2424B1E1C57}"/>
              </a:ext>
            </a:extLst>
          </p:cNvPr>
          <p:cNvSpPr/>
          <p:nvPr/>
        </p:nvSpPr>
        <p:spPr>
          <a:xfrm>
            <a:off x="304723" y="7422033"/>
            <a:ext cx="1444817" cy="168868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FE22058-0327-1A9F-44E7-8A58E081499C}"/>
              </a:ext>
            </a:extLst>
          </p:cNvPr>
          <p:cNvSpPr/>
          <p:nvPr/>
        </p:nvSpPr>
        <p:spPr>
          <a:xfrm>
            <a:off x="4615488" y="9196955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55C888D-927D-DD8F-9A0A-40E7C282E03E}"/>
              </a:ext>
            </a:extLst>
          </p:cNvPr>
          <p:cNvSpPr/>
          <p:nvPr/>
        </p:nvSpPr>
        <p:spPr>
          <a:xfrm>
            <a:off x="927190" y="9190952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04F3469-45F2-81C0-9C1C-607B4AE61F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799" y="7747673"/>
            <a:ext cx="1084996" cy="1037406"/>
          </a:xfrm>
          <a:prstGeom prst="rect">
            <a:avLst/>
          </a:prstGeom>
        </p:spPr>
      </p:pic>
      <p:pic>
        <p:nvPicPr>
          <p:cNvPr id="32" name="Picture 31" descr="A clock hanging on the wall&#10;&#10;Description automatically generated">
            <a:extLst>
              <a:ext uri="{FF2B5EF4-FFF2-40B4-BE49-F238E27FC236}">
                <a16:creationId xmlns:a16="http://schemas.microsoft.com/office/drawing/2014/main" id="{8FEE92EF-0ABA-9D00-E899-B3B7D32501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328" y="5157897"/>
            <a:ext cx="1146291" cy="1069022"/>
          </a:xfrm>
          <a:prstGeom prst="rect">
            <a:avLst/>
          </a:prstGeom>
        </p:spPr>
      </p:pic>
      <p:pic>
        <p:nvPicPr>
          <p:cNvPr id="33" name="Picture 32" descr="A picture containing orange, fruit, sitting, table&#10;&#10;Description automatically generated">
            <a:extLst>
              <a:ext uri="{FF2B5EF4-FFF2-40B4-BE49-F238E27FC236}">
                <a16:creationId xmlns:a16="http://schemas.microsoft.com/office/drawing/2014/main" id="{DD5FD72E-0F59-3D21-FAD3-3F7BD38680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561" y="7829027"/>
            <a:ext cx="1141729" cy="99059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94B7410-2B71-2E9B-2BF9-297DFA3EBC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092" y="7694783"/>
            <a:ext cx="1087229" cy="1194487"/>
          </a:xfrm>
          <a:prstGeom prst="rect">
            <a:avLst/>
          </a:prstGeom>
        </p:spPr>
      </p:pic>
      <p:pic>
        <p:nvPicPr>
          <p:cNvPr id="35" name="Picture 34" descr="A picture containing bed, table, game, drawing&#10;&#10;Description automatically generated">
            <a:extLst>
              <a:ext uri="{FF2B5EF4-FFF2-40B4-BE49-F238E27FC236}">
                <a16:creationId xmlns:a16="http://schemas.microsoft.com/office/drawing/2014/main" id="{D4AF5633-7F6F-E9A1-B5ED-25F80549D0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9" y="7788543"/>
            <a:ext cx="839893" cy="1071563"/>
          </a:xfrm>
          <a:prstGeom prst="rect">
            <a:avLst/>
          </a:prstGeom>
        </p:spPr>
      </p:pic>
      <p:pic>
        <p:nvPicPr>
          <p:cNvPr id="36" name="Picture 35" descr="A close up of a giraffe&#10;&#10;Description automatically generated">
            <a:extLst>
              <a:ext uri="{FF2B5EF4-FFF2-40B4-BE49-F238E27FC236}">
                <a16:creationId xmlns:a16="http://schemas.microsoft.com/office/drawing/2014/main" id="{C4F06665-B448-5A12-6CC4-DD03250F3B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476" y="2307232"/>
            <a:ext cx="949785" cy="1139438"/>
          </a:xfrm>
          <a:prstGeom prst="rect">
            <a:avLst/>
          </a:prstGeom>
        </p:spPr>
      </p:pic>
      <p:pic>
        <p:nvPicPr>
          <p:cNvPr id="37" name="Picture 36" descr="A close up of a logo&#10;&#10;Description automatically generated">
            <a:extLst>
              <a:ext uri="{FF2B5EF4-FFF2-40B4-BE49-F238E27FC236}">
                <a16:creationId xmlns:a16="http://schemas.microsoft.com/office/drawing/2014/main" id="{0B070700-45AC-C615-969F-6B2D09F8F9E0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>
          <a:xfrm>
            <a:off x="491847" y="2258678"/>
            <a:ext cx="989136" cy="1223319"/>
          </a:xfrm>
          <a:prstGeom prst="rect">
            <a:avLst/>
          </a:prstGeom>
        </p:spPr>
      </p:pic>
      <p:pic>
        <p:nvPicPr>
          <p:cNvPr id="38" name="Picture 37" descr="A close up of a horse&#10;&#10;Description automatically generated">
            <a:extLst>
              <a:ext uri="{FF2B5EF4-FFF2-40B4-BE49-F238E27FC236}">
                <a16:creationId xmlns:a16="http://schemas.microsoft.com/office/drawing/2014/main" id="{96DD2D89-22BD-6701-75AC-010F73AE04F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" t="23769" r="1424" b="19483"/>
          <a:stretch/>
        </p:blipFill>
        <p:spPr>
          <a:xfrm>
            <a:off x="5272762" y="2517478"/>
            <a:ext cx="1079624" cy="810223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C8A4D2D-DB7C-B6B9-11BB-E78E52E4D60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9"/>
          <a:stretch/>
        </p:blipFill>
        <p:spPr>
          <a:xfrm>
            <a:off x="3926921" y="2374993"/>
            <a:ext cx="1080589" cy="952708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2B1E2CBA-0C9D-85A9-F28A-FED3D2BE518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946" y="5049825"/>
            <a:ext cx="937423" cy="1177094"/>
          </a:xfrm>
          <a:prstGeom prst="rect">
            <a:avLst/>
          </a:prstGeom>
        </p:spPr>
      </p:pic>
      <p:pic>
        <p:nvPicPr>
          <p:cNvPr id="41" name="Picture 40" descr="A close up of a bottle&#10;&#10;Description automatically generated">
            <a:extLst>
              <a:ext uri="{FF2B5EF4-FFF2-40B4-BE49-F238E27FC236}">
                <a16:creationId xmlns:a16="http://schemas.microsoft.com/office/drawing/2014/main" id="{C544D783-211E-3A4C-ECB0-92312044C699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94" r="26018"/>
          <a:stretch/>
        </p:blipFill>
        <p:spPr>
          <a:xfrm>
            <a:off x="676508" y="4981939"/>
            <a:ext cx="619814" cy="1399502"/>
          </a:xfrm>
          <a:prstGeom prst="rect">
            <a:avLst/>
          </a:prstGeom>
        </p:spPr>
      </p:pic>
      <p:sp>
        <p:nvSpPr>
          <p:cNvPr id="42" name="Rectangle 3">
            <a:extLst>
              <a:ext uri="{FF2B5EF4-FFF2-40B4-BE49-F238E27FC236}">
                <a16:creationId xmlns:a16="http://schemas.microsoft.com/office/drawing/2014/main" id="{78F35C24-070C-A921-32FE-31E79160F0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7526" y="354334"/>
            <a:ext cx="23397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">
            <a:extLst>
              <a:ext uri="{FF2B5EF4-FFF2-40B4-BE49-F238E27FC236}">
                <a16:creationId xmlns:a16="http://schemas.microsoft.com/office/drawing/2014/main" id="{BD58920F-4185-823E-610B-921748FF8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641" y="630812"/>
            <a:ext cx="233975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B2156457-6C4A-3C7E-A042-2E7F9A00E93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3243623" y="339568"/>
            <a:ext cx="745189" cy="633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2012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8EC1A0-FE48-99FC-6BE4-9D534E95E671}"/>
              </a:ext>
            </a:extLst>
          </p:cNvPr>
          <p:cNvSpPr txBox="1"/>
          <p:nvPr/>
        </p:nvSpPr>
        <p:spPr>
          <a:xfrm>
            <a:off x="147399" y="0"/>
            <a:ext cx="270275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اسمي الجميل : </a:t>
            </a:r>
            <a:r>
              <a:rPr kumimoji="0" lang="ar-AE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............................................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الصف الأول (       )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53EAF0-0B60-83AD-AB32-2A252E022FA8}"/>
              </a:ext>
            </a:extLst>
          </p:cNvPr>
          <p:cNvSpPr txBox="1"/>
          <p:nvPr/>
        </p:nvSpPr>
        <p:spPr>
          <a:xfrm>
            <a:off x="1310327" y="1077218"/>
            <a:ext cx="4641068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مراجعة لمهارة ( الكتابة)</a:t>
            </a:r>
          </a:p>
        </p:txBody>
      </p:sp>
      <p:cxnSp>
        <p:nvCxnSpPr>
          <p:cNvPr id="6" name="AutoShape 2">
            <a:extLst>
              <a:ext uri="{FF2B5EF4-FFF2-40B4-BE49-F238E27FC236}">
                <a16:creationId xmlns:a16="http://schemas.microsoft.com/office/drawing/2014/main" id="{72090AAC-35DE-A79E-AC20-20E4EFBD8538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304723" y="1091406"/>
            <a:ext cx="6248554" cy="17399"/>
          </a:xfrm>
          <a:prstGeom prst="straightConnector1">
            <a:avLst/>
          </a:prstGeom>
          <a:noFill/>
          <a:ln w="38100">
            <a:solidFill>
              <a:srgbClr val="8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479B5C34-7703-16E6-01ED-1D95CAD7085D}"/>
              </a:ext>
            </a:extLst>
          </p:cNvPr>
          <p:cNvSpPr/>
          <p:nvPr/>
        </p:nvSpPr>
        <p:spPr>
          <a:xfrm>
            <a:off x="185499" y="109182"/>
            <a:ext cx="6487002" cy="970520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 w="28575">
                <a:solidFill>
                  <a:prstClr val="black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FBA74B68-A86E-2D4D-449E-691A10C0D8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7526" y="354334"/>
            <a:ext cx="23397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5B35A4F8-449E-29F2-AA6E-CEDAB3D896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641" y="630812"/>
            <a:ext cx="233975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C23CAE1-BB14-2E4C-A987-2171C43E4A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3243623" y="339568"/>
            <a:ext cx="745189" cy="63312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1105583-049D-3E7E-9CFD-2847D8460D2F}"/>
              </a:ext>
            </a:extLst>
          </p:cNvPr>
          <p:cNvSpPr txBox="1"/>
          <p:nvPr/>
        </p:nvSpPr>
        <p:spPr>
          <a:xfrm>
            <a:off x="2660366" y="1860588"/>
            <a:ext cx="3873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السؤال الأول : أُكَوِّنُ مِنْ الْحُروف كَلِماتٌ صَحيحَة: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9F4B30-FA79-A32E-6A4C-404B9846AB5B}"/>
              </a:ext>
            </a:extLst>
          </p:cNvPr>
          <p:cNvSpPr/>
          <p:nvPr/>
        </p:nvSpPr>
        <p:spPr>
          <a:xfrm>
            <a:off x="839218" y="2339102"/>
            <a:ext cx="5337802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AE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 – ش – ت – ر– س – ب – خ – ا – و - ي</a:t>
            </a:r>
            <a:endParaRPr lang="en-US" sz="5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EE3266-4D66-2467-271E-5F5C033B9665}"/>
              </a:ext>
            </a:extLst>
          </p:cNvPr>
          <p:cNvSpPr/>
          <p:nvPr/>
        </p:nvSpPr>
        <p:spPr>
          <a:xfrm>
            <a:off x="5193829" y="3054382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929233-C239-5EEA-5422-E8DA0F562F4C}"/>
              </a:ext>
            </a:extLst>
          </p:cNvPr>
          <p:cNvSpPr/>
          <p:nvPr/>
        </p:nvSpPr>
        <p:spPr>
          <a:xfrm>
            <a:off x="3640926" y="3054382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2B19EE-7B26-72B1-C418-AAF6083358EA}"/>
              </a:ext>
            </a:extLst>
          </p:cNvPr>
          <p:cNvSpPr/>
          <p:nvPr/>
        </p:nvSpPr>
        <p:spPr>
          <a:xfrm>
            <a:off x="2077863" y="3063971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481D71-B2F2-D74D-137E-79D8582515AA}"/>
              </a:ext>
            </a:extLst>
          </p:cNvPr>
          <p:cNvSpPr/>
          <p:nvPr/>
        </p:nvSpPr>
        <p:spPr>
          <a:xfrm>
            <a:off x="524960" y="3063971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73EB99-47E7-2245-0BFA-29BE50F1C051}"/>
              </a:ext>
            </a:extLst>
          </p:cNvPr>
          <p:cNvSpPr/>
          <p:nvPr/>
        </p:nvSpPr>
        <p:spPr>
          <a:xfrm>
            <a:off x="5193829" y="3891263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5F88D31-46E9-8093-D2F3-4D60C805C8D4}"/>
              </a:ext>
            </a:extLst>
          </p:cNvPr>
          <p:cNvSpPr/>
          <p:nvPr/>
        </p:nvSpPr>
        <p:spPr>
          <a:xfrm>
            <a:off x="3640926" y="3891263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541FC7-2796-5BC2-8B4D-9401A00168D4}"/>
              </a:ext>
            </a:extLst>
          </p:cNvPr>
          <p:cNvSpPr/>
          <p:nvPr/>
        </p:nvSpPr>
        <p:spPr>
          <a:xfrm>
            <a:off x="2077863" y="3900852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9A668A2-BB99-90F3-12BC-B0D2EE379DFD}"/>
              </a:ext>
            </a:extLst>
          </p:cNvPr>
          <p:cNvSpPr/>
          <p:nvPr/>
        </p:nvSpPr>
        <p:spPr>
          <a:xfrm>
            <a:off x="524960" y="3900852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700" dirty="0">
                <a:solidFill>
                  <a:schemeClr val="tx1"/>
                </a:solidFill>
              </a:rPr>
              <a:t>ـــــــــــــــــــــــــــــــــــــــــــــــــــــــــــ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972674-EAE8-445D-1B0A-22C49C0E3696}"/>
              </a:ext>
            </a:extLst>
          </p:cNvPr>
          <p:cNvSpPr txBox="1"/>
          <p:nvPr/>
        </p:nvSpPr>
        <p:spPr>
          <a:xfrm>
            <a:off x="2800052" y="4614793"/>
            <a:ext cx="3687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السؤال الثاني: أُسَمّي الصُّوَر وَأَكْتُبُ اسم الصورة: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Picture 19" descr="A close up of a flower&#10;&#10;Description automatically generated">
            <a:extLst>
              <a:ext uri="{FF2B5EF4-FFF2-40B4-BE49-F238E27FC236}">
                <a16:creationId xmlns:a16="http://schemas.microsoft.com/office/drawing/2014/main" id="{09205E5A-CEE5-E351-80C7-3777344227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077" y="5023739"/>
            <a:ext cx="900071" cy="1113941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000ACAF-DB21-3F1B-832D-AB87D6E6C550}"/>
              </a:ext>
            </a:extLst>
          </p:cNvPr>
          <p:cNvSpPr/>
          <p:nvPr/>
        </p:nvSpPr>
        <p:spPr>
          <a:xfrm>
            <a:off x="3640926" y="6230283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AE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...............</a:t>
            </a:r>
            <a:endParaRPr lang="en-US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46FB922-9EC9-65BB-E76E-B9F318FAC73F}"/>
              </a:ext>
            </a:extLst>
          </p:cNvPr>
          <p:cNvSpPr/>
          <p:nvPr/>
        </p:nvSpPr>
        <p:spPr>
          <a:xfrm>
            <a:off x="412087" y="5100307"/>
            <a:ext cx="1339713" cy="11139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B563ADA-CC0C-D835-4574-FCBB64C7B2ED}"/>
              </a:ext>
            </a:extLst>
          </p:cNvPr>
          <p:cNvSpPr/>
          <p:nvPr/>
        </p:nvSpPr>
        <p:spPr>
          <a:xfrm>
            <a:off x="5095569" y="6230283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AE" sz="1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</a:t>
            </a:r>
            <a:r>
              <a:rPr lang="ar-AE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..........</a:t>
            </a:r>
            <a:endParaRPr lang="en-US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3427209-6B09-2A95-9673-5FD23B99327A}"/>
              </a:ext>
            </a:extLst>
          </p:cNvPr>
          <p:cNvSpPr/>
          <p:nvPr/>
        </p:nvSpPr>
        <p:spPr>
          <a:xfrm>
            <a:off x="426700" y="6297914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AE" sz="1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.................</a:t>
            </a:r>
            <a:endParaRPr lang="en-US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CDA1005-3032-EA8E-A239-9E284E068E7B}"/>
              </a:ext>
            </a:extLst>
          </p:cNvPr>
          <p:cNvSpPr/>
          <p:nvPr/>
        </p:nvSpPr>
        <p:spPr>
          <a:xfrm>
            <a:off x="2119769" y="5128343"/>
            <a:ext cx="1339713" cy="11139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C43CC5A-9767-54B5-98F5-DD8D1B666A3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5" r="19519"/>
          <a:stretch/>
        </p:blipFill>
        <p:spPr>
          <a:xfrm>
            <a:off x="576691" y="5132174"/>
            <a:ext cx="832514" cy="104588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A6E0409D-274F-9DE6-C682-43FEC1A9368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2" t="14738" r="7134" b="13222"/>
          <a:stretch/>
        </p:blipFill>
        <p:spPr>
          <a:xfrm>
            <a:off x="5136466" y="5138782"/>
            <a:ext cx="1278637" cy="1044783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37F5D6C8-0FB4-54E5-233E-629DCA3066BF}"/>
              </a:ext>
            </a:extLst>
          </p:cNvPr>
          <p:cNvSpPr/>
          <p:nvPr/>
        </p:nvSpPr>
        <p:spPr>
          <a:xfrm>
            <a:off x="2119769" y="6300228"/>
            <a:ext cx="1339713" cy="5657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AE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...........</a:t>
            </a:r>
            <a:r>
              <a:rPr lang="ar-AE" sz="11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</a:t>
            </a:r>
            <a:endParaRPr lang="en-US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1" name="Picture 30" descr="A close up of a bottle&#10;&#10;Description automatically generated">
            <a:extLst>
              <a:ext uri="{FF2B5EF4-FFF2-40B4-BE49-F238E27FC236}">
                <a16:creationId xmlns:a16="http://schemas.microsoft.com/office/drawing/2014/main" id="{3045D56B-365B-15E4-0B0C-9A027097D25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94" r="26018"/>
          <a:stretch/>
        </p:blipFill>
        <p:spPr>
          <a:xfrm>
            <a:off x="2484402" y="5170877"/>
            <a:ext cx="581701" cy="1042574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9E0AACB2-A024-EAC5-7232-FADBF090B7FA}"/>
              </a:ext>
            </a:extLst>
          </p:cNvPr>
          <p:cNvSpPr/>
          <p:nvPr/>
        </p:nvSpPr>
        <p:spPr>
          <a:xfrm>
            <a:off x="3640926" y="5061751"/>
            <a:ext cx="1339713" cy="11139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1DBA422-3B64-D7B8-6446-AA5C8530BD5F}"/>
              </a:ext>
            </a:extLst>
          </p:cNvPr>
          <p:cNvSpPr/>
          <p:nvPr/>
        </p:nvSpPr>
        <p:spPr>
          <a:xfrm>
            <a:off x="5095569" y="5079254"/>
            <a:ext cx="1339713" cy="111394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41CF25F-151A-8008-71BF-759859BC0061}"/>
              </a:ext>
            </a:extLst>
          </p:cNvPr>
          <p:cNvSpPr txBox="1"/>
          <p:nvPr/>
        </p:nvSpPr>
        <p:spPr>
          <a:xfrm>
            <a:off x="1919779" y="7130869"/>
            <a:ext cx="4613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AE" dirty="0">
                <a:latin typeface="Calibri" panose="020F0502020204030204" pitchFamily="34" charset="0"/>
                <a:cs typeface="Calibri" panose="020F0502020204030204" pitchFamily="34" charset="0"/>
              </a:rPr>
              <a:t>السؤال الثالث أُحَلِّلُ الْكَلِمات إِلى حُروف وَمَقاطِع، ثُمَّ أَكْتُبها :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0" name="Table 46">
            <a:extLst>
              <a:ext uri="{FF2B5EF4-FFF2-40B4-BE49-F238E27FC236}">
                <a16:creationId xmlns:a16="http://schemas.microsoft.com/office/drawing/2014/main" id="{8570A09C-032D-9203-AE4F-7B3F430D63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961697"/>
              </p:ext>
            </p:extLst>
          </p:nvPr>
        </p:nvGraphicFramePr>
        <p:xfrm>
          <a:off x="670041" y="7643875"/>
          <a:ext cx="5676156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9039">
                  <a:extLst>
                    <a:ext uri="{9D8B030D-6E8A-4147-A177-3AD203B41FA5}">
                      <a16:colId xmlns:a16="http://schemas.microsoft.com/office/drawing/2014/main" val="794702139"/>
                    </a:ext>
                  </a:extLst>
                </a:gridCol>
                <a:gridCol w="1419039">
                  <a:extLst>
                    <a:ext uri="{9D8B030D-6E8A-4147-A177-3AD203B41FA5}">
                      <a16:colId xmlns:a16="http://schemas.microsoft.com/office/drawing/2014/main" val="2697801373"/>
                    </a:ext>
                  </a:extLst>
                </a:gridCol>
                <a:gridCol w="1419039">
                  <a:extLst>
                    <a:ext uri="{9D8B030D-6E8A-4147-A177-3AD203B41FA5}">
                      <a16:colId xmlns:a16="http://schemas.microsoft.com/office/drawing/2014/main" val="3712474331"/>
                    </a:ext>
                  </a:extLst>
                </a:gridCol>
                <a:gridCol w="1419039">
                  <a:extLst>
                    <a:ext uri="{9D8B030D-6E8A-4147-A177-3AD203B41FA5}">
                      <a16:colId xmlns:a16="http://schemas.microsoft.com/office/drawing/2014/main" val="1689807933"/>
                    </a:ext>
                  </a:extLst>
                </a:gridCol>
              </a:tblGrid>
              <a:tr h="379302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0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خَرَزٌ</a:t>
                      </a:r>
                      <a:endParaRPr lang="en-US" sz="2000" b="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273804"/>
                  </a:ext>
                </a:extLst>
              </a:tr>
              <a:tr h="379302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00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صُنْدوقٌ</a:t>
                      </a:r>
                      <a:endParaRPr lang="en-US" sz="20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9162262"/>
                  </a:ext>
                </a:extLst>
              </a:tr>
              <a:tr h="379302"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00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حاسوبٌ</a:t>
                      </a:r>
                      <a:endParaRPr lang="en-US" sz="20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3670482"/>
                  </a:ext>
                </a:extLst>
              </a:tr>
              <a:tr h="379302"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00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جالِسٌ</a:t>
                      </a:r>
                      <a:endParaRPr lang="en-US" sz="20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3694004"/>
                  </a:ext>
                </a:extLst>
              </a:tr>
              <a:tr h="379302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00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مَكْتَبٌ</a:t>
                      </a:r>
                      <a:endParaRPr lang="en-US" sz="2000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5836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3425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21</TotalTime>
  <Words>337</Words>
  <Application>Microsoft Office PowerPoint</Application>
  <PresentationFormat>A4 Paper (210x297 mm)</PresentationFormat>
  <Paragraphs>86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Samira Abdulla    Awad</dc:creator>
  <cp:lastModifiedBy>Samira Abdulla    Awad</cp:lastModifiedBy>
  <cp:revision>7</cp:revision>
  <dcterms:created xsi:type="dcterms:W3CDTF">2023-02-12T07:00:56Z</dcterms:created>
  <dcterms:modified xsi:type="dcterms:W3CDTF">2023-02-12T10:33:28Z</dcterms:modified>
</cp:coreProperties>
</file>