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  <p:sldMasterId id="2147483696" r:id="rId2"/>
  </p:sldMasterIdLst>
  <p:notesMasterIdLst>
    <p:notesMasterId r:id="rId19"/>
  </p:notesMasterIdLst>
  <p:sldIdLst>
    <p:sldId id="256" r:id="rId3"/>
    <p:sldId id="257" r:id="rId4"/>
    <p:sldId id="760" r:id="rId5"/>
    <p:sldId id="721" r:id="rId6"/>
    <p:sldId id="718" r:id="rId7"/>
    <p:sldId id="719" r:id="rId8"/>
    <p:sldId id="722" r:id="rId9"/>
    <p:sldId id="720" r:id="rId10"/>
    <p:sldId id="761" r:id="rId11"/>
    <p:sldId id="345" r:id="rId12"/>
    <p:sldId id="762" r:id="rId13"/>
    <p:sldId id="750" r:id="rId14"/>
    <p:sldId id="759" r:id="rId15"/>
    <p:sldId id="767" r:id="rId16"/>
    <p:sldId id="765" r:id="rId17"/>
    <p:sldId id="766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5" autoAdjust="0"/>
    <p:restoredTop sz="94660"/>
  </p:normalViewPr>
  <p:slideViewPr>
    <p:cSldViewPr snapToGrid="0">
      <p:cViewPr varScale="1">
        <p:scale>
          <a:sx n="68" d="100"/>
          <a:sy n="68" d="100"/>
        </p:scale>
        <p:origin x="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58D805C0-3E3A-4B5E-B0DA-DD53EBF0E17D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10E3299-05AB-4C56-83E6-0BC348068F6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7030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07F2BA-C8B8-4CA6-9E21-94435930B4AC}" type="slidenum">
              <a:rPr lang="ar-SA" smtClean="0"/>
              <a:t>8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74990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89618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03704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8804526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338855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3841748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01045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7627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1068882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07920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34332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818700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88280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79066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552161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56241958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2644011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856974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212518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3492300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927925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316785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45324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0439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536198E-9E48-4580-91A8-500ACAF38474}" type="datetimeFigureOut">
              <a:rPr lang="ar-SA" smtClean="0"/>
              <a:t>18/02/42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86082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B31E37E-9504-4914-A367-08804368584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A" dirty="0"/>
              <a:t>العاب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835CA1DE-59A9-41CA-8CB8-0DF6D99824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99483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499AE8E-306E-488D-95B6-A85D3C05E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839" y="2182904"/>
            <a:ext cx="10178322" cy="1492132"/>
          </a:xfrm>
        </p:spPr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ar-SA" sz="12500" b="1" cap="none" spc="0" dirty="0">
                <a:ln/>
                <a:solidFill>
                  <a:schemeClr val="accent4"/>
                </a:solidFill>
              </a:rPr>
              <a:t>حرف الميم</a:t>
            </a:r>
          </a:p>
        </p:txBody>
      </p:sp>
    </p:spTree>
    <p:extLst>
      <p:ext uri="{BB962C8B-B14F-4D97-AF65-F5344CB8AC3E}">
        <p14:creationId xmlns:p14="http://schemas.microsoft.com/office/powerpoint/2010/main" val="1750975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ounded Rectangle 45"/>
          <p:cNvSpPr>
            <a:spLocks/>
          </p:cNvSpPr>
          <p:nvPr/>
        </p:nvSpPr>
        <p:spPr>
          <a:xfrm>
            <a:off x="3901471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 err="1">
                <a:solidFill>
                  <a:srgbClr val="FFFFFF"/>
                </a:solidFill>
              </a:rPr>
              <a:t>مُو</a:t>
            </a:r>
            <a:endParaRPr lang="en-US" sz="8000" b="1" dirty="0">
              <a:solidFill>
                <a:srgbClr val="FFFFFF"/>
              </a:solidFill>
            </a:endParaRPr>
          </a:p>
        </p:txBody>
      </p:sp>
      <p:sp>
        <p:nvSpPr>
          <p:cNvPr id="44" name="Rounded Rectangle 43"/>
          <p:cNvSpPr>
            <a:spLocks/>
          </p:cNvSpPr>
          <p:nvPr/>
        </p:nvSpPr>
        <p:spPr>
          <a:xfrm>
            <a:off x="1630233" y="971189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8000" b="1" dirty="0">
                <a:solidFill>
                  <a:schemeClr val="bg1"/>
                </a:solidFill>
              </a:rPr>
              <a:t>  </a:t>
            </a:r>
            <a:r>
              <a:rPr lang="ar-SA" sz="8000" b="1" dirty="0" err="1">
                <a:solidFill>
                  <a:schemeClr val="bg1"/>
                </a:solidFill>
              </a:rPr>
              <a:t>مُو</a:t>
            </a:r>
            <a:endParaRPr lang="en-US" sz="41300" b="1" dirty="0">
              <a:solidFill>
                <a:schemeClr val="bg1"/>
              </a:solidFill>
            </a:endParaRPr>
          </a:p>
        </p:txBody>
      </p:sp>
      <p:sp>
        <p:nvSpPr>
          <p:cNvPr id="47" name="Rounded Rectangle 46"/>
          <p:cNvSpPr>
            <a:spLocks/>
          </p:cNvSpPr>
          <p:nvPr/>
        </p:nvSpPr>
        <p:spPr>
          <a:xfrm>
            <a:off x="6164642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srgbClr val="FFFFFF"/>
                </a:solidFill>
              </a:rPr>
              <a:t> مَـ</a:t>
            </a:r>
            <a:endParaRPr lang="en-US" sz="19900" b="1" dirty="0">
              <a:solidFill>
                <a:srgbClr val="FFFFFF"/>
              </a:solidFill>
            </a:endParaRPr>
          </a:p>
        </p:txBody>
      </p:sp>
      <p:sp>
        <p:nvSpPr>
          <p:cNvPr id="49" name="Rounded Rectangle 48"/>
          <p:cNvSpPr>
            <a:spLocks/>
          </p:cNvSpPr>
          <p:nvPr/>
        </p:nvSpPr>
        <p:spPr>
          <a:xfrm>
            <a:off x="8284132" y="95599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8000" b="1" dirty="0">
                <a:solidFill>
                  <a:srgbClr val="FFFFFF"/>
                </a:solidFill>
              </a:rPr>
              <a:t>مـُ</a:t>
            </a:r>
            <a:endParaRPr lang="en-US" sz="8000" b="1" dirty="0">
              <a:solidFill>
                <a:srgbClr val="FFFFFF"/>
              </a:solidFill>
            </a:endParaRPr>
          </a:p>
        </p:txBody>
      </p:sp>
      <p:sp>
        <p:nvSpPr>
          <p:cNvPr id="50" name="Rounded Rectangle 49"/>
          <p:cNvSpPr>
            <a:spLocks/>
          </p:cNvSpPr>
          <p:nvPr/>
        </p:nvSpPr>
        <p:spPr>
          <a:xfrm>
            <a:off x="1712987" y="257392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8000" b="1" dirty="0">
                <a:solidFill>
                  <a:srgbClr val="FFFFFF"/>
                </a:solidFill>
              </a:rPr>
              <a:t>مِي</a:t>
            </a:r>
            <a:endParaRPr lang="en-US" sz="8000" b="1" dirty="0">
              <a:solidFill>
                <a:srgbClr val="FFFFFF"/>
              </a:solidFill>
            </a:endParaRPr>
          </a:p>
        </p:txBody>
      </p:sp>
      <p:sp>
        <p:nvSpPr>
          <p:cNvPr id="53" name="Rounded Rectangle 52"/>
          <p:cNvSpPr>
            <a:spLocks/>
          </p:cNvSpPr>
          <p:nvPr/>
        </p:nvSpPr>
        <p:spPr>
          <a:xfrm>
            <a:off x="3885866" y="261224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8000" b="1" dirty="0">
                <a:solidFill>
                  <a:srgbClr val="FFFFFF"/>
                </a:solidFill>
              </a:rPr>
              <a:t>ـمُ</a:t>
            </a:r>
            <a:endParaRPr lang="en-US" sz="8000" b="1" dirty="0">
              <a:solidFill>
                <a:srgbClr val="FFFFFF"/>
              </a:solidFill>
            </a:endParaRPr>
          </a:p>
        </p:txBody>
      </p:sp>
      <p:sp>
        <p:nvSpPr>
          <p:cNvPr id="54" name="Rounded Rectangle 53"/>
          <p:cNvSpPr>
            <a:spLocks/>
          </p:cNvSpPr>
          <p:nvPr/>
        </p:nvSpPr>
        <p:spPr>
          <a:xfrm>
            <a:off x="6164639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8000" b="1" dirty="0">
                <a:solidFill>
                  <a:srgbClr val="FFFFFF"/>
                </a:solidFill>
              </a:rPr>
              <a:t> مَا</a:t>
            </a:r>
            <a:endParaRPr lang="en-US" sz="8000" b="1" dirty="0">
              <a:solidFill>
                <a:srgbClr val="FFFFFF"/>
              </a:solidFill>
            </a:endParaRPr>
          </a:p>
        </p:txBody>
      </p:sp>
      <p:sp>
        <p:nvSpPr>
          <p:cNvPr id="56" name="Rounded Rectangle 55"/>
          <p:cNvSpPr>
            <a:spLocks/>
          </p:cNvSpPr>
          <p:nvPr/>
        </p:nvSpPr>
        <p:spPr>
          <a:xfrm>
            <a:off x="8427782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SA" sz="8000" b="1" dirty="0">
                <a:solidFill>
                  <a:schemeClr val="bg1"/>
                </a:solidFill>
                <a:cs typeface="Traditional Arabic" pitchFamily="2" charset="-78"/>
              </a:rPr>
              <a:t>مَ  </a:t>
            </a:r>
            <a:r>
              <a:rPr lang="ar-SA" sz="11500" b="1" dirty="0">
                <a:solidFill>
                  <a:schemeClr val="bg1"/>
                </a:solidFill>
                <a:cs typeface="Traditional Arabic" pitchFamily="2" charset="-78"/>
              </a:rPr>
              <a:t> </a:t>
            </a:r>
            <a:endParaRPr lang="en-US" sz="8000" b="1" dirty="0">
              <a:solidFill>
                <a:schemeClr val="bg1"/>
              </a:solidFill>
              <a:cs typeface="Traditional Arabic" pitchFamily="2" charset="-78"/>
            </a:endParaRPr>
          </a:p>
        </p:txBody>
      </p:sp>
      <p:sp>
        <p:nvSpPr>
          <p:cNvPr id="58" name="Rounded Rectangle 57"/>
          <p:cNvSpPr>
            <a:spLocks/>
          </p:cNvSpPr>
          <p:nvPr/>
        </p:nvSpPr>
        <p:spPr>
          <a:xfrm>
            <a:off x="1678765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srgbClr val="FFFFFF"/>
                </a:solidFill>
              </a:rPr>
              <a:t> ـمِ</a:t>
            </a:r>
            <a:endParaRPr lang="en-US" sz="6600" b="1" dirty="0">
              <a:solidFill>
                <a:srgbClr val="FFFFFF"/>
              </a:solidFill>
            </a:endParaRPr>
          </a:p>
        </p:txBody>
      </p:sp>
      <p:sp>
        <p:nvSpPr>
          <p:cNvPr id="60" name="Rounded Rectangle 59"/>
          <p:cNvSpPr>
            <a:spLocks/>
          </p:cNvSpPr>
          <p:nvPr/>
        </p:nvSpPr>
        <p:spPr>
          <a:xfrm>
            <a:off x="3901463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srgbClr val="FFFFFF"/>
                </a:solidFill>
              </a:rPr>
              <a:t> ـمـُ</a:t>
            </a:r>
            <a:endParaRPr lang="en-US" sz="7200" b="1" dirty="0">
              <a:solidFill>
                <a:srgbClr val="FFFFFF"/>
              </a:solidFill>
            </a:endParaRPr>
          </a:p>
        </p:txBody>
      </p:sp>
      <p:sp>
        <p:nvSpPr>
          <p:cNvPr id="61" name="Rounded Rectangle 60"/>
          <p:cNvSpPr>
            <a:spLocks/>
          </p:cNvSpPr>
          <p:nvPr/>
        </p:nvSpPr>
        <p:spPr>
          <a:xfrm>
            <a:off x="6230023" y="431118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srgbClr val="FFFFFF"/>
                </a:solidFill>
              </a:rPr>
              <a:t>  ـمِـ</a:t>
            </a:r>
            <a:endParaRPr lang="en-US" sz="7200" b="1" dirty="0">
              <a:solidFill>
                <a:srgbClr val="FFFFFF"/>
              </a:solidFill>
            </a:endParaRPr>
          </a:p>
        </p:txBody>
      </p:sp>
      <p:sp>
        <p:nvSpPr>
          <p:cNvPr id="63" name="Rounded Rectangle 62"/>
          <p:cNvSpPr>
            <a:spLocks/>
          </p:cNvSpPr>
          <p:nvPr/>
        </p:nvSpPr>
        <p:spPr>
          <a:xfrm>
            <a:off x="8443126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8000" b="1" dirty="0">
                <a:solidFill>
                  <a:srgbClr val="FFFFFF"/>
                </a:solidFill>
              </a:rPr>
              <a:t>ـمَـ</a:t>
            </a:r>
            <a:endParaRPr lang="en-US" sz="7200" b="1" dirty="0">
              <a:solidFill>
                <a:srgbClr val="FFFFFF"/>
              </a:solidFill>
            </a:endParaRPr>
          </a:p>
        </p:txBody>
      </p:sp>
      <p:sp>
        <p:nvSpPr>
          <p:cNvPr id="8" name="Rounded Rectangle 7"/>
          <p:cNvSpPr>
            <a:spLocks/>
          </p:cNvSpPr>
          <p:nvPr/>
        </p:nvSpPr>
        <p:spPr>
          <a:xfrm>
            <a:off x="8426183" y="2667488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5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5" name="Rounded Rectangle 4"/>
          <p:cNvSpPr>
            <a:spLocks/>
          </p:cNvSpPr>
          <p:nvPr/>
        </p:nvSpPr>
        <p:spPr>
          <a:xfrm>
            <a:off x="1691305" y="2573920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8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6" name="Rounded Rectangle 5"/>
          <p:cNvSpPr>
            <a:spLocks/>
          </p:cNvSpPr>
          <p:nvPr/>
        </p:nvSpPr>
        <p:spPr>
          <a:xfrm>
            <a:off x="3884267" y="2611205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7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7" name="Rounded Rectangle 6"/>
          <p:cNvSpPr>
            <a:spLocks/>
          </p:cNvSpPr>
          <p:nvPr/>
        </p:nvSpPr>
        <p:spPr>
          <a:xfrm>
            <a:off x="6179983" y="2633023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6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12" name="Rounded Rectangle 11"/>
          <p:cNvSpPr>
            <a:spLocks/>
          </p:cNvSpPr>
          <p:nvPr/>
        </p:nvSpPr>
        <p:spPr>
          <a:xfrm>
            <a:off x="1687237" y="4324421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12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13" name="Rounded Rectangle 12"/>
          <p:cNvSpPr>
            <a:spLocks/>
          </p:cNvSpPr>
          <p:nvPr/>
        </p:nvSpPr>
        <p:spPr>
          <a:xfrm>
            <a:off x="3885866" y="4340493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11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14" name="Rounded Rectangle 13"/>
          <p:cNvSpPr>
            <a:spLocks/>
          </p:cNvSpPr>
          <p:nvPr/>
        </p:nvSpPr>
        <p:spPr>
          <a:xfrm>
            <a:off x="6220428" y="4296605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10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15" name="Rounded Rectangle 14"/>
          <p:cNvSpPr>
            <a:spLocks/>
          </p:cNvSpPr>
          <p:nvPr/>
        </p:nvSpPr>
        <p:spPr>
          <a:xfrm>
            <a:off x="8443126" y="4347370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9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18" name="Rounded Rectangle 17"/>
          <p:cNvSpPr>
            <a:spLocks/>
          </p:cNvSpPr>
          <p:nvPr/>
        </p:nvSpPr>
        <p:spPr>
          <a:xfrm>
            <a:off x="1659866" y="971189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4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>
            <a:spLocks/>
          </p:cNvSpPr>
          <p:nvPr/>
        </p:nvSpPr>
        <p:spPr>
          <a:xfrm>
            <a:off x="3898226" y="952952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3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20" name="Rounded Rectangle 19"/>
          <p:cNvSpPr>
            <a:spLocks/>
          </p:cNvSpPr>
          <p:nvPr/>
        </p:nvSpPr>
        <p:spPr>
          <a:xfrm>
            <a:off x="6161397" y="946439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2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21" name="Rounded Rectangle 20"/>
          <p:cNvSpPr>
            <a:spLocks/>
          </p:cNvSpPr>
          <p:nvPr/>
        </p:nvSpPr>
        <p:spPr>
          <a:xfrm>
            <a:off x="8305963" y="935352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1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3" name="مربع نص 2"/>
          <p:cNvSpPr txBox="1">
            <a:spLocks/>
          </p:cNvSpPr>
          <p:nvPr/>
        </p:nvSpPr>
        <p:spPr>
          <a:xfrm>
            <a:off x="1764223" y="190083"/>
            <a:ext cx="642871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استراتيجية التعلم باللعب – البطاقات التعليمية التفاعلية </a:t>
            </a:r>
          </a:p>
        </p:txBody>
      </p:sp>
      <p:sp>
        <p:nvSpPr>
          <p:cNvPr id="29" name="مستطيل 28"/>
          <p:cNvSpPr>
            <a:spLocks/>
          </p:cNvSpPr>
          <p:nvPr/>
        </p:nvSpPr>
        <p:spPr>
          <a:xfrm>
            <a:off x="2315580" y="5967431"/>
            <a:ext cx="7560840" cy="8206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تختار الطالبة رقم وتقرأ الحرف بأصواته ومواضعه خلف الرقم ثم الاملاء </a:t>
            </a:r>
          </a:p>
        </p:txBody>
      </p:sp>
      <p:pic>
        <p:nvPicPr>
          <p:cNvPr id="30" name="صورة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6184" y="158249"/>
            <a:ext cx="16287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"/>
                            </p:stCondLst>
                            <p:childTnLst>
                              <p:par>
                                <p:cTn id="8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50"/>
                            </p:stCondLst>
                            <p:childTnLst>
                              <p:par>
                                <p:cTn id="10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50"/>
                            </p:stCondLst>
                            <p:childTnLst>
                              <p:par>
                                <p:cTn id="1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"/>
                            </p:stCondLst>
                            <p:childTnLst>
                              <p:par>
                                <p:cTn id="1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50"/>
                            </p:stCondLst>
                            <p:childTnLst>
                              <p:par>
                                <p:cTn id="14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50"/>
                            </p:stCondLst>
                            <p:childTnLst>
                              <p:par>
                                <p:cTn id="15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50"/>
                            </p:stCondLst>
                            <p:childTnLst>
                              <p:par>
                                <p:cTn id="16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0"/>
                            </p:stCondLst>
                            <p:childTnLst>
                              <p:par>
                                <p:cTn id="17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50"/>
                            </p:stCondLst>
                            <p:childTnLst>
                              <p:par>
                                <p:cTn id="190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50"/>
                            </p:stCondLst>
                            <p:childTnLst>
                              <p:par>
                                <p:cTn id="202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250"/>
                            </p:stCondLst>
                            <p:childTnLst>
                              <p:par>
                                <p:cTn id="21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50"/>
                            </p:stCondLst>
                            <p:childTnLst>
                              <p:par>
                                <p:cTn id="22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250"/>
                            </p:stCondLst>
                            <p:childTnLst>
                              <p:par>
                                <p:cTn id="23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50"/>
                            </p:stCondLst>
                            <p:childTnLst>
                              <p:par>
                                <p:cTn id="250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50"/>
                            </p:stCondLst>
                            <p:childTnLst>
                              <p:par>
                                <p:cTn id="262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250"/>
                            </p:stCondLst>
                            <p:childTnLst>
                              <p:par>
                                <p:cTn id="27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250"/>
                            </p:stCondLst>
                            <p:childTnLst>
                              <p:par>
                                <p:cTn id="28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</p:childTnLst>
        </p:cTn>
      </p:par>
    </p:tnLst>
    <p:bldLst>
      <p:bldP spid="46" grpId="0" animBg="1"/>
      <p:bldP spid="46" grpId="1" animBg="1"/>
      <p:bldP spid="44" grpId="0" animBg="1"/>
      <p:bldP spid="44" grpId="1" animBg="1"/>
      <p:bldP spid="47" grpId="0" animBg="1"/>
      <p:bldP spid="47" grpId="1" animBg="1"/>
      <p:bldP spid="49" grpId="0" animBg="1"/>
      <p:bldP spid="49" grpId="1" animBg="1"/>
      <p:bldP spid="50" grpId="0" animBg="1"/>
      <p:bldP spid="50" grpId="1" animBg="1"/>
      <p:bldP spid="53" grpId="0" animBg="1"/>
      <p:bldP spid="53" grpId="1" animBg="1"/>
      <p:bldP spid="54" grpId="0" animBg="1"/>
      <p:bldP spid="54" grpId="1" animBg="1"/>
      <p:bldP spid="56" grpId="0" animBg="1"/>
      <p:bldP spid="56" grpId="1" animBg="1"/>
      <p:bldP spid="58" grpId="0" animBg="1"/>
      <p:bldP spid="58" grpId="1" animBg="1"/>
      <p:bldP spid="60" grpId="0" animBg="1"/>
      <p:bldP spid="60" grpId="1" animBg="1"/>
      <p:bldP spid="61" grpId="0" animBg="1"/>
      <p:bldP spid="61" grpId="1" animBg="1"/>
      <p:bldP spid="63" grpId="0" animBg="1"/>
      <p:bldP spid="63" grpId="1" animBg="1"/>
      <p:bldP spid="8" grpId="0" animBg="1"/>
      <p:bldP spid="8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499AE8E-306E-488D-95B6-A85D3C05E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839" y="2182904"/>
            <a:ext cx="10178322" cy="1492132"/>
          </a:xfrm>
        </p:spPr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ar-SA" sz="12500" b="1" cap="none" spc="0" dirty="0">
                <a:ln/>
                <a:solidFill>
                  <a:schemeClr val="accent4"/>
                </a:solidFill>
              </a:rPr>
              <a:t>حرف الباء</a:t>
            </a:r>
          </a:p>
        </p:txBody>
      </p:sp>
    </p:spTree>
    <p:extLst>
      <p:ext uri="{BB962C8B-B14F-4D97-AF65-F5344CB8AC3E}">
        <p14:creationId xmlns:p14="http://schemas.microsoft.com/office/powerpoint/2010/main" val="2671566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ounded Rectangle 43"/>
          <p:cNvSpPr/>
          <p:nvPr/>
        </p:nvSpPr>
        <p:spPr>
          <a:xfrm>
            <a:off x="1630233" y="971189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dirty="0">
                <a:solidFill>
                  <a:schemeClr val="bg1"/>
                </a:solidFill>
              </a:rPr>
              <a:t>بُو</a:t>
            </a:r>
            <a:endParaRPr lang="en-US" sz="28700" dirty="0">
              <a:solidFill>
                <a:schemeClr val="bg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3901471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بـِ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6164642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4400" b="1" dirty="0">
                <a:solidFill>
                  <a:prstClr val="white"/>
                </a:solidFill>
              </a:rPr>
              <a:t>بـُ</a:t>
            </a:r>
            <a:endParaRPr lang="en-US" sz="13800" b="1" dirty="0">
              <a:solidFill>
                <a:prstClr val="white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8469178" y="96912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بـَ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1712987" y="257392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بِ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3885866" y="261224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بَ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6164639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بِي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6" name="Rounded Rectangle 55"/>
          <p:cNvSpPr/>
          <p:nvPr/>
        </p:nvSpPr>
        <p:spPr>
          <a:xfrm>
            <a:off x="8427782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SA" sz="6600" b="1" dirty="0" err="1">
                <a:solidFill>
                  <a:schemeClr val="bg1"/>
                </a:solidFill>
                <a:cs typeface="Traditional Arabic" pitchFamily="2" charset="-78"/>
              </a:rPr>
              <a:t>بَا</a:t>
            </a:r>
            <a:endParaRPr lang="en-US" sz="6600" b="1" dirty="0">
              <a:solidFill>
                <a:schemeClr val="bg1"/>
              </a:solidFill>
              <a:cs typeface="Traditional Arabic" pitchFamily="2" charset="-78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1678765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5400" b="1" dirty="0">
                <a:solidFill>
                  <a:prstClr val="white"/>
                </a:solidFill>
              </a:rPr>
              <a:t>ـبُ</a:t>
            </a:r>
            <a:endParaRPr lang="en-US" sz="5400" b="1" dirty="0">
              <a:solidFill>
                <a:prstClr val="white"/>
              </a:solidFill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3901463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ـبـَ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6230023" y="431118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ـبـِ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8443126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ـبـُ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705172" y="2573920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8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93354" y="2620335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7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175769" y="2633592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6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435597" y="2660694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5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712987" y="4326380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12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912598" y="4336680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11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269739" y="4321138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10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8450817" y="4303880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9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619106" y="938459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4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912598" y="956785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3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6175769" y="970493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2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8493045" y="959940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1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9181B8F9-EA29-4CEC-AB4A-BC68AA6EA61B}"/>
              </a:ext>
            </a:extLst>
          </p:cNvPr>
          <p:cNvSpPr txBox="1"/>
          <p:nvPr/>
        </p:nvSpPr>
        <p:spPr>
          <a:xfrm>
            <a:off x="1764223" y="190083"/>
            <a:ext cx="642871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استراتيجية التعلم باللعب – البطاقات التعليمية التفاعلية </a:t>
            </a:r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id="{9E78FE55-45AB-4399-97FD-7ECF7AEEE5DE}"/>
              </a:ext>
            </a:extLst>
          </p:cNvPr>
          <p:cNvSpPr/>
          <p:nvPr/>
        </p:nvSpPr>
        <p:spPr>
          <a:xfrm>
            <a:off x="2315580" y="5967431"/>
            <a:ext cx="7560840" cy="8206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تختار الطالبة رقم وتقرأ الحرف بأصواته ومواضعه خلف الرقم ثم الاملاء </a:t>
            </a:r>
          </a:p>
        </p:txBody>
      </p:sp>
      <p:pic>
        <p:nvPicPr>
          <p:cNvPr id="30" name="صورة 29">
            <a:extLst>
              <a:ext uri="{FF2B5EF4-FFF2-40B4-BE49-F238E27FC236}">
                <a16:creationId xmlns:a16="http://schemas.microsoft.com/office/drawing/2014/main" id="{4A14AD96-9754-4CA5-A639-4BD88001A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184" y="158249"/>
            <a:ext cx="16287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19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"/>
                            </p:stCondLst>
                            <p:childTnLst>
                              <p:par>
                                <p:cTn id="8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50"/>
                            </p:stCondLst>
                            <p:childTnLst>
                              <p:par>
                                <p:cTn id="10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50"/>
                            </p:stCondLst>
                            <p:childTnLst>
                              <p:par>
                                <p:cTn id="1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"/>
                            </p:stCondLst>
                            <p:childTnLst>
                              <p:par>
                                <p:cTn id="1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50"/>
                            </p:stCondLst>
                            <p:childTnLst>
                              <p:par>
                                <p:cTn id="14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50"/>
                            </p:stCondLst>
                            <p:childTnLst>
                              <p:par>
                                <p:cTn id="15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50"/>
                            </p:stCondLst>
                            <p:childTnLst>
                              <p:par>
                                <p:cTn id="16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0"/>
                            </p:stCondLst>
                            <p:childTnLst>
                              <p:par>
                                <p:cTn id="17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50"/>
                            </p:stCondLst>
                            <p:childTnLst>
                              <p:par>
                                <p:cTn id="190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50"/>
                            </p:stCondLst>
                            <p:childTnLst>
                              <p:par>
                                <p:cTn id="202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250"/>
                            </p:stCondLst>
                            <p:childTnLst>
                              <p:par>
                                <p:cTn id="21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50"/>
                            </p:stCondLst>
                            <p:childTnLst>
                              <p:par>
                                <p:cTn id="22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250"/>
                            </p:stCondLst>
                            <p:childTnLst>
                              <p:par>
                                <p:cTn id="23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50"/>
                            </p:stCondLst>
                            <p:childTnLst>
                              <p:par>
                                <p:cTn id="250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50"/>
                            </p:stCondLst>
                            <p:childTnLst>
                              <p:par>
                                <p:cTn id="262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250"/>
                            </p:stCondLst>
                            <p:childTnLst>
                              <p:par>
                                <p:cTn id="27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250"/>
                            </p:stCondLst>
                            <p:childTnLst>
                              <p:par>
                                <p:cTn id="28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6" grpId="0" animBg="1"/>
      <p:bldP spid="46" grpId="1" animBg="1"/>
      <p:bldP spid="47" grpId="0" animBg="1"/>
      <p:bldP spid="47" grpId="1" animBg="1"/>
      <p:bldP spid="49" grpId="0" animBg="1"/>
      <p:bldP spid="49" grpId="1" animBg="1"/>
      <p:bldP spid="50" grpId="0" animBg="1"/>
      <p:bldP spid="50" grpId="1" animBg="1"/>
      <p:bldP spid="53" grpId="0" animBg="1"/>
      <p:bldP spid="53" grpId="1" animBg="1"/>
      <p:bldP spid="54" grpId="0" animBg="1"/>
      <p:bldP spid="54" grpId="1" animBg="1"/>
      <p:bldP spid="56" grpId="0" animBg="1"/>
      <p:bldP spid="56" grpId="1" animBg="1"/>
      <p:bldP spid="58" grpId="0" animBg="1"/>
      <p:bldP spid="58" grpId="1" animBg="1"/>
      <p:bldP spid="60" grpId="0" animBg="1"/>
      <p:bldP spid="60" grpId="1" animBg="1"/>
      <p:bldP spid="61" grpId="0" animBg="1"/>
      <p:bldP spid="61" grpId="1" animBg="1"/>
      <p:bldP spid="63" grpId="0" animBg="1"/>
      <p:bldP spid="63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ounded Rectangle 43"/>
          <p:cNvSpPr/>
          <p:nvPr/>
        </p:nvSpPr>
        <p:spPr>
          <a:xfrm>
            <a:off x="1630233" y="971189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dirty="0">
                <a:solidFill>
                  <a:schemeClr val="bg1"/>
                </a:solidFill>
              </a:rPr>
              <a:t>بُو</a:t>
            </a:r>
            <a:endParaRPr lang="en-US" sz="28700" dirty="0">
              <a:solidFill>
                <a:schemeClr val="bg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3901471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بـِ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6164642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4400" b="1" dirty="0">
                <a:solidFill>
                  <a:prstClr val="white"/>
                </a:solidFill>
              </a:rPr>
              <a:t>بـُ</a:t>
            </a:r>
            <a:endParaRPr lang="en-US" sz="13800" b="1" dirty="0">
              <a:solidFill>
                <a:prstClr val="white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8469178" y="96912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بـَ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1712987" y="257392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بِ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3885866" y="261224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بَ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6164639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بِي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6" name="Rounded Rectangle 55"/>
          <p:cNvSpPr/>
          <p:nvPr/>
        </p:nvSpPr>
        <p:spPr>
          <a:xfrm>
            <a:off x="8427782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SA" sz="6600" b="1" dirty="0" err="1">
                <a:solidFill>
                  <a:schemeClr val="bg1"/>
                </a:solidFill>
                <a:cs typeface="Traditional Arabic" pitchFamily="2" charset="-78"/>
              </a:rPr>
              <a:t>بَا</a:t>
            </a:r>
            <a:endParaRPr lang="en-US" sz="6600" b="1" dirty="0">
              <a:solidFill>
                <a:schemeClr val="bg1"/>
              </a:solidFill>
              <a:cs typeface="Traditional Arabic" pitchFamily="2" charset="-78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1678765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5400" b="1" dirty="0">
                <a:solidFill>
                  <a:prstClr val="white"/>
                </a:solidFill>
              </a:rPr>
              <a:t>ـبُ</a:t>
            </a:r>
            <a:endParaRPr lang="en-US" sz="5400" b="1" dirty="0">
              <a:solidFill>
                <a:prstClr val="white"/>
              </a:solidFill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3901463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ـبـَ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6230023" y="431118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ـبـِ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8443126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ـبـُ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9181B8F9-EA29-4CEC-AB4A-BC68AA6EA61B}"/>
              </a:ext>
            </a:extLst>
          </p:cNvPr>
          <p:cNvSpPr txBox="1"/>
          <p:nvPr/>
        </p:nvSpPr>
        <p:spPr>
          <a:xfrm>
            <a:off x="1764223" y="190083"/>
            <a:ext cx="642871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استراتيجية التعلم باللعب – البطاقات التعليمية التفاعلية </a:t>
            </a:r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id="{9E78FE55-45AB-4399-97FD-7ECF7AEEE5DE}"/>
              </a:ext>
            </a:extLst>
          </p:cNvPr>
          <p:cNvSpPr/>
          <p:nvPr/>
        </p:nvSpPr>
        <p:spPr>
          <a:xfrm>
            <a:off x="2315580" y="5967431"/>
            <a:ext cx="7560840" cy="8206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تختار الطالبة رقم وتقرأ الحرف بأصواته ومواضعه خلف الرقم ثم الاملاء </a:t>
            </a:r>
          </a:p>
        </p:txBody>
      </p:sp>
      <p:pic>
        <p:nvPicPr>
          <p:cNvPr id="30" name="صورة 29">
            <a:extLst>
              <a:ext uri="{FF2B5EF4-FFF2-40B4-BE49-F238E27FC236}">
                <a16:creationId xmlns:a16="http://schemas.microsoft.com/office/drawing/2014/main" id="{4A14AD96-9754-4CA5-A639-4BD88001A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184" y="158249"/>
            <a:ext cx="16287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352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6" grpId="0" animBg="1"/>
      <p:bldP spid="46" grpId="1" animBg="1"/>
      <p:bldP spid="47" grpId="0" animBg="1"/>
      <p:bldP spid="47" grpId="1" animBg="1"/>
      <p:bldP spid="49" grpId="0" animBg="1"/>
      <p:bldP spid="49" grpId="1" animBg="1"/>
      <p:bldP spid="50" grpId="0" animBg="1"/>
      <p:bldP spid="50" grpId="1" animBg="1"/>
      <p:bldP spid="53" grpId="0" animBg="1"/>
      <p:bldP spid="53" grpId="1" animBg="1"/>
      <p:bldP spid="54" grpId="0" animBg="1"/>
      <p:bldP spid="54" grpId="1" animBg="1"/>
      <p:bldP spid="56" grpId="0" animBg="1"/>
      <p:bldP spid="56" grpId="1" animBg="1"/>
      <p:bldP spid="58" grpId="0" animBg="1"/>
      <p:bldP spid="58" grpId="1" animBg="1"/>
      <p:bldP spid="60" grpId="0" animBg="1"/>
      <p:bldP spid="60" grpId="1" animBg="1"/>
      <p:bldP spid="61" grpId="0" animBg="1"/>
      <p:bldP spid="61" grpId="1" animBg="1"/>
      <p:bldP spid="63" grpId="0" animBg="1"/>
      <p:bldP spid="6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499AE8E-306E-488D-95B6-A85D3C05E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839" y="2182904"/>
            <a:ext cx="10178322" cy="1492132"/>
          </a:xfrm>
        </p:spPr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ar-SA" sz="12500" b="1" cap="none" spc="0" dirty="0">
                <a:ln/>
                <a:solidFill>
                  <a:schemeClr val="accent4"/>
                </a:solidFill>
              </a:rPr>
              <a:t>حرف اللام</a:t>
            </a:r>
          </a:p>
        </p:txBody>
      </p:sp>
    </p:spTree>
    <p:extLst>
      <p:ext uri="{BB962C8B-B14F-4D97-AF65-F5344CB8AC3E}">
        <p14:creationId xmlns:p14="http://schemas.microsoft.com/office/powerpoint/2010/main" val="2468116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ounded Rectangle 43"/>
          <p:cNvSpPr/>
          <p:nvPr/>
        </p:nvSpPr>
        <p:spPr>
          <a:xfrm>
            <a:off x="1630233" y="913636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2100" b="1" dirty="0">
                <a:solidFill>
                  <a:schemeClr val="bg1"/>
                </a:solidFill>
              </a:rPr>
              <a:t> </a:t>
            </a:r>
            <a:r>
              <a:rPr lang="ar-SA" sz="6600" b="1" dirty="0">
                <a:solidFill>
                  <a:schemeClr val="bg1"/>
                </a:solidFill>
              </a:rPr>
              <a:t> دَام</a:t>
            </a:r>
            <a:endParaRPr lang="en-US" sz="6600" b="1" dirty="0">
              <a:solidFill>
                <a:schemeClr val="bg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3901471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ar-SA" sz="6000" dirty="0">
              <a:solidFill>
                <a:schemeClr val="tx1"/>
              </a:solidFill>
            </a:endParaRPr>
          </a:p>
          <a:p>
            <a:pPr algn="ctr"/>
            <a:r>
              <a:rPr lang="ar-SA" sz="6000" dirty="0">
                <a:solidFill>
                  <a:schemeClr val="tx1"/>
                </a:solidFill>
              </a:rPr>
              <a:t> </a:t>
            </a:r>
            <a:r>
              <a:rPr lang="ar-SA" sz="6000" b="1" dirty="0">
                <a:solidFill>
                  <a:schemeClr val="bg1"/>
                </a:solidFill>
              </a:rPr>
              <a:t>دُب</a:t>
            </a:r>
          </a:p>
          <a:p>
            <a:pPr algn="ctr"/>
            <a:r>
              <a:rPr lang="ar-SA" sz="6000" b="1" dirty="0">
                <a:solidFill>
                  <a:prstClr val="white"/>
                </a:solidFill>
              </a:rPr>
              <a:t>  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6164642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schemeClr val="bg1"/>
                </a:solidFill>
              </a:rPr>
              <a:t>  </a:t>
            </a:r>
            <a:r>
              <a:rPr lang="ar-SA" sz="7200" b="1" dirty="0">
                <a:solidFill>
                  <a:schemeClr val="bg1"/>
                </a:solidFill>
              </a:rPr>
              <a:t>لَـبَـدَ</a:t>
            </a:r>
            <a:endParaRPr lang="en-US" sz="6000" b="1" dirty="0">
              <a:solidFill>
                <a:schemeClr val="bg1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8469178" y="96912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5400" b="1" dirty="0">
                <a:solidFill>
                  <a:prstClr val="white"/>
                </a:solidFill>
              </a:rPr>
              <a:t> </a:t>
            </a:r>
            <a:r>
              <a:rPr lang="ar-SA" sz="6600" b="1" dirty="0">
                <a:solidFill>
                  <a:prstClr val="white"/>
                </a:solidFill>
              </a:rPr>
              <a:t>بَـلَـدُ</a:t>
            </a:r>
            <a:endParaRPr lang="en-US" sz="5400" b="1" dirty="0">
              <a:solidFill>
                <a:prstClr val="white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1712987" y="257392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  لُولُو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3885866" y="261224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  مَال 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6173674" y="2619689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5400" b="1" dirty="0">
                <a:solidFill>
                  <a:prstClr val="white"/>
                </a:solidFill>
              </a:rPr>
              <a:t> </a:t>
            </a:r>
            <a:r>
              <a:rPr lang="ar-SA" sz="6600" b="1" dirty="0">
                <a:solidFill>
                  <a:prstClr val="white"/>
                </a:solidFill>
              </a:rPr>
              <a:t>بَابَا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6" name="Rounded Rectangle 55"/>
          <p:cNvSpPr/>
          <p:nvPr/>
        </p:nvSpPr>
        <p:spPr>
          <a:xfrm>
            <a:off x="8427782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SA" sz="6600" b="1" dirty="0">
                <a:solidFill>
                  <a:schemeClr val="bg1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 </a:t>
            </a:r>
            <a:r>
              <a:rPr lang="ar-SA" sz="8800" b="1" dirty="0">
                <a:solidFill>
                  <a:schemeClr val="bg1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بَاب</a:t>
            </a:r>
            <a:endParaRPr lang="en-US" sz="2100" b="1" dirty="0">
              <a:solidFill>
                <a:schemeClr val="bg1"/>
              </a:solidFill>
              <a:cs typeface="Traditional Arabic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667286" y="2586185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8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921394" y="2612240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7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173674" y="2650617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6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399723" y="2667455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5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622298" y="886564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4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921394" y="967345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3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6180670" y="948690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2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8485206" y="910187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1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2" name="مستطيل 1">
            <a:extLst>
              <a:ext uri="{FF2B5EF4-FFF2-40B4-BE49-F238E27FC236}">
                <a16:creationId xmlns:a16="http://schemas.microsoft.com/office/drawing/2014/main" id="{005BD516-809F-4062-9C25-301D17DA1138}"/>
              </a:ext>
            </a:extLst>
          </p:cNvPr>
          <p:cNvSpPr/>
          <p:nvPr/>
        </p:nvSpPr>
        <p:spPr>
          <a:xfrm>
            <a:off x="2384219" y="4623874"/>
            <a:ext cx="7560840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تختار الطالبة رقم وتقرأ الكلمة الظاهرة خلف الرقم 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9181B8F9-EA29-4CEC-AB4A-BC68AA6EA61B}"/>
              </a:ext>
            </a:extLst>
          </p:cNvPr>
          <p:cNvSpPr txBox="1"/>
          <p:nvPr/>
        </p:nvSpPr>
        <p:spPr>
          <a:xfrm>
            <a:off x="2950281" y="220489"/>
            <a:ext cx="642871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استراتيجية التعلم باللعب – البطاقات التعليمية التفاعلية </a:t>
            </a:r>
          </a:p>
        </p:txBody>
      </p:sp>
      <p:pic>
        <p:nvPicPr>
          <p:cNvPr id="22" name="صورة 21">
            <a:extLst>
              <a:ext uri="{FF2B5EF4-FFF2-40B4-BE49-F238E27FC236}">
                <a16:creationId xmlns:a16="http://schemas.microsoft.com/office/drawing/2014/main" id="{29A56E63-FB45-47B7-B1F2-B738B5E543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7623" y="5453394"/>
            <a:ext cx="1393918" cy="1177670"/>
          </a:xfrm>
          <a:prstGeom prst="rect">
            <a:avLst/>
          </a:prstGeom>
        </p:spPr>
      </p:pic>
      <p:pic>
        <p:nvPicPr>
          <p:cNvPr id="23" name="Picture 2" descr="صورة ذات صلة">
            <a:extLst>
              <a:ext uri="{FF2B5EF4-FFF2-40B4-BE49-F238E27FC236}">
                <a16:creationId xmlns:a16="http://schemas.microsoft.com/office/drawing/2014/main" id="{1B61036E-3613-4AE0-9929-B5679AFED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656158">
            <a:off x="5705625" y="4857206"/>
            <a:ext cx="960834" cy="2320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صورة 23">
            <a:extLst>
              <a:ext uri="{FF2B5EF4-FFF2-40B4-BE49-F238E27FC236}">
                <a16:creationId xmlns:a16="http://schemas.microsoft.com/office/drawing/2014/main" id="{CB6EB663-0CEA-4033-B973-79E3EE4C4F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1739" y="5469139"/>
            <a:ext cx="1393918" cy="1177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74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"/>
                            </p:stCondLst>
                            <p:childTnLst>
                              <p:par>
                                <p:cTn id="8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50"/>
                            </p:stCondLst>
                            <p:childTnLst>
                              <p:par>
                                <p:cTn id="10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50"/>
                            </p:stCondLst>
                            <p:childTnLst>
                              <p:par>
                                <p:cTn id="11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"/>
                            </p:stCondLst>
                            <p:childTnLst>
                              <p:par>
                                <p:cTn id="130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50"/>
                            </p:stCondLst>
                            <p:childTnLst>
                              <p:par>
                                <p:cTn id="142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50"/>
                            </p:stCondLst>
                            <p:childTnLst>
                              <p:par>
                                <p:cTn id="15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50"/>
                            </p:stCondLst>
                            <p:childTnLst>
                              <p:par>
                                <p:cTn id="16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0"/>
                            </p:stCondLst>
                            <p:childTnLst>
                              <p:par>
                                <p:cTn id="17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50"/>
                            </p:stCondLst>
                            <p:childTnLst>
                              <p:par>
                                <p:cTn id="190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6" grpId="0" animBg="1"/>
      <p:bldP spid="46" grpId="1" animBg="1"/>
      <p:bldP spid="47" grpId="0" animBg="1"/>
      <p:bldP spid="47" grpId="1" animBg="1"/>
      <p:bldP spid="49" grpId="0" animBg="1"/>
      <p:bldP spid="49" grpId="1" animBg="1"/>
      <p:bldP spid="50" grpId="0" animBg="1"/>
      <p:bldP spid="50" grpId="1" animBg="1"/>
      <p:bldP spid="53" grpId="0" animBg="1"/>
      <p:bldP spid="53" grpId="1" animBg="1"/>
      <p:bldP spid="54" grpId="0" animBg="1"/>
      <p:bldP spid="54" grpId="1" animBg="1"/>
      <p:bldP spid="56" grpId="0" animBg="1"/>
      <p:bldP spid="56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499AE8E-306E-488D-95B6-A85D3C05E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839" y="2182904"/>
            <a:ext cx="10178322" cy="1492132"/>
          </a:xfrm>
        </p:spPr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ar-SA" sz="12500" b="1" cap="none" spc="0" dirty="0">
                <a:ln/>
                <a:solidFill>
                  <a:schemeClr val="accent4"/>
                </a:solidFill>
              </a:rPr>
              <a:t>حرف الراء</a:t>
            </a:r>
          </a:p>
        </p:txBody>
      </p:sp>
    </p:spTree>
    <p:extLst>
      <p:ext uri="{BB962C8B-B14F-4D97-AF65-F5344CB8AC3E}">
        <p14:creationId xmlns:p14="http://schemas.microsoft.com/office/powerpoint/2010/main" val="10544192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ounded Rectangle 45"/>
          <p:cNvSpPr>
            <a:spLocks/>
          </p:cNvSpPr>
          <p:nvPr/>
        </p:nvSpPr>
        <p:spPr>
          <a:xfrm>
            <a:off x="3901471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srgbClr val="FFFFFF"/>
                </a:solidFill>
              </a:rPr>
              <a:t>  ـرُ</a:t>
            </a:r>
            <a:endParaRPr lang="en-US" sz="8000" b="1" dirty="0">
              <a:solidFill>
                <a:srgbClr val="FFFFFF"/>
              </a:solidFill>
            </a:endParaRPr>
          </a:p>
        </p:txBody>
      </p:sp>
      <p:sp>
        <p:nvSpPr>
          <p:cNvPr id="44" name="Rounded Rectangle 43"/>
          <p:cNvSpPr>
            <a:spLocks/>
          </p:cNvSpPr>
          <p:nvPr/>
        </p:nvSpPr>
        <p:spPr>
          <a:xfrm>
            <a:off x="1630233" y="971189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8000" b="1" dirty="0">
                <a:solidFill>
                  <a:schemeClr val="bg1"/>
                </a:solidFill>
              </a:rPr>
              <a:t>  لِ</a:t>
            </a:r>
            <a:endParaRPr lang="en-US" sz="41300" b="1" dirty="0">
              <a:solidFill>
                <a:schemeClr val="bg1"/>
              </a:solidFill>
            </a:endParaRPr>
          </a:p>
        </p:txBody>
      </p:sp>
      <p:sp>
        <p:nvSpPr>
          <p:cNvPr id="47" name="Rounded Rectangle 46"/>
          <p:cNvSpPr>
            <a:spLocks/>
          </p:cNvSpPr>
          <p:nvPr/>
        </p:nvSpPr>
        <p:spPr>
          <a:xfrm>
            <a:off x="6164642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srgbClr val="FFFFFF"/>
                </a:solidFill>
              </a:rPr>
              <a:t> رُ</a:t>
            </a:r>
            <a:endParaRPr lang="en-US" sz="19900" b="1" dirty="0">
              <a:solidFill>
                <a:srgbClr val="FFFFFF"/>
              </a:solidFill>
            </a:endParaRPr>
          </a:p>
        </p:txBody>
      </p:sp>
      <p:sp>
        <p:nvSpPr>
          <p:cNvPr id="49" name="Rounded Rectangle 48"/>
          <p:cNvSpPr>
            <a:spLocks/>
          </p:cNvSpPr>
          <p:nvPr/>
        </p:nvSpPr>
        <p:spPr>
          <a:xfrm>
            <a:off x="8284132" y="95599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8000" b="1" dirty="0">
                <a:solidFill>
                  <a:srgbClr val="FFFFFF"/>
                </a:solidFill>
              </a:rPr>
              <a:t> رَ</a:t>
            </a:r>
            <a:endParaRPr lang="en-US" sz="8000" b="1" dirty="0">
              <a:solidFill>
                <a:srgbClr val="FFFFFF"/>
              </a:solidFill>
            </a:endParaRPr>
          </a:p>
        </p:txBody>
      </p:sp>
      <p:sp>
        <p:nvSpPr>
          <p:cNvPr id="50" name="Rounded Rectangle 49"/>
          <p:cNvSpPr>
            <a:spLocks/>
          </p:cNvSpPr>
          <p:nvPr/>
        </p:nvSpPr>
        <p:spPr>
          <a:xfrm>
            <a:off x="1712987" y="257392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8000" b="1" dirty="0">
                <a:solidFill>
                  <a:srgbClr val="FFFFFF"/>
                </a:solidFill>
              </a:rPr>
              <a:t>رُو</a:t>
            </a:r>
            <a:endParaRPr lang="en-US" sz="8000" b="1" dirty="0">
              <a:solidFill>
                <a:srgbClr val="FFFFFF"/>
              </a:solidFill>
            </a:endParaRPr>
          </a:p>
        </p:txBody>
      </p:sp>
      <p:sp>
        <p:nvSpPr>
          <p:cNvPr id="53" name="Rounded Rectangle 52"/>
          <p:cNvSpPr>
            <a:spLocks/>
          </p:cNvSpPr>
          <p:nvPr/>
        </p:nvSpPr>
        <p:spPr>
          <a:xfrm>
            <a:off x="3885866" y="261224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8000" b="1" dirty="0">
                <a:solidFill>
                  <a:srgbClr val="FFFFFF"/>
                </a:solidFill>
              </a:rPr>
              <a:t>رَا</a:t>
            </a:r>
            <a:endParaRPr lang="en-US" sz="8000" b="1" dirty="0">
              <a:solidFill>
                <a:srgbClr val="FFFFFF"/>
              </a:solidFill>
            </a:endParaRPr>
          </a:p>
        </p:txBody>
      </p:sp>
      <p:sp>
        <p:nvSpPr>
          <p:cNvPr id="54" name="Rounded Rectangle 53"/>
          <p:cNvSpPr>
            <a:spLocks/>
          </p:cNvSpPr>
          <p:nvPr/>
        </p:nvSpPr>
        <p:spPr>
          <a:xfrm>
            <a:off x="6164639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8000" b="1" dirty="0">
                <a:solidFill>
                  <a:srgbClr val="FFFFFF"/>
                </a:solidFill>
              </a:rPr>
              <a:t> مَا</a:t>
            </a:r>
            <a:endParaRPr lang="en-US" sz="8000" b="1" dirty="0">
              <a:solidFill>
                <a:srgbClr val="FFFFFF"/>
              </a:solidFill>
            </a:endParaRPr>
          </a:p>
        </p:txBody>
      </p:sp>
      <p:sp>
        <p:nvSpPr>
          <p:cNvPr id="56" name="Rounded Rectangle 55"/>
          <p:cNvSpPr>
            <a:spLocks/>
          </p:cNvSpPr>
          <p:nvPr/>
        </p:nvSpPr>
        <p:spPr>
          <a:xfrm>
            <a:off x="8427782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SA" sz="8000" b="1" dirty="0">
                <a:solidFill>
                  <a:schemeClr val="bg1"/>
                </a:solidFill>
                <a:cs typeface="Traditional Arabic" pitchFamily="2" charset="-78"/>
              </a:rPr>
              <a:t>بُ  </a:t>
            </a:r>
            <a:r>
              <a:rPr lang="ar-SA" sz="11500" b="1" dirty="0">
                <a:solidFill>
                  <a:schemeClr val="bg1"/>
                </a:solidFill>
                <a:cs typeface="Traditional Arabic" pitchFamily="2" charset="-78"/>
              </a:rPr>
              <a:t> </a:t>
            </a:r>
            <a:endParaRPr lang="en-US" sz="8000" b="1" dirty="0">
              <a:solidFill>
                <a:schemeClr val="bg1"/>
              </a:solidFill>
              <a:cs typeface="Traditional Arabic" pitchFamily="2" charset="-78"/>
            </a:endParaRPr>
          </a:p>
        </p:txBody>
      </p:sp>
      <p:sp>
        <p:nvSpPr>
          <p:cNvPr id="58" name="Rounded Rectangle 57"/>
          <p:cNvSpPr>
            <a:spLocks/>
          </p:cNvSpPr>
          <p:nvPr/>
        </p:nvSpPr>
        <p:spPr>
          <a:xfrm>
            <a:off x="1678765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srgbClr val="FFFFFF"/>
                </a:solidFill>
              </a:rPr>
              <a:t>  رِي</a:t>
            </a:r>
            <a:endParaRPr lang="en-US" sz="6600" b="1" dirty="0">
              <a:solidFill>
                <a:srgbClr val="FFFFFF"/>
              </a:solidFill>
            </a:endParaRPr>
          </a:p>
        </p:txBody>
      </p:sp>
      <p:sp>
        <p:nvSpPr>
          <p:cNvPr id="60" name="Rounded Rectangle 59"/>
          <p:cNvSpPr>
            <a:spLocks/>
          </p:cNvSpPr>
          <p:nvPr/>
        </p:nvSpPr>
        <p:spPr>
          <a:xfrm>
            <a:off x="3901463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srgbClr val="FFFFFF"/>
                </a:solidFill>
              </a:rPr>
              <a:t> دِ</a:t>
            </a:r>
            <a:endParaRPr lang="en-US" sz="7200" b="1" dirty="0">
              <a:solidFill>
                <a:srgbClr val="FFFFFF"/>
              </a:solidFill>
            </a:endParaRPr>
          </a:p>
        </p:txBody>
      </p:sp>
      <p:sp>
        <p:nvSpPr>
          <p:cNvPr id="61" name="Rounded Rectangle 60"/>
          <p:cNvSpPr>
            <a:spLocks/>
          </p:cNvSpPr>
          <p:nvPr/>
        </p:nvSpPr>
        <p:spPr>
          <a:xfrm>
            <a:off x="6230023" y="431118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srgbClr val="FFFFFF"/>
                </a:solidFill>
              </a:rPr>
              <a:t>  نـَ</a:t>
            </a:r>
            <a:endParaRPr lang="en-US" sz="7200" b="1" dirty="0">
              <a:solidFill>
                <a:srgbClr val="FFFFFF"/>
              </a:solidFill>
            </a:endParaRPr>
          </a:p>
        </p:txBody>
      </p:sp>
      <p:sp>
        <p:nvSpPr>
          <p:cNvPr id="63" name="Rounded Rectangle 62"/>
          <p:cNvSpPr>
            <a:spLocks/>
          </p:cNvSpPr>
          <p:nvPr/>
        </p:nvSpPr>
        <p:spPr>
          <a:xfrm>
            <a:off x="8443126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8000" b="1" dirty="0">
                <a:solidFill>
                  <a:srgbClr val="FFFFFF"/>
                </a:solidFill>
              </a:rPr>
              <a:t>ـرِ</a:t>
            </a:r>
            <a:endParaRPr lang="en-US" sz="7200" b="1" dirty="0">
              <a:solidFill>
                <a:srgbClr val="FFFFFF"/>
              </a:solidFill>
            </a:endParaRPr>
          </a:p>
        </p:txBody>
      </p:sp>
      <p:sp>
        <p:nvSpPr>
          <p:cNvPr id="8" name="Rounded Rectangle 7"/>
          <p:cNvSpPr>
            <a:spLocks/>
          </p:cNvSpPr>
          <p:nvPr/>
        </p:nvSpPr>
        <p:spPr>
          <a:xfrm>
            <a:off x="8385398" y="2650617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  <a:gs pos="93000">
                <a:srgbClr val="002060"/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5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5" name="Rounded Rectangle 4"/>
          <p:cNvSpPr>
            <a:spLocks/>
          </p:cNvSpPr>
          <p:nvPr/>
        </p:nvSpPr>
        <p:spPr>
          <a:xfrm>
            <a:off x="1755371" y="2581621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  <a:gs pos="93000">
                <a:srgbClr val="002060"/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8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6" name="Rounded Rectangle 5"/>
          <p:cNvSpPr>
            <a:spLocks/>
          </p:cNvSpPr>
          <p:nvPr/>
        </p:nvSpPr>
        <p:spPr>
          <a:xfrm>
            <a:off x="3969393" y="2604934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  <a:gs pos="93000">
                <a:srgbClr val="002060"/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7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7" name="Rounded Rectangle 6"/>
          <p:cNvSpPr>
            <a:spLocks/>
          </p:cNvSpPr>
          <p:nvPr/>
        </p:nvSpPr>
        <p:spPr>
          <a:xfrm>
            <a:off x="6179983" y="2653564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  <a:gs pos="93000">
                <a:srgbClr val="002060"/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6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12" name="Rounded Rectangle 11"/>
          <p:cNvSpPr>
            <a:spLocks/>
          </p:cNvSpPr>
          <p:nvPr/>
        </p:nvSpPr>
        <p:spPr>
          <a:xfrm>
            <a:off x="1678765" y="4289836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  <a:gs pos="93000">
                <a:srgbClr val="002060"/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12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13" name="Rounded Rectangle 12"/>
          <p:cNvSpPr>
            <a:spLocks/>
          </p:cNvSpPr>
          <p:nvPr/>
        </p:nvSpPr>
        <p:spPr>
          <a:xfrm>
            <a:off x="3851081" y="4352544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  <a:gs pos="93000">
                <a:srgbClr val="002060"/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11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14" name="Rounded Rectangle 13"/>
          <p:cNvSpPr>
            <a:spLocks/>
          </p:cNvSpPr>
          <p:nvPr/>
        </p:nvSpPr>
        <p:spPr>
          <a:xfrm>
            <a:off x="6259418" y="4324421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  <a:gs pos="93000">
                <a:srgbClr val="002060"/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10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15" name="Rounded Rectangle 14"/>
          <p:cNvSpPr>
            <a:spLocks/>
          </p:cNvSpPr>
          <p:nvPr/>
        </p:nvSpPr>
        <p:spPr>
          <a:xfrm>
            <a:off x="8426183" y="4324421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  <a:gs pos="93000">
                <a:srgbClr val="002060"/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9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18" name="Rounded Rectangle 17"/>
          <p:cNvSpPr>
            <a:spLocks/>
          </p:cNvSpPr>
          <p:nvPr/>
        </p:nvSpPr>
        <p:spPr>
          <a:xfrm>
            <a:off x="1607090" y="946160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  <a:gs pos="93000">
                <a:srgbClr val="002060"/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4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>
            <a:spLocks/>
          </p:cNvSpPr>
          <p:nvPr/>
        </p:nvSpPr>
        <p:spPr>
          <a:xfrm>
            <a:off x="3885866" y="940353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  <a:gs pos="93000">
                <a:srgbClr val="002060"/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3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20" name="Rounded Rectangle 19"/>
          <p:cNvSpPr>
            <a:spLocks/>
          </p:cNvSpPr>
          <p:nvPr/>
        </p:nvSpPr>
        <p:spPr>
          <a:xfrm>
            <a:off x="6135009" y="983397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  <a:gs pos="93000">
                <a:srgbClr val="002060"/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2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21" name="Rounded Rectangle 20"/>
          <p:cNvSpPr>
            <a:spLocks/>
          </p:cNvSpPr>
          <p:nvPr/>
        </p:nvSpPr>
        <p:spPr>
          <a:xfrm>
            <a:off x="8284132" y="939132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  <a:gs pos="93000">
                <a:srgbClr val="002060"/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1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3" name="مربع نص 2"/>
          <p:cNvSpPr txBox="1">
            <a:spLocks/>
          </p:cNvSpPr>
          <p:nvPr/>
        </p:nvSpPr>
        <p:spPr>
          <a:xfrm>
            <a:off x="1764223" y="190083"/>
            <a:ext cx="642871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استراتيجية التعلم باللعب – البطاقات التعليمية التفاعلية </a:t>
            </a:r>
          </a:p>
        </p:txBody>
      </p:sp>
      <p:sp>
        <p:nvSpPr>
          <p:cNvPr id="29" name="مستطيل 28"/>
          <p:cNvSpPr>
            <a:spLocks/>
          </p:cNvSpPr>
          <p:nvPr/>
        </p:nvSpPr>
        <p:spPr>
          <a:xfrm>
            <a:off x="2315580" y="5967431"/>
            <a:ext cx="7560840" cy="8206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تختار الطالبة رقم وتقرأ الحرف بأصواته ومواضعه خلف الرقم ثم الاملاء </a:t>
            </a:r>
          </a:p>
        </p:txBody>
      </p:sp>
      <p:pic>
        <p:nvPicPr>
          <p:cNvPr id="30" name="صورة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6184" y="158249"/>
            <a:ext cx="1628775" cy="504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"/>
                            </p:stCondLst>
                            <p:childTnLst>
                              <p:par>
                                <p:cTn id="8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50"/>
                            </p:stCondLst>
                            <p:childTnLst>
                              <p:par>
                                <p:cTn id="10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50"/>
                            </p:stCondLst>
                            <p:childTnLst>
                              <p:par>
                                <p:cTn id="1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"/>
                            </p:stCondLst>
                            <p:childTnLst>
                              <p:par>
                                <p:cTn id="1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50"/>
                            </p:stCondLst>
                            <p:childTnLst>
                              <p:par>
                                <p:cTn id="14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50"/>
                            </p:stCondLst>
                            <p:childTnLst>
                              <p:par>
                                <p:cTn id="15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50"/>
                            </p:stCondLst>
                            <p:childTnLst>
                              <p:par>
                                <p:cTn id="16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0"/>
                            </p:stCondLst>
                            <p:childTnLst>
                              <p:par>
                                <p:cTn id="17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50"/>
                            </p:stCondLst>
                            <p:childTnLst>
                              <p:par>
                                <p:cTn id="190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50"/>
                            </p:stCondLst>
                            <p:childTnLst>
                              <p:par>
                                <p:cTn id="202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250"/>
                            </p:stCondLst>
                            <p:childTnLst>
                              <p:par>
                                <p:cTn id="21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50"/>
                            </p:stCondLst>
                            <p:childTnLst>
                              <p:par>
                                <p:cTn id="22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250"/>
                            </p:stCondLst>
                            <p:childTnLst>
                              <p:par>
                                <p:cTn id="23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50"/>
                            </p:stCondLst>
                            <p:childTnLst>
                              <p:par>
                                <p:cTn id="250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50"/>
                            </p:stCondLst>
                            <p:childTnLst>
                              <p:par>
                                <p:cTn id="262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250"/>
                            </p:stCondLst>
                            <p:childTnLst>
                              <p:par>
                                <p:cTn id="27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250"/>
                            </p:stCondLst>
                            <p:childTnLst>
                              <p:par>
                                <p:cTn id="28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</p:childTnLst>
        </p:cTn>
      </p:par>
    </p:tnLst>
    <p:bldLst>
      <p:bldP spid="46" grpId="0" animBg="1"/>
      <p:bldP spid="46" grpId="1" animBg="1"/>
      <p:bldP spid="44" grpId="0" animBg="1"/>
      <p:bldP spid="44" grpId="1" animBg="1"/>
      <p:bldP spid="47" grpId="0" animBg="1"/>
      <p:bldP spid="47" grpId="1" animBg="1"/>
      <p:bldP spid="49" grpId="0" animBg="1"/>
      <p:bldP spid="49" grpId="1" animBg="1"/>
      <p:bldP spid="50" grpId="0" animBg="1"/>
      <p:bldP spid="50" grpId="1" animBg="1"/>
      <p:bldP spid="53" grpId="0" animBg="1"/>
      <p:bldP spid="53" grpId="1" animBg="1"/>
      <p:bldP spid="54" grpId="0" animBg="1"/>
      <p:bldP spid="54" grpId="1" animBg="1"/>
      <p:bldP spid="56" grpId="0" animBg="1"/>
      <p:bldP spid="56" grpId="1" animBg="1"/>
      <p:bldP spid="58" grpId="0" animBg="1"/>
      <p:bldP spid="58" grpId="1" animBg="1"/>
      <p:bldP spid="60" grpId="0" animBg="1"/>
      <p:bldP spid="60" grpId="1" animBg="1"/>
      <p:bldP spid="61" grpId="0" animBg="1"/>
      <p:bldP spid="61" grpId="1" animBg="1"/>
      <p:bldP spid="63" grpId="0" animBg="1"/>
      <p:bldP spid="63" grpId="1" animBg="1"/>
      <p:bldP spid="8" grpId="0" animBg="1"/>
      <p:bldP spid="8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499AE8E-306E-488D-95B6-A85D3C05E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839" y="2182904"/>
            <a:ext cx="10178322" cy="1492132"/>
          </a:xfrm>
        </p:spPr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ar-SA" sz="12500" b="1" cap="none" spc="0" dirty="0">
                <a:ln/>
                <a:solidFill>
                  <a:schemeClr val="accent4"/>
                </a:solidFill>
              </a:rPr>
              <a:t>حرف الدال</a:t>
            </a:r>
          </a:p>
        </p:txBody>
      </p:sp>
    </p:spTree>
    <p:extLst>
      <p:ext uri="{BB962C8B-B14F-4D97-AF65-F5344CB8AC3E}">
        <p14:creationId xmlns:p14="http://schemas.microsoft.com/office/powerpoint/2010/main" val="2828373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ounded Rectangle 43"/>
          <p:cNvSpPr/>
          <p:nvPr/>
        </p:nvSpPr>
        <p:spPr>
          <a:xfrm>
            <a:off x="1630233" y="971189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dirty="0">
                <a:solidFill>
                  <a:schemeClr val="bg1"/>
                </a:solidFill>
              </a:rPr>
              <a:t>دِي</a:t>
            </a:r>
            <a:endParaRPr lang="en-US" sz="28700" dirty="0">
              <a:solidFill>
                <a:schemeClr val="bg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3901471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ـدِ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6164642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ــمُ</a:t>
            </a:r>
            <a:endParaRPr lang="en-US" sz="13800" b="1" dirty="0">
              <a:solidFill>
                <a:prstClr val="white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8284132" y="95599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دَ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1712987" y="257392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 لُو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3885866" y="261224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 err="1">
                <a:solidFill>
                  <a:prstClr val="white"/>
                </a:solidFill>
              </a:rPr>
              <a:t>دَا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6164639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ـبِ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6" name="Rounded Rectangle 55"/>
          <p:cNvSpPr/>
          <p:nvPr/>
        </p:nvSpPr>
        <p:spPr>
          <a:xfrm>
            <a:off x="8427782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SA" sz="6600" b="1" dirty="0">
                <a:solidFill>
                  <a:schemeClr val="bg1"/>
                </a:solidFill>
                <a:cs typeface="Traditional Arabic" pitchFamily="2" charset="-78"/>
              </a:rPr>
              <a:t>دِ</a:t>
            </a:r>
            <a:endParaRPr lang="en-US" sz="6600" b="1" dirty="0">
              <a:solidFill>
                <a:schemeClr val="bg1"/>
              </a:solidFill>
              <a:cs typeface="Traditional Arabic" pitchFamily="2" charset="-78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1678765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5400" b="1" dirty="0">
                <a:solidFill>
                  <a:prstClr val="white"/>
                </a:solidFill>
              </a:rPr>
              <a:t>  دُو</a:t>
            </a:r>
            <a:endParaRPr lang="en-US" sz="5400" b="1" dirty="0">
              <a:solidFill>
                <a:prstClr val="white"/>
              </a:solidFill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3901463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ــلَـ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6230023" y="431118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 err="1">
                <a:solidFill>
                  <a:prstClr val="white"/>
                </a:solidFill>
              </a:rPr>
              <a:t>بَا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8443126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 err="1">
                <a:solidFill>
                  <a:prstClr val="white"/>
                </a:solidFill>
              </a:rPr>
              <a:t>مُو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712987" y="2591175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8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70522" y="2620577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7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179983" y="2653564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6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385398" y="2643842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5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678765" y="4289836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12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851081" y="4352544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11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259418" y="4324421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10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8426183" y="4324421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9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607090" y="946160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4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885866" y="940353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3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6084999" y="982707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2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8284132" y="939132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1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9181B8F9-EA29-4CEC-AB4A-BC68AA6EA61B}"/>
              </a:ext>
            </a:extLst>
          </p:cNvPr>
          <p:cNvSpPr txBox="1"/>
          <p:nvPr/>
        </p:nvSpPr>
        <p:spPr>
          <a:xfrm>
            <a:off x="1764223" y="190083"/>
            <a:ext cx="642871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استراتيجية التعلم باللعب – البطاقات التعليمية التفاعلية </a:t>
            </a:r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id="{9E78FE55-45AB-4399-97FD-7ECF7AEEE5DE}"/>
              </a:ext>
            </a:extLst>
          </p:cNvPr>
          <p:cNvSpPr/>
          <p:nvPr/>
        </p:nvSpPr>
        <p:spPr>
          <a:xfrm>
            <a:off x="2315580" y="5967431"/>
            <a:ext cx="7560840" cy="8206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تختار الطالبة رقم وتقرأ الحرف بأصواته ومواضعه خلف الرقم ثم الاملاء </a:t>
            </a:r>
          </a:p>
        </p:txBody>
      </p:sp>
      <p:pic>
        <p:nvPicPr>
          <p:cNvPr id="30" name="صورة 29">
            <a:extLst>
              <a:ext uri="{FF2B5EF4-FFF2-40B4-BE49-F238E27FC236}">
                <a16:creationId xmlns:a16="http://schemas.microsoft.com/office/drawing/2014/main" id="{4A14AD96-9754-4CA5-A639-4BD88001A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184" y="158249"/>
            <a:ext cx="16287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828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"/>
                            </p:stCondLst>
                            <p:childTnLst>
                              <p:par>
                                <p:cTn id="8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50"/>
                            </p:stCondLst>
                            <p:childTnLst>
                              <p:par>
                                <p:cTn id="10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50"/>
                            </p:stCondLst>
                            <p:childTnLst>
                              <p:par>
                                <p:cTn id="1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"/>
                            </p:stCondLst>
                            <p:childTnLst>
                              <p:par>
                                <p:cTn id="1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50"/>
                            </p:stCondLst>
                            <p:childTnLst>
                              <p:par>
                                <p:cTn id="14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50"/>
                            </p:stCondLst>
                            <p:childTnLst>
                              <p:par>
                                <p:cTn id="15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50"/>
                            </p:stCondLst>
                            <p:childTnLst>
                              <p:par>
                                <p:cTn id="16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0"/>
                            </p:stCondLst>
                            <p:childTnLst>
                              <p:par>
                                <p:cTn id="17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50"/>
                            </p:stCondLst>
                            <p:childTnLst>
                              <p:par>
                                <p:cTn id="190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50"/>
                            </p:stCondLst>
                            <p:childTnLst>
                              <p:par>
                                <p:cTn id="202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250"/>
                            </p:stCondLst>
                            <p:childTnLst>
                              <p:par>
                                <p:cTn id="21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50"/>
                            </p:stCondLst>
                            <p:childTnLst>
                              <p:par>
                                <p:cTn id="22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250"/>
                            </p:stCondLst>
                            <p:childTnLst>
                              <p:par>
                                <p:cTn id="23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50"/>
                            </p:stCondLst>
                            <p:childTnLst>
                              <p:par>
                                <p:cTn id="250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50"/>
                            </p:stCondLst>
                            <p:childTnLst>
                              <p:par>
                                <p:cTn id="262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250"/>
                            </p:stCondLst>
                            <p:childTnLst>
                              <p:par>
                                <p:cTn id="27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250"/>
                            </p:stCondLst>
                            <p:childTnLst>
                              <p:par>
                                <p:cTn id="28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6" grpId="0" animBg="1"/>
      <p:bldP spid="46" grpId="1" animBg="1"/>
      <p:bldP spid="47" grpId="0" animBg="1"/>
      <p:bldP spid="47" grpId="1" animBg="1"/>
      <p:bldP spid="49" grpId="0" animBg="1"/>
      <p:bldP spid="49" grpId="1" animBg="1"/>
      <p:bldP spid="50" grpId="0" animBg="1"/>
      <p:bldP spid="50" grpId="1" animBg="1"/>
      <p:bldP spid="53" grpId="0" animBg="1"/>
      <p:bldP spid="53" grpId="1" animBg="1"/>
      <p:bldP spid="54" grpId="0" animBg="1"/>
      <p:bldP spid="54" grpId="1" animBg="1"/>
      <p:bldP spid="56" grpId="0" animBg="1"/>
      <p:bldP spid="56" grpId="1" animBg="1"/>
      <p:bldP spid="58" grpId="0" animBg="1"/>
      <p:bldP spid="58" grpId="1" animBg="1"/>
      <p:bldP spid="60" grpId="0" animBg="1"/>
      <p:bldP spid="60" grpId="1" animBg="1"/>
      <p:bldP spid="61" grpId="0" animBg="1"/>
      <p:bldP spid="61" grpId="1" animBg="1"/>
      <p:bldP spid="63" grpId="0" animBg="1"/>
      <p:bldP spid="63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ounded Rectangle 43"/>
          <p:cNvSpPr/>
          <p:nvPr/>
        </p:nvSpPr>
        <p:spPr>
          <a:xfrm>
            <a:off x="1630233" y="971189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dirty="0">
                <a:solidFill>
                  <a:schemeClr val="bg1"/>
                </a:solidFill>
              </a:rPr>
              <a:t>دِي</a:t>
            </a:r>
            <a:endParaRPr lang="en-US" sz="28700" dirty="0">
              <a:solidFill>
                <a:schemeClr val="bg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3901471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ـدِ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6164642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ــمُ</a:t>
            </a:r>
            <a:endParaRPr lang="en-US" sz="13800" b="1" dirty="0">
              <a:solidFill>
                <a:prstClr val="white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8284132" y="95599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دَ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1712987" y="257392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 لُو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3885866" y="261224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 err="1">
                <a:solidFill>
                  <a:prstClr val="white"/>
                </a:solidFill>
              </a:rPr>
              <a:t>دَا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6164639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ـبِ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6" name="Rounded Rectangle 55"/>
          <p:cNvSpPr/>
          <p:nvPr/>
        </p:nvSpPr>
        <p:spPr>
          <a:xfrm>
            <a:off x="8427782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SA" sz="6600" b="1" dirty="0">
                <a:solidFill>
                  <a:schemeClr val="bg1"/>
                </a:solidFill>
                <a:cs typeface="Traditional Arabic" pitchFamily="2" charset="-78"/>
              </a:rPr>
              <a:t>دِ</a:t>
            </a:r>
            <a:endParaRPr lang="en-US" sz="6600" b="1" dirty="0">
              <a:solidFill>
                <a:schemeClr val="bg1"/>
              </a:solidFill>
              <a:cs typeface="Traditional Arabic" pitchFamily="2" charset="-78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1678765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5400" b="1" dirty="0">
                <a:solidFill>
                  <a:prstClr val="white"/>
                </a:solidFill>
              </a:rPr>
              <a:t>  دُو</a:t>
            </a:r>
            <a:endParaRPr lang="en-US" sz="5400" b="1" dirty="0">
              <a:solidFill>
                <a:prstClr val="white"/>
              </a:solidFill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3901463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ــلَـ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6230023" y="431118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 err="1">
                <a:solidFill>
                  <a:prstClr val="white"/>
                </a:solidFill>
              </a:rPr>
              <a:t>بَا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8443126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 err="1">
                <a:solidFill>
                  <a:prstClr val="white"/>
                </a:solidFill>
              </a:rPr>
              <a:t>مُو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9181B8F9-EA29-4CEC-AB4A-BC68AA6EA61B}"/>
              </a:ext>
            </a:extLst>
          </p:cNvPr>
          <p:cNvSpPr txBox="1"/>
          <p:nvPr/>
        </p:nvSpPr>
        <p:spPr>
          <a:xfrm>
            <a:off x="1764223" y="190083"/>
            <a:ext cx="642871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استراتيجية التعلم باللعب – البطاقات التعليمية التفاعلية </a:t>
            </a:r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id="{9E78FE55-45AB-4399-97FD-7ECF7AEEE5DE}"/>
              </a:ext>
            </a:extLst>
          </p:cNvPr>
          <p:cNvSpPr/>
          <p:nvPr/>
        </p:nvSpPr>
        <p:spPr>
          <a:xfrm>
            <a:off x="2315580" y="5967431"/>
            <a:ext cx="7560840" cy="8206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تختار الطالبة رقم وتقرأ الحرف بأصواته ومواضعه خلف الرقم ثم الاملاء </a:t>
            </a:r>
          </a:p>
        </p:txBody>
      </p:sp>
      <p:pic>
        <p:nvPicPr>
          <p:cNvPr id="30" name="صورة 29">
            <a:extLst>
              <a:ext uri="{FF2B5EF4-FFF2-40B4-BE49-F238E27FC236}">
                <a16:creationId xmlns:a16="http://schemas.microsoft.com/office/drawing/2014/main" id="{4A14AD96-9754-4CA5-A639-4BD88001A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184" y="158249"/>
            <a:ext cx="16287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743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6" grpId="0" animBg="1"/>
      <p:bldP spid="46" grpId="1" animBg="1"/>
      <p:bldP spid="47" grpId="0" animBg="1"/>
      <p:bldP spid="47" grpId="1" animBg="1"/>
      <p:bldP spid="49" grpId="0" animBg="1"/>
      <p:bldP spid="49" grpId="1" animBg="1"/>
      <p:bldP spid="50" grpId="0" animBg="1"/>
      <p:bldP spid="50" grpId="1" animBg="1"/>
      <p:bldP spid="53" grpId="0" animBg="1"/>
      <p:bldP spid="53" grpId="1" animBg="1"/>
      <p:bldP spid="54" grpId="0" animBg="1"/>
      <p:bldP spid="54" grpId="1" animBg="1"/>
      <p:bldP spid="56" grpId="0" animBg="1"/>
      <p:bldP spid="56" grpId="1" animBg="1"/>
      <p:bldP spid="58" grpId="0" animBg="1"/>
      <p:bldP spid="58" grpId="1" animBg="1"/>
      <p:bldP spid="60" grpId="0" animBg="1"/>
      <p:bldP spid="60" grpId="1" animBg="1"/>
      <p:bldP spid="61" grpId="0" animBg="1"/>
      <p:bldP spid="61" grpId="1" animBg="1"/>
      <p:bldP spid="63" grpId="0" animBg="1"/>
      <p:bldP spid="6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499AE8E-306E-488D-95B6-A85D3C05E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839" y="2182904"/>
            <a:ext cx="10178322" cy="1492132"/>
          </a:xfrm>
        </p:spPr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ar-SA" sz="12500" b="1" cap="none" spc="0" dirty="0">
                <a:ln/>
                <a:solidFill>
                  <a:schemeClr val="accent4"/>
                </a:solidFill>
              </a:rPr>
              <a:t>حرف النون</a:t>
            </a:r>
          </a:p>
        </p:txBody>
      </p:sp>
    </p:spTree>
    <p:extLst>
      <p:ext uri="{BB962C8B-B14F-4D97-AF65-F5344CB8AC3E}">
        <p14:creationId xmlns:p14="http://schemas.microsoft.com/office/powerpoint/2010/main" val="11659010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ounded Rectangle 43"/>
          <p:cNvSpPr/>
          <p:nvPr/>
        </p:nvSpPr>
        <p:spPr>
          <a:xfrm>
            <a:off x="1630233" y="971189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dirty="0">
                <a:solidFill>
                  <a:schemeClr val="bg1"/>
                </a:solidFill>
              </a:rPr>
              <a:t> نِي</a:t>
            </a:r>
            <a:endParaRPr lang="en-US" sz="28700" dirty="0">
              <a:solidFill>
                <a:schemeClr val="bg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3901471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 </a:t>
            </a:r>
            <a:r>
              <a:rPr lang="ar-SA" sz="6000" b="1" dirty="0" err="1">
                <a:solidFill>
                  <a:prstClr val="white"/>
                </a:solidFill>
              </a:rPr>
              <a:t>دَا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6164642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 مُ</a:t>
            </a:r>
            <a:endParaRPr lang="en-US" sz="13800" b="1" dirty="0">
              <a:solidFill>
                <a:prstClr val="white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8284132" y="95599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 </a:t>
            </a:r>
            <a:r>
              <a:rPr lang="ar-SA" sz="6600" b="1" dirty="0" err="1">
                <a:solidFill>
                  <a:prstClr val="white"/>
                </a:solidFill>
              </a:rPr>
              <a:t>نُو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1712987" y="257392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 ـبَ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3885866" y="261224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نُ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6164639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ـلِ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6" name="Rounded Rectangle 55"/>
          <p:cNvSpPr/>
          <p:nvPr/>
        </p:nvSpPr>
        <p:spPr>
          <a:xfrm>
            <a:off x="8427782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SA" sz="6600" b="1" dirty="0">
                <a:solidFill>
                  <a:schemeClr val="bg1"/>
                </a:solidFill>
                <a:cs typeface="Traditional Arabic" pitchFamily="2" charset="-78"/>
              </a:rPr>
              <a:t> ــنَ</a:t>
            </a:r>
            <a:endParaRPr lang="en-US" sz="6600" b="1" dirty="0">
              <a:solidFill>
                <a:schemeClr val="bg1"/>
              </a:solidFill>
              <a:cs typeface="Traditional Arabic" pitchFamily="2" charset="-78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1678765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5400" b="1" dirty="0">
                <a:solidFill>
                  <a:prstClr val="white"/>
                </a:solidFill>
              </a:rPr>
              <a:t>  </a:t>
            </a:r>
            <a:r>
              <a:rPr lang="ar-SA" sz="5400" b="1" dirty="0" err="1">
                <a:solidFill>
                  <a:prstClr val="white"/>
                </a:solidFill>
              </a:rPr>
              <a:t>نَا</a:t>
            </a:r>
            <a:endParaRPr lang="en-US" sz="5400" b="1" dirty="0">
              <a:solidFill>
                <a:prstClr val="white"/>
              </a:solidFill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3901463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ــمُـ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6230023" y="431118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نـِ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8443126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ـنِـ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712987" y="2591175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8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969393" y="2604934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7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179983" y="2653564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6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385398" y="2650617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5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678765" y="4289836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12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851081" y="4352544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11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259418" y="4324421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10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8426183" y="4324421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9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607090" y="946160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4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885866" y="940353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3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6084999" y="982707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2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8284132" y="939132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1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9181B8F9-EA29-4CEC-AB4A-BC68AA6EA61B}"/>
              </a:ext>
            </a:extLst>
          </p:cNvPr>
          <p:cNvSpPr txBox="1"/>
          <p:nvPr/>
        </p:nvSpPr>
        <p:spPr>
          <a:xfrm>
            <a:off x="1764223" y="190083"/>
            <a:ext cx="642871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استراتيجية التعلم باللعب – البطاقات التعليمية التفاعلية </a:t>
            </a:r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id="{9E78FE55-45AB-4399-97FD-7ECF7AEEE5DE}"/>
              </a:ext>
            </a:extLst>
          </p:cNvPr>
          <p:cNvSpPr/>
          <p:nvPr/>
        </p:nvSpPr>
        <p:spPr>
          <a:xfrm>
            <a:off x="2315580" y="5967431"/>
            <a:ext cx="7560840" cy="8206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تختار الطالبة رقم وتقرأ الحرف بأصواته ومواضعه خلف الرقم ثم الاملاء </a:t>
            </a:r>
          </a:p>
        </p:txBody>
      </p:sp>
      <p:pic>
        <p:nvPicPr>
          <p:cNvPr id="30" name="صورة 29">
            <a:extLst>
              <a:ext uri="{FF2B5EF4-FFF2-40B4-BE49-F238E27FC236}">
                <a16:creationId xmlns:a16="http://schemas.microsoft.com/office/drawing/2014/main" id="{4A14AD96-9754-4CA5-A639-4BD88001A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184" y="158249"/>
            <a:ext cx="16287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753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"/>
                            </p:stCondLst>
                            <p:childTnLst>
                              <p:par>
                                <p:cTn id="8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50"/>
                            </p:stCondLst>
                            <p:childTnLst>
                              <p:par>
                                <p:cTn id="10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50"/>
                            </p:stCondLst>
                            <p:childTnLst>
                              <p:par>
                                <p:cTn id="1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"/>
                            </p:stCondLst>
                            <p:childTnLst>
                              <p:par>
                                <p:cTn id="1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50"/>
                            </p:stCondLst>
                            <p:childTnLst>
                              <p:par>
                                <p:cTn id="14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50"/>
                            </p:stCondLst>
                            <p:childTnLst>
                              <p:par>
                                <p:cTn id="15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50"/>
                            </p:stCondLst>
                            <p:childTnLst>
                              <p:par>
                                <p:cTn id="16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0"/>
                            </p:stCondLst>
                            <p:childTnLst>
                              <p:par>
                                <p:cTn id="17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50"/>
                            </p:stCondLst>
                            <p:childTnLst>
                              <p:par>
                                <p:cTn id="190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50"/>
                            </p:stCondLst>
                            <p:childTnLst>
                              <p:par>
                                <p:cTn id="202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250"/>
                            </p:stCondLst>
                            <p:childTnLst>
                              <p:par>
                                <p:cTn id="21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50"/>
                            </p:stCondLst>
                            <p:childTnLst>
                              <p:par>
                                <p:cTn id="22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250"/>
                            </p:stCondLst>
                            <p:childTnLst>
                              <p:par>
                                <p:cTn id="23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50"/>
                            </p:stCondLst>
                            <p:childTnLst>
                              <p:par>
                                <p:cTn id="250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50"/>
                            </p:stCondLst>
                            <p:childTnLst>
                              <p:par>
                                <p:cTn id="262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250"/>
                            </p:stCondLst>
                            <p:childTnLst>
                              <p:par>
                                <p:cTn id="27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250"/>
                            </p:stCondLst>
                            <p:childTnLst>
                              <p:par>
                                <p:cTn id="28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6" grpId="0" animBg="1"/>
      <p:bldP spid="46" grpId="1" animBg="1"/>
      <p:bldP spid="47" grpId="0" animBg="1"/>
      <p:bldP spid="47" grpId="1" animBg="1"/>
      <p:bldP spid="49" grpId="0" animBg="1"/>
      <p:bldP spid="49" grpId="1" animBg="1"/>
      <p:bldP spid="50" grpId="0" animBg="1"/>
      <p:bldP spid="50" grpId="1" animBg="1"/>
      <p:bldP spid="53" grpId="0" animBg="1"/>
      <p:bldP spid="53" grpId="1" animBg="1"/>
      <p:bldP spid="54" grpId="0" animBg="1"/>
      <p:bldP spid="54" grpId="1" animBg="1"/>
      <p:bldP spid="56" grpId="0" animBg="1"/>
      <p:bldP spid="56" grpId="1" animBg="1"/>
      <p:bldP spid="58" grpId="0" animBg="1"/>
      <p:bldP spid="58" grpId="1" animBg="1"/>
      <p:bldP spid="60" grpId="0" animBg="1"/>
      <p:bldP spid="60" grpId="1" animBg="1"/>
      <p:bldP spid="61" grpId="0" animBg="1"/>
      <p:bldP spid="61" grpId="1" animBg="1"/>
      <p:bldP spid="63" grpId="0" animBg="1"/>
      <p:bldP spid="63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712987" y="2591175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8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70522" y="2620577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7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179983" y="2653564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6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385398" y="2643842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5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678765" y="4289836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12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851081" y="4352544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11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259418" y="4324421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10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8426183" y="4324421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9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607090" y="946160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4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885866" y="940353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3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6084999" y="982707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2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8284132" y="939132"/>
            <a:ext cx="2125980" cy="1556766"/>
          </a:xfrm>
          <a:prstGeom prst="roundRect">
            <a:avLst/>
          </a:prstGeom>
          <a:gradFill flip="none" rotWithShape="1">
            <a:gsLst>
              <a:gs pos="0">
                <a:srgbClr val="002060"/>
              </a:gs>
              <a:gs pos="93000">
                <a:srgbClr val="002060"/>
              </a:gs>
              <a:gs pos="20000">
                <a:srgbClr val="002060"/>
              </a:gs>
              <a:gs pos="75000">
                <a:schemeClr val="accent1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1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1630233" y="971189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dirty="0">
                <a:solidFill>
                  <a:schemeClr val="bg1"/>
                </a:solidFill>
              </a:rPr>
              <a:t> نِي</a:t>
            </a:r>
            <a:endParaRPr lang="en-US" sz="28700" dirty="0">
              <a:solidFill>
                <a:schemeClr val="bg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3901471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 </a:t>
            </a:r>
            <a:r>
              <a:rPr lang="ar-SA" sz="6000" b="1" dirty="0" err="1">
                <a:solidFill>
                  <a:prstClr val="white"/>
                </a:solidFill>
              </a:rPr>
              <a:t>دَا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6164642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 مُ</a:t>
            </a:r>
            <a:endParaRPr lang="en-US" sz="13800" b="1" dirty="0">
              <a:solidFill>
                <a:prstClr val="white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8284132" y="95599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 </a:t>
            </a:r>
            <a:r>
              <a:rPr lang="ar-SA" sz="6600" b="1" dirty="0" err="1">
                <a:solidFill>
                  <a:prstClr val="white"/>
                </a:solidFill>
              </a:rPr>
              <a:t>نُو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1712987" y="257392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 ـبَ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3885866" y="261224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نُ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6164639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</a:rPr>
              <a:t>ـلِ</a:t>
            </a:r>
            <a:endParaRPr lang="en-US" sz="6600" b="1" dirty="0">
              <a:solidFill>
                <a:prstClr val="white"/>
              </a:solidFill>
            </a:endParaRPr>
          </a:p>
        </p:txBody>
      </p:sp>
      <p:sp>
        <p:nvSpPr>
          <p:cNvPr id="56" name="Rounded Rectangle 55"/>
          <p:cNvSpPr/>
          <p:nvPr/>
        </p:nvSpPr>
        <p:spPr>
          <a:xfrm>
            <a:off x="8427782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SA" sz="6600" b="1" dirty="0">
                <a:solidFill>
                  <a:schemeClr val="bg1"/>
                </a:solidFill>
                <a:cs typeface="Traditional Arabic" pitchFamily="2" charset="-78"/>
              </a:rPr>
              <a:t>ــنَ</a:t>
            </a:r>
            <a:endParaRPr lang="en-US" sz="6600" b="1" dirty="0">
              <a:solidFill>
                <a:schemeClr val="bg1"/>
              </a:solidFill>
              <a:cs typeface="Traditional Arabic" pitchFamily="2" charset="-78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1678765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5400" b="1" dirty="0">
                <a:solidFill>
                  <a:prstClr val="white"/>
                </a:solidFill>
              </a:rPr>
              <a:t>  </a:t>
            </a:r>
            <a:r>
              <a:rPr lang="ar-SA" sz="5400" b="1" dirty="0" err="1">
                <a:solidFill>
                  <a:prstClr val="white"/>
                </a:solidFill>
              </a:rPr>
              <a:t>نَا</a:t>
            </a:r>
            <a:endParaRPr lang="en-US" sz="5400" b="1" dirty="0">
              <a:solidFill>
                <a:prstClr val="white"/>
              </a:solidFill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3901463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ــمُـ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6230023" y="431118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نـِ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8443126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</a:rPr>
              <a:t>ـنِـ</a:t>
            </a:r>
            <a:endParaRPr lang="en-US" sz="6000" b="1" dirty="0">
              <a:solidFill>
                <a:prstClr val="white"/>
              </a:solidFill>
            </a:endParaRP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9181B8F9-EA29-4CEC-AB4A-BC68AA6EA61B}"/>
              </a:ext>
            </a:extLst>
          </p:cNvPr>
          <p:cNvSpPr txBox="1"/>
          <p:nvPr/>
        </p:nvSpPr>
        <p:spPr>
          <a:xfrm>
            <a:off x="1764223" y="190083"/>
            <a:ext cx="642871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استراتيجية التعلم باللعب – البطاقات التعليمية التفاعلية </a:t>
            </a:r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id="{9E78FE55-45AB-4399-97FD-7ECF7AEEE5DE}"/>
              </a:ext>
            </a:extLst>
          </p:cNvPr>
          <p:cNvSpPr/>
          <p:nvPr/>
        </p:nvSpPr>
        <p:spPr>
          <a:xfrm>
            <a:off x="2315580" y="5967431"/>
            <a:ext cx="7560840" cy="8206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تختار الطالبة رقم وتقرأ الحرف بأصواته ومواضعه خلف الرقم ثم الاملاء </a:t>
            </a:r>
          </a:p>
        </p:txBody>
      </p:sp>
      <p:pic>
        <p:nvPicPr>
          <p:cNvPr id="30" name="صورة 29">
            <a:extLst>
              <a:ext uri="{FF2B5EF4-FFF2-40B4-BE49-F238E27FC236}">
                <a16:creationId xmlns:a16="http://schemas.microsoft.com/office/drawing/2014/main" id="{4A14AD96-9754-4CA5-A639-4BD88001A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184" y="158249"/>
            <a:ext cx="16287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541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"/>
                            </p:stCondLst>
                            <p:childTnLst>
                              <p:par>
                                <p:cTn id="8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50"/>
                            </p:stCondLst>
                            <p:childTnLst>
                              <p:par>
                                <p:cTn id="10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50"/>
                            </p:stCondLst>
                            <p:childTnLst>
                              <p:par>
                                <p:cTn id="1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"/>
                            </p:stCondLst>
                            <p:childTnLst>
                              <p:par>
                                <p:cTn id="1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50"/>
                            </p:stCondLst>
                            <p:childTnLst>
                              <p:par>
                                <p:cTn id="14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50"/>
                            </p:stCondLst>
                            <p:childTnLst>
                              <p:par>
                                <p:cTn id="15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50"/>
                            </p:stCondLst>
                            <p:childTnLst>
                              <p:par>
                                <p:cTn id="16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0"/>
                            </p:stCondLst>
                            <p:childTnLst>
                              <p:par>
                                <p:cTn id="17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50"/>
                            </p:stCondLst>
                            <p:childTnLst>
                              <p:par>
                                <p:cTn id="190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50"/>
                            </p:stCondLst>
                            <p:childTnLst>
                              <p:par>
                                <p:cTn id="202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250"/>
                            </p:stCondLst>
                            <p:childTnLst>
                              <p:par>
                                <p:cTn id="21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50"/>
                            </p:stCondLst>
                            <p:childTnLst>
                              <p:par>
                                <p:cTn id="22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250"/>
                            </p:stCondLst>
                            <p:childTnLst>
                              <p:par>
                                <p:cTn id="238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50"/>
                            </p:stCondLst>
                            <p:childTnLst>
                              <p:par>
                                <p:cTn id="250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50"/>
                            </p:stCondLst>
                            <p:childTnLst>
                              <p:par>
                                <p:cTn id="262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250"/>
                            </p:stCondLst>
                            <p:childTnLst>
                              <p:par>
                                <p:cTn id="27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250"/>
                            </p:stCondLst>
                            <p:childTnLst>
                              <p:par>
                                <p:cTn id="286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44" grpId="0" animBg="1"/>
      <p:bldP spid="44" grpId="1" animBg="1"/>
      <p:bldP spid="46" grpId="0" animBg="1"/>
      <p:bldP spid="46" grpId="1" animBg="1"/>
      <p:bldP spid="47" grpId="0" animBg="1"/>
      <p:bldP spid="47" grpId="1" animBg="1"/>
      <p:bldP spid="49" grpId="0" animBg="1"/>
      <p:bldP spid="49" grpId="1" animBg="1"/>
      <p:bldP spid="50" grpId="0" animBg="1"/>
      <p:bldP spid="50" grpId="1" animBg="1"/>
      <p:bldP spid="53" grpId="0" animBg="1"/>
      <p:bldP spid="53" grpId="1" animBg="1"/>
      <p:bldP spid="54" grpId="0" animBg="1"/>
      <p:bldP spid="54" grpId="1" animBg="1"/>
      <p:bldP spid="56" grpId="0" animBg="1"/>
      <p:bldP spid="56" grpId="1" animBg="1"/>
      <p:bldP spid="58" grpId="0" animBg="1"/>
      <p:bldP spid="58" grpId="1" animBg="1"/>
      <p:bldP spid="60" grpId="0" animBg="1"/>
      <p:bldP spid="60" grpId="1" animBg="1"/>
      <p:bldP spid="61" grpId="0" animBg="1"/>
      <p:bldP spid="61" grpId="1" animBg="1"/>
      <p:bldP spid="63" grpId="0" animBg="1"/>
      <p:bldP spid="63" grpId="1" animBg="1"/>
    </p:bldLst>
  </p:timing>
</p:sld>
</file>

<file path=ppt/theme/theme1.xml><?xml version="1.0" encoding="utf-8"?>
<a:theme xmlns:a="http://schemas.openxmlformats.org/drawingml/2006/main" name="الشارة">
  <a:themeElements>
    <a:clrScheme name="بنفسجي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الشارة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الشارة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1_الشارة">
  <a:themeElements>
    <a:clrScheme name="الشارة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الشارة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الشارة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3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TM10001106[[fn=الشارة]]</Template>
  <TotalTime>28</TotalTime>
  <Words>397</Words>
  <Application>Microsoft Office PowerPoint</Application>
  <PresentationFormat>شاشة عريضة</PresentationFormat>
  <Paragraphs>212</Paragraphs>
  <Slides>16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2</vt:i4>
      </vt:variant>
      <vt:variant>
        <vt:lpstr>عناوين الشرائح</vt:lpstr>
      </vt:variant>
      <vt:variant>
        <vt:i4>16</vt:i4>
      </vt:variant>
    </vt:vector>
  </HeadingPairs>
  <TitlesOfParts>
    <vt:vector size="24" baseType="lpstr">
      <vt:lpstr>Arial</vt:lpstr>
      <vt:lpstr>Calibri</vt:lpstr>
      <vt:lpstr>Gill Sans MT</vt:lpstr>
      <vt:lpstr>Impact</vt:lpstr>
      <vt:lpstr>Majalla UI</vt:lpstr>
      <vt:lpstr>Traditional Arabic</vt:lpstr>
      <vt:lpstr>الشارة</vt:lpstr>
      <vt:lpstr>1_الشارة</vt:lpstr>
      <vt:lpstr>العاب</vt:lpstr>
      <vt:lpstr>حرف الميم</vt:lpstr>
      <vt:lpstr>عرض تقديمي في PowerPoint</vt:lpstr>
      <vt:lpstr>حرف الباء</vt:lpstr>
      <vt:lpstr>عرض تقديمي في PowerPoint</vt:lpstr>
      <vt:lpstr>عرض تقديمي في PowerPoint</vt:lpstr>
      <vt:lpstr>حرف اللام</vt:lpstr>
      <vt:lpstr>عرض تقديمي في PowerPoint</vt:lpstr>
      <vt:lpstr>حرف الراء</vt:lpstr>
      <vt:lpstr>عرض تقديمي في PowerPoint</vt:lpstr>
      <vt:lpstr>حرف الدال</vt:lpstr>
      <vt:lpstr>عرض تقديمي في PowerPoint</vt:lpstr>
      <vt:lpstr>عرض تقديمي في PowerPoint</vt:lpstr>
      <vt:lpstr>حرف النون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العاب</dc:title>
  <dc:creator>هند الصغير</dc:creator>
  <cp:lastModifiedBy>هند الصغير</cp:lastModifiedBy>
  <cp:revision>6</cp:revision>
  <dcterms:created xsi:type="dcterms:W3CDTF">2020-10-04T11:31:20Z</dcterms:created>
  <dcterms:modified xsi:type="dcterms:W3CDTF">2020-10-05T10:30:37Z</dcterms:modified>
</cp:coreProperties>
</file>