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0" r:id="rId1"/>
  </p:sldMasterIdLst>
  <p:notesMasterIdLst>
    <p:notesMasterId r:id="rId22"/>
  </p:notesMasterIdLst>
  <p:sldIdLst>
    <p:sldId id="298" r:id="rId2"/>
    <p:sldId id="357" r:id="rId3"/>
    <p:sldId id="299" r:id="rId4"/>
    <p:sldId id="286" r:id="rId5"/>
    <p:sldId id="287" r:id="rId6"/>
    <p:sldId id="288" r:id="rId7"/>
    <p:sldId id="296" r:id="rId8"/>
    <p:sldId id="358" r:id="rId9"/>
    <p:sldId id="360" r:id="rId10"/>
    <p:sldId id="382" r:id="rId11"/>
    <p:sldId id="289" r:id="rId12"/>
    <p:sldId id="290" r:id="rId13"/>
    <p:sldId id="291" r:id="rId14"/>
    <p:sldId id="292" r:id="rId15"/>
    <p:sldId id="293" r:id="rId16"/>
    <p:sldId id="383" r:id="rId17"/>
    <p:sldId id="359" r:id="rId18"/>
    <p:sldId id="266" r:id="rId19"/>
    <p:sldId id="274" r:id="rId20"/>
    <p:sldId id="294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2C816E-0516-4760-86E4-38968AB580C6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DB8875-7B59-4847-A15F-379481602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163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عنصر نائب لصورة الشريحة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عنصر نائب للملاحظات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7652" name="عنصر نائب لرقم الشريحة 3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1588" y="8685213"/>
            <a:ext cx="2971800" cy="458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rtl="1" eaLnBrk="1" hangingPunct="1"/>
            <a:fld id="{A354E290-A8B7-4226-9E91-62DF5A82CF46}" type="slidenum">
              <a:rPr lang="ar-AE" altLang="en-US">
                <a:solidFill>
                  <a:srgbClr val="000000"/>
                </a:solidFill>
                <a:latin typeface="Calibri" panose="020F0502020204030204" pitchFamily="34" charset="0"/>
              </a:rPr>
              <a:pPr rtl="1" eaLnBrk="1" hangingPunct="1"/>
              <a:t>19</a:t>
            </a:fld>
            <a:endParaRPr lang="ar-AE" altLang="en-US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0653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8018-A90F-4C94-A733-0B2B6A1857B6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F87E6-1CA3-4DFB-8752-5FE612EDC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987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8018-A90F-4C94-A733-0B2B6A1857B6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F87E6-1CA3-4DFB-8752-5FE612EDC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3425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8018-A90F-4C94-A733-0B2B6A1857B6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F87E6-1CA3-4DFB-8752-5FE612EDC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8709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8018-A90F-4C94-A733-0B2B6A1857B6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F87E6-1CA3-4DFB-8752-5FE612EDC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180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8018-A90F-4C94-A733-0B2B6A1857B6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F87E6-1CA3-4DFB-8752-5FE612EDC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064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8018-A90F-4C94-A733-0B2B6A1857B6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F87E6-1CA3-4DFB-8752-5FE612EDC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240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8018-A90F-4C94-A733-0B2B6A1857B6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F87E6-1CA3-4DFB-8752-5FE612EDC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528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8018-A90F-4C94-A733-0B2B6A1857B6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F87E6-1CA3-4DFB-8752-5FE612EDC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227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8018-A90F-4C94-A733-0B2B6A1857B6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F87E6-1CA3-4DFB-8752-5FE612EDC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817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8018-A90F-4C94-A733-0B2B6A1857B6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F87E6-1CA3-4DFB-8752-5FE612EDC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506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8018-A90F-4C94-A733-0B2B6A1857B6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F87E6-1CA3-4DFB-8752-5FE612EDC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9819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8018-A90F-4C94-A733-0B2B6A1857B6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F87E6-1CA3-4DFB-8752-5FE612EDC653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950455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8018-A90F-4C94-A733-0B2B6A1857B6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F87E6-1CA3-4DFB-8752-5FE612EDC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9432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8018-A90F-4C94-A733-0B2B6A1857B6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F87E6-1CA3-4DFB-8752-5FE612EDC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6656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8018-A90F-4C94-A733-0B2B6A1857B6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F87E6-1CA3-4DFB-8752-5FE612EDC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0677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8018-A90F-4C94-A733-0B2B6A1857B6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F87E6-1CA3-4DFB-8752-5FE612EDC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1660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B8018-A90F-4C94-A733-0B2B6A1857B6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F87E6-1CA3-4DFB-8752-5FE612EDC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072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 -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شكل"/>
          <p:cNvSpPr/>
          <p:nvPr/>
        </p:nvSpPr>
        <p:spPr>
          <a:xfrm>
            <a:off x="-38099" y="2362200"/>
            <a:ext cx="11620499" cy="51767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72" h="21509" extrusionOk="0">
                <a:moveTo>
                  <a:pt x="6518" y="3068"/>
                </a:moveTo>
                <a:cubicBezTo>
                  <a:pt x="6839" y="2784"/>
                  <a:pt x="7101" y="3243"/>
                  <a:pt x="7277" y="3151"/>
                </a:cubicBezTo>
                <a:cubicBezTo>
                  <a:pt x="7409" y="3115"/>
                  <a:pt x="7563" y="2590"/>
                  <a:pt x="7615" y="2771"/>
                </a:cubicBezTo>
                <a:cubicBezTo>
                  <a:pt x="7723" y="2872"/>
                  <a:pt x="7831" y="3503"/>
                  <a:pt x="7804" y="3602"/>
                </a:cubicBezTo>
                <a:cubicBezTo>
                  <a:pt x="7776" y="3701"/>
                  <a:pt x="8132" y="4053"/>
                  <a:pt x="8158" y="4235"/>
                </a:cubicBezTo>
                <a:cubicBezTo>
                  <a:pt x="8183" y="4417"/>
                  <a:pt x="8367" y="4733"/>
                  <a:pt x="8475" y="4811"/>
                </a:cubicBezTo>
                <a:cubicBezTo>
                  <a:pt x="8583" y="4888"/>
                  <a:pt x="8632" y="4877"/>
                  <a:pt x="8804" y="4702"/>
                </a:cubicBezTo>
                <a:cubicBezTo>
                  <a:pt x="8975" y="4527"/>
                  <a:pt x="9290" y="3845"/>
                  <a:pt x="9504" y="3761"/>
                </a:cubicBezTo>
                <a:cubicBezTo>
                  <a:pt x="9719" y="3676"/>
                  <a:pt x="10047" y="2734"/>
                  <a:pt x="10161" y="2810"/>
                </a:cubicBezTo>
                <a:cubicBezTo>
                  <a:pt x="10276" y="2887"/>
                  <a:pt x="10267" y="3668"/>
                  <a:pt x="10380" y="3666"/>
                </a:cubicBezTo>
                <a:cubicBezTo>
                  <a:pt x="10494" y="3663"/>
                  <a:pt x="10791" y="3680"/>
                  <a:pt x="10935" y="3587"/>
                </a:cubicBezTo>
                <a:cubicBezTo>
                  <a:pt x="11080" y="3493"/>
                  <a:pt x="11238" y="4028"/>
                  <a:pt x="11345" y="4048"/>
                </a:cubicBezTo>
                <a:cubicBezTo>
                  <a:pt x="11452" y="4259"/>
                  <a:pt x="11729" y="4500"/>
                  <a:pt x="11827" y="4459"/>
                </a:cubicBezTo>
                <a:cubicBezTo>
                  <a:pt x="11925" y="4417"/>
                  <a:pt x="12199" y="4994"/>
                  <a:pt x="12335" y="4970"/>
                </a:cubicBezTo>
                <a:cubicBezTo>
                  <a:pt x="12471" y="4945"/>
                  <a:pt x="12408" y="4501"/>
                  <a:pt x="12643" y="4311"/>
                </a:cubicBezTo>
                <a:cubicBezTo>
                  <a:pt x="12878" y="4120"/>
                  <a:pt x="12969" y="4533"/>
                  <a:pt x="13092" y="4299"/>
                </a:cubicBezTo>
                <a:cubicBezTo>
                  <a:pt x="13216" y="4065"/>
                  <a:pt x="13442" y="4982"/>
                  <a:pt x="13685" y="4607"/>
                </a:cubicBezTo>
                <a:cubicBezTo>
                  <a:pt x="14436" y="4288"/>
                  <a:pt x="14338" y="4246"/>
                  <a:pt x="14713" y="4105"/>
                </a:cubicBezTo>
                <a:cubicBezTo>
                  <a:pt x="15055" y="3441"/>
                  <a:pt x="14755" y="2736"/>
                  <a:pt x="15007" y="2738"/>
                </a:cubicBezTo>
                <a:cubicBezTo>
                  <a:pt x="15275" y="2618"/>
                  <a:pt x="15500" y="3405"/>
                  <a:pt x="15777" y="3086"/>
                </a:cubicBezTo>
                <a:cubicBezTo>
                  <a:pt x="15947" y="3137"/>
                  <a:pt x="16071" y="3436"/>
                  <a:pt x="16321" y="3379"/>
                </a:cubicBezTo>
                <a:cubicBezTo>
                  <a:pt x="16581" y="3276"/>
                  <a:pt x="16619" y="2658"/>
                  <a:pt x="16830" y="2468"/>
                </a:cubicBezTo>
                <a:cubicBezTo>
                  <a:pt x="17066" y="2517"/>
                  <a:pt x="17059" y="2079"/>
                  <a:pt x="17287" y="2157"/>
                </a:cubicBezTo>
                <a:cubicBezTo>
                  <a:pt x="17434" y="2026"/>
                  <a:pt x="17899" y="118"/>
                  <a:pt x="18021" y="13"/>
                </a:cubicBezTo>
                <a:cubicBezTo>
                  <a:pt x="18143" y="-91"/>
                  <a:pt x="18608" y="474"/>
                  <a:pt x="18730" y="482"/>
                </a:cubicBezTo>
                <a:cubicBezTo>
                  <a:pt x="18824" y="480"/>
                  <a:pt x="18890" y="1082"/>
                  <a:pt x="19019" y="1357"/>
                </a:cubicBezTo>
                <a:cubicBezTo>
                  <a:pt x="19132" y="1574"/>
                  <a:pt x="19361" y="2055"/>
                  <a:pt x="19574" y="2481"/>
                </a:cubicBezTo>
                <a:cubicBezTo>
                  <a:pt x="19834" y="3028"/>
                  <a:pt x="19736" y="3827"/>
                  <a:pt x="19867" y="4252"/>
                </a:cubicBezTo>
                <a:cubicBezTo>
                  <a:pt x="20145" y="4181"/>
                  <a:pt x="20139" y="4773"/>
                  <a:pt x="20253" y="4965"/>
                </a:cubicBezTo>
                <a:cubicBezTo>
                  <a:pt x="20737" y="5605"/>
                  <a:pt x="20572" y="5835"/>
                  <a:pt x="20690" y="6038"/>
                </a:cubicBezTo>
                <a:cubicBezTo>
                  <a:pt x="20807" y="6240"/>
                  <a:pt x="20880" y="6065"/>
                  <a:pt x="20958" y="6179"/>
                </a:cubicBezTo>
                <a:cubicBezTo>
                  <a:pt x="21037" y="6293"/>
                  <a:pt x="21059" y="6699"/>
                  <a:pt x="21160" y="6723"/>
                </a:cubicBezTo>
                <a:cubicBezTo>
                  <a:pt x="21262" y="6747"/>
                  <a:pt x="21303" y="6365"/>
                  <a:pt x="21568" y="6325"/>
                </a:cubicBezTo>
                <a:cubicBezTo>
                  <a:pt x="21576" y="9348"/>
                  <a:pt x="21572" y="18274"/>
                  <a:pt x="21558" y="21509"/>
                </a:cubicBezTo>
                <a:lnTo>
                  <a:pt x="29" y="21469"/>
                </a:lnTo>
                <a:cubicBezTo>
                  <a:pt x="71" y="18891"/>
                  <a:pt x="-24" y="17028"/>
                  <a:pt x="7" y="15538"/>
                </a:cubicBezTo>
                <a:cubicBezTo>
                  <a:pt x="83" y="15156"/>
                  <a:pt x="290" y="14707"/>
                  <a:pt x="488" y="14430"/>
                </a:cubicBezTo>
                <a:cubicBezTo>
                  <a:pt x="832" y="14688"/>
                  <a:pt x="1009" y="15182"/>
                  <a:pt x="1104" y="14786"/>
                </a:cubicBezTo>
                <a:cubicBezTo>
                  <a:pt x="1176" y="13791"/>
                  <a:pt x="1195" y="13170"/>
                  <a:pt x="1277" y="12530"/>
                </a:cubicBezTo>
                <a:cubicBezTo>
                  <a:pt x="1358" y="11891"/>
                  <a:pt x="1483" y="11488"/>
                  <a:pt x="1593" y="10947"/>
                </a:cubicBezTo>
                <a:cubicBezTo>
                  <a:pt x="1703" y="10407"/>
                  <a:pt x="1727" y="9721"/>
                  <a:pt x="1937" y="9285"/>
                </a:cubicBezTo>
                <a:cubicBezTo>
                  <a:pt x="2559" y="8851"/>
                  <a:pt x="2202" y="8685"/>
                  <a:pt x="2454" y="8415"/>
                </a:cubicBezTo>
                <a:cubicBezTo>
                  <a:pt x="2618" y="8305"/>
                  <a:pt x="2833" y="9017"/>
                  <a:pt x="2829" y="8628"/>
                </a:cubicBezTo>
                <a:cubicBezTo>
                  <a:pt x="2826" y="8239"/>
                  <a:pt x="3373" y="9937"/>
                  <a:pt x="3375" y="9404"/>
                </a:cubicBezTo>
                <a:cubicBezTo>
                  <a:pt x="3558" y="9356"/>
                  <a:pt x="3368" y="8563"/>
                  <a:pt x="3502" y="8438"/>
                </a:cubicBezTo>
                <a:cubicBezTo>
                  <a:pt x="3598" y="8328"/>
                  <a:pt x="3542" y="7734"/>
                  <a:pt x="3627" y="7671"/>
                </a:cubicBezTo>
                <a:cubicBezTo>
                  <a:pt x="3712" y="7608"/>
                  <a:pt x="4134" y="8076"/>
                  <a:pt x="4127" y="7302"/>
                </a:cubicBezTo>
                <a:cubicBezTo>
                  <a:pt x="4120" y="6529"/>
                  <a:pt x="4563" y="6525"/>
                  <a:pt x="4717" y="6078"/>
                </a:cubicBezTo>
                <a:cubicBezTo>
                  <a:pt x="4871" y="5631"/>
                  <a:pt x="4927" y="4613"/>
                  <a:pt x="5051" y="4620"/>
                </a:cubicBezTo>
                <a:cubicBezTo>
                  <a:pt x="5174" y="4627"/>
                  <a:pt x="5423" y="3661"/>
                  <a:pt x="5531" y="3547"/>
                </a:cubicBezTo>
                <a:cubicBezTo>
                  <a:pt x="5618" y="3400"/>
                  <a:pt x="6019" y="2722"/>
                  <a:pt x="6086" y="2424"/>
                </a:cubicBezTo>
                <a:cubicBezTo>
                  <a:pt x="6177" y="2083"/>
                  <a:pt x="6360" y="3209"/>
                  <a:pt x="6518" y="3068"/>
                </a:cubicBezTo>
                <a:close/>
              </a:path>
            </a:pathLst>
          </a:custGeom>
          <a:solidFill>
            <a:srgbClr val="E0E0E0">
              <a:alpha val="47000"/>
            </a:srgbClr>
          </a:solidFill>
          <a:ln w="25400"/>
        </p:spPr>
        <p:txBody>
          <a:bodyPr lIns="0" tIns="0" rIns="0" bIns="0" anchor="ctr"/>
          <a:lstStyle/>
          <a:p>
            <a:pPr rtl="0">
              <a:defRPr/>
            </a:pPr>
            <a:endParaRPr sz="2400"/>
          </a:p>
        </p:txBody>
      </p:sp>
      <p:sp>
        <p:nvSpPr>
          <p:cNvPr id="25" name="شكل"/>
          <p:cNvSpPr/>
          <p:nvPr/>
        </p:nvSpPr>
        <p:spPr>
          <a:xfrm>
            <a:off x="-38099" y="5105400"/>
            <a:ext cx="12283856" cy="17983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7" h="21538" extrusionOk="0">
                <a:moveTo>
                  <a:pt x="3556" y="3"/>
                </a:moveTo>
                <a:cubicBezTo>
                  <a:pt x="3745" y="-62"/>
                  <a:pt x="3862" y="1092"/>
                  <a:pt x="3950" y="965"/>
                </a:cubicBezTo>
                <a:cubicBezTo>
                  <a:pt x="4037" y="837"/>
                  <a:pt x="4276" y="1605"/>
                  <a:pt x="4373" y="1733"/>
                </a:cubicBezTo>
                <a:cubicBezTo>
                  <a:pt x="4489" y="1869"/>
                  <a:pt x="4606" y="2462"/>
                  <a:pt x="4664" y="2934"/>
                </a:cubicBezTo>
                <a:cubicBezTo>
                  <a:pt x="4722" y="3406"/>
                  <a:pt x="4694" y="3934"/>
                  <a:pt x="4796" y="3991"/>
                </a:cubicBezTo>
                <a:cubicBezTo>
                  <a:pt x="5111" y="4447"/>
                  <a:pt x="5029" y="3022"/>
                  <a:pt x="5153" y="3654"/>
                </a:cubicBezTo>
                <a:cubicBezTo>
                  <a:pt x="5277" y="4287"/>
                  <a:pt x="5404" y="4279"/>
                  <a:pt x="5529" y="4855"/>
                </a:cubicBezTo>
                <a:cubicBezTo>
                  <a:pt x="5655" y="5431"/>
                  <a:pt x="5692" y="3870"/>
                  <a:pt x="5821" y="4663"/>
                </a:cubicBezTo>
                <a:cubicBezTo>
                  <a:pt x="5949" y="5456"/>
                  <a:pt x="5987" y="6312"/>
                  <a:pt x="6159" y="6584"/>
                </a:cubicBezTo>
                <a:cubicBezTo>
                  <a:pt x="6331" y="6856"/>
                  <a:pt x="6394" y="5201"/>
                  <a:pt x="6629" y="5287"/>
                </a:cubicBezTo>
                <a:cubicBezTo>
                  <a:pt x="6865" y="5374"/>
                  <a:pt x="7012" y="5364"/>
                  <a:pt x="7177" y="5759"/>
                </a:cubicBezTo>
                <a:cubicBezTo>
                  <a:pt x="7342" y="6154"/>
                  <a:pt x="7439" y="7187"/>
                  <a:pt x="7620" y="7657"/>
                </a:cubicBezTo>
                <a:cubicBezTo>
                  <a:pt x="7801" y="8127"/>
                  <a:pt x="8101" y="8409"/>
                  <a:pt x="8263" y="8578"/>
                </a:cubicBezTo>
                <a:cubicBezTo>
                  <a:pt x="8425" y="8747"/>
                  <a:pt x="8517" y="8451"/>
                  <a:pt x="8591" y="8671"/>
                </a:cubicBezTo>
                <a:cubicBezTo>
                  <a:pt x="8665" y="8891"/>
                  <a:pt x="8564" y="9391"/>
                  <a:pt x="8707" y="9898"/>
                </a:cubicBezTo>
                <a:cubicBezTo>
                  <a:pt x="8793" y="9349"/>
                  <a:pt x="8827" y="8425"/>
                  <a:pt x="8996" y="8690"/>
                </a:cubicBezTo>
                <a:cubicBezTo>
                  <a:pt x="9727" y="7772"/>
                  <a:pt x="9494" y="10150"/>
                  <a:pt x="9679" y="10625"/>
                </a:cubicBezTo>
                <a:cubicBezTo>
                  <a:pt x="9864" y="11101"/>
                  <a:pt x="9859" y="11536"/>
                  <a:pt x="10104" y="11544"/>
                </a:cubicBezTo>
                <a:cubicBezTo>
                  <a:pt x="10302" y="12485"/>
                  <a:pt x="10304" y="12794"/>
                  <a:pt x="10574" y="11874"/>
                </a:cubicBezTo>
                <a:cubicBezTo>
                  <a:pt x="10739" y="12023"/>
                  <a:pt x="10931" y="10676"/>
                  <a:pt x="11088" y="10143"/>
                </a:cubicBezTo>
                <a:cubicBezTo>
                  <a:pt x="11245" y="9610"/>
                  <a:pt x="11353" y="9114"/>
                  <a:pt x="11518" y="8676"/>
                </a:cubicBezTo>
                <a:cubicBezTo>
                  <a:pt x="11682" y="8238"/>
                  <a:pt x="12114" y="9469"/>
                  <a:pt x="12216" y="9127"/>
                </a:cubicBezTo>
                <a:cubicBezTo>
                  <a:pt x="12446" y="9268"/>
                  <a:pt x="12758" y="7831"/>
                  <a:pt x="12980" y="8057"/>
                </a:cubicBezTo>
                <a:cubicBezTo>
                  <a:pt x="13124" y="7678"/>
                  <a:pt x="13291" y="6896"/>
                  <a:pt x="13409" y="6595"/>
                </a:cubicBezTo>
                <a:cubicBezTo>
                  <a:pt x="13528" y="6294"/>
                  <a:pt x="13781" y="5863"/>
                  <a:pt x="13900" y="5885"/>
                </a:cubicBezTo>
                <a:cubicBezTo>
                  <a:pt x="13991" y="5878"/>
                  <a:pt x="14571" y="5782"/>
                  <a:pt x="14696" y="6577"/>
                </a:cubicBezTo>
                <a:cubicBezTo>
                  <a:pt x="14806" y="7203"/>
                  <a:pt x="15295" y="5684"/>
                  <a:pt x="15502" y="6910"/>
                </a:cubicBezTo>
                <a:cubicBezTo>
                  <a:pt x="15755" y="8487"/>
                  <a:pt x="16150" y="3934"/>
                  <a:pt x="16277" y="5157"/>
                </a:cubicBezTo>
                <a:cubicBezTo>
                  <a:pt x="16548" y="4952"/>
                  <a:pt x="16415" y="3063"/>
                  <a:pt x="16526" y="3616"/>
                </a:cubicBezTo>
                <a:cubicBezTo>
                  <a:pt x="16997" y="5460"/>
                  <a:pt x="17194" y="1282"/>
                  <a:pt x="17375" y="897"/>
                </a:cubicBezTo>
                <a:cubicBezTo>
                  <a:pt x="17557" y="512"/>
                  <a:pt x="17520" y="1013"/>
                  <a:pt x="17615" y="1305"/>
                </a:cubicBezTo>
                <a:cubicBezTo>
                  <a:pt x="17710" y="1596"/>
                  <a:pt x="17802" y="2546"/>
                  <a:pt x="17945" y="2644"/>
                </a:cubicBezTo>
                <a:cubicBezTo>
                  <a:pt x="18089" y="2743"/>
                  <a:pt x="18241" y="2130"/>
                  <a:pt x="18477" y="1897"/>
                </a:cubicBezTo>
                <a:cubicBezTo>
                  <a:pt x="18659" y="1528"/>
                  <a:pt x="18856" y="3906"/>
                  <a:pt x="19046" y="4057"/>
                </a:cubicBezTo>
                <a:cubicBezTo>
                  <a:pt x="19237" y="4208"/>
                  <a:pt x="19479" y="2100"/>
                  <a:pt x="19620" y="2805"/>
                </a:cubicBezTo>
                <a:cubicBezTo>
                  <a:pt x="19761" y="3509"/>
                  <a:pt x="20492" y="3073"/>
                  <a:pt x="20765" y="3949"/>
                </a:cubicBezTo>
                <a:cubicBezTo>
                  <a:pt x="21038" y="4824"/>
                  <a:pt x="21141" y="2956"/>
                  <a:pt x="21591" y="1439"/>
                </a:cubicBezTo>
                <a:cubicBezTo>
                  <a:pt x="21595" y="7450"/>
                  <a:pt x="21600" y="12332"/>
                  <a:pt x="21593" y="21538"/>
                </a:cubicBezTo>
                <a:lnTo>
                  <a:pt x="24" y="21424"/>
                </a:lnTo>
                <a:cubicBezTo>
                  <a:pt x="31" y="12142"/>
                  <a:pt x="8" y="9647"/>
                  <a:pt x="0" y="4405"/>
                </a:cubicBezTo>
                <a:cubicBezTo>
                  <a:pt x="461" y="4866"/>
                  <a:pt x="803" y="5201"/>
                  <a:pt x="979" y="3318"/>
                </a:cubicBezTo>
                <a:cubicBezTo>
                  <a:pt x="1259" y="3695"/>
                  <a:pt x="1427" y="3822"/>
                  <a:pt x="1590" y="3943"/>
                </a:cubicBezTo>
                <a:cubicBezTo>
                  <a:pt x="1753" y="4063"/>
                  <a:pt x="1786" y="3686"/>
                  <a:pt x="1957" y="4039"/>
                </a:cubicBezTo>
                <a:cubicBezTo>
                  <a:pt x="2206" y="3670"/>
                  <a:pt x="2361" y="2381"/>
                  <a:pt x="2474" y="2838"/>
                </a:cubicBezTo>
                <a:cubicBezTo>
                  <a:pt x="2587" y="3294"/>
                  <a:pt x="2568" y="3967"/>
                  <a:pt x="2681" y="3943"/>
                </a:cubicBezTo>
                <a:cubicBezTo>
                  <a:pt x="3025" y="3910"/>
                  <a:pt x="2884" y="2806"/>
                  <a:pt x="2944" y="2405"/>
                </a:cubicBezTo>
                <a:cubicBezTo>
                  <a:pt x="3003" y="2005"/>
                  <a:pt x="3113" y="2013"/>
                  <a:pt x="3198" y="1493"/>
                </a:cubicBezTo>
                <a:cubicBezTo>
                  <a:pt x="3339" y="468"/>
                  <a:pt x="3368" y="67"/>
                  <a:pt x="3556" y="3"/>
                </a:cubicBezTo>
                <a:close/>
              </a:path>
            </a:pathLst>
          </a:custGeom>
          <a:solidFill>
            <a:srgbClr val="515151"/>
          </a:solidFill>
          <a:ln w="25400"/>
        </p:spPr>
        <p:txBody>
          <a:bodyPr lIns="0" tIns="0" rIns="0" bIns="0" anchor="ctr"/>
          <a:lstStyle/>
          <a:p>
            <a:pPr rtl="0">
              <a:defRPr/>
            </a:pPr>
            <a:endParaRPr sz="2400"/>
          </a:p>
        </p:txBody>
      </p:sp>
      <p:sp>
        <p:nvSpPr>
          <p:cNvPr id="26" name="رقم الشريحة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rtl="0">
              <a:defRPr/>
            </a:pPr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08220155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8FB8018-A90F-4C94-A733-0B2B6A1857B6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7F87E6-1CA3-4DFB-8752-5FE612EDC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1197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3" r:id="rId13"/>
    <p:sldLayoutId id="2147483694" r:id="rId14"/>
    <p:sldLayoutId id="2147483695" r:id="rId15"/>
    <p:sldLayoutId id="2147483696" r:id="rId16"/>
    <p:sldLayoutId id="2147483697" r:id="rId17"/>
    <p:sldLayoutId id="2147483698" r:id="rId18"/>
  </p:sldLayoutIdLst>
  <p:txStyles>
    <p:titleStyle>
      <a:lvl1pPr algn="l" defTabSz="457200" rtl="1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microsoft.com/office/2007/relationships/media" Target="../media/media3.mp4"/><Relationship Id="rId7" Type="http://schemas.openxmlformats.org/officeDocument/2006/relationships/image" Target="../media/image15.pn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14.pn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18.svg"/><Relationship Id="rId4" Type="http://schemas.openxmlformats.org/officeDocument/2006/relationships/video" Target="../media/media3.mp4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g"/><Relationship Id="rId4" Type="http://schemas.openxmlformats.org/officeDocument/2006/relationships/image" Target="../media/image18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svg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مستدير الزوايا 1"/>
          <p:cNvSpPr/>
          <p:nvPr/>
        </p:nvSpPr>
        <p:spPr>
          <a:xfrm>
            <a:off x="7703127" y="2273248"/>
            <a:ext cx="3861079" cy="1008112"/>
          </a:xfrm>
          <a:prstGeom prst="round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" name="مستطيل مستدير الزوايا 2"/>
          <p:cNvSpPr/>
          <p:nvPr/>
        </p:nvSpPr>
        <p:spPr>
          <a:xfrm>
            <a:off x="7703127" y="3597697"/>
            <a:ext cx="3789071" cy="1008112"/>
          </a:xfrm>
          <a:prstGeom prst="round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" name="مستطيل مستدير الزوايا 3"/>
          <p:cNvSpPr/>
          <p:nvPr/>
        </p:nvSpPr>
        <p:spPr>
          <a:xfrm>
            <a:off x="7509164" y="4922147"/>
            <a:ext cx="4200218" cy="1008112"/>
          </a:xfrm>
          <a:prstGeom prst="round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5" name="مستطيل 4"/>
          <p:cNvSpPr/>
          <p:nvPr/>
        </p:nvSpPr>
        <p:spPr>
          <a:xfrm>
            <a:off x="7703127" y="4990531"/>
            <a:ext cx="4062815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PT Bold Heading" pitchFamily="2" charset="-78"/>
              </a:rPr>
              <a:t>ا</a:t>
            </a:r>
            <a:r>
              <a:rPr lang="ar-AE" sz="4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PT Bold Heading" pitchFamily="2" charset="-78"/>
              </a:rPr>
              <a:t>لاثنين : 11-9-2023</a:t>
            </a:r>
            <a:endParaRPr lang="ar-SA" sz="4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cs typeface="PT Bold Heading" pitchFamily="2" charset="-78"/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7509165" y="2289646"/>
            <a:ext cx="4055042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SA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CC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PT Bold Heading" pitchFamily="2" charset="-78"/>
              </a:rPr>
              <a:t>اللُغة العربية</a:t>
            </a:r>
          </a:p>
        </p:txBody>
      </p:sp>
      <p:sp>
        <p:nvSpPr>
          <p:cNvPr id="7" name="مستطيل 6"/>
          <p:cNvSpPr/>
          <p:nvPr/>
        </p:nvSpPr>
        <p:spPr>
          <a:xfrm>
            <a:off x="8070941" y="3576641"/>
            <a:ext cx="3071675" cy="769441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PT Bold Heading" pitchFamily="2" charset="-78"/>
              </a:rPr>
              <a:t>الصف الخامس</a:t>
            </a:r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E0A842C6-0057-0EB5-168F-FE9E9075CB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27" y="11687"/>
            <a:ext cx="1773382" cy="1595440"/>
          </a:xfrm>
          <a:prstGeom prst="rect">
            <a:avLst/>
          </a:prstGeom>
        </p:spPr>
      </p:pic>
      <p:sp>
        <p:nvSpPr>
          <p:cNvPr id="16" name="Freeform 4">
            <a:extLst>
              <a:ext uri="{FF2B5EF4-FFF2-40B4-BE49-F238E27FC236}">
                <a16:creationId xmlns:a16="http://schemas.microsoft.com/office/drawing/2014/main" id="{2E22FB75-1AFE-D79B-BC5A-8F13B5A51A28}"/>
              </a:ext>
            </a:extLst>
          </p:cNvPr>
          <p:cNvSpPr/>
          <p:nvPr/>
        </p:nvSpPr>
        <p:spPr>
          <a:xfrm>
            <a:off x="1049384" y="1607128"/>
            <a:ext cx="5295998" cy="4937480"/>
          </a:xfrm>
          <a:custGeom>
            <a:avLst/>
            <a:gdLst/>
            <a:ahLst/>
            <a:cxnLst/>
            <a:rect l="l" t="t" r="r" b="b"/>
            <a:pathLst>
              <a:path w="3497580" h="4114800">
                <a:moveTo>
                  <a:pt x="0" y="0"/>
                </a:moveTo>
                <a:lnTo>
                  <a:pt x="3497580" y="0"/>
                </a:lnTo>
                <a:lnTo>
                  <a:pt x="349758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AE"/>
          </a:p>
        </p:txBody>
      </p:sp>
      <p:pic>
        <p:nvPicPr>
          <p:cNvPr id="18" name="Picture 2">
            <a:extLst>
              <a:ext uri="{FF2B5EF4-FFF2-40B4-BE49-F238E27FC236}">
                <a16:creationId xmlns:a16="http://schemas.microsoft.com/office/drawing/2014/main" id="{617875E1-7D36-2E69-0FFD-7FEB7585AF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68684">
            <a:off x="2127378" y="2496410"/>
            <a:ext cx="2919083" cy="3531840"/>
          </a:xfrm>
          <a:prstGeom prst="rect">
            <a:avLst/>
          </a:prstGeom>
        </p:spPr>
      </p:pic>
      <p:pic>
        <p:nvPicPr>
          <p:cNvPr id="8" name="Picture 1">
            <a:extLst>
              <a:ext uri="{FF2B5EF4-FFF2-40B4-BE49-F238E27FC236}">
                <a16:creationId xmlns:a16="http://schemas.microsoft.com/office/drawing/2014/main" id="{A70D4F33-C191-7FE2-CAED-06FEBBB41D9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176" y="118884"/>
            <a:ext cx="4348816" cy="1454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7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مجموعة 1">
            <a:extLst>
              <a:ext uri="{FF2B5EF4-FFF2-40B4-BE49-F238E27FC236}">
                <a16:creationId xmlns:a16="http://schemas.microsoft.com/office/drawing/2014/main" id="{CE1197D7-A8DA-397B-2795-520D5DF79A3F}"/>
              </a:ext>
            </a:extLst>
          </p:cNvPr>
          <p:cNvGrpSpPr/>
          <p:nvPr/>
        </p:nvGrpSpPr>
        <p:grpSpPr>
          <a:xfrm>
            <a:off x="1852100" y="3124781"/>
            <a:ext cx="10062810" cy="3454011"/>
            <a:chOff x="413501" y="2528804"/>
            <a:chExt cx="11681316" cy="2398794"/>
          </a:xfrm>
        </p:grpSpPr>
        <p:sp>
          <p:nvSpPr>
            <p:cNvPr id="4" name="متوازي أضلاع 2">
              <a:extLst>
                <a:ext uri="{FF2B5EF4-FFF2-40B4-BE49-F238E27FC236}">
                  <a16:creationId xmlns:a16="http://schemas.microsoft.com/office/drawing/2014/main" id="{3E2E34F2-A5A4-B6CD-2E59-B270F1D7FF0F}"/>
                </a:ext>
              </a:extLst>
            </p:cNvPr>
            <p:cNvSpPr/>
            <p:nvPr/>
          </p:nvSpPr>
          <p:spPr>
            <a:xfrm flipH="1">
              <a:off x="802887" y="2528804"/>
              <a:ext cx="11291930" cy="929062"/>
            </a:xfrm>
            <a:prstGeom prst="parallelogram">
              <a:avLst/>
            </a:pr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914332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ar-SA">
                <a:solidFill>
                  <a:prstClr val="white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5" name="متوازي أضلاع 3">
              <a:extLst>
                <a:ext uri="{FF2B5EF4-FFF2-40B4-BE49-F238E27FC236}">
                  <a16:creationId xmlns:a16="http://schemas.microsoft.com/office/drawing/2014/main" id="{FCD3FD8A-208E-B528-766F-6C392EBD7B3D}"/>
                </a:ext>
              </a:extLst>
            </p:cNvPr>
            <p:cNvSpPr/>
            <p:nvPr/>
          </p:nvSpPr>
          <p:spPr>
            <a:xfrm flipH="1">
              <a:off x="413501" y="3856028"/>
              <a:ext cx="11291928" cy="1071570"/>
            </a:xfrm>
            <a:prstGeom prst="parallelogram">
              <a:avLst/>
            </a:pr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914332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ar-SA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endParaRPr>
            </a:p>
          </p:txBody>
        </p:sp>
      </p:grpSp>
      <p:pic>
        <p:nvPicPr>
          <p:cNvPr id="6" name="Picture 18">
            <a:extLst>
              <a:ext uri="{FF2B5EF4-FFF2-40B4-BE49-F238E27FC236}">
                <a16:creationId xmlns:a16="http://schemas.microsoft.com/office/drawing/2014/main" id="{3DA6B088-C116-4986-B50E-7A4EDB5EC0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5511" y="-280457"/>
            <a:ext cx="4968552" cy="2420888"/>
          </a:xfrm>
          <a:prstGeom prst="rect">
            <a:avLst/>
          </a:prstGeom>
        </p:spPr>
      </p:pic>
      <p:sp>
        <p:nvSpPr>
          <p:cNvPr id="7" name="TextBox 2">
            <a:extLst>
              <a:ext uri="{FF2B5EF4-FFF2-40B4-BE49-F238E27FC236}">
                <a16:creationId xmlns:a16="http://schemas.microsoft.com/office/drawing/2014/main" id="{1ACBE22B-F7A7-63DE-B3E9-5F5587DDE903}"/>
              </a:ext>
            </a:extLst>
          </p:cNvPr>
          <p:cNvSpPr txBox="1"/>
          <p:nvPr/>
        </p:nvSpPr>
        <p:spPr>
          <a:xfrm>
            <a:off x="6911146" y="502212"/>
            <a:ext cx="3744415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defTabSz="685766">
              <a:defRPr/>
            </a:pPr>
            <a:r>
              <a:rPr lang="ar-AE" sz="4800" b="1" dirty="0">
                <a:solidFill>
                  <a:prstClr val="black"/>
                </a:solidFill>
                <a:cs typeface="Arial" pitchFamily="34" charset="0"/>
              </a:rPr>
              <a:t>تحدي القراءة </a:t>
            </a:r>
          </a:p>
        </p:txBody>
      </p:sp>
      <p:sp>
        <p:nvSpPr>
          <p:cNvPr id="9" name="TextBox 24">
            <a:extLst>
              <a:ext uri="{FF2B5EF4-FFF2-40B4-BE49-F238E27FC236}">
                <a16:creationId xmlns:a16="http://schemas.microsoft.com/office/drawing/2014/main" id="{0C1EEFCE-C857-5165-8E59-E32A65089AEA}"/>
              </a:ext>
            </a:extLst>
          </p:cNvPr>
          <p:cNvSpPr txBox="1"/>
          <p:nvPr/>
        </p:nvSpPr>
        <p:spPr>
          <a:xfrm>
            <a:off x="-412752" y="3356623"/>
            <a:ext cx="1122248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685766">
              <a:defRPr/>
            </a:pPr>
            <a:r>
              <a:rPr lang="ar-AE" sz="2800" b="1" dirty="0">
                <a:solidFill>
                  <a:srgbClr val="3C763D"/>
                </a:solidFill>
                <a:latin typeface="Helvetica Neue"/>
              </a:rPr>
              <a:t>اقْرَأ الْجُمْلَة التَّالِيَة قِرَاءَة صَحِيحَةٌ : </a:t>
            </a:r>
            <a:endParaRPr lang="ar-AE" sz="2800" b="1" dirty="0">
              <a:solidFill>
                <a:prstClr val="black"/>
              </a:solidFill>
              <a:latin typeface="Calibri"/>
              <a:cs typeface="Arial" pitchFamily="34" charset="0"/>
            </a:endParaRPr>
          </a:p>
        </p:txBody>
      </p:sp>
      <p:sp>
        <p:nvSpPr>
          <p:cNvPr id="10" name="TextBox 25">
            <a:extLst>
              <a:ext uri="{FF2B5EF4-FFF2-40B4-BE49-F238E27FC236}">
                <a16:creationId xmlns:a16="http://schemas.microsoft.com/office/drawing/2014/main" id="{8564C71B-8A57-D31E-6A3C-30FB633D8624}"/>
              </a:ext>
            </a:extLst>
          </p:cNvPr>
          <p:cNvSpPr txBox="1"/>
          <p:nvPr/>
        </p:nvSpPr>
        <p:spPr>
          <a:xfrm>
            <a:off x="1451336" y="5047341"/>
            <a:ext cx="9358395" cy="124123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defTabSz="685766">
              <a:defRPr/>
            </a:pPr>
            <a:r>
              <a:rPr lang="ar-AE" sz="3733" b="1" dirty="0">
                <a:solidFill>
                  <a:srgbClr val="3C763D"/>
                </a:solidFill>
                <a:latin typeface="Helvetica Neue"/>
              </a:rPr>
              <a:t>وَمَنْ يَتَهَيَّبْ صُعودَ الْجِبالِ</a:t>
            </a:r>
          </a:p>
          <a:p>
            <a:pPr algn="r" defTabSz="685766">
              <a:defRPr/>
            </a:pPr>
            <a:r>
              <a:rPr lang="ar-AE" sz="3733" b="1" dirty="0">
                <a:solidFill>
                  <a:srgbClr val="3C763D"/>
                </a:solidFill>
                <a:latin typeface="Helvetica Neue"/>
                <a:cs typeface="Arial" pitchFamily="34" charset="0"/>
              </a:rPr>
              <a:t>                        يَعِشْ أَبَدَ الدَّهْرِ بَيْنَ الْحُفَرْ"</a:t>
            </a:r>
            <a:endParaRPr lang="ar-AE" sz="3733" b="1" dirty="0">
              <a:solidFill>
                <a:prstClr val="black"/>
              </a:solidFill>
              <a:cs typeface="Arial" pitchFamily="34" charset="0"/>
            </a:endParaRPr>
          </a:p>
        </p:txBody>
      </p:sp>
      <p:pic>
        <p:nvPicPr>
          <p:cNvPr id="2" name="ثلاث دقائق">
            <a:hlinkClick r:id="" action="ppaction://media"/>
            <a:extLst>
              <a:ext uri="{FF2B5EF4-FFF2-40B4-BE49-F238E27FC236}">
                <a16:creationId xmlns:a16="http://schemas.microsoft.com/office/drawing/2014/main" id="{DECA8F70-AB7C-5A6E-8CE8-8A838CEE0C7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957" y="2071682"/>
            <a:ext cx="2300465" cy="959575"/>
          </a:xfrm>
          <a:prstGeom prst="rect">
            <a:avLst/>
          </a:prstGeom>
        </p:spPr>
      </p:pic>
      <p:sp>
        <p:nvSpPr>
          <p:cNvPr id="14" name="مربع نص 13">
            <a:extLst>
              <a:ext uri="{FF2B5EF4-FFF2-40B4-BE49-F238E27FC236}">
                <a16:creationId xmlns:a16="http://schemas.microsoft.com/office/drawing/2014/main" id="{595AE4DE-8B0E-462F-AAFC-EB14D942F483}"/>
              </a:ext>
            </a:extLst>
          </p:cNvPr>
          <p:cNvSpPr txBox="1"/>
          <p:nvPr/>
        </p:nvSpPr>
        <p:spPr>
          <a:xfrm>
            <a:off x="2993047" y="194928"/>
            <a:ext cx="3584312" cy="74898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ar-EG" sz="4267" b="1" dirty="0"/>
              <a:t>رِحْلَةُ نَجاحٍ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57E1A1AF-7A4A-452E-16CD-21F2D9A015C3}"/>
              </a:ext>
            </a:extLst>
          </p:cNvPr>
          <p:cNvSpPr txBox="1"/>
          <p:nvPr/>
        </p:nvSpPr>
        <p:spPr>
          <a:xfrm>
            <a:off x="75391" y="58727"/>
            <a:ext cx="2120400" cy="18307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CFFAB4B1-FEE6-FFF8-36F2-85D2E1095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339" y="178187"/>
            <a:ext cx="1765088" cy="1503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6824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5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ناع التغيير - جوان رولينغ .. بين الواقع والخيال.mp4">
            <a:hlinkClick r:id="" action="ppaction://media"/>
            <a:extLst>
              <a:ext uri="{FF2B5EF4-FFF2-40B4-BE49-F238E27FC236}">
                <a16:creationId xmlns:a16="http://schemas.microsoft.com/office/drawing/2014/main" id="{8818B8FD-ECD2-721F-F9C7-8DB0ED9588D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878201" y="1927997"/>
            <a:ext cx="5974853" cy="4100944"/>
          </a:xfrm>
          <a:prstGeom prst="rect">
            <a:avLst/>
          </a:prstGeom>
          <a:ln w="107950" cap="rnd">
            <a:solidFill>
              <a:schemeClr val="tx1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171450" prst="hardEdge"/>
            <a:extrusionClr>
              <a:srgbClr val="FFFFFF"/>
            </a:extrusionClr>
          </a:sp3d>
        </p:spPr>
      </p:pic>
      <p:sp>
        <p:nvSpPr>
          <p:cNvPr id="4" name="مستطيل 8">
            <a:extLst>
              <a:ext uri="{FF2B5EF4-FFF2-40B4-BE49-F238E27FC236}">
                <a16:creationId xmlns:a16="http://schemas.microsoft.com/office/drawing/2014/main" id="{F572D016-7371-D5A7-BABD-6C79BFD9A916}"/>
              </a:ext>
            </a:extLst>
          </p:cNvPr>
          <p:cNvSpPr/>
          <p:nvPr/>
        </p:nvSpPr>
        <p:spPr>
          <a:xfrm>
            <a:off x="71931" y="1927997"/>
            <a:ext cx="2337010" cy="2671711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مَا الْمَعْلُومَاتُ الَّتِي اكْتَسَبَتْهَا مِنْ هَذَا الْمَقْطَعِ  الْمَرْئِيِّ ؟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</a:endParaRPr>
          </a:p>
        </p:txBody>
      </p:sp>
      <p:pic>
        <p:nvPicPr>
          <p:cNvPr id="5" name="توقيت لمدة دقيقة">
            <a:hlinkClick r:id="" action="ppaction://media"/>
            <a:extLst>
              <a:ext uri="{FF2B5EF4-FFF2-40B4-BE49-F238E27FC236}">
                <a16:creationId xmlns:a16="http://schemas.microsoft.com/office/drawing/2014/main" id="{712E1507-EE8C-B50A-AB00-18580EDE0C10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 rotWithShape="1">
          <a:blip r:embed="rId7"/>
          <a:srcRect l="14153" r="14077"/>
          <a:stretch/>
        </p:blipFill>
        <p:spPr>
          <a:xfrm>
            <a:off x="284209" y="4910415"/>
            <a:ext cx="2124732" cy="1554462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id="{F6761E21-4948-32A8-4BAA-D1F6371CEC7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817" y="100772"/>
            <a:ext cx="1409897" cy="1554462"/>
          </a:xfrm>
          <a:prstGeom prst="rect">
            <a:avLst/>
          </a:prstGeom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94327021-3A28-50BB-C3DD-BDB01F9962ED}"/>
              </a:ext>
            </a:extLst>
          </p:cNvPr>
          <p:cNvSpPr/>
          <p:nvPr/>
        </p:nvSpPr>
        <p:spPr>
          <a:xfrm>
            <a:off x="2878201" y="-173566"/>
            <a:ext cx="5102017" cy="1420475"/>
          </a:xfrm>
          <a:custGeom>
            <a:avLst/>
            <a:gdLst/>
            <a:ahLst/>
            <a:cxnLst/>
            <a:rect l="l" t="t" r="r" b="b"/>
            <a:pathLst>
              <a:path w="7315200" h="1572768">
                <a:moveTo>
                  <a:pt x="0" y="0"/>
                </a:moveTo>
                <a:lnTo>
                  <a:pt x="7315200" y="0"/>
                </a:lnTo>
                <a:lnTo>
                  <a:pt x="7315200" y="1572768"/>
                </a:lnTo>
                <a:lnTo>
                  <a:pt x="0" y="157276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AE"/>
          </a:p>
        </p:txBody>
      </p:sp>
      <p:sp>
        <p:nvSpPr>
          <p:cNvPr id="11" name="مربع نص 10">
            <a:extLst>
              <a:ext uri="{FF2B5EF4-FFF2-40B4-BE49-F238E27FC236}">
                <a16:creationId xmlns:a16="http://schemas.microsoft.com/office/drawing/2014/main" id="{37FA486F-B7E9-8E98-EA5F-91D4EFFDF7FC}"/>
              </a:ext>
            </a:extLst>
          </p:cNvPr>
          <p:cNvSpPr txBox="1"/>
          <p:nvPr/>
        </p:nvSpPr>
        <p:spPr>
          <a:xfrm>
            <a:off x="4175373" y="162177"/>
            <a:ext cx="2507672" cy="74898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ar-EG" sz="4267" b="1" dirty="0"/>
              <a:t>رِحْلَةُ نَجاحٍ</a:t>
            </a:r>
          </a:p>
        </p:txBody>
      </p:sp>
      <p:sp>
        <p:nvSpPr>
          <p:cNvPr id="12" name="Cloud 7">
            <a:extLst>
              <a:ext uri="{FF2B5EF4-FFF2-40B4-BE49-F238E27FC236}">
                <a16:creationId xmlns:a16="http://schemas.microsoft.com/office/drawing/2014/main" id="{364DB20F-146C-CCFF-1257-A50C22B25DA2}"/>
              </a:ext>
            </a:extLst>
          </p:cNvPr>
          <p:cNvSpPr/>
          <p:nvPr/>
        </p:nvSpPr>
        <p:spPr>
          <a:xfrm flipH="1">
            <a:off x="9210615" y="1638812"/>
            <a:ext cx="2909454" cy="1790188"/>
          </a:xfrm>
          <a:prstGeom prst="cloud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6000" dirty="0">
                <a:solidFill>
                  <a:srgbClr val="FF0000"/>
                </a:solidFill>
              </a:rPr>
              <a:t>التّهيئة</a:t>
            </a:r>
            <a:endParaRPr lang="en-US" sz="1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039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90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 mute="1">
                <p:cTn id="18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room&#10;&#10;Description automatically generated">
            <a:extLst>
              <a:ext uri="{FF2B5EF4-FFF2-40B4-BE49-F238E27FC236}">
                <a16:creationId xmlns:a16="http://schemas.microsoft.com/office/drawing/2014/main" id="{121399E4-01AA-4A37-A1F5-34492EAA44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61" y="2855834"/>
            <a:ext cx="1643121" cy="3796622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82C30AB-78D0-45F1-919D-B2CAEA60CE7C}"/>
              </a:ext>
            </a:extLst>
          </p:cNvPr>
          <p:cNvSpPr/>
          <p:nvPr/>
        </p:nvSpPr>
        <p:spPr>
          <a:xfrm>
            <a:off x="2557670" y="2486025"/>
            <a:ext cx="9478422" cy="416643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68580" tIns="34290" rIns="68580" bIns="34290" rtlCol="0" anchor="t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altLang="en-US" sz="45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Sakkal Majalla" panose="02000000000000000000" pitchFamily="2" charset="-78"/>
              <a:ea typeface="宋体" panose="02010600030101010101" pitchFamily="2" charset="-122"/>
              <a:cs typeface="(AH) Manal Black" pitchFamily="2" charset="-78"/>
              <a:sym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ar-AE" altLang="en-US" sz="45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Sakkal Majalla" panose="02000000000000000000" pitchFamily="2" charset="-78"/>
              <a:ea typeface="宋体" panose="02010600030101010101" pitchFamily="2" charset="-122"/>
              <a:cs typeface="(AH) Manal Black" pitchFamily="2" charset="-78"/>
              <a:sym typeface="Arial" panose="020B0604020202020204" pitchFamily="34" charset="0"/>
            </a:endParaRPr>
          </a:p>
        </p:txBody>
      </p:sp>
      <p:sp>
        <p:nvSpPr>
          <p:cNvPr id="3" name="Round Same Side Corner Rectangle 8">
            <a:extLst>
              <a:ext uri="{FF2B5EF4-FFF2-40B4-BE49-F238E27FC236}">
                <a16:creationId xmlns:a16="http://schemas.microsoft.com/office/drawing/2014/main" id="{B909C29A-33B9-8620-3194-D886D08C754C}"/>
              </a:ext>
            </a:extLst>
          </p:cNvPr>
          <p:cNvSpPr/>
          <p:nvPr/>
        </p:nvSpPr>
        <p:spPr>
          <a:xfrm>
            <a:off x="7398327" y="1371600"/>
            <a:ext cx="3922968" cy="872836"/>
          </a:xfrm>
          <a:prstGeom prst="round2Same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buClr>
                <a:srgbClr val="000000"/>
              </a:buClr>
            </a:pPr>
            <a:r>
              <a:rPr lang="ar-AE" sz="5400" b="1" kern="0" dirty="0">
                <a:solidFill>
                  <a:srgbClr val="FFFFFF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  <a:sym typeface="Dosis"/>
              </a:rPr>
              <a:t>نَتاجاتُ التَّعَلُّم:</a:t>
            </a:r>
            <a:endParaRPr kumimoji="0" lang="en-GB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sym typeface="Arial"/>
            </a:endParaRP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4B705F5D-0462-7617-831C-CEC9CD32FB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09897" cy="1554462"/>
          </a:xfrm>
          <a:prstGeom prst="rect">
            <a:avLst/>
          </a:prstGeom>
        </p:spPr>
      </p:pic>
      <p:sp>
        <p:nvSpPr>
          <p:cNvPr id="6" name="Freeform 5">
            <a:extLst>
              <a:ext uri="{FF2B5EF4-FFF2-40B4-BE49-F238E27FC236}">
                <a16:creationId xmlns:a16="http://schemas.microsoft.com/office/drawing/2014/main" id="{EC935F9B-D51C-6375-7A20-47C0E77971F2}"/>
              </a:ext>
            </a:extLst>
          </p:cNvPr>
          <p:cNvSpPr/>
          <p:nvPr/>
        </p:nvSpPr>
        <p:spPr>
          <a:xfrm>
            <a:off x="2194864" y="-154271"/>
            <a:ext cx="5102017" cy="1420475"/>
          </a:xfrm>
          <a:custGeom>
            <a:avLst/>
            <a:gdLst/>
            <a:ahLst/>
            <a:cxnLst/>
            <a:rect l="l" t="t" r="r" b="b"/>
            <a:pathLst>
              <a:path w="7315200" h="1572768">
                <a:moveTo>
                  <a:pt x="0" y="0"/>
                </a:moveTo>
                <a:lnTo>
                  <a:pt x="7315200" y="0"/>
                </a:lnTo>
                <a:lnTo>
                  <a:pt x="7315200" y="1572768"/>
                </a:lnTo>
                <a:lnTo>
                  <a:pt x="0" y="157276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AE"/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45C31E7C-3432-E17C-DB12-272D5A19962A}"/>
              </a:ext>
            </a:extLst>
          </p:cNvPr>
          <p:cNvSpPr txBox="1"/>
          <p:nvPr/>
        </p:nvSpPr>
        <p:spPr>
          <a:xfrm>
            <a:off x="3690464" y="205544"/>
            <a:ext cx="2507672" cy="74898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ar-EG" sz="4267" b="1" dirty="0"/>
              <a:t>رِحْلَةُ نَجاحٍ</a:t>
            </a:r>
          </a:p>
        </p:txBody>
      </p:sp>
      <p:sp>
        <p:nvSpPr>
          <p:cNvPr id="8" name="Rectangle: Rounded Corners 2">
            <a:extLst>
              <a:ext uri="{FF2B5EF4-FFF2-40B4-BE49-F238E27FC236}">
                <a16:creationId xmlns:a16="http://schemas.microsoft.com/office/drawing/2014/main" id="{1BB5797A-EF4D-F98D-40C1-A0FCCCC95CA7}"/>
              </a:ext>
            </a:extLst>
          </p:cNvPr>
          <p:cNvSpPr/>
          <p:nvPr/>
        </p:nvSpPr>
        <p:spPr>
          <a:xfrm rot="10800000" flipV="1">
            <a:off x="3142271" y="2925586"/>
            <a:ext cx="8512112" cy="8187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800" dirty="0">
                <a:solidFill>
                  <a:srgbClr val="002060"/>
                </a:solidFill>
              </a:rPr>
              <a:t>- يَقْرَأُ الْمُتَعَلّمُ الْقِصّةَ قِرَاءَةً اسْتِكْشَافِيَّةً.</a:t>
            </a:r>
            <a:endParaRPr lang="ar-SA" sz="4800" b="1" dirty="0">
              <a:solidFill>
                <a:srgbClr val="002060"/>
              </a:solidFill>
            </a:endParaRPr>
          </a:p>
        </p:txBody>
      </p:sp>
      <p:sp>
        <p:nvSpPr>
          <p:cNvPr id="9" name="مستطيل: زوايا مستديرة 8">
            <a:extLst>
              <a:ext uri="{FF2B5EF4-FFF2-40B4-BE49-F238E27FC236}">
                <a16:creationId xmlns:a16="http://schemas.microsoft.com/office/drawing/2014/main" id="{4E4F164D-7815-3194-E9BB-0791C2706488}"/>
              </a:ext>
            </a:extLst>
          </p:cNvPr>
          <p:cNvSpPr/>
          <p:nvPr/>
        </p:nvSpPr>
        <p:spPr>
          <a:xfrm>
            <a:off x="3952686" y="4086984"/>
            <a:ext cx="7701697" cy="194274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ar-AE" sz="3600" b="1" dirty="0">
                <a:solidFill>
                  <a:srgbClr val="002060"/>
                </a:solidFill>
                <a:effectLst/>
              </a:rPr>
              <a:t>أَنْ يَسْتَنْتِجَ  الْمُتَعَلِّمُ مِنْ  النَّصِّ الْفِكْرَةَ الرَّئِيسَةَ وَالْأَفْكَارَ الْفَرْعِيَّةَ</a:t>
            </a:r>
          </a:p>
        </p:txBody>
      </p:sp>
    </p:spTree>
    <p:extLst>
      <p:ext uri="{BB962C8B-B14F-4D97-AF65-F5344CB8AC3E}">
        <p14:creationId xmlns:p14="http://schemas.microsoft.com/office/powerpoint/2010/main" val="32628776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" y="1054323"/>
            <a:ext cx="11915775" cy="487126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76225" y="6215063"/>
            <a:ext cx="6700838" cy="46166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r"/>
            <a:r>
              <a:rPr lang="ar-SA" sz="2400" b="1" dirty="0">
                <a:solidFill>
                  <a:srgbClr val="FF0000"/>
                </a:solidFill>
              </a:rPr>
              <a:t>لماذا كان الناشرون في البداية يأخذون القصة و لا يقرؤونها ؟</a:t>
            </a:r>
          </a:p>
        </p:txBody>
      </p:sp>
      <p:sp>
        <p:nvSpPr>
          <p:cNvPr id="4" name="Minus 3"/>
          <p:cNvSpPr/>
          <p:nvPr/>
        </p:nvSpPr>
        <p:spPr>
          <a:xfrm>
            <a:off x="-136598" y="5372101"/>
            <a:ext cx="7526484" cy="300991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5" name="Minus 4"/>
          <p:cNvSpPr/>
          <p:nvPr/>
        </p:nvSpPr>
        <p:spPr>
          <a:xfrm>
            <a:off x="7710488" y="5879869"/>
            <a:ext cx="4481512" cy="45719"/>
          </a:xfrm>
          <a:prstGeom prst="mathMinus">
            <a:avLst/>
          </a:prstGeom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6" name="Rectangle: Rounded Corners 2">
            <a:extLst>
              <a:ext uri="{FF2B5EF4-FFF2-40B4-BE49-F238E27FC236}">
                <a16:creationId xmlns:a16="http://schemas.microsoft.com/office/drawing/2014/main" id="{E26096AE-37FD-8F5C-E0AF-AF73A0111B4B}"/>
              </a:ext>
            </a:extLst>
          </p:cNvPr>
          <p:cNvSpPr/>
          <p:nvPr/>
        </p:nvSpPr>
        <p:spPr>
          <a:xfrm rot="10800000" flipV="1">
            <a:off x="7216044" y="0"/>
            <a:ext cx="4828318" cy="93241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dirty="0">
                <a:solidFill>
                  <a:srgbClr val="002060"/>
                </a:solidFill>
              </a:rPr>
              <a:t>-- يَقْرَأُ الْمُتَعَلّمُ الْقِصّةَ قِرَاءَةً اسْتِكْشَافِيَّةً.</a:t>
            </a:r>
            <a:endParaRPr lang="ar-SA" sz="2800" b="1" dirty="0">
              <a:solidFill>
                <a:srgbClr val="002060"/>
              </a:solidFill>
            </a:endParaRP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F22DBC0A-2867-4856-54E9-915685CB7B48}"/>
              </a:ext>
            </a:extLst>
          </p:cNvPr>
          <p:cNvSpPr txBox="1"/>
          <p:nvPr/>
        </p:nvSpPr>
        <p:spPr>
          <a:xfrm>
            <a:off x="4175373" y="162177"/>
            <a:ext cx="2507672" cy="74898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ar-EG" sz="4267" b="1" dirty="0"/>
              <a:t>رِحْلَةُ نَجاحٍ</a:t>
            </a:r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id="{4C66F011-9C8B-80C7-8042-ABF8591D7A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638" y="10623"/>
            <a:ext cx="1409897" cy="10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097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7709" y="1524000"/>
            <a:ext cx="8249516" cy="4475018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3ABE6BB-2EB3-9D72-8E95-7D0972F5B85F}"/>
              </a:ext>
            </a:extLst>
          </p:cNvPr>
          <p:cNvSpPr/>
          <p:nvPr/>
        </p:nvSpPr>
        <p:spPr>
          <a:xfrm rot="10800000" flipV="1">
            <a:off x="7216044" y="0"/>
            <a:ext cx="4828318" cy="93241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dirty="0">
                <a:solidFill>
                  <a:srgbClr val="002060"/>
                </a:solidFill>
              </a:rPr>
              <a:t>-</a:t>
            </a:r>
            <a:r>
              <a:rPr lang="ar-SA" sz="2800" dirty="0">
                <a:solidFill>
                  <a:srgbClr val="002060"/>
                </a:solidFill>
              </a:rPr>
              <a:t> </a:t>
            </a:r>
            <a:r>
              <a:rPr lang="ar-SA" sz="2800" b="1" dirty="0">
                <a:solidFill>
                  <a:srgbClr val="002060"/>
                </a:solidFill>
              </a:rPr>
              <a:t>يقرأ المتعلّمُ القصّةَ قراءةً </a:t>
            </a:r>
            <a:r>
              <a:rPr lang="ar-AE" sz="2800" b="1" dirty="0">
                <a:solidFill>
                  <a:srgbClr val="002060"/>
                </a:solidFill>
              </a:rPr>
              <a:t>استكشافية</a:t>
            </a:r>
            <a:r>
              <a:rPr lang="ar-SA" sz="28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1D843C36-AEF0-4097-AD01-6FB18F9423EC}"/>
              </a:ext>
            </a:extLst>
          </p:cNvPr>
          <p:cNvSpPr txBox="1"/>
          <p:nvPr/>
        </p:nvSpPr>
        <p:spPr>
          <a:xfrm>
            <a:off x="3690463" y="205544"/>
            <a:ext cx="3292227" cy="74898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ar-EG" sz="4267" b="1" dirty="0"/>
              <a:t>رِحْلَةُ نَجاحٍ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3E7F2508-47C0-A936-C667-315B3E3C34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75" y="28243"/>
            <a:ext cx="2161309" cy="1554462"/>
          </a:xfrm>
          <a:prstGeom prst="rect">
            <a:avLst/>
          </a:prstGeom>
        </p:spPr>
      </p:pic>
      <p:pic>
        <p:nvPicPr>
          <p:cNvPr id="6" name="Picture 1" descr="A picture containing room&#10;&#10;Description automatically generated">
            <a:extLst>
              <a:ext uri="{FF2B5EF4-FFF2-40B4-BE49-F238E27FC236}">
                <a16:creationId xmlns:a16="http://schemas.microsoft.com/office/drawing/2014/main" id="{95FBAEF6-D2E7-2AD3-16B6-935F2EA240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68" y="2357070"/>
            <a:ext cx="1902216" cy="3796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4223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" y="1019182"/>
            <a:ext cx="11810998" cy="71913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" y="1755200"/>
            <a:ext cx="11810999" cy="43719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76225" y="6215063"/>
            <a:ext cx="6700838" cy="46166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r"/>
            <a:r>
              <a:rPr lang="ar-SA" sz="2400" b="1" dirty="0">
                <a:solidFill>
                  <a:srgbClr val="FF0000"/>
                </a:solidFill>
              </a:rPr>
              <a:t>كيف استطاعت جو أن تكسب كثيرًا من الأصدقاء في المدرسة ؟</a:t>
            </a:r>
          </a:p>
        </p:txBody>
      </p:sp>
      <p:sp>
        <p:nvSpPr>
          <p:cNvPr id="5" name="Minus 4"/>
          <p:cNvSpPr/>
          <p:nvPr/>
        </p:nvSpPr>
        <p:spPr>
          <a:xfrm>
            <a:off x="669996" y="2183822"/>
            <a:ext cx="9144000" cy="2286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6" name="TextBox 5"/>
          <p:cNvSpPr txBox="1"/>
          <p:nvPr/>
        </p:nvSpPr>
        <p:spPr>
          <a:xfrm>
            <a:off x="7358060" y="6143626"/>
            <a:ext cx="4729164" cy="46166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r"/>
            <a:r>
              <a:rPr lang="ar-SA" sz="2400" b="1" dirty="0">
                <a:solidFill>
                  <a:srgbClr val="FF0000"/>
                </a:solidFill>
              </a:rPr>
              <a:t>أين أكملت جو كتابة الجزء الأول من قصتها  ؟</a:t>
            </a:r>
          </a:p>
        </p:txBody>
      </p:sp>
      <p:sp>
        <p:nvSpPr>
          <p:cNvPr id="7" name="Minus 6"/>
          <p:cNvSpPr/>
          <p:nvPr/>
        </p:nvSpPr>
        <p:spPr>
          <a:xfrm>
            <a:off x="-633845" y="4674178"/>
            <a:ext cx="9144000" cy="2286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id="{17878B5A-2496-1E33-CFC4-0D3CBD56C851}"/>
              </a:ext>
            </a:extLst>
          </p:cNvPr>
          <p:cNvSpPr txBox="1"/>
          <p:nvPr/>
        </p:nvSpPr>
        <p:spPr>
          <a:xfrm>
            <a:off x="3938155" y="68421"/>
            <a:ext cx="3292227" cy="74898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ar-EG" sz="4267" b="1" dirty="0"/>
              <a:t>رِحْلَةُ نَجاحٍ</a:t>
            </a:r>
          </a:p>
        </p:txBody>
      </p:sp>
      <p:pic>
        <p:nvPicPr>
          <p:cNvPr id="10" name="صورة 9">
            <a:extLst>
              <a:ext uri="{FF2B5EF4-FFF2-40B4-BE49-F238E27FC236}">
                <a16:creationId xmlns:a16="http://schemas.microsoft.com/office/drawing/2014/main" id="{C8D60DB7-D4D2-AFBB-6D8A-683FDDB028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225" y="98290"/>
            <a:ext cx="1428949" cy="817409"/>
          </a:xfrm>
          <a:prstGeom prst="rect">
            <a:avLst/>
          </a:prstGeom>
        </p:spPr>
      </p:pic>
      <p:sp>
        <p:nvSpPr>
          <p:cNvPr id="11" name="Rectangle: Rounded Corners 2">
            <a:extLst>
              <a:ext uri="{FF2B5EF4-FFF2-40B4-BE49-F238E27FC236}">
                <a16:creationId xmlns:a16="http://schemas.microsoft.com/office/drawing/2014/main" id="{558120B8-C45C-D67D-A131-22A894FB969D}"/>
              </a:ext>
            </a:extLst>
          </p:cNvPr>
          <p:cNvSpPr/>
          <p:nvPr/>
        </p:nvSpPr>
        <p:spPr>
          <a:xfrm rot="10800000" flipV="1">
            <a:off x="7358060" y="0"/>
            <a:ext cx="4686302" cy="93241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dirty="0">
                <a:solidFill>
                  <a:srgbClr val="002060"/>
                </a:solidFill>
              </a:rPr>
              <a:t>- يَقْرَأُ الْمُتَعَلّمُ الْقِصّةَ قِرَاءَةً اسْتِكْشَافِيَّةً.</a:t>
            </a:r>
            <a:endParaRPr lang="ar-SA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643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>
            <a:extLst>
              <a:ext uri="{FF2B5EF4-FFF2-40B4-BE49-F238E27FC236}">
                <a16:creationId xmlns:a16="http://schemas.microsoft.com/office/drawing/2014/main" id="{70E137C0-88AC-97F7-7AA4-4BC2C1A3C8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407" y="3814319"/>
            <a:ext cx="8332884" cy="2212407"/>
          </a:xfrm>
          <a:prstGeom prst="rect">
            <a:avLst/>
          </a:prstGeom>
        </p:spPr>
      </p:pic>
      <p:sp>
        <p:nvSpPr>
          <p:cNvPr id="3" name="Round Same Side Corner Rectangle 8">
            <a:extLst>
              <a:ext uri="{FF2B5EF4-FFF2-40B4-BE49-F238E27FC236}">
                <a16:creationId xmlns:a16="http://schemas.microsoft.com/office/drawing/2014/main" id="{8E18B5AD-ECB8-BB0D-AD9B-DA55035DEAFF}"/>
              </a:ext>
            </a:extLst>
          </p:cNvPr>
          <p:cNvSpPr/>
          <p:nvPr/>
        </p:nvSpPr>
        <p:spPr>
          <a:xfrm>
            <a:off x="7315200" y="1136072"/>
            <a:ext cx="3922968" cy="872836"/>
          </a:xfrm>
          <a:prstGeom prst="round2Same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buClr>
                <a:srgbClr val="000000"/>
              </a:buClr>
            </a:pPr>
            <a:r>
              <a:rPr lang="ar-AE" sz="5400" b="1" kern="0" dirty="0">
                <a:solidFill>
                  <a:srgbClr val="FFFFFF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  <a:sym typeface="Dosis"/>
              </a:rPr>
              <a:t>نَتاجاتُ التَّعَلُّم:</a:t>
            </a:r>
            <a:endParaRPr kumimoji="0" lang="en-GB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sym typeface="Arial"/>
            </a:endParaRPr>
          </a:p>
        </p:txBody>
      </p:sp>
      <p:sp>
        <p:nvSpPr>
          <p:cNvPr id="4" name="Rectangle: Rounded Corners 2">
            <a:extLst>
              <a:ext uri="{FF2B5EF4-FFF2-40B4-BE49-F238E27FC236}">
                <a16:creationId xmlns:a16="http://schemas.microsoft.com/office/drawing/2014/main" id="{A66CA348-BE22-D628-C8DE-2F4BAF2CDB64}"/>
              </a:ext>
            </a:extLst>
          </p:cNvPr>
          <p:cNvSpPr/>
          <p:nvPr/>
        </p:nvSpPr>
        <p:spPr>
          <a:xfrm rot="10800000" flipV="1">
            <a:off x="3142271" y="2645517"/>
            <a:ext cx="8512112" cy="8187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800" dirty="0">
                <a:solidFill>
                  <a:srgbClr val="002060"/>
                </a:solidFill>
              </a:rPr>
              <a:t>- يَقْرَأُ الْمُتَعَلّمُ الْقِصّةَ قِرَاءَةً اسْتِكْشَافِيَّةً.</a:t>
            </a:r>
            <a:endParaRPr lang="ar-SA" sz="4800" b="1" dirty="0">
              <a:solidFill>
                <a:srgbClr val="002060"/>
              </a:solidFill>
            </a:endParaRP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D3A064C2-67AC-4194-D3D8-78C3E69047E4}"/>
              </a:ext>
            </a:extLst>
          </p:cNvPr>
          <p:cNvSpPr txBox="1"/>
          <p:nvPr/>
        </p:nvSpPr>
        <p:spPr>
          <a:xfrm>
            <a:off x="4175373" y="162177"/>
            <a:ext cx="2507672" cy="74898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ar-EG" sz="4267" b="1" dirty="0"/>
              <a:t>رِحْلَةُ نَجاحٍ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2465BCDF-357C-CDC3-2B79-B848D8F80E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484" y="54043"/>
            <a:ext cx="2161309" cy="1554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7373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041BAED6-6CC2-5483-CE22-7BCC6F16BCAB}"/>
              </a:ext>
            </a:extLst>
          </p:cNvPr>
          <p:cNvSpPr txBox="1"/>
          <p:nvPr/>
        </p:nvSpPr>
        <p:spPr>
          <a:xfrm>
            <a:off x="897083" y="2897165"/>
            <a:ext cx="10135899" cy="646331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r"/>
            <a:r>
              <a:rPr lang="ar-AE" sz="3600" b="1" dirty="0">
                <a:solidFill>
                  <a:srgbClr val="FF0000"/>
                </a:solidFill>
              </a:rPr>
              <a:t>2- </a:t>
            </a:r>
            <a:r>
              <a:rPr lang="ar-SA" sz="3600" b="1" dirty="0">
                <a:solidFill>
                  <a:srgbClr val="FF0000"/>
                </a:solidFill>
              </a:rPr>
              <a:t>لِمَاذَا كَانَ النَّاشِرُونَ فِي الْبِدَايَةِ يَأْخُذُونَ الْقِصَّةَ وَلَا يَقْرَؤُونَهَا ؟</a:t>
            </a:r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958C05B6-1D88-A954-0D5F-87877ADE1DDD}"/>
              </a:ext>
            </a:extLst>
          </p:cNvPr>
          <p:cNvSpPr txBox="1"/>
          <p:nvPr/>
        </p:nvSpPr>
        <p:spPr>
          <a:xfrm>
            <a:off x="1959767" y="3871114"/>
            <a:ext cx="8272463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1">
            <a:spAutoFit/>
          </a:bodyPr>
          <a:lstStyle/>
          <a:p>
            <a:pPr algn="r"/>
            <a:r>
              <a:rPr lang="ar-SA" sz="2400" b="1" dirty="0">
                <a:solidFill>
                  <a:schemeClr val="bg1"/>
                </a:solidFill>
              </a:rPr>
              <a:t>لِأَنَّهُمْ كَانُوا لَا يُرِيدُونَ أَنْ يُجَازِفُوا بِسُمْعَتِهِمْ مِنْ أَجْلِ كَاتِبَةٍ مَجْهُولَةٍ تَدَّعِي الْمَوْهِبَةَ</a:t>
            </a:r>
            <a:r>
              <a:rPr lang="ar-AE" sz="2400" b="1">
                <a:solidFill>
                  <a:schemeClr val="bg1"/>
                </a:solidFill>
              </a:rPr>
              <a:t>.</a:t>
            </a:r>
            <a:endParaRPr lang="ar-SA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CB41BC4-18B4-F14B-23EE-C6F7B041B470}"/>
              </a:ext>
            </a:extLst>
          </p:cNvPr>
          <p:cNvSpPr txBox="1"/>
          <p:nvPr/>
        </p:nvSpPr>
        <p:spPr>
          <a:xfrm>
            <a:off x="1257302" y="4533413"/>
            <a:ext cx="9415462" cy="58477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r"/>
            <a:r>
              <a:rPr lang="ar-AE" sz="3200" b="1" dirty="0">
                <a:solidFill>
                  <a:srgbClr val="FF0000"/>
                </a:solidFill>
              </a:rPr>
              <a:t>3- كَيْفَ اسْتَطَاعَتْ جَوَّ أَنْ تَكْسِبَ كَثِيرًا مِنْ الْأَصْدِقَاءِ فِي الْمَدْرَسَةِ ؟</a:t>
            </a:r>
            <a:endParaRPr lang="ar-SA" sz="3200" b="1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305C144-2254-C19C-4B65-87575C1108E4}"/>
              </a:ext>
            </a:extLst>
          </p:cNvPr>
          <p:cNvSpPr txBox="1"/>
          <p:nvPr/>
        </p:nvSpPr>
        <p:spPr>
          <a:xfrm>
            <a:off x="2685400" y="5402601"/>
            <a:ext cx="7015163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1">
            <a:spAutoFit/>
          </a:bodyPr>
          <a:lstStyle/>
          <a:p>
            <a:pPr algn="r"/>
            <a:r>
              <a:rPr lang="ar-SA" sz="2400" b="1" dirty="0">
                <a:solidFill>
                  <a:schemeClr val="bg1"/>
                </a:solidFill>
              </a:rPr>
              <a:t>لِأَنَّهَا كَانَتْ تَرْوِي لَهُمْ الْقِصَصَ الْخَيَالِيَّةَ فِي أَوْقَاتِ الْغَدَاءِ فِي الْمَدْرَسَةِ</a:t>
            </a:r>
            <a:r>
              <a:rPr lang="ar-AE" sz="2400" b="1" dirty="0">
                <a:solidFill>
                  <a:schemeClr val="bg1"/>
                </a:solidFill>
              </a:rPr>
              <a:t>.</a:t>
            </a:r>
            <a:endParaRPr lang="ar-SA" sz="2400" b="1" dirty="0">
              <a:solidFill>
                <a:schemeClr val="bg1"/>
              </a:solidFill>
            </a:endParaRPr>
          </a:p>
        </p:txBody>
      </p:sp>
      <p:sp>
        <p:nvSpPr>
          <p:cNvPr id="6" name="TextBox 2">
            <a:extLst>
              <a:ext uri="{FF2B5EF4-FFF2-40B4-BE49-F238E27FC236}">
                <a16:creationId xmlns:a16="http://schemas.microsoft.com/office/drawing/2014/main" id="{0EB54BF2-26AC-FC50-BBF2-3885BFA896E7}"/>
              </a:ext>
            </a:extLst>
          </p:cNvPr>
          <p:cNvSpPr txBox="1"/>
          <p:nvPr/>
        </p:nvSpPr>
        <p:spPr>
          <a:xfrm>
            <a:off x="1028048" y="1584082"/>
            <a:ext cx="10135899" cy="646331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r"/>
            <a:r>
              <a:rPr lang="ar-AE" sz="3600" b="1" dirty="0">
                <a:solidFill>
                  <a:srgbClr val="FF0000"/>
                </a:solidFill>
              </a:rPr>
              <a:t>1- ايِنْ وُلِدَتْ الْكَاتِبَةُ جُونْ ؟</a:t>
            </a:r>
            <a:endParaRPr lang="ar-SA" sz="3600" b="1" dirty="0">
              <a:solidFill>
                <a:srgbClr val="FF0000"/>
              </a:solidFill>
            </a:endParaRPr>
          </a:p>
        </p:txBody>
      </p:sp>
      <p:sp>
        <p:nvSpPr>
          <p:cNvPr id="7" name="TextBox 3">
            <a:extLst>
              <a:ext uri="{FF2B5EF4-FFF2-40B4-BE49-F238E27FC236}">
                <a16:creationId xmlns:a16="http://schemas.microsoft.com/office/drawing/2014/main" id="{7DF2BE97-B875-C90F-ADAC-E8CC6360C7DE}"/>
              </a:ext>
            </a:extLst>
          </p:cNvPr>
          <p:cNvSpPr txBox="1"/>
          <p:nvPr/>
        </p:nvSpPr>
        <p:spPr>
          <a:xfrm>
            <a:off x="2560277" y="2271691"/>
            <a:ext cx="8272463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1">
            <a:spAutoFit/>
          </a:bodyPr>
          <a:lstStyle/>
          <a:p>
            <a:pPr algn="r"/>
            <a:r>
              <a:rPr lang="ar-AE" sz="2400" b="1" dirty="0">
                <a:solidFill>
                  <a:schemeClr val="bg1"/>
                </a:solidFill>
              </a:rPr>
              <a:t>    في إنجلترا ( في 31-5- 1965 ) </a:t>
            </a:r>
            <a:endParaRPr lang="ar-SA" sz="2400" b="1" dirty="0">
              <a:solidFill>
                <a:schemeClr val="bg1"/>
              </a:solidFill>
            </a:endParaRPr>
          </a:p>
        </p:txBody>
      </p:sp>
      <p:sp>
        <p:nvSpPr>
          <p:cNvPr id="8" name="Rectangle: Rounded Corners 2">
            <a:extLst>
              <a:ext uri="{FF2B5EF4-FFF2-40B4-BE49-F238E27FC236}">
                <a16:creationId xmlns:a16="http://schemas.microsoft.com/office/drawing/2014/main" id="{2F51CFA3-EA85-3FB2-991E-87503665D8A0}"/>
              </a:ext>
            </a:extLst>
          </p:cNvPr>
          <p:cNvSpPr/>
          <p:nvPr/>
        </p:nvSpPr>
        <p:spPr>
          <a:xfrm rot="10800000" flipV="1">
            <a:off x="7509164" y="0"/>
            <a:ext cx="4682836" cy="81874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800" dirty="0">
                <a:solidFill>
                  <a:srgbClr val="002060"/>
                </a:solidFill>
              </a:rPr>
              <a:t>-</a:t>
            </a:r>
            <a:r>
              <a:rPr lang="ar-SA" sz="2800" dirty="0">
                <a:solidFill>
                  <a:srgbClr val="002060"/>
                </a:solidFill>
              </a:rPr>
              <a:t> </a:t>
            </a:r>
            <a:r>
              <a:rPr lang="ar-SA" sz="2800" b="1" dirty="0">
                <a:solidFill>
                  <a:srgbClr val="002060"/>
                </a:solidFill>
              </a:rPr>
              <a:t>يقرأ المتعلّمُ القصّةَ قراءةً </a:t>
            </a:r>
            <a:r>
              <a:rPr lang="ar-AE" sz="2800" b="1" dirty="0">
                <a:solidFill>
                  <a:srgbClr val="002060"/>
                </a:solidFill>
              </a:rPr>
              <a:t>استكشافية</a:t>
            </a:r>
            <a:r>
              <a:rPr lang="ar-SA" sz="2800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id="{91895083-891B-64B4-E89B-5925274AFC5A}"/>
              </a:ext>
            </a:extLst>
          </p:cNvPr>
          <p:cNvSpPr txBox="1"/>
          <p:nvPr/>
        </p:nvSpPr>
        <p:spPr>
          <a:xfrm>
            <a:off x="4682837" y="127224"/>
            <a:ext cx="2507672" cy="74898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ar-EG" sz="4267" b="1" dirty="0"/>
              <a:t>رِحْلَةُ نَجاحٍ</a:t>
            </a:r>
          </a:p>
        </p:txBody>
      </p:sp>
      <p:pic>
        <p:nvPicPr>
          <p:cNvPr id="10" name="صورة 9">
            <a:extLst>
              <a:ext uri="{FF2B5EF4-FFF2-40B4-BE49-F238E27FC236}">
                <a16:creationId xmlns:a16="http://schemas.microsoft.com/office/drawing/2014/main" id="{13A5475A-8A57-52F0-500E-8E01D0ED12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647" y="90868"/>
            <a:ext cx="2161309" cy="1329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524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صورة 9">
            <a:extLst>
              <a:ext uri="{FF2B5EF4-FFF2-40B4-BE49-F238E27FC236}">
                <a16:creationId xmlns:a16="http://schemas.microsoft.com/office/drawing/2014/main" id="{903B2EBA-2305-8D6F-369F-BD75CB42C7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28949" cy="1441939"/>
          </a:xfrm>
          <a:prstGeom prst="rect">
            <a:avLst/>
          </a:prstGeom>
        </p:spPr>
      </p:pic>
      <p:sp>
        <p:nvSpPr>
          <p:cNvPr id="11" name="Round Same Side Corner Rectangle 8">
            <a:extLst>
              <a:ext uri="{FF2B5EF4-FFF2-40B4-BE49-F238E27FC236}">
                <a16:creationId xmlns:a16="http://schemas.microsoft.com/office/drawing/2014/main" id="{5A1694CD-C8E5-2C92-1571-D31AE84070A9}"/>
              </a:ext>
            </a:extLst>
          </p:cNvPr>
          <p:cNvSpPr/>
          <p:nvPr/>
        </p:nvSpPr>
        <p:spPr>
          <a:xfrm>
            <a:off x="6572552" y="1664854"/>
            <a:ext cx="4956561" cy="991311"/>
          </a:xfrm>
          <a:prstGeom prst="round2Same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buClr>
                <a:srgbClr val="000000"/>
              </a:buClr>
            </a:pPr>
            <a:r>
              <a:rPr lang="ar-AE" sz="5400" b="1" kern="0" dirty="0">
                <a:solidFill>
                  <a:srgbClr val="FFFFFF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  <a:sym typeface="Dosis"/>
              </a:rPr>
              <a:t>نَتاجاتُ التَّعَلُّم:</a:t>
            </a:r>
            <a:endParaRPr kumimoji="0" lang="en-GB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sym typeface="Arial"/>
            </a:endParaRPr>
          </a:p>
        </p:txBody>
      </p:sp>
      <p:sp>
        <p:nvSpPr>
          <p:cNvPr id="2" name="Freeform 5">
            <a:extLst>
              <a:ext uri="{FF2B5EF4-FFF2-40B4-BE49-F238E27FC236}">
                <a16:creationId xmlns:a16="http://schemas.microsoft.com/office/drawing/2014/main" id="{010C251C-EAE1-C430-9548-AA5CBDC90065}"/>
              </a:ext>
            </a:extLst>
          </p:cNvPr>
          <p:cNvSpPr/>
          <p:nvPr/>
        </p:nvSpPr>
        <p:spPr>
          <a:xfrm>
            <a:off x="2194864" y="-154271"/>
            <a:ext cx="5102017" cy="1420475"/>
          </a:xfrm>
          <a:custGeom>
            <a:avLst/>
            <a:gdLst/>
            <a:ahLst/>
            <a:cxnLst/>
            <a:rect l="l" t="t" r="r" b="b"/>
            <a:pathLst>
              <a:path w="7315200" h="1572768">
                <a:moveTo>
                  <a:pt x="0" y="0"/>
                </a:moveTo>
                <a:lnTo>
                  <a:pt x="7315200" y="0"/>
                </a:lnTo>
                <a:lnTo>
                  <a:pt x="7315200" y="1572768"/>
                </a:lnTo>
                <a:lnTo>
                  <a:pt x="0" y="157276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AE"/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1A410039-59A9-4A29-F1BC-CC42FBE9EF6E}"/>
              </a:ext>
            </a:extLst>
          </p:cNvPr>
          <p:cNvSpPr txBox="1"/>
          <p:nvPr/>
        </p:nvSpPr>
        <p:spPr>
          <a:xfrm>
            <a:off x="3280324" y="205921"/>
            <a:ext cx="3292227" cy="74898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ar-EG" sz="4267" b="1" dirty="0"/>
              <a:t>رِحْلَةُ نَجاحٍ</a:t>
            </a:r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260D99E2-EAFF-C654-064B-802086678D3D}"/>
              </a:ext>
            </a:extLst>
          </p:cNvPr>
          <p:cNvSpPr/>
          <p:nvPr/>
        </p:nvSpPr>
        <p:spPr>
          <a:xfrm>
            <a:off x="5306291" y="3533390"/>
            <a:ext cx="6320383" cy="194274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ar-AE" sz="3200" b="1" dirty="0">
                <a:solidFill>
                  <a:srgbClr val="002060"/>
                </a:solidFill>
                <a:effectLst/>
              </a:rPr>
              <a:t>أَنْ يَسْتَنْتِجَ  الْمُتَعَلِّمُ مِنْ  النَّصِّ الْفِكْرَةَ الرَّئِيسَةَ وَالْأَفْكَارَ الْفَرْعِيَّةَ</a:t>
            </a:r>
            <a:endParaRPr lang="ar-AE" sz="3600" b="1" dirty="0">
              <a:solidFill>
                <a:srgbClr val="002060"/>
              </a:solidFill>
              <a:effectLst/>
            </a:endParaRPr>
          </a:p>
        </p:txBody>
      </p:sp>
      <p:pic>
        <p:nvPicPr>
          <p:cNvPr id="5" name="Picture 1" descr="A picture containing room&#10;&#10;Description automatically generated">
            <a:extLst>
              <a:ext uri="{FF2B5EF4-FFF2-40B4-BE49-F238E27FC236}">
                <a16:creationId xmlns:a16="http://schemas.microsoft.com/office/drawing/2014/main" id="{299D3146-14F1-187A-110F-AC51018F74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41" y="2440198"/>
            <a:ext cx="2500886" cy="3796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2954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727" y="1842654"/>
            <a:ext cx="10561060" cy="4729595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62A2280C-6EEE-7E78-37A3-F0F1036298FA}"/>
              </a:ext>
            </a:extLst>
          </p:cNvPr>
          <p:cNvSpPr txBox="1"/>
          <p:nvPr/>
        </p:nvSpPr>
        <p:spPr>
          <a:xfrm>
            <a:off x="3633355" y="229902"/>
            <a:ext cx="3292227" cy="74898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ar-EG" sz="4267" b="1" dirty="0"/>
              <a:t>رِحْلَةُ نَجاحٍ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1A57E589-3FAC-5F63-11DB-4C573EF737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9527" cy="1441939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5A219D7F-0292-7E71-D263-998522D73BE8}"/>
              </a:ext>
            </a:extLst>
          </p:cNvPr>
          <p:cNvSpPr/>
          <p:nvPr/>
        </p:nvSpPr>
        <p:spPr>
          <a:xfrm>
            <a:off x="7409472" y="54567"/>
            <a:ext cx="4782528" cy="1441939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ar-AE" sz="3200" b="1" dirty="0">
                <a:solidFill>
                  <a:schemeClr val="accent3">
                    <a:lumMod val="50000"/>
                  </a:schemeClr>
                </a:solidFill>
                <a:effectLst/>
              </a:rPr>
              <a:t>أ</a:t>
            </a:r>
            <a:r>
              <a:rPr lang="ar-AE" sz="3200" b="1" dirty="0">
                <a:solidFill>
                  <a:srgbClr val="002060"/>
                </a:solidFill>
                <a:effectLst/>
              </a:rPr>
              <a:t>َنْ يَسْتَنْتِجَ  الْمُتَعَلِّمُ مِنْ  النَّصِّ الْفِكْرَةَ الرَّئِيسَةَ وَالْأَفْكَارَ الْفَرْعِيَّةَ.</a:t>
            </a:r>
            <a:endParaRPr lang="ar-AE" sz="2400" b="1" dirty="0">
              <a:solidFill>
                <a:srgbClr val="00206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049834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9744" y="1027542"/>
            <a:ext cx="10072256" cy="8001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9744" y="1728787"/>
            <a:ext cx="10072255" cy="45434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786688" y="6272212"/>
            <a:ext cx="4010026" cy="46166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r"/>
            <a:r>
              <a:rPr lang="ar-SA" sz="2400" b="1" dirty="0">
                <a:solidFill>
                  <a:srgbClr val="FF0000"/>
                </a:solidFill>
              </a:rPr>
              <a:t>بِمَ تنصح الكاتبةُ الراغبين في النَّجاح  ؟</a:t>
            </a:r>
          </a:p>
        </p:txBody>
      </p:sp>
      <p:sp>
        <p:nvSpPr>
          <p:cNvPr id="7" name="Minus 6"/>
          <p:cNvSpPr/>
          <p:nvPr/>
        </p:nvSpPr>
        <p:spPr>
          <a:xfrm>
            <a:off x="2333623" y="3657598"/>
            <a:ext cx="9639302" cy="228601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D136DE63-D87B-7C04-6556-7D482F4235DA}"/>
              </a:ext>
            </a:extLst>
          </p:cNvPr>
          <p:cNvSpPr/>
          <p:nvPr/>
        </p:nvSpPr>
        <p:spPr>
          <a:xfrm rot="16200000">
            <a:off x="-1588338" y="3497937"/>
            <a:ext cx="4782528" cy="1441939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ar-AE" sz="3200" b="1" dirty="0">
                <a:solidFill>
                  <a:schemeClr val="accent3">
                    <a:lumMod val="50000"/>
                  </a:schemeClr>
                </a:solidFill>
                <a:effectLst/>
              </a:rPr>
              <a:t> </a:t>
            </a:r>
            <a:r>
              <a:rPr lang="ar-SA" sz="3200" b="1" dirty="0">
                <a:solidFill>
                  <a:srgbClr val="002060"/>
                </a:solidFill>
                <a:effectLst/>
              </a:rPr>
              <a:t>أَنْ يَسْتَنْتِجَ  الْمُتَعَلِّمُ مِنْ  النَّصِّ الْفِكْرَةَ الرَّئِيسَةَ وَالْأَفْكَارَ الْفَرْعِيَّةَ</a:t>
            </a:r>
            <a:endParaRPr lang="ar-AE" sz="2400" b="1" dirty="0">
              <a:solidFill>
                <a:srgbClr val="002060"/>
              </a:solidFill>
              <a:effectLst/>
            </a:endParaRP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A4410133-73D6-DA3D-CA04-7FFD075587F5}"/>
              </a:ext>
            </a:extLst>
          </p:cNvPr>
          <p:cNvSpPr txBox="1"/>
          <p:nvPr/>
        </p:nvSpPr>
        <p:spPr>
          <a:xfrm>
            <a:off x="3633355" y="229902"/>
            <a:ext cx="3292227" cy="74898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ar-EG" sz="4267" b="1" dirty="0"/>
              <a:t>رِحْلَةُ نَجاحٍ</a:t>
            </a:r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id="{FAC8714B-9075-E0CE-9C9B-DEA13FF30C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56" y="121660"/>
            <a:ext cx="1759527" cy="1607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659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7818" y="1427017"/>
            <a:ext cx="7897957" cy="5230957"/>
          </a:xfrm>
          <a:prstGeom prst="rect">
            <a:avLst/>
          </a:prstGeom>
        </p:spPr>
      </p:pic>
      <p:sp>
        <p:nvSpPr>
          <p:cNvPr id="3" name="مستطيل: زوايا مستديرة 2">
            <a:extLst>
              <a:ext uri="{FF2B5EF4-FFF2-40B4-BE49-F238E27FC236}">
                <a16:creationId xmlns:a16="http://schemas.microsoft.com/office/drawing/2014/main" id="{21380513-79CF-8406-2E78-DA0C981B3F1F}"/>
              </a:ext>
            </a:extLst>
          </p:cNvPr>
          <p:cNvSpPr/>
          <p:nvPr/>
        </p:nvSpPr>
        <p:spPr>
          <a:xfrm>
            <a:off x="7409472" y="68422"/>
            <a:ext cx="4782528" cy="135859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ar-SA" sz="3200" b="1" dirty="0">
                <a:solidFill>
                  <a:srgbClr val="002060"/>
                </a:solidFill>
                <a:effectLst/>
              </a:rPr>
              <a:t>أَنْ يَسْتَنْتِجَ  الْمُتَعَلِّمُ مِنْ  النَّصِّ الْفِكْرَةَ الرَّئِيسَةَ وَالْأَفْكَارَ الْفَرْعِيَّةَ</a:t>
            </a:r>
            <a:endParaRPr lang="ar-AE" sz="2400" b="1" dirty="0">
              <a:solidFill>
                <a:srgbClr val="002060"/>
              </a:solidFill>
              <a:effectLst/>
            </a:endParaRP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id="{AA4D4E40-7DBE-E378-5305-F8F854EE5774}"/>
              </a:ext>
            </a:extLst>
          </p:cNvPr>
          <p:cNvSpPr txBox="1"/>
          <p:nvPr/>
        </p:nvSpPr>
        <p:spPr>
          <a:xfrm>
            <a:off x="3633355" y="229902"/>
            <a:ext cx="3292227" cy="74898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ar-EG" sz="4267" b="1" dirty="0"/>
              <a:t>رِحْلَةُ نَجاحٍ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:a16="http://schemas.microsoft.com/office/drawing/2014/main" id="{68F5D94F-302E-4495-C1CB-352E2993EB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56" y="121661"/>
            <a:ext cx="1759527" cy="1042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3513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3" y="152399"/>
            <a:ext cx="11715750" cy="46196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3" y="4772025"/>
            <a:ext cx="11715750" cy="10858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1499" y="6272213"/>
            <a:ext cx="4414839" cy="46166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r"/>
            <a:r>
              <a:rPr lang="ar-SA" sz="2400" b="1" dirty="0">
                <a:solidFill>
                  <a:srgbClr val="FF0000"/>
                </a:solidFill>
              </a:rPr>
              <a:t>لماذا قِبل صاحب دار النشر نشر الرواية  ؟</a:t>
            </a:r>
          </a:p>
        </p:txBody>
      </p:sp>
      <p:sp>
        <p:nvSpPr>
          <p:cNvPr id="5" name="Minus 4"/>
          <p:cNvSpPr/>
          <p:nvPr/>
        </p:nvSpPr>
        <p:spPr>
          <a:xfrm>
            <a:off x="1857375" y="2326483"/>
            <a:ext cx="11444287" cy="20002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6" name="TextBox 5"/>
          <p:cNvSpPr txBox="1"/>
          <p:nvPr/>
        </p:nvSpPr>
        <p:spPr>
          <a:xfrm>
            <a:off x="5557837" y="6235411"/>
            <a:ext cx="6429376" cy="40011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r"/>
            <a:r>
              <a:rPr lang="ar-SA" sz="2000" b="1" dirty="0">
                <a:solidFill>
                  <a:srgbClr val="FF0000"/>
                </a:solidFill>
              </a:rPr>
              <a:t>لماذا طلب صاحب دار النشر من جو عدم كتابة اسمها على غلاف الرواية  ؟</a:t>
            </a:r>
          </a:p>
        </p:txBody>
      </p:sp>
      <p:sp>
        <p:nvSpPr>
          <p:cNvPr id="7" name="Minus 6"/>
          <p:cNvSpPr/>
          <p:nvPr/>
        </p:nvSpPr>
        <p:spPr>
          <a:xfrm>
            <a:off x="2128838" y="1250157"/>
            <a:ext cx="11310937" cy="178593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8" name="Minus 7"/>
          <p:cNvSpPr/>
          <p:nvPr/>
        </p:nvSpPr>
        <p:spPr>
          <a:xfrm flipV="1">
            <a:off x="152400" y="557212"/>
            <a:ext cx="1876425" cy="288133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775702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6" y="1496290"/>
            <a:ext cx="11801474" cy="38472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85354" y="5860925"/>
            <a:ext cx="4414839" cy="46166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r"/>
            <a:r>
              <a:rPr lang="ar-SA" sz="2400" b="1" dirty="0">
                <a:solidFill>
                  <a:srgbClr val="FF0000"/>
                </a:solidFill>
              </a:rPr>
              <a:t>كم عدد اللغات التي تُرجِمت إليها الرواية ؟</a:t>
            </a:r>
          </a:p>
        </p:txBody>
      </p:sp>
      <p:sp>
        <p:nvSpPr>
          <p:cNvPr id="4" name="Minus 3"/>
          <p:cNvSpPr/>
          <p:nvPr/>
        </p:nvSpPr>
        <p:spPr>
          <a:xfrm>
            <a:off x="3344575" y="5021705"/>
            <a:ext cx="3629025" cy="27146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429AD84A-A37E-96C6-C5E3-8C6844B4ED97}"/>
              </a:ext>
            </a:extLst>
          </p:cNvPr>
          <p:cNvSpPr/>
          <p:nvPr/>
        </p:nvSpPr>
        <p:spPr>
          <a:xfrm>
            <a:off x="7409472" y="68422"/>
            <a:ext cx="4592028" cy="135859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ar-AE" sz="3200" b="1" dirty="0">
                <a:solidFill>
                  <a:schemeClr val="accent3">
                    <a:lumMod val="50000"/>
                  </a:schemeClr>
                </a:solidFill>
                <a:effectLst/>
              </a:rPr>
              <a:t>   </a:t>
            </a:r>
            <a:r>
              <a:rPr lang="ar-SA" sz="2400" b="1" dirty="0">
                <a:solidFill>
                  <a:srgbClr val="002060"/>
                </a:solidFill>
                <a:effectLst/>
              </a:rPr>
              <a:t>أَنْ يَسْتَنْتِجَ  الْمُتَعَلِّمُ مِنْ  النَّصِّ الْفِكْرَةَ الرَّئِيسَةَ وَالْأَفْكَارَ الْفَرْعِيَّةَ</a:t>
            </a:r>
            <a:endParaRPr lang="ar-AE" sz="2400" b="1" dirty="0">
              <a:solidFill>
                <a:srgbClr val="002060"/>
              </a:solidFill>
              <a:effectLst/>
            </a:endParaRP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EEC83079-A301-D428-A371-9BC6A1A78EF8}"/>
              </a:ext>
            </a:extLst>
          </p:cNvPr>
          <p:cNvSpPr txBox="1"/>
          <p:nvPr/>
        </p:nvSpPr>
        <p:spPr>
          <a:xfrm>
            <a:off x="3633355" y="229902"/>
            <a:ext cx="3292227" cy="74898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ar-EG" sz="4267" b="1" dirty="0"/>
              <a:t>رِحْلَةُ نَجاحٍ</a:t>
            </a:r>
          </a:p>
        </p:txBody>
      </p:sp>
      <p:pic>
        <p:nvPicPr>
          <p:cNvPr id="7" name="صورة 6">
            <a:extLst>
              <a:ext uri="{FF2B5EF4-FFF2-40B4-BE49-F238E27FC236}">
                <a16:creationId xmlns:a16="http://schemas.microsoft.com/office/drawing/2014/main" id="{C47875ED-A4D7-6066-25C0-374476CF70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56" y="121661"/>
            <a:ext cx="1996226" cy="1042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738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: زوايا مستديرة 1">
            <a:extLst>
              <a:ext uri="{FF2B5EF4-FFF2-40B4-BE49-F238E27FC236}">
                <a16:creationId xmlns:a16="http://schemas.microsoft.com/office/drawing/2014/main" id="{B704FB73-387E-C72D-A43C-5BBD2FFF4A32}"/>
              </a:ext>
            </a:extLst>
          </p:cNvPr>
          <p:cNvSpPr/>
          <p:nvPr/>
        </p:nvSpPr>
        <p:spPr>
          <a:xfrm>
            <a:off x="7409472" y="68422"/>
            <a:ext cx="4592028" cy="135859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ar-AE" sz="3200" b="1" dirty="0">
                <a:solidFill>
                  <a:schemeClr val="accent3">
                    <a:lumMod val="50000"/>
                  </a:schemeClr>
                </a:solidFill>
                <a:effectLst/>
              </a:rPr>
              <a:t>   </a:t>
            </a:r>
            <a:r>
              <a:rPr lang="ar-AE" sz="2400" b="1" dirty="0">
                <a:solidFill>
                  <a:schemeClr val="accent3">
                    <a:lumMod val="50000"/>
                  </a:schemeClr>
                </a:solidFill>
                <a:effectLst/>
              </a:rPr>
              <a:t>أ</a:t>
            </a:r>
            <a:r>
              <a:rPr lang="ar-AE" sz="2400" b="1" dirty="0">
                <a:solidFill>
                  <a:srgbClr val="002060"/>
                </a:solidFill>
                <a:effectLst/>
              </a:rPr>
              <a:t>َنْ يَسْتَنْتِجَ  الْمُتَعَلِّمُ مِنْ  النَّصِّ الْفِكْرَةَ الرَّئِيسَةَ وَالْأَفْكَارَ الْفَرْعِيَّةَ.</a:t>
            </a:r>
            <a:endParaRPr lang="ar-AE" sz="1800" b="1" dirty="0">
              <a:solidFill>
                <a:srgbClr val="002060"/>
              </a:solidFill>
              <a:effectLst/>
            </a:endParaRP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id="{B169F6BE-BC7A-CD42-CEF5-5DD120C44F87}"/>
              </a:ext>
            </a:extLst>
          </p:cNvPr>
          <p:cNvSpPr txBox="1"/>
          <p:nvPr/>
        </p:nvSpPr>
        <p:spPr>
          <a:xfrm>
            <a:off x="3633355" y="229902"/>
            <a:ext cx="3292227" cy="74898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ar-EG" sz="4267" b="1" dirty="0"/>
              <a:t>رِحْلَةُ نَجاحٍ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:a16="http://schemas.microsoft.com/office/drawing/2014/main" id="{386DB002-A964-BA66-4348-8C2AB2941C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56" y="121661"/>
            <a:ext cx="1996226" cy="1042122"/>
          </a:xfrm>
          <a:prstGeom prst="rect">
            <a:avLst/>
          </a:prstGeom>
        </p:spPr>
      </p:pic>
      <p:sp>
        <p:nvSpPr>
          <p:cNvPr id="5" name="مستطيل: زوايا مستديرة 4">
            <a:extLst>
              <a:ext uri="{FF2B5EF4-FFF2-40B4-BE49-F238E27FC236}">
                <a16:creationId xmlns:a16="http://schemas.microsoft.com/office/drawing/2014/main" id="{C5A1E2BF-775E-7F31-4780-B9CF58C0968F}"/>
              </a:ext>
            </a:extLst>
          </p:cNvPr>
          <p:cNvSpPr/>
          <p:nvPr/>
        </p:nvSpPr>
        <p:spPr>
          <a:xfrm>
            <a:off x="1969831" y="2341420"/>
            <a:ext cx="9438409" cy="221672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ar-AE" sz="2400" dirty="0"/>
          </a:p>
          <a:p>
            <a:pPr algn="r"/>
            <a:endParaRPr lang="ar-AE" sz="2400" dirty="0"/>
          </a:p>
          <a:p>
            <a:pPr lvl="0" algn="r"/>
            <a:endParaRPr lang="ar-AE" sz="2400" dirty="0"/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222C34BF-D79B-36D7-3764-34E77DEE8D9B}"/>
              </a:ext>
            </a:extLst>
          </p:cNvPr>
          <p:cNvSpPr txBox="1"/>
          <p:nvPr/>
        </p:nvSpPr>
        <p:spPr>
          <a:xfrm>
            <a:off x="2283289" y="2471851"/>
            <a:ext cx="8811491" cy="740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>
                  <a:solidFill>
                    <a:srgbClr val="000000"/>
                  </a:solidFill>
                </a:uFill>
                <a:latin typeface="Century Gothic" panose="020B0502020202020204"/>
                <a:ea typeface="+mn-ea"/>
                <a:cs typeface="Arial" panose="020B0604020202020204" pitchFamily="34" charset="0"/>
                <a:sym typeface="Calibri"/>
              </a:rPr>
              <a:t>أَهَمُّ الْأَفْكَارِ فِي  الْقِصَّةِ :</a:t>
            </a:r>
            <a:endParaRPr kumimoji="0" lang="ar-AE" sz="4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entury Gothic" panose="020B050202020202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F691F971-6E00-2F03-7A75-7C4D56A08CA7}"/>
              </a:ext>
            </a:extLst>
          </p:cNvPr>
          <p:cNvSpPr txBox="1"/>
          <p:nvPr/>
        </p:nvSpPr>
        <p:spPr>
          <a:xfrm>
            <a:off x="5818909" y="3105834"/>
            <a:ext cx="52758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3600" b="1" dirty="0">
                <a:solidFill>
                  <a:schemeClr val="bg1"/>
                </a:solidFill>
              </a:rPr>
              <a:t>قِصَّةُ نَجَاحِ الْكَاتِبَةِ جُوَانْ كَاثْلِينْ .</a:t>
            </a:r>
          </a:p>
        </p:txBody>
      </p:sp>
      <p:sp>
        <p:nvSpPr>
          <p:cNvPr id="8" name="مستطيل: زوايا مستديرة 7">
            <a:extLst>
              <a:ext uri="{FF2B5EF4-FFF2-40B4-BE49-F238E27FC236}">
                <a16:creationId xmlns:a16="http://schemas.microsoft.com/office/drawing/2014/main" id="{B85B52E5-F457-BB0F-967A-31B4494B6382}"/>
              </a:ext>
            </a:extLst>
          </p:cNvPr>
          <p:cNvSpPr/>
          <p:nvPr/>
        </p:nvSpPr>
        <p:spPr>
          <a:xfrm>
            <a:off x="1376795" y="4668982"/>
            <a:ext cx="9438409" cy="1856509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/>
            <a:r>
              <a:rPr lang="ar-EG" sz="3200" b="1" dirty="0">
                <a:solidFill>
                  <a:schemeClr val="bg1"/>
                </a:solidFill>
              </a:rPr>
              <a:t>إِصْرَارُ الْكَاتِبَةِ وَعَدَمُ اسْتِسْلَامِهَا جَعْلَهَا مِنْ أَشْهَرِ الْكِتَابِ فِي الْعَالَمِ.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FC1A9CEB-18AE-7140-E631-ED668333E339}"/>
              </a:ext>
            </a:extLst>
          </p:cNvPr>
          <p:cNvSpPr txBox="1"/>
          <p:nvPr/>
        </p:nvSpPr>
        <p:spPr>
          <a:xfrm>
            <a:off x="6442364" y="4821380"/>
            <a:ext cx="38515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AE" sz="2800" b="1" dirty="0">
                <a:solidFill>
                  <a:schemeClr val="bg1"/>
                </a:solidFill>
              </a:rPr>
              <a:t>الْفِكْرَةُ الرَّئِيسَةُ فِي النَّصِّ :-.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11" name="مربع نص 10">
            <a:extLst>
              <a:ext uri="{FF2B5EF4-FFF2-40B4-BE49-F238E27FC236}">
                <a16:creationId xmlns:a16="http://schemas.microsoft.com/office/drawing/2014/main" id="{4B37DB58-F58C-5022-2215-A88768928DE0}"/>
              </a:ext>
            </a:extLst>
          </p:cNvPr>
          <p:cNvSpPr txBox="1"/>
          <p:nvPr/>
        </p:nvSpPr>
        <p:spPr>
          <a:xfrm>
            <a:off x="5458691" y="3893127"/>
            <a:ext cx="5458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ar-EG" sz="3600" b="1" dirty="0">
                <a:solidFill>
                  <a:schemeClr val="bg1"/>
                </a:solidFill>
              </a:rPr>
              <a:t>حَيَاةُ الْكَاتِبَةِ وَ تَطَوُّرَاتُ النَّجَاحِ .</a:t>
            </a:r>
          </a:p>
        </p:txBody>
      </p:sp>
    </p:spTree>
    <p:extLst>
      <p:ext uri="{BB962C8B-B14F-4D97-AF65-F5344CB8AC3E}">
        <p14:creationId xmlns:p14="http://schemas.microsoft.com/office/powerpoint/2010/main" val="4243839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صورة 5">
            <a:extLst>
              <a:ext uri="{FF2B5EF4-FFF2-40B4-BE49-F238E27FC236}">
                <a16:creationId xmlns:a16="http://schemas.microsoft.com/office/drawing/2014/main" id="{323939B6-890C-6F95-B2C3-55E46ACC4EC9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 amt="88000"/>
          </a:blip>
          <a:stretch>
            <a:fillRect/>
          </a:stretch>
        </p:blipFill>
        <p:spPr>
          <a:xfrm>
            <a:off x="180108" y="2696448"/>
            <a:ext cx="4782528" cy="3110599"/>
          </a:xfrm>
          <a:prstGeom prst="rect">
            <a:avLst/>
          </a:prstGeom>
        </p:spPr>
      </p:pic>
      <p:sp>
        <p:nvSpPr>
          <p:cNvPr id="7" name="مستطيل: زوايا مستديرة 6">
            <a:extLst>
              <a:ext uri="{FF2B5EF4-FFF2-40B4-BE49-F238E27FC236}">
                <a16:creationId xmlns:a16="http://schemas.microsoft.com/office/drawing/2014/main" id="{ECB6BC91-C101-68FF-DA60-5CE545B59486}"/>
              </a:ext>
            </a:extLst>
          </p:cNvPr>
          <p:cNvSpPr/>
          <p:nvPr/>
        </p:nvSpPr>
        <p:spPr>
          <a:xfrm>
            <a:off x="7409472" y="68421"/>
            <a:ext cx="4782528" cy="910469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ar-AE" sz="3200" b="1" dirty="0">
                <a:solidFill>
                  <a:schemeClr val="accent3">
                    <a:lumMod val="50000"/>
                  </a:schemeClr>
                </a:solidFill>
                <a:effectLst/>
              </a:rPr>
              <a:t>   </a:t>
            </a:r>
            <a:r>
              <a:rPr lang="ar-SA" sz="2400" b="1" dirty="0">
                <a:solidFill>
                  <a:srgbClr val="002060"/>
                </a:solidFill>
                <a:effectLst/>
              </a:rPr>
              <a:t>أَنْ يَسْتَنْتِجَ  الْمُتَعَلِّمُ مِنْ  النَّصِّ الْفِكْرَةَ الرَّئِيسَةَ وَالْأَفْكَارَ الْفَرْعِيَّةَ</a:t>
            </a:r>
            <a:endParaRPr lang="ar-AE" sz="2400" b="1" dirty="0">
              <a:solidFill>
                <a:srgbClr val="002060"/>
              </a:solidFill>
              <a:effectLst/>
            </a:endParaRP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197380A2-2763-405B-BABA-C3B0A994B3C5}"/>
              </a:ext>
            </a:extLst>
          </p:cNvPr>
          <p:cNvSpPr txBox="1"/>
          <p:nvPr/>
        </p:nvSpPr>
        <p:spPr>
          <a:xfrm>
            <a:off x="3633355" y="229902"/>
            <a:ext cx="3292227" cy="748988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ar-EG" sz="4267" b="1" dirty="0"/>
              <a:t>رِحْلَةُ نَجاحٍ</a:t>
            </a:r>
          </a:p>
        </p:txBody>
      </p:sp>
      <p:pic>
        <p:nvPicPr>
          <p:cNvPr id="11" name="صورة 10">
            <a:extLst>
              <a:ext uri="{FF2B5EF4-FFF2-40B4-BE49-F238E27FC236}">
                <a16:creationId xmlns:a16="http://schemas.microsoft.com/office/drawing/2014/main" id="{8F74F1EC-D360-CF85-4DB2-6B2B92EC06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108" y="141834"/>
            <a:ext cx="1996226" cy="1042122"/>
          </a:xfrm>
          <a:prstGeom prst="rect">
            <a:avLst/>
          </a:prstGeom>
        </p:spPr>
      </p:pic>
      <p:sp>
        <p:nvSpPr>
          <p:cNvPr id="12" name="Freeform 2">
            <a:extLst>
              <a:ext uri="{FF2B5EF4-FFF2-40B4-BE49-F238E27FC236}">
                <a16:creationId xmlns:a16="http://schemas.microsoft.com/office/drawing/2014/main" id="{FD0C83B1-D104-C5EE-D06A-406C49EBDCAF}"/>
              </a:ext>
            </a:extLst>
          </p:cNvPr>
          <p:cNvSpPr/>
          <p:nvPr/>
        </p:nvSpPr>
        <p:spPr>
          <a:xfrm>
            <a:off x="5915891" y="2696448"/>
            <a:ext cx="5666509" cy="3931649"/>
          </a:xfrm>
          <a:custGeom>
            <a:avLst/>
            <a:gdLst/>
            <a:ahLst/>
            <a:cxnLst/>
            <a:rect l="l" t="t" r="r" b="b"/>
            <a:pathLst>
              <a:path w="4540469" h="4114800">
                <a:moveTo>
                  <a:pt x="0" y="0"/>
                </a:moveTo>
                <a:lnTo>
                  <a:pt x="4540469" y="0"/>
                </a:lnTo>
                <a:lnTo>
                  <a:pt x="454046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AE"/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id="{EC5859BD-CA21-FFE3-1D31-5DCD480A5BEB}"/>
              </a:ext>
            </a:extLst>
          </p:cNvPr>
          <p:cNvSpPr txBox="1"/>
          <p:nvPr/>
        </p:nvSpPr>
        <p:spPr>
          <a:xfrm>
            <a:off x="6871854" y="3877442"/>
            <a:ext cx="375458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https://wordwall.net/resource/56654885</a:t>
            </a:r>
          </a:p>
        </p:txBody>
      </p:sp>
    </p:spTree>
    <p:extLst>
      <p:ext uri="{BB962C8B-B14F-4D97-AF65-F5344CB8AC3E}">
        <p14:creationId xmlns:p14="http://schemas.microsoft.com/office/powerpoint/2010/main" val="14286153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5" name="image19.png" descr="image1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5901" y="3548267"/>
            <a:ext cx="2352676" cy="3040481"/>
          </a:xfrm>
          <a:prstGeom prst="rect">
            <a:avLst/>
          </a:prstGeom>
          <a:ln w="12700"/>
        </p:spPr>
      </p:pic>
      <p:pic>
        <p:nvPicPr>
          <p:cNvPr id="446" name="image26.png" descr="image2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427" y="3817520"/>
            <a:ext cx="2352675" cy="3040480"/>
          </a:xfrm>
          <a:prstGeom prst="rect">
            <a:avLst/>
          </a:prstGeom>
          <a:ln w="12700"/>
        </p:spPr>
      </p:pic>
      <p:grpSp>
        <p:nvGrpSpPr>
          <p:cNvPr id="455" name="تجميع"/>
          <p:cNvGrpSpPr/>
          <p:nvPr/>
        </p:nvGrpSpPr>
        <p:grpSpPr>
          <a:xfrm>
            <a:off x="4416036" y="72891"/>
            <a:ext cx="3131776" cy="1381261"/>
            <a:chOff x="0" y="0"/>
            <a:chExt cx="2348830" cy="1035945"/>
          </a:xfrm>
        </p:grpSpPr>
        <p:grpSp>
          <p:nvGrpSpPr>
            <p:cNvPr id="453" name="تجميع"/>
            <p:cNvGrpSpPr/>
            <p:nvPr/>
          </p:nvGrpSpPr>
          <p:grpSpPr>
            <a:xfrm>
              <a:off x="0" y="-1"/>
              <a:ext cx="2034171" cy="1035947"/>
              <a:chOff x="0" y="0"/>
              <a:chExt cx="2034171" cy="1035945"/>
            </a:xfrm>
          </p:grpSpPr>
          <p:sp>
            <p:nvSpPr>
              <p:cNvPr id="447" name="شكل"/>
              <p:cNvSpPr/>
              <p:nvPr/>
            </p:nvSpPr>
            <p:spPr>
              <a:xfrm>
                <a:off x="0" y="494853"/>
                <a:ext cx="484684" cy="253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62" h="21600" extrusionOk="0">
                    <a:moveTo>
                      <a:pt x="283" y="6713"/>
                    </a:moveTo>
                    <a:lnTo>
                      <a:pt x="21558" y="0"/>
                    </a:lnTo>
                    <a:cubicBezTo>
                      <a:pt x="21502" y="5470"/>
                      <a:pt x="21600" y="8825"/>
                      <a:pt x="21544" y="14295"/>
                    </a:cubicBezTo>
                    <a:lnTo>
                      <a:pt x="0" y="21600"/>
                    </a:lnTo>
                    <a:cubicBezTo>
                      <a:pt x="0" y="17072"/>
                      <a:pt x="283" y="11241"/>
                      <a:pt x="283" y="6713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609585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1600"/>
              </a:p>
            </p:txBody>
          </p:sp>
          <p:sp>
            <p:nvSpPr>
              <p:cNvPr id="448" name="شكل"/>
              <p:cNvSpPr/>
              <p:nvPr/>
            </p:nvSpPr>
            <p:spPr>
              <a:xfrm>
                <a:off x="4083" y="367760"/>
                <a:ext cx="1214766" cy="3192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7" y="14008"/>
                    </a:moveTo>
                    <a:lnTo>
                      <a:pt x="21600" y="0"/>
                    </a:lnTo>
                    <a:cubicBezTo>
                      <a:pt x="21578" y="1069"/>
                      <a:pt x="21488" y="428"/>
                      <a:pt x="21466" y="1497"/>
                    </a:cubicBezTo>
                    <a:cubicBezTo>
                      <a:pt x="15697" y="4812"/>
                      <a:pt x="8586" y="9945"/>
                      <a:pt x="0" y="21600"/>
                    </a:cubicBezTo>
                    <a:cubicBezTo>
                      <a:pt x="22" y="19283"/>
                      <a:pt x="45" y="16325"/>
                      <a:pt x="67" y="1400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82000">
                    <a:srgbClr val="FFFFFF">
                      <a:alpha val="54000"/>
                    </a:srgbClr>
                  </a:gs>
                </a:gsLst>
                <a:lin ang="6000000" scaled="0"/>
              </a:gradFill>
              <a:ln w="25400" cap="flat">
                <a:noFill/>
                <a:round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609585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1600"/>
              </a:p>
            </p:txBody>
          </p:sp>
          <p:sp>
            <p:nvSpPr>
              <p:cNvPr id="449" name="شكل"/>
              <p:cNvSpPr/>
              <p:nvPr/>
            </p:nvSpPr>
            <p:spPr>
              <a:xfrm>
                <a:off x="57708" y="409997"/>
                <a:ext cx="478329" cy="1664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62" h="21600" extrusionOk="0">
                    <a:moveTo>
                      <a:pt x="0" y="10240"/>
                    </a:moveTo>
                    <a:lnTo>
                      <a:pt x="21558" y="0"/>
                    </a:lnTo>
                    <a:cubicBezTo>
                      <a:pt x="21501" y="8344"/>
                      <a:pt x="21600" y="13256"/>
                      <a:pt x="21543" y="21600"/>
                    </a:cubicBezTo>
                    <a:lnTo>
                      <a:pt x="0" y="10240"/>
                    </a:ln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609585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1600"/>
              </a:p>
            </p:txBody>
          </p:sp>
          <p:sp>
            <p:nvSpPr>
              <p:cNvPr id="450" name="شكل"/>
              <p:cNvSpPr/>
              <p:nvPr/>
            </p:nvSpPr>
            <p:spPr>
              <a:xfrm>
                <a:off x="464338" y="112682"/>
                <a:ext cx="1569834" cy="9232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85" h="21600" extrusionOk="0">
                    <a:moveTo>
                      <a:pt x="0" y="6250"/>
                    </a:moveTo>
                    <a:lnTo>
                      <a:pt x="21579" y="0"/>
                    </a:lnTo>
                    <a:cubicBezTo>
                      <a:pt x="21558" y="7185"/>
                      <a:pt x="21600" y="14370"/>
                      <a:pt x="21579" y="21555"/>
                    </a:cubicBezTo>
                    <a:lnTo>
                      <a:pt x="63" y="21600"/>
                    </a:lnTo>
                    <a:cubicBezTo>
                      <a:pt x="42" y="17039"/>
                      <a:pt x="21" y="10811"/>
                      <a:pt x="0" y="6250"/>
                    </a:cubicBezTo>
                    <a:close/>
                  </a:path>
                </a:pathLst>
              </a:custGeom>
              <a:solidFill>
                <a:srgbClr val="CBC9BD">
                  <a:alpha val="82000"/>
                </a:srgbClr>
              </a:solidFill>
              <a:ln w="9525" cap="flat">
                <a:solidFill>
                  <a:srgbClr val="258F9E"/>
                </a:solidFill>
                <a:prstDash val="solid"/>
                <a:round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451" name="شكل"/>
              <p:cNvSpPr/>
              <p:nvPr/>
            </p:nvSpPr>
            <p:spPr>
              <a:xfrm>
                <a:off x="55719" y="0"/>
                <a:ext cx="1887676" cy="4936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3" y="13945"/>
                    </a:moveTo>
                    <a:lnTo>
                      <a:pt x="21600" y="0"/>
                    </a:lnTo>
                    <a:cubicBezTo>
                      <a:pt x="21586" y="2813"/>
                      <a:pt x="21571" y="4588"/>
                      <a:pt x="21557" y="7400"/>
                    </a:cubicBezTo>
                    <a:lnTo>
                      <a:pt x="0" y="21600"/>
                    </a:lnTo>
                    <a:cubicBezTo>
                      <a:pt x="0" y="19272"/>
                      <a:pt x="73" y="16273"/>
                      <a:pt x="73" y="13945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>
                <a:noFill/>
                <a:round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609585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1600"/>
              </a:p>
            </p:txBody>
          </p:sp>
          <p:sp>
            <p:nvSpPr>
              <p:cNvPr id="452" name="شكل"/>
              <p:cNvSpPr/>
              <p:nvPr/>
            </p:nvSpPr>
            <p:spPr>
              <a:xfrm>
                <a:off x="59852" y="107495"/>
                <a:ext cx="1219363" cy="3192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7" y="14268"/>
                    </a:moveTo>
                    <a:lnTo>
                      <a:pt x="21600" y="0"/>
                    </a:lnTo>
                    <a:cubicBezTo>
                      <a:pt x="21578" y="1069"/>
                      <a:pt x="21489" y="428"/>
                      <a:pt x="21466" y="1497"/>
                    </a:cubicBezTo>
                    <a:cubicBezTo>
                      <a:pt x="15719" y="4812"/>
                      <a:pt x="8554" y="9945"/>
                      <a:pt x="0" y="21600"/>
                    </a:cubicBezTo>
                    <a:cubicBezTo>
                      <a:pt x="22" y="19283"/>
                      <a:pt x="45" y="16585"/>
                      <a:pt x="67" y="1426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61000">
                    <a:srgbClr val="FFFFFF">
                      <a:alpha val="66000"/>
                    </a:srgbClr>
                  </a:gs>
                </a:gsLst>
                <a:lin ang="6000000" scaled="0"/>
              </a:gradFill>
              <a:ln w="25400" cap="flat">
                <a:noFill/>
                <a:round/>
              </a:ln>
              <a:effectLst/>
            </p:spPr>
            <p:txBody>
              <a:bodyPr wrap="square" lIns="0" tIns="0" rIns="0" bIns="0" numCol="1" anchor="ctr">
                <a:noAutofit/>
              </a:bodyPr>
              <a:lstStyle/>
              <a:p>
                <a:pPr defTabSz="609585">
                  <a:defRPr sz="1200">
                    <a:uFillTx/>
                    <a:latin typeface="Helvetica"/>
                    <a:ea typeface="Helvetica"/>
                    <a:cs typeface="Helvetica"/>
                    <a:sym typeface="Helvetica"/>
                  </a:defRPr>
                </a:pPr>
                <a:endParaRPr sz="1600"/>
              </a:p>
            </p:txBody>
          </p:sp>
        </p:grpSp>
        <p:sp>
          <p:nvSpPr>
            <p:cNvPr id="454" name="مراجعة"/>
            <p:cNvSpPr txBox="1"/>
            <p:nvPr/>
          </p:nvSpPr>
          <p:spPr>
            <a:xfrm>
              <a:off x="675939" y="275103"/>
              <a:ext cx="1672893" cy="74252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67733" tIns="67733" rIns="67733" bIns="67733" numCol="1" anchor="ctr">
              <a:noAutofit/>
            </a:bodyPr>
            <a:lstStyle>
              <a:lvl1pPr rtl="0">
                <a:defRPr sz="4200">
                  <a:latin typeface="Farah Regular"/>
                  <a:ea typeface="Farah Regular"/>
                  <a:cs typeface="Farah Regular"/>
                  <a:sym typeface="Farah Regular"/>
                </a:defRPr>
              </a:lvl1pPr>
            </a:lstStyle>
            <a:p>
              <a:r>
                <a:rPr sz="5600" dirty="0"/>
                <a:t>مراجعة</a:t>
              </a:r>
            </a:p>
          </p:txBody>
        </p:sp>
      </p:grpSp>
      <p:sp>
        <p:nvSpPr>
          <p:cNvPr id="2" name="مربع نص 1"/>
          <p:cNvSpPr txBox="1"/>
          <p:nvPr/>
        </p:nvSpPr>
        <p:spPr>
          <a:xfrm>
            <a:off x="2933117" y="1759351"/>
            <a:ext cx="6002216" cy="875453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7733" tIns="67733" rIns="67733" bIns="67733" numCol="1" spcCol="38100" rtlCol="0" anchor="ctr">
            <a:spAutoFit/>
          </a:bodyPr>
          <a:lstStyle/>
          <a:p>
            <a:pPr algn="ctr" defTabSz="1219170" rtl="1" hangingPunct="0"/>
            <a:r>
              <a:rPr lang="ar-EG" sz="48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sym typeface="Calibri"/>
              </a:rPr>
              <a:t>أهم أحداث القصة</a:t>
            </a:r>
            <a:r>
              <a:rPr lang="ar-EG" sz="4800" dirty="0"/>
              <a:t>:</a:t>
            </a:r>
            <a:r>
              <a:rPr lang="ar-AE" sz="48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sym typeface="Calibri"/>
              </a:rPr>
              <a:t>                 </a:t>
            </a:r>
            <a:endParaRPr lang="en-US" sz="480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sym typeface="Calibri"/>
            </a:endParaRPr>
          </a:p>
        </p:txBody>
      </p:sp>
      <p:grpSp>
        <p:nvGrpSpPr>
          <p:cNvPr id="17" name="تجميع"/>
          <p:cNvGrpSpPr/>
          <p:nvPr/>
        </p:nvGrpSpPr>
        <p:grpSpPr>
          <a:xfrm>
            <a:off x="7553129" y="587943"/>
            <a:ext cx="4536543" cy="522206"/>
            <a:chOff x="-3118" y="15366"/>
            <a:chExt cx="3402405" cy="391653"/>
          </a:xfrm>
        </p:grpSpPr>
        <p:sp>
          <p:nvSpPr>
            <p:cNvPr id="18" name="شكل"/>
            <p:cNvSpPr/>
            <p:nvPr/>
          </p:nvSpPr>
          <p:spPr>
            <a:xfrm rot="10800000">
              <a:off x="-3118" y="26220"/>
              <a:ext cx="3402405" cy="3807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0391" y="0"/>
                  </a:lnTo>
                  <a:lnTo>
                    <a:pt x="21600" y="10800"/>
                  </a:lnTo>
                  <a:lnTo>
                    <a:pt x="20391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BFBFBF"/>
            </a:solidFill>
            <a:ln w="12700" cap="flat">
              <a:noFill/>
              <a:miter lim="400000"/>
            </a:ln>
            <a:effectLst>
              <a:outerShdw blurRad="50800" dist="114300" dir="5400000" rotWithShape="0">
                <a:srgbClr val="000000">
                  <a:alpha val="40000"/>
                </a:srgbClr>
              </a:outerShdw>
            </a:effectLst>
          </p:spPr>
          <p:txBody>
            <a:bodyPr wrap="square" lIns="60959" tIns="60959" rIns="60959" bIns="60959" numCol="1" anchor="ctr">
              <a:noAutofit/>
            </a:bodyPr>
            <a:lstStyle/>
            <a:p>
              <a:pPr algn="ctr" rtl="0">
                <a:defRPr sz="1100">
                  <a:solidFill>
                    <a:srgbClr val="FFFFFF"/>
                  </a:solidFill>
                </a:defRPr>
              </a:pPr>
              <a:endParaRPr sz="1467"/>
            </a:p>
          </p:txBody>
        </p:sp>
        <p:sp>
          <p:nvSpPr>
            <p:cNvPr id="19" name="مراحل الدرس"/>
            <p:cNvSpPr/>
            <p:nvPr/>
          </p:nvSpPr>
          <p:spPr>
            <a:xfrm>
              <a:off x="547691" y="15366"/>
              <a:ext cx="2382539" cy="37707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>
              <a:outerShdw blurRad="50800" dist="38100" dir="5400000" rotWithShape="0">
                <a:srgbClr val="000000">
                  <a:alpha val="40000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800" b="1">
                  <a:solidFill>
                    <a:srgbClr val="FFFFFF"/>
                  </a:solidFill>
                </a:defRPr>
              </a:lvl1pPr>
            </a:lstStyle>
            <a:p>
              <a:pPr rtl="0">
                <a:defRPr/>
              </a:pPr>
              <a:r>
                <a:rPr lang="ar-AE" sz="2667" dirty="0"/>
                <a:t>ملخص الدرس </a:t>
              </a:r>
              <a:endParaRPr sz="2667" dirty="0"/>
            </a:p>
          </p:txBody>
        </p:sp>
      </p:grpSp>
      <p:sp>
        <p:nvSpPr>
          <p:cNvPr id="20" name="مربع نص 1"/>
          <p:cNvSpPr txBox="1"/>
          <p:nvPr/>
        </p:nvSpPr>
        <p:spPr>
          <a:xfrm>
            <a:off x="3097724" y="3026096"/>
            <a:ext cx="6290351" cy="752342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7733" tIns="67733" rIns="67733" bIns="67733" numCol="1" spcCol="38100" rtlCol="0" anchor="ctr">
            <a:spAutoFit/>
          </a:bodyPr>
          <a:lstStyle/>
          <a:p>
            <a:pPr algn="r"/>
            <a:r>
              <a:rPr lang="ar-EG" sz="4000" b="1" dirty="0">
                <a:solidFill>
                  <a:schemeClr val="bg1"/>
                </a:solidFill>
              </a:rPr>
              <a:t>قِصَّةُ نَجَاحِ الْكَاتِبَةِ جُوَانْ كَاثْلِينْ .</a:t>
            </a:r>
          </a:p>
        </p:txBody>
      </p:sp>
      <p:sp>
        <p:nvSpPr>
          <p:cNvPr id="21" name="مربع نص 1"/>
          <p:cNvSpPr txBox="1"/>
          <p:nvPr/>
        </p:nvSpPr>
        <p:spPr>
          <a:xfrm>
            <a:off x="2566062" y="4149181"/>
            <a:ext cx="7111191" cy="752342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7733" tIns="67733" rIns="67733" bIns="67733" numCol="1" spcCol="38100" rtlCol="0" anchor="ctr">
            <a:spAutoFit/>
          </a:bodyPr>
          <a:lstStyle/>
          <a:p>
            <a:pPr lvl="0" algn="r"/>
            <a:r>
              <a:rPr lang="ar-EG" sz="4000" b="1" dirty="0">
                <a:solidFill>
                  <a:schemeClr val="bg1"/>
                </a:solidFill>
              </a:rPr>
              <a:t>حَيَاةُ الْكَاتِبَةِ وَ تَطَوُّرَاتُ النَّجَاحِ .</a:t>
            </a:r>
          </a:p>
        </p:txBody>
      </p:sp>
      <p:sp>
        <p:nvSpPr>
          <p:cNvPr id="22" name="مربع نص 1"/>
          <p:cNvSpPr txBox="1"/>
          <p:nvPr/>
        </p:nvSpPr>
        <p:spPr>
          <a:xfrm>
            <a:off x="2565102" y="5027407"/>
            <a:ext cx="7111191" cy="136789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7733" tIns="67733" rIns="67733" bIns="67733" numCol="1" spcCol="38100" rtlCol="0" anchor="ctr">
            <a:spAutoFit/>
          </a:bodyPr>
          <a:lstStyle/>
          <a:p>
            <a:pPr algn="r"/>
            <a:r>
              <a:rPr lang="ar-EG" sz="4000" b="1" dirty="0">
                <a:solidFill>
                  <a:schemeClr val="bg1"/>
                </a:solidFill>
              </a:rPr>
              <a:t>إِصْرَارُ الْكَاتِبَةِ وَعَدَمُ اسْتِسْلَامِهَا جَعْلَهَا مِنْ أَشْهَرِ الْكِتَابِ فِي الْعَالَمِ.</a:t>
            </a:r>
          </a:p>
        </p:txBody>
      </p:sp>
      <p:grpSp>
        <p:nvGrpSpPr>
          <p:cNvPr id="3" name="تجميع">
            <a:extLst>
              <a:ext uri="{FF2B5EF4-FFF2-40B4-BE49-F238E27FC236}">
                <a16:creationId xmlns:a16="http://schemas.microsoft.com/office/drawing/2014/main" id="{28495E70-04CF-1D8F-245C-FF3DABE6E0A2}"/>
              </a:ext>
            </a:extLst>
          </p:cNvPr>
          <p:cNvGrpSpPr/>
          <p:nvPr/>
        </p:nvGrpSpPr>
        <p:grpSpPr>
          <a:xfrm rot="10800000">
            <a:off x="102328" y="755079"/>
            <a:ext cx="3573982" cy="522206"/>
            <a:chOff x="-3118" y="15366"/>
            <a:chExt cx="3402405" cy="391653"/>
          </a:xfrm>
        </p:grpSpPr>
        <p:sp>
          <p:nvSpPr>
            <p:cNvPr id="4" name="شكل">
              <a:extLst>
                <a:ext uri="{FF2B5EF4-FFF2-40B4-BE49-F238E27FC236}">
                  <a16:creationId xmlns:a16="http://schemas.microsoft.com/office/drawing/2014/main" id="{B5F79BB2-FD2C-BA00-84C0-C5CB1DFEABD2}"/>
                </a:ext>
              </a:extLst>
            </p:cNvPr>
            <p:cNvSpPr/>
            <p:nvPr/>
          </p:nvSpPr>
          <p:spPr>
            <a:xfrm rot="10800000">
              <a:off x="-3118" y="26220"/>
              <a:ext cx="3402405" cy="3807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0391" y="0"/>
                  </a:lnTo>
                  <a:lnTo>
                    <a:pt x="21600" y="10800"/>
                  </a:lnTo>
                  <a:lnTo>
                    <a:pt x="20391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BFBFBF"/>
            </a:solidFill>
            <a:ln w="12700" cap="flat">
              <a:noFill/>
              <a:miter lim="400000"/>
            </a:ln>
            <a:effectLst>
              <a:outerShdw blurRad="50800" dist="114300" dir="5400000" rotWithShape="0">
                <a:srgbClr val="000000">
                  <a:alpha val="40000"/>
                </a:srgbClr>
              </a:outerShdw>
            </a:effectLst>
          </p:spPr>
          <p:txBody>
            <a:bodyPr wrap="square" lIns="60959" tIns="60959" rIns="60959" bIns="60959" numCol="1" anchor="ctr">
              <a:noAutofit/>
            </a:bodyPr>
            <a:lstStyle/>
            <a:p>
              <a:pPr algn="ctr" rtl="0">
                <a:defRPr sz="1100">
                  <a:solidFill>
                    <a:srgbClr val="FFFFFF"/>
                  </a:solidFill>
                </a:defRPr>
              </a:pPr>
              <a:endParaRPr sz="1467"/>
            </a:p>
          </p:txBody>
        </p:sp>
        <p:sp>
          <p:nvSpPr>
            <p:cNvPr id="5" name="مراحل الدرس">
              <a:extLst>
                <a:ext uri="{FF2B5EF4-FFF2-40B4-BE49-F238E27FC236}">
                  <a16:creationId xmlns:a16="http://schemas.microsoft.com/office/drawing/2014/main" id="{B5DDBBCD-2BF3-F006-7E62-F35BBCCD0BD1}"/>
                </a:ext>
              </a:extLst>
            </p:cNvPr>
            <p:cNvSpPr/>
            <p:nvPr/>
          </p:nvSpPr>
          <p:spPr>
            <a:xfrm>
              <a:off x="547691" y="15366"/>
              <a:ext cx="2382539" cy="37707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>
              <a:outerShdw blurRad="50800" dist="38100" dir="5400000" rotWithShape="0">
                <a:srgbClr val="000000">
                  <a:alpha val="40000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1800" b="1">
                  <a:solidFill>
                    <a:srgbClr val="FFFFFF"/>
                  </a:solidFill>
                </a:defRPr>
              </a:lvl1pPr>
            </a:lstStyle>
            <a:p>
              <a:pPr rtl="0">
                <a:defRPr/>
              </a:pPr>
              <a:endParaRPr sz="2667" dirty="0"/>
            </a:p>
          </p:txBody>
        </p:sp>
      </p:grpSp>
      <p:sp>
        <p:nvSpPr>
          <p:cNvPr id="6" name="مربع نص 5">
            <a:extLst>
              <a:ext uri="{FF2B5EF4-FFF2-40B4-BE49-F238E27FC236}">
                <a16:creationId xmlns:a16="http://schemas.microsoft.com/office/drawing/2014/main" id="{EAB90E71-6F44-7E1C-0C63-C1DE1F128968}"/>
              </a:ext>
            </a:extLst>
          </p:cNvPr>
          <p:cNvSpPr txBox="1"/>
          <p:nvPr/>
        </p:nvSpPr>
        <p:spPr>
          <a:xfrm>
            <a:off x="340032" y="774521"/>
            <a:ext cx="2593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2800" dirty="0">
                <a:solidFill>
                  <a:schemeClr val="bg1"/>
                </a:solidFill>
              </a:rPr>
              <a:t>تذكرة خروج 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00">
        <p:dissolve/>
      </p:transition>
    </mc:Choice>
    <mc:Fallback xmlns="" xmlns:m="http://schemas.openxmlformats.org/officeDocument/2006/math" xmlns:a14="http://schemas.microsoft.com/office/drawing/2010/main">
      <p:transition spd="fast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مربع نص 9"/>
          <p:cNvSpPr txBox="1">
            <a:spLocks noChangeArrowheads="1"/>
          </p:cNvSpPr>
          <p:nvPr/>
        </p:nvSpPr>
        <p:spPr bwMode="auto">
          <a:xfrm>
            <a:off x="4458065" y="4310810"/>
            <a:ext cx="1690687" cy="553998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>
            <a:lvl1pPr algn="r" defTabSz="685800" rtl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algn="r" defTabSz="685800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algn="r" defTabSz="685800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algn="r" defTabSz="685800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algn="r" defTabSz="685800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AE" altLang="en-US" sz="3000" b="1" dirty="0">
                <a:solidFill>
                  <a:srgbClr val="FF0000"/>
                </a:solidFill>
                <a:latin typeface="Microsoft Uighur" panose="02000000000000000000" pitchFamily="2" charset="-78"/>
                <a:cs typeface="Microsoft Uighur" panose="02000000000000000000" pitchFamily="2" charset="-78"/>
              </a:rPr>
              <a:t>أحتاج لمساعدة</a:t>
            </a:r>
            <a:endParaRPr lang="en-US" altLang="en-US" sz="3000" b="1" dirty="0">
              <a:solidFill>
                <a:srgbClr val="FF0000"/>
              </a:solidFill>
              <a:latin typeface="Microsoft Uighur" panose="02000000000000000000" pitchFamily="2" charset="-78"/>
              <a:cs typeface="Microsoft Uighur" panose="02000000000000000000" pitchFamily="2" charset="-78"/>
            </a:endParaRPr>
          </a:p>
        </p:txBody>
      </p:sp>
      <p:sp>
        <p:nvSpPr>
          <p:cNvPr id="26629" name="مربع نص 11"/>
          <p:cNvSpPr txBox="1">
            <a:spLocks noChangeArrowheads="1"/>
          </p:cNvSpPr>
          <p:nvPr/>
        </p:nvSpPr>
        <p:spPr bwMode="auto">
          <a:xfrm>
            <a:off x="7225509" y="4097321"/>
            <a:ext cx="1570037" cy="553998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>
            <a:spAutoFit/>
          </a:bodyPr>
          <a:lstStyle>
            <a:lvl1pPr algn="r" defTabSz="685800" rtl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algn="r" defTabSz="685800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algn="r" defTabSz="685800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algn="r" defTabSz="685800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algn="r" defTabSz="685800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AE" altLang="en-US" sz="3000" b="1" dirty="0">
                <a:solidFill>
                  <a:srgbClr val="FF0000"/>
                </a:solidFill>
                <a:latin typeface="Microsoft Uighur" panose="02000000000000000000" pitchFamily="2" charset="-78"/>
                <a:cs typeface="Microsoft Uighur" panose="02000000000000000000" pitchFamily="2" charset="-78"/>
              </a:rPr>
              <a:t>لم أفهم الدرس </a:t>
            </a:r>
            <a:endParaRPr lang="en-US" altLang="en-US" sz="3000" b="1" dirty="0">
              <a:solidFill>
                <a:srgbClr val="FF0000"/>
              </a:solidFill>
              <a:latin typeface="Microsoft Uighur" panose="02000000000000000000" pitchFamily="2" charset="-78"/>
              <a:cs typeface="Microsoft Uighur" panose="02000000000000000000" pitchFamily="2" charset="-78"/>
            </a:endParaRPr>
          </a:p>
        </p:txBody>
      </p:sp>
      <p:sp>
        <p:nvSpPr>
          <p:cNvPr id="26630" name="مربع نص 12"/>
          <p:cNvSpPr txBox="1">
            <a:spLocks noChangeArrowheads="1"/>
          </p:cNvSpPr>
          <p:nvPr/>
        </p:nvSpPr>
        <p:spPr bwMode="auto">
          <a:xfrm>
            <a:off x="1909763" y="4374320"/>
            <a:ext cx="1568450" cy="553998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>
            <a:spAutoFit/>
          </a:bodyPr>
          <a:lstStyle>
            <a:lvl1pPr algn="r" defTabSz="685800" rtl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algn="r" defTabSz="685800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algn="r" defTabSz="685800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algn="r" defTabSz="685800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algn="r" defTabSz="685800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ar-AE" altLang="en-US" sz="3000" b="1" dirty="0">
                <a:solidFill>
                  <a:srgbClr val="FF0000"/>
                </a:solidFill>
                <a:latin typeface="Microsoft Uighur" panose="02000000000000000000" pitchFamily="2" charset="-78"/>
                <a:cs typeface="Microsoft Uighur" panose="02000000000000000000" pitchFamily="2" charset="-78"/>
              </a:rPr>
              <a:t>فهمت الدرس </a:t>
            </a:r>
            <a:endParaRPr lang="en-US" altLang="en-US" sz="3000" b="1" dirty="0">
              <a:solidFill>
                <a:srgbClr val="FF0000"/>
              </a:solidFill>
              <a:latin typeface="Microsoft Uighur" panose="02000000000000000000" pitchFamily="2" charset="-78"/>
              <a:cs typeface="Microsoft Uighur" panose="02000000000000000000" pitchFamily="2" charset="-78"/>
            </a:endParaRPr>
          </a:p>
        </p:txBody>
      </p:sp>
      <p:sp>
        <p:nvSpPr>
          <p:cNvPr id="26631" name="مربع نص 8"/>
          <p:cNvSpPr txBox="1">
            <a:spLocks noChangeArrowheads="1"/>
          </p:cNvSpPr>
          <p:nvPr/>
        </p:nvSpPr>
        <p:spPr bwMode="auto">
          <a:xfrm>
            <a:off x="2728089" y="1810980"/>
            <a:ext cx="349250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defTabSz="685800" rtl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algn="r" defTabSz="685800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algn="r" defTabSz="685800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algn="r" defTabSz="685800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algn="r" defTabSz="685800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500" b="1" dirty="0">
                <a:solidFill>
                  <a:srgbClr val="FF0000"/>
                </a:solidFill>
                <a:latin typeface="Microsoft Uighur" panose="02000000000000000000" pitchFamily="2" charset="-78"/>
                <a:cs typeface="Microsoft Uighur" panose="02000000000000000000" pitchFamily="2" charset="-78"/>
              </a:rPr>
              <a:t>1</a:t>
            </a:r>
          </a:p>
        </p:txBody>
      </p:sp>
      <p:sp>
        <p:nvSpPr>
          <p:cNvPr id="26632" name="مربع نص 10"/>
          <p:cNvSpPr txBox="1">
            <a:spLocks noChangeArrowheads="1"/>
          </p:cNvSpPr>
          <p:nvPr/>
        </p:nvSpPr>
        <p:spPr bwMode="auto">
          <a:xfrm>
            <a:off x="5269852" y="1682146"/>
            <a:ext cx="251764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defTabSz="685800" rtl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algn="r" defTabSz="685800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algn="r" defTabSz="685800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algn="r" defTabSz="685800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algn="r" defTabSz="685800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500" b="1" dirty="0">
                <a:solidFill>
                  <a:srgbClr val="FF0000"/>
                </a:solidFill>
                <a:latin typeface="Microsoft Uighur" panose="02000000000000000000" pitchFamily="2" charset="-78"/>
                <a:cs typeface="Microsoft Uighur" panose="02000000000000000000" pitchFamily="2" charset="-78"/>
              </a:rPr>
              <a:t>2</a:t>
            </a:r>
          </a:p>
        </p:txBody>
      </p:sp>
      <p:sp>
        <p:nvSpPr>
          <p:cNvPr id="26633" name="مربع نص 13"/>
          <p:cNvSpPr txBox="1">
            <a:spLocks noChangeArrowheads="1"/>
          </p:cNvSpPr>
          <p:nvPr/>
        </p:nvSpPr>
        <p:spPr bwMode="auto">
          <a:xfrm>
            <a:off x="7602539" y="1765434"/>
            <a:ext cx="350837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defTabSz="685800" rtl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algn="r" defTabSz="685800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algn="r" defTabSz="685800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algn="r" defTabSz="685800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algn="r" defTabSz="685800" rtl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500" b="1" dirty="0">
                <a:solidFill>
                  <a:srgbClr val="FF0000"/>
                </a:solidFill>
                <a:latin typeface="Microsoft Uighur" panose="02000000000000000000" pitchFamily="2" charset="-78"/>
                <a:cs typeface="Microsoft Uighur" panose="02000000000000000000" pitchFamily="2" charset="-78"/>
              </a:rPr>
              <a:t>3</a:t>
            </a:r>
          </a:p>
        </p:txBody>
      </p:sp>
      <p:pic>
        <p:nvPicPr>
          <p:cNvPr id="26635" name="Picture 2" descr="Smile Fase GIFs | Teno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9740" y="2683584"/>
            <a:ext cx="1597025" cy="159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6" name="Picture 4" descr="Sad Emoji GIFs | Tenor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0402" y="2432848"/>
            <a:ext cx="1627187" cy="162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7" name="Picture 6" descr="Emoji Confused GIF - Emoji Confused Question - Discover &amp; Share GIF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862" y="2316167"/>
            <a:ext cx="1860550" cy="186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مربع نص 2">
            <a:extLst>
              <a:ext uri="{FF2B5EF4-FFF2-40B4-BE49-F238E27FC236}">
                <a16:creationId xmlns:a16="http://schemas.microsoft.com/office/drawing/2014/main" id="{DC481A7B-0C96-403C-BF31-762897AB0C24}"/>
              </a:ext>
            </a:extLst>
          </p:cNvPr>
          <p:cNvSpPr txBox="1"/>
          <p:nvPr/>
        </p:nvSpPr>
        <p:spPr>
          <a:xfrm>
            <a:off x="2215514" y="-38645"/>
            <a:ext cx="7866476" cy="175432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r"/>
            <a:r>
              <a:rPr lang="ar-AE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Uighur" panose="02000000000000000000" pitchFamily="2" charset="-78"/>
                <a:cs typeface="Microsoft Uighur" panose="02000000000000000000" pitchFamily="2" charset="-78"/>
              </a:rPr>
              <a:t>التَّقْيِيمُ الذَّاتِيُّ :قَيِّمُ مَدَى فَهْمِكَ لِلدَّرْسِ بِكِتَابَةِ رَقْمٍ يُعَبِّرُ عَنْ شُعُورِكَ..</a:t>
            </a:r>
            <a:endParaRPr lang="en-US" sz="3600" b="1" dirty="0">
              <a:solidFill>
                <a:srgbClr val="002060"/>
              </a:solidFill>
              <a:latin typeface="Microsoft Uighur" panose="02000000000000000000" pitchFamily="2" charset="-78"/>
              <a:cs typeface="Microsoft Uighur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0935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5" y="138112"/>
            <a:ext cx="11587163" cy="32766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5" y="3414713"/>
            <a:ext cx="11587163" cy="33147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043238" y="500063"/>
            <a:ext cx="8272463" cy="46166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r"/>
            <a:r>
              <a:rPr lang="ar-SA" sz="2400" b="1" dirty="0">
                <a:solidFill>
                  <a:srgbClr val="FF0000"/>
                </a:solidFill>
              </a:rPr>
              <a:t>لأنَّهم كانوا لا يريدون أن يجازفوا بسمعتهم من أجل كاتبة مجهولة تدَّعي الموهبة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00538" y="1314747"/>
            <a:ext cx="7015163" cy="46166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r"/>
            <a:r>
              <a:rPr lang="ar-SA" sz="2400" b="1" dirty="0">
                <a:solidFill>
                  <a:srgbClr val="FF0000"/>
                </a:solidFill>
              </a:rPr>
              <a:t>لأنَّها كانت تروي لهم القصص الخيالية في أوقات الغداء في المدرسة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9588" y="2129431"/>
            <a:ext cx="3186113" cy="46166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r"/>
            <a:r>
              <a:rPr lang="ar-SA" sz="2400" b="1" dirty="0">
                <a:solidFill>
                  <a:srgbClr val="FF0000"/>
                </a:solidFill>
              </a:rPr>
              <a:t>في مدينة بورتو في البرتغال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57364" y="2953048"/>
            <a:ext cx="9672638" cy="46166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r"/>
            <a:r>
              <a:rPr lang="ar-SA" sz="2400" b="1" dirty="0">
                <a:solidFill>
                  <a:srgbClr val="FF0000"/>
                </a:solidFill>
              </a:rPr>
              <a:t>لأنَّ ابنة صاحب دار النشر الصغيرة  أُعجبت بالرواية و طلبت من والدها باقي أجزاء الرواية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300538" y="3876378"/>
            <a:ext cx="7129463" cy="46166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r"/>
            <a:r>
              <a:rPr lang="ar-SA" sz="2400" b="1" dirty="0">
                <a:solidFill>
                  <a:srgbClr val="FF0000"/>
                </a:solidFill>
              </a:rPr>
              <a:t>تنصحهم بالتركيز في العمل و استغلال الإمكانات المُتاحة لإنجاز الهدف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3700" y="4742558"/>
            <a:ext cx="4686301" cy="46166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r"/>
            <a:r>
              <a:rPr lang="ar-SA" sz="2400" b="1" dirty="0">
                <a:solidFill>
                  <a:srgbClr val="FF0000"/>
                </a:solidFill>
              </a:rPr>
              <a:t>خوفًا من عزوف الجُمهور عن شراء الرواية 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014537" y="5406033"/>
            <a:ext cx="3143251" cy="46166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r"/>
            <a:r>
              <a:rPr lang="ar-SA" sz="2400" b="1" dirty="0">
                <a:solidFill>
                  <a:srgbClr val="FF0000"/>
                </a:solidFill>
              </a:rPr>
              <a:t>تُرجمت إلى خمسٍ و ستين لغةً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500438" y="6132463"/>
            <a:ext cx="1657350" cy="46166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rtlCol="1">
            <a:spAutoFit/>
          </a:bodyPr>
          <a:lstStyle/>
          <a:p>
            <a:pPr algn="r"/>
            <a:r>
              <a:rPr lang="ar-SA" sz="2400" b="1" dirty="0">
                <a:solidFill>
                  <a:srgbClr val="FF0000"/>
                </a:solidFill>
              </a:rPr>
              <a:t>رواية عالميّة </a:t>
            </a:r>
          </a:p>
        </p:txBody>
      </p:sp>
    </p:spTree>
    <p:extLst>
      <p:ext uri="{BB962C8B-B14F-4D97-AF65-F5344CB8AC3E}">
        <p14:creationId xmlns:p14="http://schemas.microsoft.com/office/powerpoint/2010/main" val="4191604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19301</TotalTime>
  <Words>494</Words>
  <Application>Microsoft Office PowerPoint</Application>
  <PresentationFormat>شاشة عريضة</PresentationFormat>
  <Paragraphs>84</Paragraphs>
  <Slides>20</Slides>
  <Notes>1</Notes>
  <HiddenSlides>0</HiddenSlides>
  <MMClips>3</MMClips>
  <ScaleCrop>false</ScaleCrop>
  <HeadingPairs>
    <vt:vector size="6" baseType="variant">
      <vt:variant>
        <vt:lpstr>الخطوط المستخدمة</vt:lpstr>
      </vt:variant>
      <vt:variant>
        <vt:i4>10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20</vt:i4>
      </vt:variant>
    </vt:vector>
  </HeadingPairs>
  <TitlesOfParts>
    <vt:vector size="31" baseType="lpstr">
      <vt:lpstr>Arial</vt:lpstr>
      <vt:lpstr>Calibri</vt:lpstr>
      <vt:lpstr>Century Gothic</vt:lpstr>
      <vt:lpstr>Farah Regular</vt:lpstr>
      <vt:lpstr>Helvetica</vt:lpstr>
      <vt:lpstr>Helvetica Neue</vt:lpstr>
      <vt:lpstr>Microsoft Uighur</vt:lpstr>
      <vt:lpstr>Sakkal Majalla</vt:lpstr>
      <vt:lpstr>Simplified Arabic</vt:lpstr>
      <vt:lpstr>Wingdings 3</vt:lpstr>
      <vt:lpstr>Ion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احمد زعرور</dc:creator>
  <cp:lastModifiedBy>Mohammad Ali Altarawneh</cp:lastModifiedBy>
  <cp:revision>277</cp:revision>
  <dcterms:modified xsi:type="dcterms:W3CDTF">2023-09-10T06:03:18Z</dcterms:modified>
</cp:coreProperties>
</file>