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278" r:id="rId4"/>
    <p:sldId id="27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1912" y="-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94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59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05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12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94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417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603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95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331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41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83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A3DD3-1F5C-4B2A-9BF3-660688A995E3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A1EC1-79E2-459B-B506-2F9F1359A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364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00E071-480C-47DC-8D96-CFD894DC4F12}"/>
              </a:ext>
            </a:extLst>
          </p:cNvPr>
          <p:cNvSpPr/>
          <p:nvPr/>
        </p:nvSpPr>
        <p:spPr>
          <a:xfrm>
            <a:off x="304800" y="332367"/>
            <a:ext cx="6262255" cy="9088582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E34732A-2F70-4C2B-B49C-11FA4698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AE"/>
              <a:t>اعداد المعلمة : آمنه الخاطري</a:t>
            </a:r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B0793B7C-BED1-9EE7-0A93-C5B9C405BC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1" r="63642" b="15434"/>
          <a:stretch/>
        </p:blipFill>
        <p:spPr bwMode="auto">
          <a:xfrm>
            <a:off x="503758" y="682546"/>
            <a:ext cx="1444752" cy="730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AD38F2-CB65-26F1-7655-1826BD3D2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80" t="14357" b="22774"/>
          <a:stretch/>
        </p:blipFill>
        <p:spPr bwMode="auto">
          <a:xfrm>
            <a:off x="5113853" y="447206"/>
            <a:ext cx="758952" cy="600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0638D7-B58A-4BB9-10D3-AE1417BCD52E}"/>
              </a:ext>
            </a:extLst>
          </p:cNvPr>
          <p:cNvSpPr txBox="1"/>
          <p:nvPr/>
        </p:nvSpPr>
        <p:spPr>
          <a:xfrm>
            <a:off x="4206275" y="1108709"/>
            <a:ext cx="27177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 eaLnBrk="0" fontAlgn="base" hangingPunct="0">
              <a:tabLst>
                <a:tab pos="2743200" algn="ctr"/>
                <a:tab pos="5486400" algn="r"/>
              </a:tabLst>
            </a:pPr>
            <a:r>
              <a:rPr lang="ar-SA" sz="1100" b="1" dirty="0">
                <a:solidFill>
                  <a:prstClr val="black"/>
                </a:solidFill>
                <a:ea typeface="Times New Roman" panose="02020603050405020304" pitchFamily="18" charset="0"/>
                <a:cs typeface="Sakkal Majalla" panose="02000000000000000000" pitchFamily="2" charset="-78"/>
              </a:rPr>
              <a:t>الفرع المدرسي 1 </a:t>
            </a:r>
            <a:r>
              <a:rPr lang="ar-AE" sz="1100" b="1" dirty="0">
                <a:solidFill>
                  <a:prstClr val="black"/>
                </a:solidFill>
                <a:ea typeface="Times New Roman" panose="02020603050405020304" pitchFamily="18" charset="0"/>
                <a:cs typeface="Sakkal Majalla" panose="02000000000000000000" pitchFamily="2" charset="-78"/>
              </a:rPr>
              <a:t>نطاق 5</a:t>
            </a:r>
          </a:p>
          <a:p>
            <a:pPr algn="ctr" rtl="1" eaLnBrk="0" fontAlgn="base" hangingPunct="0">
              <a:tabLst>
                <a:tab pos="2743200" algn="ctr"/>
                <a:tab pos="5486400" algn="r"/>
              </a:tabLst>
            </a:pPr>
            <a:r>
              <a:rPr lang="ar-AE" sz="1100" b="1" dirty="0">
                <a:solidFill>
                  <a:prstClr val="black"/>
                </a:solidFill>
                <a:ea typeface="Times New Roman" panose="02020603050405020304" pitchFamily="18" charset="0"/>
                <a:cs typeface="Sakkal Majalla" panose="02000000000000000000" pitchFamily="2" charset="-78"/>
              </a:rPr>
              <a:t>روضة ومدرسة القلعة الحلقة الأولى والثانية والثالثة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23A27FE7-C0AB-46CD-B8DE-25A882764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6239" y="1580566"/>
            <a:ext cx="3903621" cy="62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8580" tIns="34291" rIns="68580" bIns="3429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685783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kkal Majalla" panose="02000000000000000000" pitchFamily="2" charset="-78"/>
                <a:ea typeface="Times New Roman" pitchFamily="18" charset="0"/>
                <a:cs typeface="Sakkal Majalla" panose="02000000000000000000" pitchFamily="2" charset="-78"/>
                <a:sym typeface="Arial"/>
              </a:rPr>
              <a:t>           الاختبار التشخيصي لمادة الرياضيات  للصف الثالث </a:t>
            </a:r>
          </a:p>
          <a:p>
            <a:pPr marL="0" marR="0" lvl="0" indent="0" algn="ctr" defTabSz="685783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AE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  <a:sym typeface="Arial"/>
              </a:rPr>
              <a:t>2023-2024</a:t>
            </a:r>
            <a:endParaRPr kumimoji="0" lang="ar-AE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5C63A1-0AEB-092B-9D8A-A81330B534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80" t="14357" b="22774"/>
          <a:stretch/>
        </p:blipFill>
        <p:spPr bwMode="auto">
          <a:xfrm>
            <a:off x="5163026" y="496669"/>
            <a:ext cx="758952" cy="600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53B3361-5B3B-EA0F-EA91-08EFC44B1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33076" y="1921529"/>
            <a:ext cx="3903621" cy="62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8580" tIns="34291" rIns="68580" bIns="3429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685783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kkal Majalla" panose="02000000000000000000" pitchFamily="2" charset="-78"/>
                <a:ea typeface="Times New Roman" pitchFamily="18" charset="0"/>
                <a:cs typeface="Sakkal Majalla" panose="02000000000000000000" pitchFamily="2" charset="-78"/>
                <a:sym typeface="Arial"/>
              </a:rPr>
              <a:t>الاسم: ........................................</a:t>
            </a:r>
          </a:p>
          <a:p>
            <a:pPr marL="0" marR="0" lvl="0" indent="0" algn="ctr" defTabSz="685783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AE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  <a:sym typeface="Arial"/>
              </a:rPr>
              <a:t>الشعبة:..........................................</a:t>
            </a:r>
            <a:endParaRPr kumimoji="0" lang="ar-AE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  <a:sym typeface="Arial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E14A31-DED5-5B1E-8DB9-F00E11EA7444}"/>
              </a:ext>
            </a:extLst>
          </p:cNvPr>
          <p:cNvCxnSpPr/>
          <p:nvPr/>
        </p:nvCxnSpPr>
        <p:spPr>
          <a:xfrm>
            <a:off x="304800" y="2570507"/>
            <a:ext cx="6289964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6" name="Picture 2" descr="Font design for word math with many numbers and kids 433322 Vector Art ...">
            <a:extLst>
              <a:ext uri="{FF2B5EF4-FFF2-40B4-BE49-F238E27FC236}">
                <a16:creationId xmlns:a16="http://schemas.microsoft.com/office/drawing/2014/main" id="{4A8C1B8C-57C6-5812-4711-707CAEBE2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325" y="1653996"/>
            <a:ext cx="1079837" cy="74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F7F68A3-2F53-2FFB-6100-A274F249B6E1}"/>
              </a:ext>
            </a:extLst>
          </p:cNvPr>
          <p:cNvSpPr txBox="1"/>
          <p:nvPr/>
        </p:nvSpPr>
        <p:spPr>
          <a:xfrm>
            <a:off x="404280" y="2729103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1. حدد الحقيقة التي تمثل الأعداد في النموذج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0FB958-F0DE-67A8-47D4-088FF5EB7D01}"/>
              </a:ext>
            </a:extLst>
          </p:cNvPr>
          <p:cNvSpPr txBox="1"/>
          <p:nvPr/>
        </p:nvSpPr>
        <p:spPr>
          <a:xfrm>
            <a:off x="559226" y="3691378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9 – 6 = 3 				b) 9+6=15</a:t>
            </a:r>
          </a:p>
          <a:p>
            <a:endParaRPr lang="en-US" b="1" dirty="0"/>
          </a:p>
          <a:p>
            <a:r>
              <a:rPr lang="en-US" b="1" dirty="0"/>
              <a:t>c) 6+6=12 				d) 15+6=9			 </a:t>
            </a:r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73D36B5-B188-58C2-C147-C2AF41A95E90}"/>
              </a:ext>
            </a:extLst>
          </p:cNvPr>
          <p:cNvSpPr/>
          <p:nvPr/>
        </p:nvSpPr>
        <p:spPr>
          <a:xfrm>
            <a:off x="1003015" y="2610536"/>
            <a:ext cx="1288040" cy="996942"/>
          </a:xfrm>
          <a:prstGeom prst="triangl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26D4EDA-E48D-EB85-2D52-18A677DE8AD1}"/>
              </a:ext>
            </a:extLst>
          </p:cNvPr>
          <p:cNvSpPr txBox="1"/>
          <p:nvPr/>
        </p:nvSpPr>
        <p:spPr>
          <a:xfrm>
            <a:off x="1428506" y="2729103"/>
            <a:ext cx="58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DF0A99-8DD0-7DB6-AA1B-8587E31A741B}"/>
              </a:ext>
            </a:extLst>
          </p:cNvPr>
          <p:cNvSpPr txBox="1"/>
          <p:nvPr/>
        </p:nvSpPr>
        <p:spPr>
          <a:xfrm>
            <a:off x="1112802" y="3240723"/>
            <a:ext cx="58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398005B-80A6-95C0-CA42-0148BCD3AA9F}"/>
              </a:ext>
            </a:extLst>
          </p:cNvPr>
          <p:cNvSpPr txBox="1"/>
          <p:nvPr/>
        </p:nvSpPr>
        <p:spPr>
          <a:xfrm>
            <a:off x="1868275" y="3252462"/>
            <a:ext cx="58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C006F46-AE29-F251-B3B5-A644B424D143}"/>
              </a:ext>
            </a:extLst>
          </p:cNvPr>
          <p:cNvSpPr txBox="1"/>
          <p:nvPr/>
        </p:nvSpPr>
        <p:spPr>
          <a:xfrm>
            <a:off x="559226" y="4904271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2. ما العدد الناقص في النمط العددي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255E94F-EF8A-3AF6-DBDF-35FD70F08E58}"/>
              </a:ext>
            </a:extLst>
          </p:cNvPr>
          <p:cNvSpPr/>
          <p:nvPr/>
        </p:nvSpPr>
        <p:spPr>
          <a:xfrm>
            <a:off x="332559" y="4910081"/>
            <a:ext cx="634418" cy="461654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b="1" dirty="0"/>
              <a:t>50</a:t>
            </a:r>
            <a:endParaRPr lang="en-US" b="1" dirty="0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584EB8A-B434-4884-863C-E38E7EC615A3}"/>
              </a:ext>
            </a:extLst>
          </p:cNvPr>
          <p:cNvSpPr/>
          <p:nvPr/>
        </p:nvSpPr>
        <p:spPr>
          <a:xfrm>
            <a:off x="993006" y="4910078"/>
            <a:ext cx="623454" cy="461662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b="1" dirty="0"/>
              <a:t>55</a:t>
            </a:r>
            <a:endParaRPr lang="en-US" b="1" dirty="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0D61A70-77E7-A29B-C7F6-09BF79858D0C}"/>
              </a:ext>
            </a:extLst>
          </p:cNvPr>
          <p:cNvSpPr/>
          <p:nvPr/>
        </p:nvSpPr>
        <p:spPr>
          <a:xfrm>
            <a:off x="1642218" y="4932503"/>
            <a:ext cx="623454" cy="461662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b="1" dirty="0"/>
              <a:t>؟</a:t>
            </a:r>
            <a:endParaRPr lang="en-US" b="1" dirty="0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45F0BD8-2135-70D2-C77C-5F30F5F71CCE}"/>
              </a:ext>
            </a:extLst>
          </p:cNvPr>
          <p:cNvSpPr/>
          <p:nvPr/>
        </p:nvSpPr>
        <p:spPr>
          <a:xfrm>
            <a:off x="2277572" y="4925417"/>
            <a:ext cx="623454" cy="461662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b="1" dirty="0"/>
              <a:t>65</a:t>
            </a:r>
            <a:endParaRPr lang="en-US" b="1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3112D5C-F674-30C5-D1A3-810142AE099A}"/>
              </a:ext>
            </a:extLst>
          </p:cNvPr>
          <p:cNvSpPr/>
          <p:nvPr/>
        </p:nvSpPr>
        <p:spPr>
          <a:xfrm>
            <a:off x="2921474" y="4923683"/>
            <a:ext cx="623454" cy="461662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b="1" dirty="0"/>
              <a:t>70</a:t>
            </a:r>
            <a:endParaRPr lang="en-US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5445FF4-A138-87E6-599E-C7E802D6F83B}"/>
              </a:ext>
            </a:extLst>
          </p:cNvPr>
          <p:cNvSpPr txBox="1"/>
          <p:nvPr/>
        </p:nvSpPr>
        <p:spPr>
          <a:xfrm>
            <a:off x="683913" y="5468334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57</a:t>
            </a:r>
            <a:r>
              <a:rPr lang="en-US" b="1" dirty="0"/>
              <a:t>				b) </a:t>
            </a:r>
            <a:r>
              <a:rPr lang="ar-AE" b="1" dirty="0"/>
              <a:t>59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62</a:t>
            </a:r>
            <a:r>
              <a:rPr lang="en-US" b="1" dirty="0"/>
              <a:t> 				d) </a:t>
            </a:r>
            <a:r>
              <a:rPr lang="ar-AE" b="1" dirty="0"/>
              <a:t>60</a:t>
            </a:r>
            <a:r>
              <a:rPr lang="en-US" b="1" dirty="0"/>
              <a:t>			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153D53C-3507-697B-A164-FB1FC47A04E6}"/>
              </a:ext>
            </a:extLst>
          </p:cNvPr>
          <p:cNvSpPr txBox="1"/>
          <p:nvPr/>
        </p:nvSpPr>
        <p:spPr>
          <a:xfrm>
            <a:off x="404280" y="6509944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3. أوجد الحد الجمعي الناقص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BB59AE9-EA09-CD15-C53A-983A6F619E1A}"/>
              </a:ext>
            </a:extLst>
          </p:cNvPr>
          <p:cNvSpPr txBox="1"/>
          <p:nvPr/>
        </p:nvSpPr>
        <p:spPr>
          <a:xfrm>
            <a:off x="2052048" y="6521192"/>
            <a:ext cx="2939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cs typeface="Akhbar MT" pitchFamily="2" charset="-78"/>
              </a:rPr>
              <a:t>523 +</a:t>
            </a:r>
            <a:r>
              <a:rPr lang="ar-AE" sz="2400" b="1" dirty="0">
                <a:cs typeface="Akhbar MT" pitchFamily="2" charset="-78"/>
              </a:rPr>
              <a:t>    </a:t>
            </a:r>
            <a:r>
              <a:rPr lang="en-US" sz="2400" b="1" dirty="0">
                <a:cs typeface="Akhbar MT" pitchFamily="2" charset="-78"/>
              </a:rPr>
              <a:t>        = 623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3063647-DD6C-33C9-DE6E-00FD85578540}"/>
              </a:ext>
            </a:extLst>
          </p:cNvPr>
          <p:cNvSpPr/>
          <p:nvPr/>
        </p:nvSpPr>
        <p:spPr>
          <a:xfrm>
            <a:off x="2855557" y="6441450"/>
            <a:ext cx="612492" cy="499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BB75F79-E914-9D1C-D135-5FC15399CFDD}"/>
              </a:ext>
            </a:extLst>
          </p:cNvPr>
          <p:cNvSpPr txBox="1"/>
          <p:nvPr/>
        </p:nvSpPr>
        <p:spPr>
          <a:xfrm>
            <a:off x="612097" y="6981695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100				b) 10</a:t>
            </a:r>
          </a:p>
          <a:p>
            <a:endParaRPr lang="en-US" b="1" dirty="0"/>
          </a:p>
          <a:p>
            <a:r>
              <a:rPr lang="en-US" b="1" dirty="0"/>
              <a:t>c) 20 				d) 5			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AF87B3-6EE8-3479-798B-63DDD7F28A28}"/>
              </a:ext>
            </a:extLst>
          </p:cNvPr>
          <p:cNvSpPr txBox="1"/>
          <p:nvPr/>
        </p:nvSpPr>
        <p:spPr>
          <a:xfrm>
            <a:off x="436400" y="7992317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4. مع منال 231 زهرة ومع محمد 404 زهرة  فما إجمالي الزهور لديهم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69D288-B752-F1D2-6700-3B5AD1E61E4E}"/>
              </a:ext>
            </a:extLst>
          </p:cNvPr>
          <p:cNvSpPr txBox="1"/>
          <p:nvPr/>
        </p:nvSpPr>
        <p:spPr>
          <a:xfrm>
            <a:off x="586304" y="8359206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173</a:t>
            </a:r>
            <a:r>
              <a:rPr lang="en-US" b="1" dirty="0"/>
              <a:t>				b) </a:t>
            </a:r>
            <a:r>
              <a:rPr lang="ar-AE" b="1" dirty="0"/>
              <a:t>137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635</a:t>
            </a:r>
            <a:r>
              <a:rPr lang="en-US" b="1" dirty="0"/>
              <a:t>				d) </a:t>
            </a:r>
            <a:r>
              <a:rPr lang="ar-AE" b="1" dirty="0"/>
              <a:t>653</a:t>
            </a:r>
            <a:r>
              <a:rPr lang="en-US" b="1" dirty="0"/>
              <a:t>		 </a:t>
            </a:r>
          </a:p>
        </p:txBody>
      </p:sp>
    </p:spTree>
    <p:extLst>
      <p:ext uri="{BB962C8B-B14F-4D97-AF65-F5344CB8AC3E}">
        <p14:creationId xmlns:p14="http://schemas.microsoft.com/office/powerpoint/2010/main" val="961858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7F0063D-3324-2FE7-1F24-FFBF6664757E}"/>
              </a:ext>
            </a:extLst>
          </p:cNvPr>
          <p:cNvSpPr/>
          <p:nvPr/>
        </p:nvSpPr>
        <p:spPr>
          <a:xfrm>
            <a:off x="304800" y="332367"/>
            <a:ext cx="6262255" cy="9088582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261693-1208-E3ED-4A0C-BC9AF162B82D}"/>
              </a:ext>
            </a:extLst>
          </p:cNvPr>
          <p:cNvSpPr txBox="1"/>
          <p:nvPr/>
        </p:nvSpPr>
        <p:spPr>
          <a:xfrm>
            <a:off x="489903" y="485051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5. ما الجملة العددية التي تناسب المصفوفة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51C4F-9CE0-AF5D-6B63-98940389C320}"/>
              </a:ext>
            </a:extLst>
          </p:cNvPr>
          <p:cNvSpPr txBox="1"/>
          <p:nvPr/>
        </p:nvSpPr>
        <p:spPr>
          <a:xfrm>
            <a:off x="591315" y="1444299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3+3+3=9			b) 4+4+4=12</a:t>
            </a:r>
          </a:p>
          <a:p>
            <a:endParaRPr lang="en-US" b="1" dirty="0"/>
          </a:p>
          <a:p>
            <a:r>
              <a:rPr lang="en-US" b="1" dirty="0"/>
              <a:t>c) 3+4+4=11 			d) 3+3+4 = 10			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86E30CF-B97C-8EDE-38A9-6CC1124F5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92" t="43356" r="41414" b="33299"/>
          <a:stretch/>
        </p:blipFill>
        <p:spPr>
          <a:xfrm>
            <a:off x="955964" y="491836"/>
            <a:ext cx="1870363" cy="92333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B354537-70C7-D23E-CCC0-D5CBEF486DE3}"/>
              </a:ext>
            </a:extLst>
          </p:cNvPr>
          <p:cNvSpPr txBox="1"/>
          <p:nvPr/>
        </p:nvSpPr>
        <p:spPr>
          <a:xfrm>
            <a:off x="484910" y="5013324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7). أوجد الناتج  </a:t>
            </a:r>
            <a:r>
              <a:rPr lang="en-US" b="1" dirty="0">
                <a:cs typeface="Akhbar MT" pitchFamily="2" charset="-78"/>
              </a:rPr>
              <a:t>435+170 =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1FA956-6EBA-8161-32F8-068FD292DD31}"/>
              </a:ext>
            </a:extLst>
          </p:cNvPr>
          <p:cNvSpPr txBox="1"/>
          <p:nvPr/>
        </p:nvSpPr>
        <p:spPr>
          <a:xfrm>
            <a:off x="697721" y="5333645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5105				b) 345</a:t>
            </a:r>
          </a:p>
          <a:p>
            <a:endParaRPr lang="en-US" b="1" dirty="0"/>
          </a:p>
          <a:p>
            <a:r>
              <a:rPr lang="en-US" b="1" dirty="0"/>
              <a:t>c) 605				d) 695			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6DAB7B-FA4E-F0A4-15A8-98E335BBB377}"/>
              </a:ext>
            </a:extLst>
          </p:cNvPr>
          <p:cNvSpPr txBox="1"/>
          <p:nvPr/>
        </p:nvSpPr>
        <p:spPr>
          <a:xfrm>
            <a:off x="512617" y="6427858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8). أي الجمل العددية التالية صحيحة ؟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9FC32A-5EAE-666E-CC58-08023D3AB7C2}"/>
              </a:ext>
            </a:extLst>
          </p:cNvPr>
          <p:cNvSpPr txBox="1"/>
          <p:nvPr/>
        </p:nvSpPr>
        <p:spPr>
          <a:xfrm>
            <a:off x="598242" y="6968073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454 &gt; 545				b) 509 &lt; 905</a:t>
            </a:r>
          </a:p>
          <a:p>
            <a:endParaRPr lang="en-US" b="1" dirty="0"/>
          </a:p>
          <a:p>
            <a:r>
              <a:rPr lang="en-US" b="1" dirty="0"/>
              <a:t>c) 233 = 332				d) 340 &gt; 344			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C5DBE-88A9-DAF0-270C-C71CA76C5F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334" t="45152" r="9934" b="29548"/>
          <a:stretch/>
        </p:blipFill>
        <p:spPr>
          <a:xfrm>
            <a:off x="2397806" y="2396761"/>
            <a:ext cx="4055915" cy="15713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ECE0D4-C231-044C-45BC-9810EC86AE48}"/>
              </a:ext>
            </a:extLst>
          </p:cNvPr>
          <p:cNvSpPr txBox="1"/>
          <p:nvPr/>
        </p:nvSpPr>
        <p:spPr>
          <a:xfrm>
            <a:off x="591315" y="4015747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232</a:t>
            </a:r>
            <a:r>
              <a:rPr lang="en-US" b="1" dirty="0"/>
              <a:t>				b) </a:t>
            </a:r>
            <a:r>
              <a:rPr lang="ar-AE" b="1" dirty="0"/>
              <a:t>285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228</a:t>
            </a:r>
            <a:r>
              <a:rPr lang="en-US" b="1" dirty="0"/>
              <a:t>				d) </a:t>
            </a:r>
            <a:r>
              <a:rPr lang="ar-AE" b="1" dirty="0"/>
              <a:t>238</a:t>
            </a:r>
            <a:r>
              <a:rPr lang="en-US" b="1" dirty="0"/>
              <a:t>			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40980E-E432-0559-3701-B63565FA5A13}"/>
              </a:ext>
            </a:extLst>
          </p:cNvPr>
          <p:cNvSpPr txBox="1"/>
          <p:nvPr/>
        </p:nvSpPr>
        <p:spPr>
          <a:xfrm>
            <a:off x="503758" y="7994987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9. مع حسن 200 درهم اشترى صندوق حلويات بقيمة 45 درهم .. كم تبقى معه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9FE348-6064-F7C0-A5F9-ABE9CF428DEF}"/>
              </a:ext>
            </a:extLst>
          </p:cNvPr>
          <p:cNvSpPr txBox="1"/>
          <p:nvPr/>
        </p:nvSpPr>
        <p:spPr>
          <a:xfrm>
            <a:off x="503758" y="8517003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145</a:t>
            </a:r>
            <a:r>
              <a:rPr lang="en-US" b="1" dirty="0"/>
              <a:t>				b) </a:t>
            </a:r>
            <a:r>
              <a:rPr lang="ar-AE" b="1" dirty="0"/>
              <a:t>155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245</a:t>
            </a:r>
            <a:r>
              <a:rPr lang="en-US" b="1" dirty="0"/>
              <a:t>				d) </a:t>
            </a:r>
            <a:r>
              <a:rPr lang="ar-AE" b="1" dirty="0"/>
              <a:t>150</a:t>
            </a:r>
            <a:r>
              <a:rPr lang="en-US" b="1" dirty="0"/>
              <a:t>		 </a:t>
            </a:r>
          </a:p>
        </p:txBody>
      </p:sp>
    </p:spTree>
    <p:extLst>
      <p:ext uri="{BB962C8B-B14F-4D97-AF65-F5344CB8AC3E}">
        <p14:creationId xmlns:p14="http://schemas.microsoft.com/office/powerpoint/2010/main" val="2960186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659242-A443-669B-85A2-53F1EA76A4C1}"/>
              </a:ext>
            </a:extLst>
          </p:cNvPr>
          <p:cNvSpPr/>
          <p:nvPr/>
        </p:nvSpPr>
        <p:spPr>
          <a:xfrm>
            <a:off x="304800" y="332367"/>
            <a:ext cx="6262255" cy="9088582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8B6301-3700-3C9E-605C-2EA50D113594}"/>
              </a:ext>
            </a:extLst>
          </p:cNvPr>
          <p:cNvSpPr txBox="1"/>
          <p:nvPr/>
        </p:nvSpPr>
        <p:spPr>
          <a:xfrm>
            <a:off x="476048" y="485051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10. أي جمله عددية تساعدك في حل </a:t>
            </a:r>
            <a:r>
              <a:rPr lang="en-US" b="1" dirty="0">
                <a:cs typeface="Akhbar MT" pitchFamily="2" charset="-78"/>
              </a:rPr>
              <a:t>800 – 200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E1B401-C6EF-C86C-13E8-13EA6A3D6084}"/>
              </a:ext>
            </a:extLst>
          </p:cNvPr>
          <p:cNvSpPr txBox="1"/>
          <p:nvPr/>
        </p:nvSpPr>
        <p:spPr>
          <a:xfrm>
            <a:off x="476048" y="1007067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/>
              <a:t>8+2				b) 6+2</a:t>
            </a:r>
          </a:p>
          <a:p>
            <a:endParaRPr lang="en-US" b="1" dirty="0"/>
          </a:p>
          <a:p>
            <a:r>
              <a:rPr lang="en-US" b="1" dirty="0"/>
              <a:t>c) 8-6				d) 8-2		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0B7F91-CF9A-1A73-A363-B4CD69F2CE83}"/>
              </a:ext>
            </a:extLst>
          </p:cNvPr>
          <p:cNvSpPr txBox="1"/>
          <p:nvPr/>
        </p:nvSpPr>
        <p:spPr>
          <a:xfrm>
            <a:off x="290945" y="2083239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11. ما عدد الأشهر في السنة الواحدة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25CF17-2E3C-3202-BD28-C373D2E33EFB}"/>
              </a:ext>
            </a:extLst>
          </p:cNvPr>
          <p:cNvSpPr txBox="1"/>
          <p:nvPr/>
        </p:nvSpPr>
        <p:spPr>
          <a:xfrm>
            <a:off x="484908" y="2551394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12</a:t>
            </a:r>
            <a:r>
              <a:rPr lang="en-US" b="1" dirty="0"/>
              <a:t>				b) </a:t>
            </a:r>
            <a:r>
              <a:rPr lang="ar-AE" b="1" dirty="0"/>
              <a:t>30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24</a:t>
            </a:r>
            <a:r>
              <a:rPr lang="en-US" b="1" dirty="0"/>
              <a:t>				d) </a:t>
            </a:r>
            <a:r>
              <a:rPr lang="ar-AE" b="1" dirty="0"/>
              <a:t>7</a:t>
            </a:r>
            <a:r>
              <a:rPr lang="en-US" b="1" dirty="0"/>
              <a:t>		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A09943-6842-F78C-7831-FD5E004EC7D4}"/>
              </a:ext>
            </a:extLst>
          </p:cNvPr>
          <p:cNvSpPr txBox="1"/>
          <p:nvPr/>
        </p:nvSpPr>
        <p:spPr>
          <a:xfrm>
            <a:off x="383496" y="3781329"/>
            <a:ext cx="6063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12. يخرج محمد من منزله الساعة 7:40 ويصل إلى الحديقة بعد 20 دقيقة .. أي من الساعات الاتية توضح وقت وصوله للحديقة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DE7E9C-6F87-AEC1-31F0-182367152C5C}"/>
              </a:ext>
            </a:extLst>
          </p:cNvPr>
          <p:cNvSpPr txBox="1"/>
          <p:nvPr/>
        </p:nvSpPr>
        <p:spPr>
          <a:xfrm>
            <a:off x="584387" y="4456187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7:10</a:t>
            </a:r>
            <a:r>
              <a:rPr lang="en-US" b="1" dirty="0"/>
              <a:t>				b) </a:t>
            </a:r>
            <a:r>
              <a:rPr lang="ar-AE" b="1" dirty="0"/>
              <a:t>7:00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8:00</a:t>
            </a:r>
            <a:r>
              <a:rPr lang="en-US" b="1" dirty="0"/>
              <a:t>			</a:t>
            </a:r>
            <a:r>
              <a:rPr lang="ar-AE" b="1" dirty="0"/>
              <a:t>	</a:t>
            </a:r>
            <a:r>
              <a:rPr lang="en-US" b="1" dirty="0"/>
              <a:t>d) </a:t>
            </a:r>
            <a:r>
              <a:rPr lang="ar-AE" b="1" dirty="0"/>
              <a:t>7:20</a:t>
            </a:r>
            <a:r>
              <a:rPr lang="en-US" b="1" dirty="0"/>
              <a:t>		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85AD8-D5E4-387E-55A2-0FF2DEE956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01" t="13071" r="51919" b="57363"/>
          <a:stretch/>
        </p:blipFill>
        <p:spPr>
          <a:xfrm>
            <a:off x="471000" y="5801473"/>
            <a:ext cx="1621035" cy="14994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8C17691-95EA-6959-040F-A6EC06E0CDBF}"/>
              </a:ext>
            </a:extLst>
          </p:cNvPr>
          <p:cNvSpPr txBox="1"/>
          <p:nvPr/>
        </p:nvSpPr>
        <p:spPr>
          <a:xfrm>
            <a:off x="390422" y="5616807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13. كم عدد الأشخاص الذين يفضلون الريشة في جدول العلامات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CC01A6-C55E-EDA8-D2C9-343DC64FA67B}"/>
              </a:ext>
            </a:extLst>
          </p:cNvPr>
          <p:cNvSpPr txBox="1"/>
          <p:nvPr/>
        </p:nvSpPr>
        <p:spPr>
          <a:xfrm>
            <a:off x="2272090" y="6306787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4</a:t>
            </a:r>
            <a:r>
              <a:rPr lang="en-US" b="1" dirty="0"/>
              <a:t>			b) 6</a:t>
            </a:r>
          </a:p>
          <a:p>
            <a:endParaRPr lang="en-US" b="1" dirty="0"/>
          </a:p>
          <a:p>
            <a:r>
              <a:rPr lang="en-US" b="1" dirty="0"/>
              <a:t>c) 17			</a:t>
            </a:r>
            <a:r>
              <a:rPr lang="ar-AE" b="1" dirty="0"/>
              <a:t>	</a:t>
            </a:r>
            <a:r>
              <a:rPr lang="en-US" b="1" dirty="0"/>
              <a:t>d) </a:t>
            </a:r>
            <a:r>
              <a:rPr lang="ar-AE" b="1" dirty="0"/>
              <a:t>7</a:t>
            </a:r>
            <a:r>
              <a:rPr lang="en-US" b="1" dirty="0"/>
              <a:t>		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E39BF4-5A56-0DCC-9129-581A1FDAA22F}"/>
              </a:ext>
            </a:extLst>
          </p:cNvPr>
          <p:cNvSpPr txBox="1"/>
          <p:nvPr/>
        </p:nvSpPr>
        <p:spPr>
          <a:xfrm>
            <a:off x="519017" y="7659128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14. مستخدما التمثيل البياني بالنقاط المجمعة .. كم عدد الأطفال الذين يمتلكون 5 ألعاب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94290D0-ADFC-09D4-22FF-AAEFB51DD772}"/>
              </a:ext>
            </a:extLst>
          </p:cNvPr>
          <p:cNvSpPr txBox="1"/>
          <p:nvPr/>
        </p:nvSpPr>
        <p:spPr>
          <a:xfrm>
            <a:off x="3015637" y="8181144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1</a:t>
            </a:r>
            <a:r>
              <a:rPr lang="en-US" b="1" dirty="0"/>
              <a:t>			b) </a:t>
            </a:r>
            <a:r>
              <a:rPr lang="ar-AE" b="1" dirty="0"/>
              <a:t>3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2</a:t>
            </a:r>
            <a:r>
              <a:rPr lang="en-US" b="1" dirty="0"/>
              <a:t>				d) </a:t>
            </a:r>
            <a:r>
              <a:rPr lang="ar-AE" b="1" dirty="0"/>
              <a:t>7</a:t>
            </a:r>
            <a:r>
              <a:rPr lang="en-US" b="1" dirty="0"/>
              <a:t>		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9CD79F-F457-F820-9420-6D5CAF4048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86" t="55410" r="49589" b="18733"/>
          <a:stretch/>
        </p:blipFill>
        <p:spPr>
          <a:xfrm>
            <a:off x="390422" y="8028460"/>
            <a:ext cx="2034283" cy="116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912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659242-A443-669B-85A2-53F1EA76A4C1}"/>
              </a:ext>
            </a:extLst>
          </p:cNvPr>
          <p:cNvSpPr/>
          <p:nvPr/>
        </p:nvSpPr>
        <p:spPr>
          <a:xfrm>
            <a:off x="304800" y="332367"/>
            <a:ext cx="6262255" cy="9088582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41A13E-EAEF-5038-050C-788D1779B8D2}"/>
              </a:ext>
            </a:extLst>
          </p:cNvPr>
          <p:cNvSpPr txBox="1"/>
          <p:nvPr/>
        </p:nvSpPr>
        <p:spPr>
          <a:xfrm>
            <a:off x="503758" y="485051"/>
            <a:ext cx="6063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15. لدى محمد 3 عملات من فئة 10 فلوس .. ولدى سالم 5 عملات من فئة 5 فلوس .. كم اجمالي المبلغ لدى محمد و سالم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AC4255-6B75-A183-FBB6-8B9C1CA6F273}"/>
              </a:ext>
            </a:extLst>
          </p:cNvPr>
          <p:cNvSpPr txBox="1"/>
          <p:nvPr/>
        </p:nvSpPr>
        <p:spPr>
          <a:xfrm>
            <a:off x="433395" y="1131382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25</a:t>
            </a:r>
            <a:r>
              <a:rPr lang="en-US" b="1" dirty="0"/>
              <a:t>			</a:t>
            </a:r>
            <a:r>
              <a:rPr lang="ar-AE" b="1" dirty="0"/>
              <a:t>	</a:t>
            </a:r>
            <a:r>
              <a:rPr lang="en-US" b="1" dirty="0"/>
              <a:t>b) </a:t>
            </a:r>
            <a:r>
              <a:rPr lang="ar-AE" b="1" dirty="0"/>
              <a:t>45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30 </a:t>
            </a:r>
            <a:r>
              <a:rPr lang="en-US" b="1" dirty="0"/>
              <a:t>				d</a:t>
            </a:r>
            <a:r>
              <a:rPr lang="ar-AE" b="1" dirty="0"/>
              <a:t>( </a:t>
            </a:r>
            <a:r>
              <a:rPr lang="en-US" b="1" dirty="0"/>
              <a:t>	55 	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6DED2C2-CA9E-1154-C3C5-31EB3A026E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105" t="44386" r="33783" b="26051"/>
          <a:stretch/>
        </p:blipFill>
        <p:spPr>
          <a:xfrm>
            <a:off x="3824501" y="2338892"/>
            <a:ext cx="2483816" cy="13716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D31097C-9C8C-04F8-9260-34EAF78BF10C}"/>
              </a:ext>
            </a:extLst>
          </p:cNvPr>
          <p:cNvSpPr txBox="1"/>
          <p:nvPr/>
        </p:nvSpPr>
        <p:spPr>
          <a:xfrm>
            <a:off x="371891" y="2091731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16. كم يبلغ طول المشبك في الشكل ؟ 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468B95-8466-34A7-0E8A-05A834C24F6A}"/>
              </a:ext>
            </a:extLst>
          </p:cNvPr>
          <p:cNvSpPr txBox="1"/>
          <p:nvPr/>
        </p:nvSpPr>
        <p:spPr>
          <a:xfrm>
            <a:off x="371891" y="2654714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5</a:t>
            </a:r>
            <a:r>
              <a:rPr lang="en-US" b="1" dirty="0"/>
              <a:t>			</a:t>
            </a:r>
            <a:r>
              <a:rPr lang="ar-AE" b="1" dirty="0"/>
              <a:t>	</a:t>
            </a:r>
            <a:r>
              <a:rPr lang="en-US" b="1" dirty="0"/>
              <a:t>b) </a:t>
            </a:r>
            <a:r>
              <a:rPr lang="ar-AE" b="1" dirty="0"/>
              <a:t>25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30 </a:t>
            </a:r>
            <a:r>
              <a:rPr lang="en-US" b="1" dirty="0"/>
              <a:t>				d</a:t>
            </a:r>
            <a:r>
              <a:rPr lang="ar-AE" b="1" dirty="0"/>
              <a:t>( </a:t>
            </a:r>
            <a:r>
              <a:rPr lang="en-US" b="1" dirty="0"/>
              <a:t>	</a:t>
            </a:r>
            <a:r>
              <a:rPr lang="ar-AE" b="1" dirty="0"/>
              <a:t>9</a:t>
            </a:r>
            <a:r>
              <a:rPr lang="en-US" b="1" dirty="0"/>
              <a:t> 	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3FFC040-7603-22A5-B104-F39EF2CF4D11}"/>
              </a:ext>
            </a:extLst>
          </p:cNvPr>
          <p:cNvSpPr txBox="1"/>
          <p:nvPr/>
        </p:nvSpPr>
        <p:spPr>
          <a:xfrm>
            <a:off x="358037" y="3710552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17. صف الأجزاء المتساوية في الشكل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22" name="Flowchart: Summing Junction 21">
            <a:extLst>
              <a:ext uri="{FF2B5EF4-FFF2-40B4-BE49-F238E27FC236}">
                <a16:creationId xmlns:a16="http://schemas.microsoft.com/office/drawing/2014/main" id="{0A472F82-A7A7-F141-283C-7470DFB68067}"/>
              </a:ext>
            </a:extLst>
          </p:cNvPr>
          <p:cNvSpPr/>
          <p:nvPr/>
        </p:nvSpPr>
        <p:spPr>
          <a:xfrm>
            <a:off x="4756169" y="4103918"/>
            <a:ext cx="601363" cy="612194"/>
          </a:xfrm>
          <a:prstGeom prst="flowChartSummingJunction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B4C1CF-FA3D-665E-F14F-BE75A1DF7E84}"/>
              </a:ext>
            </a:extLst>
          </p:cNvPr>
          <p:cNvSpPr txBox="1"/>
          <p:nvPr/>
        </p:nvSpPr>
        <p:spPr>
          <a:xfrm>
            <a:off x="584387" y="4044541"/>
            <a:ext cx="3647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أثلاث</a:t>
            </a:r>
            <a:r>
              <a:rPr lang="en-US" b="1" dirty="0"/>
              <a:t>			</a:t>
            </a:r>
            <a:r>
              <a:rPr lang="ar-AE" b="1" dirty="0"/>
              <a:t>	</a:t>
            </a:r>
            <a:r>
              <a:rPr lang="en-US" b="1" dirty="0"/>
              <a:t>b) </a:t>
            </a:r>
            <a:r>
              <a:rPr lang="ar-AE" b="1" dirty="0"/>
              <a:t>أرباع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أنصاف </a:t>
            </a:r>
            <a:r>
              <a:rPr lang="en-US" b="1" dirty="0"/>
              <a:t>				d</a:t>
            </a:r>
            <a:r>
              <a:rPr lang="ar-AE" b="1" dirty="0"/>
              <a:t>( </a:t>
            </a:r>
            <a:r>
              <a:rPr lang="en-US" b="1" dirty="0"/>
              <a:t>	</a:t>
            </a:r>
            <a:r>
              <a:rPr lang="ar-AE" b="1" dirty="0"/>
              <a:t>أخماس</a:t>
            </a:r>
            <a:r>
              <a:rPr lang="en-US" b="1" dirty="0"/>
              <a:t> 	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1A3602-D9F6-995B-A414-7D9285340C90}"/>
              </a:ext>
            </a:extLst>
          </p:cNvPr>
          <p:cNvSpPr txBox="1"/>
          <p:nvPr/>
        </p:nvSpPr>
        <p:spPr>
          <a:xfrm>
            <a:off x="290945" y="5026198"/>
            <a:ext cx="6063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cs typeface="Akhbar MT" pitchFamily="2" charset="-78"/>
              </a:rPr>
              <a:t>18. كم عدد المربعات           التي تكون المستطيل ؟</a:t>
            </a:r>
            <a:endParaRPr lang="en-US" b="1" dirty="0">
              <a:cs typeface="Akhbar MT" pitchFamily="2" charset="-78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B3C5500-66FF-99F1-0975-474463AF2259}"/>
              </a:ext>
            </a:extLst>
          </p:cNvPr>
          <p:cNvSpPr/>
          <p:nvPr/>
        </p:nvSpPr>
        <p:spPr>
          <a:xfrm>
            <a:off x="4486245" y="5099672"/>
            <a:ext cx="283779" cy="22238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6" name="Table 26">
            <a:extLst>
              <a:ext uri="{FF2B5EF4-FFF2-40B4-BE49-F238E27FC236}">
                <a16:creationId xmlns:a16="http://schemas.microsoft.com/office/drawing/2014/main" id="{F6A534FA-51BC-E96F-50FE-2CCBE4D39B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853992"/>
              </p:ext>
            </p:extLst>
          </p:nvPr>
        </p:nvGraphicFramePr>
        <p:xfrm>
          <a:off x="4113103" y="5457729"/>
          <a:ext cx="1605456" cy="680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364">
                  <a:extLst>
                    <a:ext uri="{9D8B030D-6E8A-4147-A177-3AD203B41FA5}">
                      <a16:colId xmlns:a16="http://schemas.microsoft.com/office/drawing/2014/main" val="1572895281"/>
                    </a:ext>
                  </a:extLst>
                </a:gridCol>
                <a:gridCol w="401364">
                  <a:extLst>
                    <a:ext uri="{9D8B030D-6E8A-4147-A177-3AD203B41FA5}">
                      <a16:colId xmlns:a16="http://schemas.microsoft.com/office/drawing/2014/main" val="1016563020"/>
                    </a:ext>
                  </a:extLst>
                </a:gridCol>
                <a:gridCol w="401364">
                  <a:extLst>
                    <a:ext uri="{9D8B030D-6E8A-4147-A177-3AD203B41FA5}">
                      <a16:colId xmlns:a16="http://schemas.microsoft.com/office/drawing/2014/main" val="2726409031"/>
                    </a:ext>
                  </a:extLst>
                </a:gridCol>
                <a:gridCol w="401364">
                  <a:extLst>
                    <a:ext uri="{9D8B030D-6E8A-4147-A177-3AD203B41FA5}">
                      <a16:colId xmlns:a16="http://schemas.microsoft.com/office/drawing/2014/main" val="4275146440"/>
                    </a:ext>
                  </a:extLst>
                </a:gridCol>
              </a:tblGrid>
              <a:tr h="34027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8558579"/>
                  </a:ext>
                </a:extLst>
              </a:tr>
              <a:tr h="34027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082238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BFFD7F89-0FA3-DF1C-DFD7-1E003D1261D5}"/>
              </a:ext>
            </a:extLst>
          </p:cNvPr>
          <p:cNvSpPr txBox="1"/>
          <p:nvPr/>
        </p:nvSpPr>
        <p:spPr>
          <a:xfrm>
            <a:off x="461649" y="5398557"/>
            <a:ext cx="567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ar-AE" b="1" dirty="0"/>
              <a:t>6</a:t>
            </a:r>
            <a:r>
              <a:rPr lang="en-US" b="1" dirty="0"/>
              <a:t>			</a:t>
            </a:r>
            <a:r>
              <a:rPr lang="ar-AE" b="1" dirty="0"/>
              <a:t>	</a:t>
            </a:r>
            <a:r>
              <a:rPr lang="en-US" b="1" dirty="0"/>
              <a:t>b) </a:t>
            </a:r>
            <a:r>
              <a:rPr lang="ar-AE" b="1" dirty="0"/>
              <a:t>12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c) </a:t>
            </a:r>
            <a:r>
              <a:rPr lang="ar-AE" b="1" dirty="0"/>
              <a:t>8 </a:t>
            </a:r>
            <a:r>
              <a:rPr lang="en-US" b="1" dirty="0"/>
              <a:t>				</a:t>
            </a:r>
            <a:r>
              <a:rPr lang="ar-AE" b="1" dirty="0"/>
              <a:t>	</a:t>
            </a:r>
            <a:r>
              <a:rPr lang="en-US" b="1" dirty="0"/>
              <a:t>d</a:t>
            </a:r>
            <a:r>
              <a:rPr lang="ar-AE" b="1" dirty="0"/>
              <a:t>( </a:t>
            </a:r>
            <a:r>
              <a:rPr lang="en-US" b="1" dirty="0"/>
              <a:t>	</a:t>
            </a:r>
            <a:r>
              <a:rPr lang="ar-AE" b="1" dirty="0"/>
              <a:t>10</a:t>
            </a:r>
            <a:r>
              <a:rPr lang="en-US" b="1" dirty="0"/>
              <a:t> 	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501C010-1EDD-52F1-2ECA-4E4FAB052D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90" t="11832" r="10032" b="14514"/>
          <a:stretch/>
        </p:blipFill>
        <p:spPr>
          <a:xfrm>
            <a:off x="371891" y="6381059"/>
            <a:ext cx="5873160" cy="284130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30C29B2-CA16-96B8-C706-0F0FCCED3C35}"/>
              </a:ext>
            </a:extLst>
          </p:cNvPr>
          <p:cNvSpPr txBox="1"/>
          <p:nvPr/>
        </p:nvSpPr>
        <p:spPr>
          <a:xfrm>
            <a:off x="2298146" y="9081203"/>
            <a:ext cx="2095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b="1" dirty="0"/>
              <a:t>انتهت الأسئلة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38670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81</TotalTime>
  <Words>643</Words>
  <Application>Microsoft Office PowerPoint</Application>
  <PresentationFormat>A4 Paper (210x297 mm)</PresentationFormat>
  <Paragraphs>88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Amna Ali Saeed Buruqaiba ALKhateri</dc:creator>
  <cp:lastModifiedBy>Amna Ali Saeed Buruqaiba ALKhateri</cp:lastModifiedBy>
  <cp:revision>4</cp:revision>
  <dcterms:created xsi:type="dcterms:W3CDTF">2023-08-30T08:24:41Z</dcterms:created>
  <dcterms:modified xsi:type="dcterms:W3CDTF">2023-08-30T10:42:12Z</dcterms:modified>
</cp:coreProperties>
</file>