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8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616F51B-4036-48CE-991F-9CA13A9D44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D77C622B-16C6-4645-9AFD-6402FE0DB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788994C-FBF6-4BAF-9BB7-D40258564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311C3B2A-C19C-4494-8844-411CAAFB5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FE64DC0-84E6-4748-9AE6-CD9E7872A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94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C1523F3-744C-40CD-8CA6-81E514ED9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23E8616-400B-4CCE-BAE9-E941F30E18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4B582CB-2B52-4F90-B7E7-CCB9E02ED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CB312D4-DB0C-42D1-A180-21D26C211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B67AC20-B080-49A2-A8E8-8B25628B8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532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CA4DC7F-DB92-4AA9-B20E-C3604D5CB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FD644B26-B8BC-425C-8598-94691EBAAC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68295A0-781C-4DAE-B622-32F57D9E7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0C0EE04-05F5-4EDC-BFCB-B29BF9E2E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45E148B-E4B1-41B4-BAB6-B4B5836DF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07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8FD6DD0-A109-49A6-AFD5-5AA5057AC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C1EC75C-3873-42FC-912B-85FD755D4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598F2DC1-3731-41BF-9ED4-F88B26EFB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39E6B54-BA68-44E7-8ABD-46163ACDC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5ADB100-7E2D-45F6-B7A1-985A9F0C2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A16D989-6F2B-4388-9432-2FD5D510B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948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8BA6552-A63F-4CFB-94B3-F388E517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74EE0D7C-5239-4F21-904E-4B1ABB0E1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C215A7F1-D152-404D-9361-C9DBB5B3CC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E0ECBDF0-B0D7-43A2-8C19-274972035F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02266F96-4669-4E08-BBCA-C66AB88548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BC27BAC3-BE90-4167-9D39-82FE7140A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83612D21-480F-49B5-B119-FD466705B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7F625C6D-5B89-4276-BDF9-4F7BC6053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044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CEA2FA8-E15B-4706-85C5-F16A7DB78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3D1D673F-283B-4DDF-86C0-A20AE9885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86422FB3-9999-49A5-A23F-34387E700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AAFFB9B6-E911-435F-80CC-44CC1DC9B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71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BB5E5701-ACC3-4E56-915B-555282807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FA73B597-1703-470B-AB7F-31B26B656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538C3FD7-D042-48D0-8EA1-DF44EFEE9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161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DD66980-37B0-4E63-8234-0195834F6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2CC1CB3-FF70-4F18-A61B-4451703BCF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CEF82641-BE91-4978-8A83-00994A140A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83111A4-5443-458C-A401-4DA100F82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D4295765-C38E-42BB-80FC-F8FEF74E2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81D97D19-B634-4BC7-AEFC-BEFE03E7C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784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F392F3D-985C-4016-A54F-0BAD6D4E0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7133B53D-B0EC-47A7-A242-8D5BFC5E09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139317A4-A304-49F8-9660-2E8497884C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B1DBAD2-7468-4B4C-BEDB-A7F668500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7BD3EFA-6BF4-4082-BB6B-87FD5694B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0738C938-8C22-476B-837E-6622FC44D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432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7B14AE7-B12F-4ACD-81AA-696F0A47F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F7E0B975-164E-423C-9A2E-4DD299E4F3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27C67A2-7E4E-4407-A781-32276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EAE56F3-BC71-45A6-86F7-655CEC9E6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FCDE161-8AD9-4917-A37A-2695D7B94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127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6C182019-B8C9-43DF-A727-CA1F94EF55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4F3FB6C7-0C6D-4502-9ADA-6FAEBCCBFE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42F8561-B05C-4E75-AA2F-D60D23EC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4E732ED-9B8F-46C4-AEED-16C9EFFB3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296281A-44EC-4872-9021-37E452EC0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317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ACBFF40B-2FA6-4368-AFAB-27B23C7A0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93D9F2C1-3E86-45D6-9B01-34DD91C32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5241B1D-1CD6-4314-84F7-24E6363485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AD59B-8CCB-4573-9D65-9CF9EA62EFBE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A9E4DA2-0163-4C7B-BAFD-C4F192759F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9B714DC-58B2-485C-8D9C-B669A47593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363AB-3757-49A5-BF56-F7F7B8B49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9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696A87-C9A0-4FDE-86BA-2CE4E33018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630" t="29556" r="20544" b="6259"/>
          <a:stretch/>
        </p:blipFill>
        <p:spPr>
          <a:xfrm>
            <a:off x="6591301" y="1524000"/>
            <a:ext cx="5309151" cy="4956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92E5AA-81B7-409C-89BC-BA572CC136B9}"/>
              </a:ext>
            </a:extLst>
          </p:cNvPr>
          <p:cNvSpPr txBox="1"/>
          <p:nvPr/>
        </p:nvSpPr>
        <p:spPr>
          <a:xfrm>
            <a:off x="466311" y="1441679"/>
            <a:ext cx="5943599" cy="51209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ar-AE" b="1" dirty="0">
                <a:solidFill>
                  <a:srgbClr val="FF0000"/>
                </a:solidFill>
              </a:rPr>
              <a:t>- </a:t>
            </a:r>
            <a:r>
              <a:rPr lang="ar-AE" sz="2000" b="1" u="sng" dirty="0">
                <a:solidFill>
                  <a:srgbClr val="FF0000"/>
                </a:solidFill>
              </a:rPr>
              <a:t>السؤال الأول : ضع دائرة حول الإجابة الصحيحة فيما يلي </a:t>
            </a:r>
            <a:r>
              <a:rPr lang="en-US" sz="2000" b="1" u="sng" dirty="0">
                <a:solidFill>
                  <a:srgbClr val="FF0000"/>
                </a:solidFill>
              </a:rPr>
              <a:t> </a:t>
            </a:r>
            <a:r>
              <a:rPr lang="ar-AE" sz="2000" b="1" u="sng" dirty="0">
                <a:solidFill>
                  <a:srgbClr val="FF0000"/>
                </a:solidFill>
              </a:rPr>
              <a:t> د \ </a:t>
            </a:r>
            <a:r>
              <a:rPr lang="en-US" sz="2000" b="1" u="sng" dirty="0">
                <a:solidFill>
                  <a:srgbClr val="FF0000"/>
                </a:solidFill>
              </a:rPr>
              <a:t>5</a:t>
            </a:r>
            <a:r>
              <a:rPr lang="ar-AE" sz="2000" b="1" u="sng" dirty="0">
                <a:solidFill>
                  <a:srgbClr val="FF0000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1</a:t>
            </a:r>
            <a:r>
              <a:rPr lang="ar-AE" sz="2000" b="1" dirty="0"/>
              <a:t>- يشمل كل ما وصلنا من أجدادنا من علوم وفنون وعادات وتقاليد .</a:t>
            </a:r>
          </a:p>
          <a:p>
            <a:pPr>
              <a:lnSpc>
                <a:spcPct val="150000"/>
              </a:lnSpc>
            </a:pPr>
            <a:r>
              <a:rPr lang="ar-AE" sz="2000" b="1" dirty="0"/>
              <a:t>أ – السنع               ب – التراث          ج – التاريخ 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2</a:t>
            </a:r>
            <a:r>
              <a:rPr lang="ar-AE" sz="2000" b="1" dirty="0"/>
              <a:t> – الأماكن والمباني التاريخية والقلاع والحصون والآثار والتحف . </a:t>
            </a:r>
          </a:p>
          <a:p>
            <a:pPr>
              <a:lnSpc>
                <a:spcPct val="150000"/>
              </a:lnSpc>
            </a:pPr>
            <a:r>
              <a:rPr lang="ar-AE" sz="2000" b="1" dirty="0"/>
              <a:t> أ – التراث المادي    ب – المتاحف        ج – التراث </a:t>
            </a:r>
            <a:endParaRPr lang="en-US" sz="2000" b="1" dirty="0"/>
          </a:p>
          <a:p>
            <a:pPr>
              <a:lnSpc>
                <a:spcPct val="150000"/>
              </a:lnSpc>
            </a:pPr>
            <a:r>
              <a:rPr lang="en-US" sz="2000" b="1" dirty="0"/>
              <a:t>3</a:t>
            </a:r>
            <a:r>
              <a:rPr lang="ar-AE" sz="2000" b="1" dirty="0"/>
              <a:t> – متحف متكامل لدبي  يحفظ لها تراثها هو . </a:t>
            </a:r>
          </a:p>
          <a:p>
            <a:pPr>
              <a:lnSpc>
                <a:spcPct val="150000"/>
              </a:lnSpc>
            </a:pPr>
            <a:r>
              <a:rPr lang="ar-AE" sz="2000" b="1" dirty="0"/>
              <a:t>أ – حصن </a:t>
            </a:r>
            <a:r>
              <a:rPr lang="ar-AE" sz="2000" b="1" dirty="0" err="1"/>
              <a:t>الفهيدي</a:t>
            </a:r>
            <a:r>
              <a:rPr lang="ar-AE" sz="2000" b="1" dirty="0"/>
              <a:t> .     ب – قلعة الجاهلي      ج – قصر الحصن 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4</a:t>
            </a:r>
            <a:r>
              <a:rPr lang="ar-AE" sz="2000" b="1" dirty="0"/>
              <a:t> – من أكبر القلاع والحصون في الدولة هي .</a:t>
            </a:r>
          </a:p>
          <a:p>
            <a:pPr>
              <a:lnSpc>
                <a:spcPct val="150000"/>
              </a:lnSpc>
            </a:pPr>
            <a:r>
              <a:rPr lang="ar-AE" sz="2000" b="1" dirty="0"/>
              <a:t>أ – قلعة الحصن         ب – قلعة الجاهلي        ج – قلعة </a:t>
            </a:r>
            <a:r>
              <a:rPr lang="ar-AE" sz="2000" b="1" dirty="0" err="1"/>
              <a:t>الفهيدي</a:t>
            </a:r>
            <a:r>
              <a:rPr lang="ar-AE" sz="2000" b="1" dirty="0"/>
              <a:t> </a:t>
            </a:r>
            <a:endParaRPr lang="en-US" sz="2000" b="1" dirty="0"/>
          </a:p>
          <a:p>
            <a:pPr>
              <a:lnSpc>
                <a:spcPct val="150000"/>
              </a:lnSpc>
            </a:pPr>
            <a:r>
              <a:rPr lang="en-US" sz="2000" b="1" dirty="0"/>
              <a:t>5</a:t>
            </a:r>
            <a:r>
              <a:rPr lang="ar-AE" sz="2000" b="1" dirty="0"/>
              <a:t> – ينقسم التراث إلى . </a:t>
            </a:r>
          </a:p>
          <a:p>
            <a:pPr>
              <a:lnSpc>
                <a:spcPct val="150000"/>
              </a:lnSpc>
            </a:pPr>
            <a:r>
              <a:rPr lang="ar-AE" sz="2000" b="1" dirty="0"/>
              <a:t>أ – قسمين               ب – ثلاثة اقسام           ج – أربعة أقسام </a:t>
            </a:r>
          </a:p>
        </p:txBody>
      </p:sp>
      <p:sp>
        <p:nvSpPr>
          <p:cNvPr id="8" name="مربع نص 6">
            <a:extLst>
              <a:ext uri="{FF2B5EF4-FFF2-40B4-BE49-F238E27FC236}">
                <a16:creationId xmlns:a16="http://schemas.microsoft.com/office/drawing/2014/main" id="{B5B0B603-A5F4-4BBA-9F7E-FBD2B7A11E61}"/>
              </a:ext>
            </a:extLst>
          </p:cNvPr>
          <p:cNvSpPr txBox="1"/>
          <p:nvPr/>
        </p:nvSpPr>
        <p:spPr>
          <a:xfrm>
            <a:off x="9403644" y="173924"/>
            <a:ext cx="26077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1600" dirty="0"/>
              <a:t>مدرسة محمد ين خالد ح 1</a:t>
            </a:r>
          </a:p>
          <a:p>
            <a:r>
              <a:rPr lang="ar-AE" sz="1600" dirty="0"/>
              <a:t>اسم الطالب : </a:t>
            </a:r>
          </a:p>
          <a:p>
            <a:r>
              <a:rPr lang="ar-AE" sz="1600" dirty="0"/>
              <a:t>الصف : الرابع  - الشعبة (    )  </a:t>
            </a:r>
            <a:endParaRPr lang="en-US" sz="1600" dirty="0"/>
          </a:p>
        </p:txBody>
      </p:sp>
      <p:pic>
        <p:nvPicPr>
          <p:cNvPr id="9" name="Picture 2" descr="مؤسسة الإمارات للتعليم المدرسي توضح حقيقة الفيديو المتداول لأولياء الأمور">
            <a:extLst>
              <a:ext uri="{FF2B5EF4-FFF2-40B4-BE49-F238E27FC236}">
                <a16:creationId xmlns:a16="http://schemas.microsoft.com/office/drawing/2014/main" id="{F317C29F-5EB0-436E-A64C-B4AD127182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6" r="21954"/>
          <a:stretch/>
        </p:blipFill>
        <p:spPr bwMode="auto">
          <a:xfrm>
            <a:off x="180622" y="229845"/>
            <a:ext cx="1137202" cy="103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مربع نص 7">
            <a:extLst>
              <a:ext uri="{FF2B5EF4-FFF2-40B4-BE49-F238E27FC236}">
                <a16:creationId xmlns:a16="http://schemas.microsoft.com/office/drawing/2014/main" id="{A16E3BE3-2A90-4758-8765-3B04BE5E752C}"/>
              </a:ext>
            </a:extLst>
          </p:cNvPr>
          <p:cNvSpPr txBox="1"/>
          <p:nvPr/>
        </p:nvSpPr>
        <p:spPr>
          <a:xfrm>
            <a:off x="2551289" y="229845"/>
            <a:ext cx="7089422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2400" b="1" dirty="0"/>
              <a:t>امتحان التقويم – الصف الرابع – الفصل الثاني – مادة الاجتماعيات  </a:t>
            </a:r>
            <a:endParaRPr lang="en-US" sz="2400" b="1" dirty="0"/>
          </a:p>
        </p:txBody>
      </p:sp>
      <p:sp>
        <p:nvSpPr>
          <p:cNvPr id="12" name="ثماني 8">
            <a:extLst>
              <a:ext uri="{FF2B5EF4-FFF2-40B4-BE49-F238E27FC236}">
                <a16:creationId xmlns:a16="http://schemas.microsoft.com/office/drawing/2014/main" id="{A6938FD0-626F-4F6E-8474-CD3EBA0FC37E}"/>
              </a:ext>
            </a:extLst>
          </p:cNvPr>
          <p:cNvSpPr/>
          <p:nvPr/>
        </p:nvSpPr>
        <p:spPr>
          <a:xfrm rot="21023450">
            <a:off x="1404438" y="399984"/>
            <a:ext cx="1151467" cy="1035173"/>
          </a:xfrm>
          <a:prstGeom prst="octag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0303AE3-6DBB-496F-9302-7B12406B255C}"/>
              </a:ext>
            </a:extLst>
          </p:cNvPr>
          <p:cNvCxnSpPr/>
          <p:nvPr/>
        </p:nvCxnSpPr>
        <p:spPr>
          <a:xfrm flipH="1">
            <a:off x="1499215" y="868171"/>
            <a:ext cx="1011854" cy="16752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64FDC08-9710-4EA9-98E0-D831DA3A6707}"/>
              </a:ext>
            </a:extLst>
          </p:cNvPr>
          <p:cNvSpPr txBox="1"/>
          <p:nvPr/>
        </p:nvSpPr>
        <p:spPr>
          <a:xfrm>
            <a:off x="10336696" y="5164723"/>
            <a:ext cx="150826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sz="1400" b="1" dirty="0"/>
              <a:t>حصن </a:t>
            </a:r>
            <a:r>
              <a:rPr lang="ar-AE" sz="1400" b="1" dirty="0" err="1"/>
              <a:t>الفهيدي</a:t>
            </a:r>
            <a:r>
              <a:rPr lang="ar-AE" sz="1400" b="1" dirty="0"/>
              <a:t> في دبي </a:t>
            </a:r>
            <a:endParaRPr lang="en-US" sz="1400" b="1" dirty="0"/>
          </a:p>
        </p:txBody>
      </p:sp>
      <p:sp>
        <p:nvSpPr>
          <p:cNvPr id="11" name="سهم: لليسار 10">
            <a:extLst>
              <a:ext uri="{FF2B5EF4-FFF2-40B4-BE49-F238E27FC236}">
                <a16:creationId xmlns:a16="http://schemas.microsoft.com/office/drawing/2014/main" id="{D2A988EE-3B18-435E-AB07-A9E0F8D0B1D8}"/>
              </a:ext>
            </a:extLst>
          </p:cNvPr>
          <p:cNvSpPr/>
          <p:nvPr/>
        </p:nvSpPr>
        <p:spPr>
          <a:xfrm rot="16200000">
            <a:off x="-544169" y="5129412"/>
            <a:ext cx="2076457" cy="625348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200" b="1" dirty="0"/>
              <a:t>تابع في الصفحة الثانية </a:t>
            </a:r>
            <a:endParaRPr lang="en-US" sz="1200" b="1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68504B7-E4F2-42FD-97E5-500B6EEC37A3}"/>
              </a:ext>
            </a:extLst>
          </p:cNvPr>
          <p:cNvSpPr/>
          <p:nvPr/>
        </p:nvSpPr>
        <p:spPr>
          <a:xfrm>
            <a:off x="153637" y="1265018"/>
            <a:ext cx="625349" cy="5902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BA947F-0698-4DFE-B4C7-BF631C600838}"/>
              </a:ext>
            </a:extLst>
          </p:cNvPr>
          <p:cNvSpPr txBox="1"/>
          <p:nvPr/>
        </p:nvSpPr>
        <p:spPr>
          <a:xfrm>
            <a:off x="618310" y="6216074"/>
            <a:ext cx="50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1</a:t>
            </a:r>
          </a:p>
        </p:txBody>
      </p:sp>
      <p:pic>
        <p:nvPicPr>
          <p:cNvPr id="16" name="Picture 6" descr="تفكير الصبي, علامة استفهام فكر مدروس رسوم متحركة ولد استفهام علامة تفكير png">
            <a:extLst>
              <a:ext uri="{FF2B5EF4-FFF2-40B4-BE49-F238E27FC236}">
                <a16:creationId xmlns:a16="http://schemas.microsoft.com/office/drawing/2014/main" id="{0EE3FA0B-0E55-41F0-A296-E956E75FA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272" y="728955"/>
            <a:ext cx="1236668" cy="78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9095F7A3-A253-46D5-82AE-734B7566E7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7980" y1="48562" x2="37980" y2="49137"/>
                        <a14:foregroundMark x1="57326" y1="55696" x2="60171" y2="58458"/>
                        <a14:foregroundMark x1="60740" y1="59148" x2="62447" y2="61680"/>
                        <a14:foregroundMark x1="60882" y1="65593" x2="57895" y2="65938"/>
                        <a14:foregroundMark x1="58606" y1="65938" x2="58890" y2="69390"/>
                        <a14:foregroundMark x1="58606" y1="70311" x2="57041" y2="73072"/>
                        <a14:foregroundMark x1="57041" y1="73072" x2="54765" y2="75029"/>
                        <a14:foregroundMark x1="41536" y1="55006" x2="39545" y2="57537"/>
                        <a14:foregroundMark x1="41110" y1="53970" x2="38549" y2="51784"/>
                        <a14:foregroundMark x1="38265" y1="50173" x2="37696" y2="45455"/>
                        <a14:foregroundMark x1="36131" y1="45339" x2="37411" y2="42578"/>
                        <a14:foregroundMark x1="37980" y1="41887" x2="40114" y2="40161"/>
                        <a14:foregroundMark x1="40683" y1="40161" x2="43670" y2="38895"/>
                        <a14:foregroundMark x1="44097" y1="38895" x2="46942" y2="38435"/>
                        <a14:foregroundMark x1="55050" y1="43383" x2="55477" y2="45109"/>
                        <a14:foregroundMark x1="55477" y1="46835" x2="54339" y2="49712"/>
                        <a14:foregroundMark x1="54196" y1="50288" x2="53201" y2="51669"/>
                        <a14:foregroundMark x1="37127" y1="58803" x2="31152" y2="58573"/>
                        <a14:foregroundMark x1="37553" y1="59033" x2="30299" y2="58113"/>
                        <a14:foregroundMark x1="29445" y1="58458" x2="31579" y2="57192"/>
                        <a14:foregroundMark x1="30014" y1="66283" x2="29872" y2="64212"/>
                        <a14:foregroundMark x1="35277" y1="72267" x2="34708" y2="73188"/>
                        <a14:foregroundMark x1="34708" y1="73418" x2="33997" y2="81473"/>
                        <a14:backgroundMark x1="61878" y1="82163" x2="61024" y2="68585"/>
                        <a14:backgroundMark x1="62731" y1="58688" x2="59175" y2="55351"/>
                        <a14:backgroundMark x1="37696" y1="46030" x2="37696" y2="46030"/>
                        <a14:backgroundMark x1="37553" y1="47986" x2="37553" y2="47986"/>
                        <a14:backgroundMark x1="37980" y1="49942" x2="38122" y2="51208"/>
                        <a14:backgroundMark x1="38549" y1="52244" x2="39829" y2="53855"/>
                        <a14:backgroundMark x1="40541" y1="54315" x2="41110" y2="54545"/>
                        <a14:backgroundMark x1="38265" y1="51323" x2="38265" y2="51784"/>
                        <a14:backgroundMark x1="38122" y1="47641" x2="37696" y2="48101"/>
                        <a14:backgroundMark x1="54054" y1="53625" x2="57326" y2="54661"/>
                        <a14:backgroundMark x1="53627" y1="53280" x2="53343" y2="52474"/>
                        <a14:backgroundMark x1="41252" y1="54891" x2="38834" y2="57998"/>
                        <a14:backgroundMark x1="31863" y1="57883" x2="29161" y2="58228"/>
                        <a14:backgroundMark x1="30014" y1="66513" x2="30725" y2="68470"/>
                        <a14:backgroundMark x1="31437" y1="69390" x2="35989" y2="70541"/>
                        <a14:backgroundMark x1="35989" y1="71116" x2="34282" y2="72612"/>
                        <a14:backgroundMark x1="34424" y1="73188" x2="33570" y2="79632"/>
                        <a14:backgroundMark x1="55903" y1="75834" x2="56615" y2="81818"/>
                        <a14:backgroundMark x1="46373" y1="84120" x2="44808" y2="83544"/>
                        <a14:backgroundMark x1="39260" y1="86881" x2="38265" y2="87112"/>
                        <a14:backgroundMark x1="47226" y1="84120" x2="47226" y2="84120"/>
                        <a14:backgroundMark x1="60740" y1="81358" x2="59317" y2="71231"/>
                        <a14:backgroundMark x1="60455" y1="69045" x2="60313" y2="66053"/>
                        <a14:backgroundMark x1="62447" y1="60299" x2="62447" y2="60299"/>
                        <a14:backgroundMark x1="61451" y1="59724" x2="59602" y2="57652"/>
                        <a14:backgroundMark x1="60171" y1="57768" x2="57895" y2="56272"/>
                        <a14:backgroundMark x1="62589" y1="61565" x2="57895" y2="55006"/>
                        <a14:backgroundMark x1="62873" y1="59954" x2="62162" y2="56041"/>
                        <a14:backgroundMark x1="59602" y1="66628" x2="59033" y2="71001"/>
                        <a14:backgroundMark x1="59033" y1="70886" x2="56899" y2="746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94" t="35337" r="37322" b="10291"/>
          <a:stretch/>
        </p:blipFill>
        <p:spPr bwMode="auto">
          <a:xfrm flipH="1">
            <a:off x="284920" y="3233530"/>
            <a:ext cx="834488" cy="97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528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2">
            <a:extLst>
              <a:ext uri="{FF2B5EF4-FFF2-40B4-BE49-F238E27FC236}">
                <a16:creationId xmlns:a16="http://schemas.microsoft.com/office/drawing/2014/main" id="{0AEF4B2E-E3B6-42A3-8EE3-CB1F72C2314F}"/>
              </a:ext>
            </a:extLst>
          </p:cNvPr>
          <p:cNvSpPr txBox="1"/>
          <p:nvPr/>
        </p:nvSpPr>
        <p:spPr>
          <a:xfrm>
            <a:off x="5062331" y="451141"/>
            <a:ext cx="6355946" cy="40011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sz="2000" b="1" u="sng" dirty="0">
                <a:solidFill>
                  <a:srgbClr val="C00000"/>
                </a:solidFill>
              </a:rPr>
              <a:t>-السؤال الثاني :  صنف الكلمات التراثية وفقا الجدول التالي د \  </a:t>
            </a:r>
            <a:r>
              <a:rPr lang="en-US" sz="2000" b="1" u="sng" dirty="0">
                <a:solidFill>
                  <a:srgbClr val="C00000"/>
                </a:solidFill>
              </a:rPr>
              <a:t>6 </a:t>
            </a:r>
            <a:r>
              <a:rPr lang="ar-AE" sz="2000" b="1" u="sng" dirty="0">
                <a:solidFill>
                  <a:srgbClr val="C00000"/>
                </a:solidFill>
              </a:rPr>
              <a:t>:</a:t>
            </a:r>
            <a:r>
              <a:rPr lang="en-US" sz="2000" b="1" u="sng" dirty="0">
                <a:solidFill>
                  <a:srgbClr val="C00000"/>
                </a:solidFill>
              </a:rPr>
              <a:t>  </a:t>
            </a:r>
            <a:r>
              <a:rPr lang="ar-AE" sz="2000" b="1" u="sng" dirty="0">
                <a:solidFill>
                  <a:srgbClr val="C00000"/>
                </a:solidFill>
              </a:rPr>
              <a:t> </a:t>
            </a:r>
            <a:endParaRPr lang="en-US" sz="1600" b="1" u="sng" dirty="0">
              <a:solidFill>
                <a:srgbClr val="C00000"/>
              </a:solidFill>
            </a:endParaRP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0C336124-F3F6-4DC8-9E64-B3BCE8A39D00}"/>
              </a:ext>
            </a:extLst>
          </p:cNvPr>
          <p:cNvSpPr/>
          <p:nvPr/>
        </p:nvSpPr>
        <p:spPr>
          <a:xfrm>
            <a:off x="9947286" y="1139686"/>
            <a:ext cx="1470991" cy="715617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dirty="0"/>
              <a:t>الأماكن التاريخية </a:t>
            </a:r>
            <a:endParaRPr lang="en-US" dirty="0"/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B134DE8B-36CA-4B3A-808F-227898BE8C6F}"/>
              </a:ext>
            </a:extLst>
          </p:cNvPr>
          <p:cNvSpPr/>
          <p:nvPr/>
        </p:nvSpPr>
        <p:spPr>
          <a:xfrm>
            <a:off x="8240304" y="1139683"/>
            <a:ext cx="1470991" cy="715617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dirty="0"/>
              <a:t>الشعر</a:t>
            </a:r>
            <a:endParaRPr lang="en-US" dirty="0"/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113338EA-3539-4C7D-B823-93DAF903CA35}"/>
              </a:ext>
            </a:extLst>
          </p:cNvPr>
          <p:cNvSpPr/>
          <p:nvPr/>
        </p:nvSpPr>
        <p:spPr>
          <a:xfrm>
            <a:off x="6417110" y="1139682"/>
            <a:ext cx="1470991" cy="715617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dirty="0"/>
              <a:t>الآثار </a:t>
            </a:r>
            <a:endParaRPr lang="en-US" dirty="0"/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1D999DCE-8B96-4B9E-AE51-6AD3C9891894}"/>
              </a:ext>
            </a:extLst>
          </p:cNvPr>
          <p:cNvSpPr/>
          <p:nvPr/>
        </p:nvSpPr>
        <p:spPr>
          <a:xfrm>
            <a:off x="4405199" y="1139681"/>
            <a:ext cx="1694240" cy="715617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dirty="0"/>
              <a:t>القصص </a:t>
            </a:r>
            <a:endParaRPr lang="en-US" dirty="0"/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44E4F8BF-76F6-4289-96CA-51808D8D2A90}"/>
              </a:ext>
            </a:extLst>
          </p:cNvPr>
          <p:cNvSpPr/>
          <p:nvPr/>
        </p:nvSpPr>
        <p:spPr>
          <a:xfrm>
            <a:off x="2698217" y="1139680"/>
            <a:ext cx="1470991" cy="715617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dirty="0"/>
              <a:t>التحف</a:t>
            </a:r>
            <a:endParaRPr lang="en-US" dirty="0"/>
          </a:p>
        </p:txBody>
      </p:sp>
      <p:sp>
        <p:nvSpPr>
          <p:cNvPr id="9" name="Cloud 8">
            <a:extLst>
              <a:ext uri="{FF2B5EF4-FFF2-40B4-BE49-F238E27FC236}">
                <a16:creationId xmlns:a16="http://schemas.microsoft.com/office/drawing/2014/main" id="{1D3BDE09-F51A-4C43-B3D9-A9D6D213024C}"/>
              </a:ext>
            </a:extLst>
          </p:cNvPr>
          <p:cNvSpPr/>
          <p:nvPr/>
        </p:nvSpPr>
        <p:spPr>
          <a:xfrm>
            <a:off x="767987" y="1139679"/>
            <a:ext cx="1694240" cy="715617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dirty="0"/>
              <a:t>المهرجانات</a:t>
            </a:r>
            <a:endParaRPr lang="en-US" dirty="0"/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FD302D64-AF9A-40F9-B297-2ACA2110C4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763742"/>
              </p:ext>
            </p:extLst>
          </p:nvPr>
        </p:nvGraphicFramePr>
        <p:xfrm>
          <a:off x="3730930" y="2143727"/>
          <a:ext cx="7134896" cy="18542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567448">
                  <a:extLst>
                    <a:ext uri="{9D8B030D-6E8A-4147-A177-3AD203B41FA5}">
                      <a16:colId xmlns:a16="http://schemas.microsoft.com/office/drawing/2014/main" val="718678987"/>
                    </a:ext>
                  </a:extLst>
                </a:gridCol>
                <a:gridCol w="3567448">
                  <a:extLst>
                    <a:ext uri="{9D8B030D-6E8A-4147-A177-3AD203B41FA5}">
                      <a16:colId xmlns:a16="http://schemas.microsoft.com/office/drawing/2014/main" val="41393862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AE" dirty="0"/>
                        <a:t>التراث الثقافي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/>
                        <a:t>التراث المادي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95276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781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52460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0962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2635498"/>
                  </a:ext>
                </a:extLst>
              </a:tr>
            </a:tbl>
          </a:graphicData>
        </a:graphic>
      </p:graphicFrame>
      <p:sp>
        <p:nvSpPr>
          <p:cNvPr id="11" name="مربع نص 2">
            <a:extLst>
              <a:ext uri="{FF2B5EF4-FFF2-40B4-BE49-F238E27FC236}">
                <a16:creationId xmlns:a16="http://schemas.microsoft.com/office/drawing/2014/main" id="{F7B81867-7829-4CD0-B4BA-8904E9C680AB}"/>
              </a:ext>
            </a:extLst>
          </p:cNvPr>
          <p:cNvSpPr txBox="1"/>
          <p:nvPr/>
        </p:nvSpPr>
        <p:spPr>
          <a:xfrm>
            <a:off x="2698217" y="4216806"/>
            <a:ext cx="8708208" cy="40011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sz="2000" b="1" u="sng" dirty="0">
                <a:solidFill>
                  <a:srgbClr val="C00000"/>
                </a:solidFill>
              </a:rPr>
              <a:t>-السؤال الثالث  :  ضع علامة (    )    أمام العبارة الصحيحة  وعلامة (    )  أمام العبارة الخطأ</a:t>
            </a:r>
            <a:r>
              <a:rPr lang="en-US" sz="2000" b="1" u="sng" dirty="0">
                <a:solidFill>
                  <a:srgbClr val="C00000"/>
                </a:solidFill>
              </a:rPr>
              <a:t> </a:t>
            </a:r>
            <a:r>
              <a:rPr lang="ar-AE" sz="2000" b="1" u="sng" dirty="0">
                <a:solidFill>
                  <a:srgbClr val="C00000"/>
                </a:solidFill>
              </a:rPr>
              <a:t> د \ </a:t>
            </a:r>
            <a:r>
              <a:rPr lang="en-US" sz="2000" b="1" u="sng" dirty="0">
                <a:solidFill>
                  <a:srgbClr val="C00000"/>
                </a:solidFill>
              </a:rPr>
              <a:t>4</a:t>
            </a:r>
            <a:r>
              <a:rPr lang="ar-AE" sz="2000" b="1" u="sng" dirty="0">
                <a:solidFill>
                  <a:srgbClr val="C00000"/>
                </a:solidFill>
              </a:rPr>
              <a:t>: </a:t>
            </a:r>
            <a:endParaRPr lang="en-US" sz="1600" b="1" u="sng" dirty="0">
              <a:solidFill>
                <a:srgbClr val="C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EE7B2F-0B09-4351-8DE0-A449867C5A03}"/>
              </a:ext>
            </a:extLst>
          </p:cNvPr>
          <p:cNvSpPr txBox="1"/>
          <p:nvPr/>
        </p:nvSpPr>
        <p:spPr>
          <a:xfrm>
            <a:off x="4405199" y="4768286"/>
            <a:ext cx="6887183" cy="170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1</a:t>
            </a:r>
            <a:r>
              <a:rPr lang="ar-AE" b="1" dirty="0"/>
              <a:t> – (       ) إكرام الضيف جزء من التراث المادي . </a:t>
            </a:r>
          </a:p>
          <a:p>
            <a:pPr>
              <a:lnSpc>
                <a:spcPct val="150000"/>
              </a:lnSpc>
            </a:pPr>
            <a:r>
              <a:rPr lang="en-US" b="1" dirty="0"/>
              <a:t>2</a:t>
            </a:r>
            <a:r>
              <a:rPr lang="ar-AE" b="1" dirty="0"/>
              <a:t> – (       ) توجد قلعة </a:t>
            </a:r>
            <a:r>
              <a:rPr lang="ar-AE" b="1" dirty="0" err="1"/>
              <a:t>الفهيدي</a:t>
            </a:r>
            <a:r>
              <a:rPr lang="ar-AE" b="1" dirty="0"/>
              <a:t> في إمارة الفجيرة . </a:t>
            </a:r>
          </a:p>
          <a:p>
            <a:pPr>
              <a:lnSpc>
                <a:spcPct val="150000"/>
              </a:lnSpc>
            </a:pPr>
            <a:r>
              <a:rPr lang="en-US" b="1" dirty="0"/>
              <a:t>3</a:t>
            </a:r>
            <a:r>
              <a:rPr lang="ar-AE" b="1" dirty="0"/>
              <a:t> – (       ) تهتم دولة الإمارات بالحفاظ على التراث . </a:t>
            </a:r>
          </a:p>
          <a:p>
            <a:pPr>
              <a:lnSpc>
                <a:spcPct val="150000"/>
              </a:lnSpc>
            </a:pPr>
            <a:r>
              <a:rPr lang="en-US" b="1" dirty="0"/>
              <a:t>4 </a:t>
            </a:r>
            <a:r>
              <a:rPr lang="ar-AE" b="1" dirty="0"/>
              <a:t> - (       ) تعتبر قلعة الحصن من أقدام المباني التاريخية في إمارة أبوظبي . </a:t>
            </a:r>
            <a:endParaRPr lang="en-US" b="1" dirty="0"/>
          </a:p>
        </p:txBody>
      </p:sp>
      <p:sp>
        <p:nvSpPr>
          <p:cNvPr id="13" name="سهم: لليسار 10">
            <a:extLst>
              <a:ext uri="{FF2B5EF4-FFF2-40B4-BE49-F238E27FC236}">
                <a16:creationId xmlns:a16="http://schemas.microsoft.com/office/drawing/2014/main" id="{B4883BCA-B0E7-4A31-B0C1-BE4908343A3A}"/>
              </a:ext>
            </a:extLst>
          </p:cNvPr>
          <p:cNvSpPr/>
          <p:nvPr/>
        </p:nvSpPr>
        <p:spPr>
          <a:xfrm rot="16200000">
            <a:off x="-463831" y="5319816"/>
            <a:ext cx="1860285" cy="625348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200" b="1" dirty="0"/>
              <a:t>تابع في الصفحة الثالثة </a:t>
            </a:r>
            <a:endParaRPr lang="en-US" sz="1200" b="1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9C5C5CC-6D34-43A5-A3C5-AA187EB9FE21}"/>
              </a:ext>
            </a:extLst>
          </p:cNvPr>
          <p:cNvSpPr/>
          <p:nvPr/>
        </p:nvSpPr>
        <p:spPr>
          <a:xfrm>
            <a:off x="3856533" y="317830"/>
            <a:ext cx="625349" cy="5902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1828E6F-91E4-4E65-852E-22E5A087A378}"/>
              </a:ext>
            </a:extLst>
          </p:cNvPr>
          <p:cNvSpPr/>
          <p:nvPr/>
        </p:nvSpPr>
        <p:spPr>
          <a:xfrm>
            <a:off x="1842306" y="4111345"/>
            <a:ext cx="625349" cy="5902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59BE21-C942-4C42-8D73-81AFA8D5F577}"/>
              </a:ext>
            </a:extLst>
          </p:cNvPr>
          <p:cNvSpPr txBox="1"/>
          <p:nvPr/>
        </p:nvSpPr>
        <p:spPr>
          <a:xfrm>
            <a:off x="767987" y="6216247"/>
            <a:ext cx="50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2</a:t>
            </a:r>
          </a:p>
        </p:txBody>
      </p:sp>
      <p:pic>
        <p:nvPicPr>
          <p:cNvPr id="17" name="Picture 6" descr="تفكير الصبي, علامة استفهام فكر مدروس رسوم متحركة ولد استفهام علامة تفكير png">
            <a:extLst>
              <a:ext uri="{FF2B5EF4-FFF2-40B4-BE49-F238E27FC236}">
                <a16:creationId xmlns:a16="http://schemas.microsoft.com/office/drawing/2014/main" id="{758FD5AE-21CB-4332-ABDF-B0E6C1CB3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01" y="2354234"/>
            <a:ext cx="1694240" cy="1369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>
            <a:extLst>
              <a:ext uri="{FF2B5EF4-FFF2-40B4-BE49-F238E27FC236}">
                <a16:creationId xmlns:a16="http://schemas.microsoft.com/office/drawing/2014/main" id="{F37D6482-86F8-4DCE-B1A9-4DA354FC49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7980" y1="48562" x2="37980" y2="49137"/>
                        <a14:foregroundMark x1="57326" y1="55696" x2="60171" y2="58458"/>
                        <a14:foregroundMark x1="60740" y1="59148" x2="62447" y2="61680"/>
                        <a14:foregroundMark x1="60882" y1="65593" x2="57895" y2="65938"/>
                        <a14:foregroundMark x1="58606" y1="65938" x2="58890" y2="69390"/>
                        <a14:foregroundMark x1="58606" y1="70311" x2="57041" y2="73072"/>
                        <a14:foregroundMark x1="57041" y1="73072" x2="54765" y2="75029"/>
                        <a14:foregroundMark x1="41536" y1="55006" x2="39545" y2="57537"/>
                        <a14:foregroundMark x1="41110" y1="53970" x2="38549" y2="51784"/>
                        <a14:foregroundMark x1="38265" y1="50173" x2="37696" y2="45455"/>
                        <a14:foregroundMark x1="36131" y1="45339" x2="37411" y2="42578"/>
                        <a14:foregroundMark x1="37980" y1="41887" x2="40114" y2="40161"/>
                        <a14:foregroundMark x1="40683" y1="40161" x2="43670" y2="38895"/>
                        <a14:foregroundMark x1="44097" y1="38895" x2="46942" y2="38435"/>
                        <a14:foregroundMark x1="55050" y1="43383" x2="55477" y2="45109"/>
                        <a14:foregroundMark x1="55477" y1="46835" x2="54339" y2="49712"/>
                        <a14:foregroundMark x1="54196" y1="50288" x2="53201" y2="51669"/>
                        <a14:foregroundMark x1="37127" y1="58803" x2="31152" y2="58573"/>
                        <a14:foregroundMark x1="37553" y1="59033" x2="30299" y2="58113"/>
                        <a14:foregroundMark x1="29445" y1="58458" x2="31579" y2="57192"/>
                        <a14:foregroundMark x1="30014" y1="66283" x2="29872" y2="64212"/>
                        <a14:foregroundMark x1="35277" y1="72267" x2="34708" y2="73188"/>
                        <a14:foregroundMark x1="34708" y1="73418" x2="33997" y2="81473"/>
                        <a14:backgroundMark x1="61878" y1="82163" x2="61024" y2="68585"/>
                        <a14:backgroundMark x1="62731" y1="58688" x2="59175" y2="55351"/>
                        <a14:backgroundMark x1="37696" y1="46030" x2="37696" y2="46030"/>
                        <a14:backgroundMark x1="37553" y1="47986" x2="37553" y2="47986"/>
                        <a14:backgroundMark x1="37980" y1="49942" x2="38122" y2="51208"/>
                        <a14:backgroundMark x1="38549" y1="52244" x2="39829" y2="53855"/>
                        <a14:backgroundMark x1="40541" y1="54315" x2="41110" y2="54545"/>
                        <a14:backgroundMark x1="38265" y1="51323" x2="38265" y2="51784"/>
                        <a14:backgroundMark x1="38122" y1="47641" x2="37696" y2="48101"/>
                        <a14:backgroundMark x1="54054" y1="53625" x2="57326" y2="54661"/>
                        <a14:backgroundMark x1="53627" y1="53280" x2="53343" y2="52474"/>
                        <a14:backgroundMark x1="41252" y1="54891" x2="38834" y2="57998"/>
                        <a14:backgroundMark x1="31863" y1="57883" x2="29161" y2="58228"/>
                        <a14:backgroundMark x1="30014" y1="66513" x2="30725" y2="68470"/>
                        <a14:backgroundMark x1="31437" y1="69390" x2="35989" y2="70541"/>
                        <a14:backgroundMark x1="35989" y1="71116" x2="34282" y2="72612"/>
                        <a14:backgroundMark x1="34424" y1="73188" x2="33570" y2="79632"/>
                        <a14:backgroundMark x1="55903" y1="75834" x2="56615" y2="81818"/>
                        <a14:backgroundMark x1="46373" y1="84120" x2="44808" y2="83544"/>
                        <a14:backgroundMark x1="39260" y1="86881" x2="38265" y2="87112"/>
                        <a14:backgroundMark x1="47226" y1="84120" x2="47226" y2="84120"/>
                        <a14:backgroundMark x1="60740" y1="81358" x2="59317" y2="71231"/>
                        <a14:backgroundMark x1="60455" y1="69045" x2="60313" y2="66053"/>
                        <a14:backgroundMark x1="62447" y1="60299" x2="62447" y2="60299"/>
                        <a14:backgroundMark x1="61451" y1="59724" x2="59602" y2="57652"/>
                        <a14:backgroundMark x1="60171" y1="57768" x2="57895" y2="56272"/>
                        <a14:backgroundMark x1="62589" y1="61565" x2="57895" y2="55006"/>
                        <a14:backgroundMark x1="62873" y1="59954" x2="62162" y2="56041"/>
                        <a14:backgroundMark x1="59602" y1="66628" x2="59033" y2="71001"/>
                        <a14:backgroundMark x1="59033" y1="70886" x2="56899" y2="746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94" t="35337" r="37322" b="10291"/>
          <a:stretch/>
        </p:blipFill>
        <p:spPr bwMode="auto">
          <a:xfrm flipH="1">
            <a:off x="2850616" y="4973294"/>
            <a:ext cx="1166191" cy="1505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68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5A2E21-5E9E-4DEC-A371-E1205F7640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35" t="30909" r="20652" b="9739"/>
          <a:stretch/>
        </p:blipFill>
        <p:spPr>
          <a:xfrm>
            <a:off x="6811618" y="657255"/>
            <a:ext cx="5058633" cy="54068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BB6B5C-4DFF-4EB6-81C7-9191D575B955}"/>
              </a:ext>
            </a:extLst>
          </p:cNvPr>
          <p:cNvSpPr txBox="1"/>
          <p:nvPr/>
        </p:nvSpPr>
        <p:spPr>
          <a:xfrm>
            <a:off x="585581" y="646283"/>
            <a:ext cx="5943599" cy="553484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ar-AE" b="1" dirty="0">
                <a:solidFill>
                  <a:srgbClr val="FF0000"/>
                </a:solidFill>
              </a:rPr>
              <a:t>- </a:t>
            </a:r>
            <a:r>
              <a:rPr lang="ar-AE" sz="2000" b="1" u="sng" dirty="0">
                <a:solidFill>
                  <a:srgbClr val="FF0000"/>
                </a:solidFill>
              </a:rPr>
              <a:t>السؤال الرابع  : ضع دائرة حول الإجابة الصحيحة فيما يلي : د \ </a:t>
            </a:r>
            <a:r>
              <a:rPr lang="en-US" sz="2000" b="1" u="sng" dirty="0">
                <a:solidFill>
                  <a:srgbClr val="FF0000"/>
                </a:solidFill>
              </a:rPr>
              <a:t>5</a:t>
            </a:r>
            <a:r>
              <a:rPr lang="ar-AE" sz="2000" b="1" u="sng" dirty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1</a:t>
            </a:r>
            <a:r>
              <a:rPr lang="ar-AE" sz="2000" b="1" dirty="0"/>
              <a:t>- </a:t>
            </a:r>
            <a:r>
              <a:rPr lang="ar-AE" b="1" dirty="0"/>
              <a:t>مقدار رغبة المستهلكين في الحصول على سلعة ما .</a:t>
            </a:r>
          </a:p>
          <a:p>
            <a:pPr>
              <a:lnSpc>
                <a:spcPct val="150000"/>
              </a:lnSpc>
            </a:pPr>
            <a:r>
              <a:rPr lang="ar-AE" b="1" dirty="0"/>
              <a:t>أ – الطلب               ب – العرض          ج – الوفرة</a:t>
            </a:r>
          </a:p>
          <a:p>
            <a:pPr>
              <a:lnSpc>
                <a:spcPct val="150000"/>
              </a:lnSpc>
            </a:pPr>
            <a:r>
              <a:rPr lang="en-US" b="1" dirty="0"/>
              <a:t>2</a:t>
            </a:r>
            <a:r>
              <a:rPr lang="ar-AE" b="1" dirty="0"/>
              <a:t> – توفر السلعة بكميات تناسب مقدار الطلب عليها . </a:t>
            </a:r>
          </a:p>
          <a:p>
            <a:pPr>
              <a:lnSpc>
                <a:spcPct val="150000"/>
              </a:lnSpc>
            </a:pPr>
            <a:r>
              <a:rPr lang="ar-AE" b="1" dirty="0"/>
              <a:t> أ – العرض           ب – الوفرة            ج – الندرة  </a:t>
            </a: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3</a:t>
            </a:r>
            <a:r>
              <a:rPr lang="ar-AE" b="1" dirty="0"/>
              <a:t> – ما سبب ارتفاع أسعار الأضاحي قبيل عيد </a:t>
            </a:r>
            <a:r>
              <a:rPr lang="ar-AE" b="1" dirty="0" err="1"/>
              <a:t>الأضحى</a:t>
            </a:r>
            <a:r>
              <a:rPr lang="ar-AE" b="1" dirty="0"/>
              <a:t> في كل عام . </a:t>
            </a:r>
          </a:p>
          <a:p>
            <a:pPr>
              <a:lnSpc>
                <a:spcPct val="150000"/>
              </a:lnSpc>
            </a:pPr>
            <a:r>
              <a:rPr lang="ar-AE" b="1" dirty="0"/>
              <a:t>أ – لتوفرها بكثرة    ب – لانخفاض الطلب عليها    ج – لزيادة الطلب عليها</a:t>
            </a:r>
          </a:p>
          <a:p>
            <a:pPr>
              <a:lnSpc>
                <a:spcPct val="150000"/>
              </a:lnSpc>
            </a:pPr>
            <a:r>
              <a:rPr lang="en-US" b="1" dirty="0"/>
              <a:t>4</a:t>
            </a:r>
            <a:r>
              <a:rPr lang="ar-AE" b="1" dirty="0"/>
              <a:t> – أي هذه السلع تتوقع انخفاض سعرها بعد انتهاء جائحة كورونا .</a:t>
            </a:r>
          </a:p>
          <a:p>
            <a:pPr>
              <a:lnSpc>
                <a:spcPct val="150000"/>
              </a:lnSpc>
            </a:pPr>
            <a:r>
              <a:rPr lang="ar-AE" b="1" dirty="0"/>
              <a:t>أ – الكمامات الطبية          ب – مسكنات الألم        ج – المحارم الورقية</a:t>
            </a: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5</a:t>
            </a:r>
            <a:r>
              <a:rPr lang="ar-AE" b="1" dirty="0"/>
              <a:t> – تسعير السلع والخدمات يخضع لقانون . </a:t>
            </a:r>
          </a:p>
          <a:p>
            <a:pPr>
              <a:lnSpc>
                <a:spcPct val="150000"/>
              </a:lnSpc>
            </a:pPr>
            <a:r>
              <a:rPr lang="ar-AE" b="1" dirty="0"/>
              <a:t>أ – الشرطة                ب – العرض والطلب         ج – الصحة </a:t>
            </a:r>
          </a:p>
          <a:p>
            <a:pPr>
              <a:lnSpc>
                <a:spcPct val="150000"/>
              </a:lnSpc>
            </a:pPr>
            <a:endParaRPr lang="ar-AE" b="1" dirty="0"/>
          </a:p>
          <a:p>
            <a:pPr>
              <a:lnSpc>
                <a:spcPct val="150000"/>
              </a:lnSpc>
            </a:pPr>
            <a:endParaRPr lang="ar-AE" b="1" dirty="0"/>
          </a:p>
        </p:txBody>
      </p:sp>
      <p:sp>
        <p:nvSpPr>
          <p:cNvPr id="6" name="سهم: لليسار 10">
            <a:extLst>
              <a:ext uri="{FF2B5EF4-FFF2-40B4-BE49-F238E27FC236}">
                <a16:creationId xmlns:a16="http://schemas.microsoft.com/office/drawing/2014/main" id="{E5BE5351-6AB5-45FA-BD8B-4440CAF4E0CF}"/>
              </a:ext>
            </a:extLst>
          </p:cNvPr>
          <p:cNvSpPr/>
          <p:nvPr/>
        </p:nvSpPr>
        <p:spPr>
          <a:xfrm rot="16200000">
            <a:off x="-463831" y="5319816"/>
            <a:ext cx="1860285" cy="625348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200" b="1" dirty="0"/>
              <a:t>تابع في الصفحة الرابعة</a:t>
            </a:r>
            <a:endParaRPr lang="en-US" sz="1200" b="1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CA92D4C-4E22-43A3-8F33-1E839E426832}"/>
              </a:ext>
            </a:extLst>
          </p:cNvPr>
          <p:cNvSpPr/>
          <p:nvPr/>
        </p:nvSpPr>
        <p:spPr>
          <a:xfrm>
            <a:off x="182626" y="1028316"/>
            <a:ext cx="625349" cy="5902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738CE6-4883-4FD6-8241-F7E5EB579170}"/>
              </a:ext>
            </a:extLst>
          </p:cNvPr>
          <p:cNvSpPr txBox="1"/>
          <p:nvPr/>
        </p:nvSpPr>
        <p:spPr>
          <a:xfrm>
            <a:off x="810875" y="5657912"/>
            <a:ext cx="50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3</a:t>
            </a: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FAAC2694-1AAF-498C-A2EB-C5E1C5F2B4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7980" y1="48562" x2="37980" y2="49137"/>
                        <a14:foregroundMark x1="57326" y1="55696" x2="60171" y2="58458"/>
                        <a14:foregroundMark x1="60740" y1="59148" x2="62447" y2="61680"/>
                        <a14:foregroundMark x1="60882" y1="65593" x2="57895" y2="65938"/>
                        <a14:foregroundMark x1="58606" y1="65938" x2="58890" y2="69390"/>
                        <a14:foregroundMark x1="58606" y1="70311" x2="57041" y2="73072"/>
                        <a14:foregroundMark x1="57041" y1="73072" x2="54765" y2="75029"/>
                        <a14:foregroundMark x1="41536" y1="55006" x2="39545" y2="57537"/>
                        <a14:foregroundMark x1="41110" y1="53970" x2="38549" y2="51784"/>
                        <a14:foregroundMark x1="38265" y1="50173" x2="37696" y2="45455"/>
                        <a14:foregroundMark x1="36131" y1="45339" x2="37411" y2="42578"/>
                        <a14:foregroundMark x1="37980" y1="41887" x2="40114" y2="40161"/>
                        <a14:foregroundMark x1="40683" y1="40161" x2="43670" y2="38895"/>
                        <a14:foregroundMark x1="44097" y1="38895" x2="46942" y2="38435"/>
                        <a14:foregroundMark x1="55050" y1="43383" x2="55477" y2="45109"/>
                        <a14:foregroundMark x1="55477" y1="46835" x2="54339" y2="49712"/>
                        <a14:foregroundMark x1="54196" y1="50288" x2="53201" y2="51669"/>
                        <a14:foregroundMark x1="37127" y1="58803" x2="31152" y2="58573"/>
                        <a14:foregroundMark x1="37553" y1="59033" x2="30299" y2="58113"/>
                        <a14:foregroundMark x1="29445" y1="58458" x2="31579" y2="57192"/>
                        <a14:foregroundMark x1="30014" y1="66283" x2="29872" y2="64212"/>
                        <a14:foregroundMark x1="35277" y1="72267" x2="34708" y2="73188"/>
                        <a14:foregroundMark x1="34708" y1="73418" x2="33997" y2="81473"/>
                        <a14:backgroundMark x1="61878" y1="82163" x2="61024" y2="68585"/>
                        <a14:backgroundMark x1="62731" y1="58688" x2="59175" y2="55351"/>
                        <a14:backgroundMark x1="37696" y1="46030" x2="37696" y2="46030"/>
                        <a14:backgroundMark x1="37553" y1="47986" x2="37553" y2="47986"/>
                        <a14:backgroundMark x1="37980" y1="49942" x2="38122" y2="51208"/>
                        <a14:backgroundMark x1="38549" y1="52244" x2="39829" y2="53855"/>
                        <a14:backgroundMark x1="40541" y1="54315" x2="41110" y2="54545"/>
                        <a14:backgroundMark x1="38265" y1="51323" x2="38265" y2="51784"/>
                        <a14:backgroundMark x1="38122" y1="47641" x2="37696" y2="48101"/>
                        <a14:backgroundMark x1="54054" y1="53625" x2="57326" y2="54661"/>
                        <a14:backgroundMark x1="53627" y1="53280" x2="53343" y2="52474"/>
                        <a14:backgroundMark x1="41252" y1="54891" x2="38834" y2="57998"/>
                        <a14:backgroundMark x1="31863" y1="57883" x2="29161" y2="58228"/>
                        <a14:backgroundMark x1="30014" y1="66513" x2="30725" y2="68470"/>
                        <a14:backgroundMark x1="31437" y1="69390" x2="35989" y2="70541"/>
                        <a14:backgroundMark x1="35989" y1="71116" x2="34282" y2="72612"/>
                        <a14:backgroundMark x1="34424" y1="73188" x2="33570" y2="79632"/>
                        <a14:backgroundMark x1="55903" y1="75834" x2="56615" y2="81818"/>
                        <a14:backgroundMark x1="46373" y1="84120" x2="44808" y2="83544"/>
                        <a14:backgroundMark x1="39260" y1="86881" x2="38265" y2="87112"/>
                        <a14:backgroundMark x1="47226" y1="84120" x2="47226" y2="84120"/>
                        <a14:backgroundMark x1="60740" y1="81358" x2="59317" y2="71231"/>
                        <a14:backgroundMark x1="60455" y1="69045" x2="60313" y2="66053"/>
                        <a14:backgroundMark x1="62447" y1="60299" x2="62447" y2="60299"/>
                        <a14:backgroundMark x1="61451" y1="59724" x2="59602" y2="57652"/>
                        <a14:backgroundMark x1="60171" y1="57768" x2="57895" y2="56272"/>
                        <a14:backgroundMark x1="62589" y1="61565" x2="57895" y2="55006"/>
                        <a14:backgroundMark x1="62873" y1="59954" x2="62162" y2="56041"/>
                        <a14:backgroundMark x1="59602" y1="66628" x2="59033" y2="71001"/>
                        <a14:backgroundMark x1="59033" y1="70886" x2="56899" y2="746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94" t="35337" r="37322" b="10291"/>
          <a:stretch/>
        </p:blipFill>
        <p:spPr bwMode="auto">
          <a:xfrm flipH="1">
            <a:off x="182626" y="1870726"/>
            <a:ext cx="1128261" cy="1178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351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llout: Down Arrow 3">
            <a:extLst>
              <a:ext uri="{FF2B5EF4-FFF2-40B4-BE49-F238E27FC236}">
                <a16:creationId xmlns:a16="http://schemas.microsoft.com/office/drawing/2014/main" id="{A46196C8-E940-425A-975A-C8F6F57BDE4B}"/>
              </a:ext>
            </a:extLst>
          </p:cNvPr>
          <p:cNvSpPr/>
          <p:nvPr/>
        </p:nvSpPr>
        <p:spPr>
          <a:xfrm>
            <a:off x="8574156" y="765613"/>
            <a:ext cx="3034748" cy="2043589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مربع نص 2">
            <a:extLst>
              <a:ext uri="{FF2B5EF4-FFF2-40B4-BE49-F238E27FC236}">
                <a16:creationId xmlns:a16="http://schemas.microsoft.com/office/drawing/2014/main" id="{971040AB-D686-4FA9-8557-48CE1DB6E04D}"/>
              </a:ext>
            </a:extLst>
          </p:cNvPr>
          <p:cNvSpPr txBox="1"/>
          <p:nvPr/>
        </p:nvSpPr>
        <p:spPr>
          <a:xfrm>
            <a:off x="4255978" y="257145"/>
            <a:ext cx="7481751" cy="40011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sz="2000" b="1" u="sng" dirty="0">
                <a:solidFill>
                  <a:srgbClr val="C00000"/>
                </a:solidFill>
              </a:rPr>
              <a:t>-السؤال الخامس :  اقرأ كل بطاقة ثم أكتب بجانبها ( انخفاض )  أو ( ارتفاع ) : </a:t>
            </a:r>
            <a:r>
              <a:rPr lang="en-US" sz="2000" b="1" u="sng" dirty="0">
                <a:solidFill>
                  <a:srgbClr val="C00000"/>
                </a:solidFill>
              </a:rPr>
              <a:t>6</a:t>
            </a:r>
            <a:r>
              <a:rPr lang="ar-AE" sz="2000" b="1" u="sng" dirty="0">
                <a:solidFill>
                  <a:srgbClr val="C00000"/>
                </a:solidFill>
              </a:rPr>
              <a:t> \ د</a:t>
            </a:r>
            <a:endParaRPr lang="en-US" sz="1600" b="1" u="sng" dirty="0">
              <a:solidFill>
                <a:srgbClr val="C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B34E38-08D8-480D-B043-2A0527961AB5}"/>
              </a:ext>
            </a:extLst>
          </p:cNvPr>
          <p:cNvSpPr txBox="1"/>
          <p:nvPr/>
        </p:nvSpPr>
        <p:spPr>
          <a:xfrm>
            <a:off x="8542563" y="765613"/>
            <a:ext cx="3070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b="1" dirty="0"/>
              <a:t>تحتفل دولة الإمارات في الثاني من ديسمبر من كل عام باليوم الوطني ، وتشارك كل مؤسسات الدولة في هذا الاحتفال ، ماذا تتوقع يحدث للطلب على الأعلام ؟ </a:t>
            </a:r>
            <a:endParaRPr lang="en-US" b="1" dirty="0"/>
          </a:p>
        </p:txBody>
      </p:sp>
      <p:sp>
        <p:nvSpPr>
          <p:cNvPr id="5" name="Callout: Down Arrow 4">
            <a:extLst>
              <a:ext uri="{FF2B5EF4-FFF2-40B4-BE49-F238E27FC236}">
                <a16:creationId xmlns:a16="http://schemas.microsoft.com/office/drawing/2014/main" id="{F3B6BA0F-E8C2-4795-B50D-E1D23C45873D}"/>
              </a:ext>
            </a:extLst>
          </p:cNvPr>
          <p:cNvSpPr/>
          <p:nvPr/>
        </p:nvSpPr>
        <p:spPr>
          <a:xfrm>
            <a:off x="4880492" y="803673"/>
            <a:ext cx="3034748" cy="2098553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llout: Down Arrow 5">
            <a:extLst>
              <a:ext uri="{FF2B5EF4-FFF2-40B4-BE49-F238E27FC236}">
                <a16:creationId xmlns:a16="http://schemas.microsoft.com/office/drawing/2014/main" id="{17F7ED54-853A-44D7-BDB3-2D993DD56A9B}"/>
              </a:ext>
            </a:extLst>
          </p:cNvPr>
          <p:cNvSpPr/>
          <p:nvPr/>
        </p:nvSpPr>
        <p:spPr>
          <a:xfrm>
            <a:off x="1070653" y="803673"/>
            <a:ext cx="3034748" cy="2098553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7B9E8F-8369-4723-9955-E76E6AA85664}"/>
              </a:ext>
            </a:extLst>
          </p:cNvPr>
          <p:cNvSpPr txBox="1"/>
          <p:nvPr/>
        </p:nvSpPr>
        <p:spPr>
          <a:xfrm>
            <a:off x="4912085" y="765613"/>
            <a:ext cx="30347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b="1" dirty="0"/>
              <a:t>محل للسيارات لديه عدد كبير من سيارات هذه السنة التي قاربت على الانتهاء ، والسيارات الجديدة ستصل قريباً ، ماذا تتوقع أن يحدث لسعر السيارات القديمة ؟</a:t>
            </a:r>
            <a:endParaRPr lang="en-US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F4DBE8-FC1A-45A2-8B76-58FFEF361821}"/>
              </a:ext>
            </a:extLst>
          </p:cNvPr>
          <p:cNvSpPr txBox="1"/>
          <p:nvPr/>
        </p:nvSpPr>
        <p:spPr>
          <a:xfrm>
            <a:off x="1096232" y="803673"/>
            <a:ext cx="30347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b="1" dirty="0"/>
              <a:t>سافرت مع أسرتك إلى فرنسا في الإجازة الصيفية ، وقررتم أن تزوروا أحد المنتزهات المشهورة ، وأنتم هناك هطل مطر غزير ، ماذا تتوقع أن يحدث للطلب على المظلات ؟</a:t>
            </a:r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AD6A65-3D8D-48B8-8A02-1FED765C655D}"/>
              </a:ext>
            </a:extLst>
          </p:cNvPr>
          <p:cNvSpPr txBox="1"/>
          <p:nvPr/>
        </p:nvSpPr>
        <p:spPr>
          <a:xfrm>
            <a:off x="8912085" y="2861165"/>
            <a:ext cx="235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----------------------------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8D3302-3244-43ED-89C5-DB04B80F4165}"/>
              </a:ext>
            </a:extLst>
          </p:cNvPr>
          <p:cNvSpPr txBox="1"/>
          <p:nvPr/>
        </p:nvSpPr>
        <p:spPr>
          <a:xfrm>
            <a:off x="5261569" y="2851254"/>
            <a:ext cx="235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----------------------------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EE5908-3404-4C51-90A8-0506D2D039EC}"/>
              </a:ext>
            </a:extLst>
          </p:cNvPr>
          <p:cNvSpPr txBox="1"/>
          <p:nvPr/>
        </p:nvSpPr>
        <p:spPr>
          <a:xfrm>
            <a:off x="1541953" y="2888027"/>
            <a:ext cx="235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dirty="0"/>
              <a:t>----------------------------</a:t>
            </a:r>
            <a:endParaRPr lang="en-US" dirty="0"/>
          </a:p>
        </p:txBody>
      </p:sp>
      <p:pic>
        <p:nvPicPr>
          <p:cNvPr id="12" name="Picture 2" descr="وفرة كبيرة للسلع بالأسواق قبيل رمضان المبارك">
            <a:extLst>
              <a:ext uri="{FF2B5EF4-FFF2-40B4-BE49-F238E27FC236}">
                <a16:creationId xmlns:a16="http://schemas.microsoft.com/office/drawing/2014/main" id="{68CBC29C-28A5-4758-9375-5615AF77D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720" y="3878489"/>
            <a:ext cx="3070967" cy="204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21BA499-EBE1-45B7-B96A-553A6FD46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2669" y="3981824"/>
            <a:ext cx="3305509" cy="2043589"/>
          </a:xfrm>
          <a:prstGeom prst="rect">
            <a:avLst/>
          </a:prstGeom>
        </p:spPr>
      </p:pic>
      <p:sp>
        <p:nvSpPr>
          <p:cNvPr id="14" name="مربع نص 2">
            <a:extLst>
              <a:ext uri="{FF2B5EF4-FFF2-40B4-BE49-F238E27FC236}">
                <a16:creationId xmlns:a16="http://schemas.microsoft.com/office/drawing/2014/main" id="{84D77E79-854C-4A40-B0F6-7CE533DB2D30}"/>
              </a:ext>
            </a:extLst>
          </p:cNvPr>
          <p:cNvSpPr txBox="1"/>
          <p:nvPr/>
        </p:nvSpPr>
        <p:spPr>
          <a:xfrm>
            <a:off x="3900842" y="3312228"/>
            <a:ext cx="7803757" cy="40011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sz="2000" b="1" u="sng" dirty="0">
                <a:solidFill>
                  <a:srgbClr val="C00000"/>
                </a:solidFill>
              </a:rPr>
              <a:t>-تابع السؤال الخامس :  لاحظ الصورة وأكتب أسفلها كلمة ( وفرة ، ندرة ) :       </a:t>
            </a:r>
            <a:r>
              <a:rPr lang="en-US" sz="2000" b="1" u="sng" dirty="0">
                <a:solidFill>
                  <a:srgbClr val="C00000"/>
                </a:solidFill>
              </a:rPr>
              <a:t>4</a:t>
            </a:r>
            <a:r>
              <a:rPr lang="ar-AE" sz="2000" b="1" u="sng" dirty="0">
                <a:solidFill>
                  <a:srgbClr val="C00000"/>
                </a:solidFill>
              </a:rPr>
              <a:t> \ د</a:t>
            </a:r>
            <a:endParaRPr lang="en-US" sz="1600" b="1" u="sng" dirty="0">
              <a:solidFill>
                <a:srgbClr val="C0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D687C3-1683-4858-BD34-02B6BDF8D9E6}"/>
              </a:ext>
            </a:extLst>
          </p:cNvPr>
          <p:cNvSpPr txBox="1"/>
          <p:nvPr/>
        </p:nvSpPr>
        <p:spPr>
          <a:xfrm>
            <a:off x="8260881" y="6182645"/>
            <a:ext cx="235888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dirty="0"/>
              <a:t>----------------------------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DE0F4F-36EE-47E1-813B-30CC65A21F9C}"/>
              </a:ext>
            </a:extLst>
          </p:cNvPr>
          <p:cNvSpPr txBox="1"/>
          <p:nvPr/>
        </p:nvSpPr>
        <p:spPr>
          <a:xfrm>
            <a:off x="4255978" y="6241921"/>
            <a:ext cx="235888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dirty="0"/>
              <a:t>----------------------------</a:t>
            </a:r>
            <a:endParaRPr lang="en-US" dirty="0"/>
          </a:p>
        </p:txBody>
      </p:sp>
      <p:sp>
        <p:nvSpPr>
          <p:cNvPr id="17" name="مربع نص 5">
            <a:extLst>
              <a:ext uri="{FF2B5EF4-FFF2-40B4-BE49-F238E27FC236}">
                <a16:creationId xmlns:a16="http://schemas.microsoft.com/office/drawing/2014/main" id="{CEB8748F-D2FD-4229-A338-2DBF31ACB248}"/>
              </a:ext>
            </a:extLst>
          </p:cNvPr>
          <p:cNvSpPr txBox="1"/>
          <p:nvPr/>
        </p:nvSpPr>
        <p:spPr>
          <a:xfrm>
            <a:off x="411237" y="6026358"/>
            <a:ext cx="3129131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dirty="0"/>
              <a:t>مع تمنياتي للجميع بالتوفيق والنجاح </a:t>
            </a:r>
          </a:p>
          <a:p>
            <a:pPr algn="ctr"/>
            <a:r>
              <a:rPr lang="ar-AE" dirty="0"/>
              <a:t> معلمة المادة </a:t>
            </a:r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0C576B-AC69-47ED-9A94-D51AD26EDD33}"/>
              </a:ext>
            </a:extLst>
          </p:cNvPr>
          <p:cNvSpPr/>
          <p:nvPr/>
        </p:nvSpPr>
        <p:spPr>
          <a:xfrm>
            <a:off x="3227693" y="98528"/>
            <a:ext cx="625349" cy="5902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A8172E5-6A36-4A98-B01D-A6ADCC16B76F}"/>
              </a:ext>
            </a:extLst>
          </p:cNvPr>
          <p:cNvSpPr/>
          <p:nvPr/>
        </p:nvSpPr>
        <p:spPr>
          <a:xfrm>
            <a:off x="2915018" y="3259174"/>
            <a:ext cx="625349" cy="5902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F96F74F-610D-4B05-8C48-E92BCCAC89FF}"/>
              </a:ext>
            </a:extLst>
          </p:cNvPr>
          <p:cNvSpPr txBox="1"/>
          <p:nvPr/>
        </p:nvSpPr>
        <p:spPr>
          <a:xfrm>
            <a:off x="3410970" y="6356849"/>
            <a:ext cx="50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4</a:t>
            </a:r>
          </a:p>
        </p:txBody>
      </p:sp>
      <p:pic>
        <p:nvPicPr>
          <p:cNvPr id="21" name="Picture 3">
            <a:extLst>
              <a:ext uri="{FF2B5EF4-FFF2-40B4-BE49-F238E27FC236}">
                <a16:creationId xmlns:a16="http://schemas.microsoft.com/office/drawing/2014/main" id="{A7821741-2AC6-4BB7-91E3-B60561D64C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7980" y1="48562" x2="37980" y2="49137"/>
                        <a14:foregroundMark x1="57326" y1="55696" x2="60171" y2="58458"/>
                        <a14:foregroundMark x1="60740" y1="59148" x2="62447" y2="61680"/>
                        <a14:foregroundMark x1="60882" y1="65593" x2="57895" y2="65938"/>
                        <a14:foregroundMark x1="58606" y1="65938" x2="58890" y2="69390"/>
                        <a14:foregroundMark x1="58606" y1="70311" x2="57041" y2="73072"/>
                        <a14:foregroundMark x1="57041" y1="73072" x2="54765" y2="75029"/>
                        <a14:foregroundMark x1="41536" y1="55006" x2="39545" y2="57537"/>
                        <a14:foregroundMark x1="41110" y1="53970" x2="38549" y2="51784"/>
                        <a14:foregroundMark x1="38265" y1="50173" x2="37696" y2="45455"/>
                        <a14:foregroundMark x1="36131" y1="45339" x2="37411" y2="42578"/>
                        <a14:foregroundMark x1="37980" y1="41887" x2="40114" y2="40161"/>
                        <a14:foregroundMark x1="40683" y1="40161" x2="43670" y2="38895"/>
                        <a14:foregroundMark x1="44097" y1="38895" x2="46942" y2="38435"/>
                        <a14:foregroundMark x1="55050" y1="43383" x2="55477" y2="45109"/>
                        <a14:foregroundMark x1="55477" y1="46835" x2="54339" y2="49712"/>
                        <a14:foregroundMark x1="54196" y1="50288" x2="53201" y2="51669"/>
                        <a14:foregroundMark x1="37127" y1="58803" x2="31152" y2="58573"/>
                        <a14:foregroundMark x1="37553" y1="59033" x2="30299" y2="58113"/>
                        <a14:foregroundMark x1="29445" y1="58458" x2="31579" y2="57192"/>
                        <a14:foregroundMark x1="30014" y1="66283" x2="29872" y2="64212"/>
                        <a14:foregroundMark x1="35277" y1="72267" x2="34708" y2="73188"/>
                        <a14:foregroundMark x1="34708" y1="73418" x2="33997" y2="81473"/>
                        <a14:backgroundMark x1="61878" y1="82163" x2="61024" y2="68585"/>
                        <a14:backgroundMark x1="62731" y1="58688" x2="59175" y2="55351"/>
                        <a14:backgroundMark x1="37696" y1="46030" x2="37696" y2="46030"/>
                        <a14:backgroundMark x1="37553" y1="47986" x2="37553" y2="47986"/>
                        <a14:backgroundMark x1="37980" y1="49942" x2="38122" y2="51208"/>
                        <a14:backgroundMark x1="38549" y1="52244" x2="39829" y2="53855"/>
                        <a14:backgroundMark x1="40541" y1="54315" x2="41110" y2="54545"/>
                        <a14:backgroundMark x1="38265" y1="51323" x2="38265" y2="51784"/>
                        <a14:backgroundMark x1="38122" y1="47641" x2="37696" y2="48101"/>
                        <a14:backgroundMark x1="54054" y1="53625" x2="57326" y2="54661"/>
                        <a14:backgroundMark x1="53627" y1="53280" x2="53343" y2="52474"/>
                        <a14:backgroundMark x1="41252" y1="54891" x2="38834" y2="57998"/>
                        <a14:backgroundMark x1="31863" y1="57883" x2="29161" y2="58228"/>
                        <a14:backgroundMark x1="30014" y1="66513" x2="30725" y2="68470"/>
                        <a14:backgroundMark x1="31437" y1="69390" x2="35989" y2="70541"/>
                        <a14:backgroundMark x1="35989" y1="71116" x2="34282" y2="72612"/>
                        <a14:backgroundMark x1="34424" y1="73188" x2="33570" y2="79632"/>
                        <a14:backgroundMark x1="55903" y1="75834" x2="56615" y2="81818"/>
                        <a14:backgroundMark x1="46373" y1="84120" x2="44808" y2="83544"/>
                        <a14:backgroundMark x1="39260" y1="86881" x2="38265" y2="87112"/>
                        <a14:backgroundMark x1="47226" y1="84120" x2="47226" y2="84120"/>
                        <a14:backgroundMark x1="60740" y1="81358" x2="59317" y2="71231"/>
                        <a14:backgroundMark x1="60455" y1="69045" x2="60313" y2="66053"/>
                        <a14:backgroundMark x1="62447" y1="60299" x2="62447" y2="60299"/>
                        <a14:backgroundMark x1="61451" y1="59724" x2="59602" y2="57652"/>
                        <a14:backgroundMark x1="60171" y1="57768" x2="57895" y2="56272"/>
                        <a14:backgroundMark x1="62589" y1="61565" x2="57895" y2="55006"/>
                        <a14:backgroundMark x1="62873" y1="59954" x2="62162" y2="56041"/>
                        <a14:backgroundMark x1="59602" y1="66628" x2="59033" y2="71001"/>
                        <a14:backgroundMark x1="59033" y1="70886" x2="56899" y2="746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94" t="35337" r="37322" b="10291"/>
          <a:stretch/>
        </p:blipFill>
        <p:spPr bwMode="auto">
          <a:xfrm flipH="1">
            <a:off x="1096232" y="4054139"/>
            <a:ext cx="1166191" cy="1505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 descr="تفكير الصبي, علامة استفهام فكر مدروس رسوم متحركة ولد استفهام علامة تفكير png">
            <a:extLst>
              <a:ext uri="{FF2B5EF4-FFF2-40B4-BE49-F238E27FC236}">
                <a16:creationId xmlns:a16="http://schemas.microsoft.com/office/drawing/2014/main" id="{15769874-637F-4FDF-B329-76C9653EF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" y="98528"/>
            <a:ext cx="1117150" cy="109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96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526</Words>
  <Application>Microsoft Office PowerPoint</Application>
  <PresentationFormat>Widescreen</PresentationFormat>
  <Paragraphs>60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نسق Office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Ousha Khalifa Humaid Khalaf Al Dhaheri</dc:creator>
  <cp:lastModifiedBy>Ousha Khalifa Humaid Khalaf Al Dhaheri</cp:lastModifiedBy>
  <cp:revision>8</cp:revision>
  <dcterms:created xsi:type="dcterms:W3CDTF">2022-02-17T09:31:30Z</dcterms:created>
  <dcterms:modified xsi:type="dcterms:W3CDTF">2023-01-30T06:19:43Z</dcterms:modified>
</cp:coreProperties>
</file>