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57" r:id="rId5"/>
    <p:sldId id="265" r:id="rId6"/>
    <p:sldId id="275" r:id="rId7"/>
    <p:sldId id="276" r:id="rId8"/>
    <p:sldId id="277" r:id="rId9"/>
    <p:sldId id="278" r:id="rId10"/>
    <p:sldId id="281" r:id="rId11"/>
    <p:sldId id="282" r:id="rId12"/>
    <p:sldId id="283" r:id="rId13"/>
    <p:sldId id="284" r:id="rId14"/>
    <p:sldId id="280" r:id="rId15"/>
    <p:sldId id="279" r:id="rId16"/>
    <p:sldId id="28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22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72" d="100"/>
          <a:sy n="72" d="100"/>
        </p:scale>
        <p:origin x="618" y="96"/>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13-Jun-21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13-Jun-21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a:t>
            </a:fld>
            <a:endParaRPr lang="en-US"/>
          </a:p>
        </p:txBody>
      </p:sp>
    </p:spTree>
    <p:extLst>
      <p:ext uri="{BB962C8B-B14F-4D97-AF65-F5344CB8AC3E}">
        <p14:creationId xmlns:p14="http://schemas.microsoft.com/office/powerpoint/2010/main" val="38860149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13-Jun-21</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13-Jun-21</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13-Jun-21</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13-Jun-21</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13-Jun-21</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13-Jun-21</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13-Jun-21</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13-Jun-21</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13-Jun-21</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13-Jun-21</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1.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52400"/>
            <a:ext cx="9067800" cy="5105400"/>
          </a:xfrm>
        </p:spPr>
        <p:txBody>
          <a:bodyPr>
            <a:normAutofit/>
          </a:bodyPr>
          <a:lstStyle/>
          <a:p>
            <a:r>
              <a:rPr lang="en-US" dirty="0">
                <a:latin typeface="Elephant" panose="02020904090505020303" pitchFamily="18" charset="0"/>
              </a:rPr>
              <a:t>English Reading Exam</a:t>
            </a:r>
            <a:br>
              <a:rPr lang="en-US" dirty="0">
                <a:latin typeface="Elephant" panose="02020904090505020303" pitchFamily="18" charset="0"/>
              </a:rPr>
            </a:br>
            <a:r>
              <a:rPr lang="en-US" dirty="0" err="1">
                <a:latin typeface="Elephant" panose="02020904090505020303" pitchFamily="18" charset="0"/>
              </a:rPr>
              <a:t>Exam</a:t>
            </a:r>
            <a:r>
              <a:rPr lang="en-US" dirty="0">
                <a:latin typeface="Elephant" panose="02020904090505020303" pitchFamily="18" charset="0"/>
              </a:rPr>
              <a:t> </a:t>
            </a:r>
            <a:r>
              <a:rPr lang="en-US">
                <a:latin typeface="Elephant" panose="02020904090505020303" pitchFamily="18" charset="0"/>
              </a:rPr>
              <a:t>Date:</a:t>
            </a:r>
            <a:br>
              <a:rPr lang="en-US" dirty="0">
                <a:latin typeface="Elephant" panose="02020904090505020303" pitchFamily="18" charset="0"/>
              </a:rPr>
            </a:br>
            <a:r>
              <a:rPr lang="en-US" dirty="0">
                <a:latin typeface="Elephant" panose="02020904090505020303" pitchFamily="18" charset="0"/>
              </a:rPr>
              <a:t>Exam will be taken on Swift Assess</a:t>
            </a:r>
            <a:br>
              <a:rPr lang="en-US" dirty="0">
                <a:latin typeface="Broadway" panose="04040905080B02020502" pitchFamily="82" charset="0"/>
              </a:rPr>
            </a:br>
            <a:br>
              <a:rPr lang="en-US" dirty="0">
                <a:latin typeface="Broadway" panose="04040905080B02020502" pitchFamily="82" charset="0"/>
              </a:rPr>
            </a:br>
            <a:endParaRPr lang="en-US" dirty="0">
              <a:latin typeface="Broadway" panose="04040905080B02020502" pitchFamily="82" charset="0"/>
            </a:endParaRP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***IMPORTANT***</a:t>
            </a:r>
          </a:p>
        </p:txBody>
      </p:sp>
      <p:pic>
        <p:nvPicPr>
          <p:cNvPr id="8" name="Picture Placeholder 7" descr="A woman and girl gardening"/>
          <p:cNvPicPr>
            <a:picLocks noGrp="1" noChangeAspect="1"/>
          </p:cNvPicPr>
          <p:nvPr>
            <p:ph type="pic" idx="1"/>
          </p:nvPr>
        </p:nvPicPr>
        <p:blipFill rotWithShape="1">
          <a:blip r:embed="rId3" cstate="print">
            <a:extLst>
              <a:ext uri="{28A0092B-C50C-407E-A947-70E740481C1C}">
                <a14:useLocalDpi xmlns:a14="http://schemas.microsoft.com/office/drawing/2010/main" val="0"/>
              </a:ext>
            </a:extLst>
          </a:blip>
          <a:srcRect/>
          <a:stretch/>
        </p:blipFill>
        <p:spPr>
          <a:xfrm>
            <a:off x="1006022" y="1874520"/>
            <a:ext cx="5166177" cy="2937510"/>
          </a:xfrm>
        </p:spPr>
      </p:pic>
      <p:sp>
        <p:nvSpPr>
          <p:cNvPr id="3" name="Text Placeholder 2"/>
          <p:cNvSpPr>
            <a:spLocks noGrp="1"/>
          </p:cNvSpPr>
          <p:nvPr>
            <p:ph type="body" sz="half" idx="2"/>
          </p:nvPr>
        </p:nvSpPr>
        <p:spPr>
          <a:xfrm>
            <a:off x="7010400" y="457200"/>
            <a:ext cx="4572000" cy="4495800"/>
          </a:xfrm>
        </p:spPr>
        <p:txBody>
          <a:bodyPr>
            <a:normAutofit fontScale="92500" lnSpcReduction="20000"/>
          </a:bodyPr>
          <a:lstStyle/>
          <a:p>
            <a:r>
              <a:rPr lang="en-US" b="1" dirty="0">
                <a:highlight>
                  <a:srgbClr val="FF0000"/>
                </a:highlight>
              </a:rPr>
              <a:t>Important Notes:</a:t>
            </a:r>
          </a:p>
          <a:p>
            <a:r>
              <a:rPr lang="en-US" b="1" dirty="0"/>
              <a:t>1.Each question has a time limit displayed by a timer opposite the question.</a:t>
            </a:r>
          </a:p>
          <a:p>
            <a:endParaRPr lang="en-US" b="1" dirty="0"/>
          </a:p>
          <a:p>
            <a:r>
              <a:rPr lang="en-US" b="1" dirty="0"/>
              <a:t>2. Students must make sure the question is answered before moving on to the next one and before the question time limit ends.</a:t>
            </a:r>
          </a:p>
          <a:p>
            <a:endParaRPr lang="en-US" b="1" dirty="0"/>
          </a:p>
          <a:p>
            <a:r>
              <a:rPr lang="en-US" b="1" dirty="0"/>
              <a:t>3. At the end of the question allotted time, a student cannot answer or change the response, and s/he must directly move on to the next question.</a:t>
            </a:r>
          </a:p>
          <a:p>
            <a:endParaRPr lang="en-US" b="1" dirty="0"/>
          </a:p>
          <a:p>
            <a:r>
              <a:rPr lang="en-US" b="1" dirty="0"/>
              <a:t>4. When a student moves on to the next question, s/he cannot go back to the previous one.</a:t>
            </a:r>
            <a:endParaRPr lang="en-US" dirty="0"/>
          </a:p>
        </p:txBody>
      </p:sp>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EEA395-F4F9-43C3-9709-7A54BA4C1D4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66700" y="304800"/>
            <a:ext cx="11658600" cy="4724400"/>
          </a:xfrm>
          <a:prstGeom prst="rect">
            <a:avLst/>
          </a:prstGeom>
          <a:noFill/>
          <a:ln>
            <a:noFill/>
          </a:ln>
        </p:spPr>
      </p:pic>
    </p:spTree>
    <p:extLst>
      <p:ext uri="{BB962C8B-B14F-4D97-AF65-F5344CB8AC3E}">
        <p14:creationId xmlns:p14="http://schemas.microsoft.com/office/powerpoint/2010/main" val="868093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6749ABA-8286-4855-9DD1-6DB8E9ED37ED}"/>
              </a:ext>
            </a:extLst>
          </p:cNvPr>
          <p:cNvSpPr/>
          <p:nvPr/>
        </p:nvSpPr>
        <p:spPr>
          <a:xfrm>
            <a:off x="304800" y="152400"/>
            <a:ext cx="11658600" cy="5029200"/>
          </a:xfrm>
          <a:prstGeom prst="rect">
            <a:avLst/>
          </a:prstGeom>
        </p:spPr>
        <p:txBody>
          <a:bodyPr vert="horz" lIns="91440" tIns="45720" rIns="91440" bIns="45720" rtlCol="0">
            <a:noAutofit/>
          </a:bodyPr>
          <a:lstStyle/>
          <a:p>
            <a:pPr>
              <a:lnSpc>
                <a:spcPct val="90000"/>
              </a:lnSpc>
              <a:spcAft>
                <a:spcPts val="600"/>
              </a:spcAft>
              <a:buFont typeface="Arial" panose="020B0604020202020204" pitchFamily="34" charset="0"/>
              <a:buChar char="•"/>
            </a:pPr>
            <a:endParaRPr lang="en-US" sz="1200" b="1" dirty="0"/>
          </a:p>
          <a:p>
            <a:r>
              <a:rPr lang="en-US" b="1" dirty="0"/>
              <a:t>Read </a:t>
            </a:r>
            <a:r>
              <a:rPr lang="en-US" dirty="0"/>
              <a:t>about how students spend their free time. For questions </a:t>
            </a:r>
            <a:r>
              <a:rPr lang="en-US" b="1" dirty="0"/>
              <a:t>1 – 7</a:t>
            </a:r>
            <a:r>
              <a:rPr lang="en-US" dirty="0"/>
              <a:t>, choose </a:t>
            </a:r>
            <a:r>
              <a:rPr lang="en-US" b="1" dirty="0"/>
              <a:t>T</a:t>
            </a:r>
          </a:p>
          <a:p>
            <a:r>
              <a:rPr lang="en-US" dirty="0"/>
              <a:t>(true) or </a:t>
            </a:r>
            <a:r>
              <a:rPr lang="en-US" b="1" dirty="0"/>
              <a:t>F </a:t>
            </a:r>
            <a:r>
              <a:rPr lang="en-US" dirty="0"/>
              <a:t>(false).</a:t>
            </a:r>
          </a:p>
          <a:p>
            <a:r>
              <a:rPr lang="en-US" dirty="0"/>
              <a:t>There is one </a:t>
            </a:r>
            <a:r>
              <a:rPr lang="en-US" b="1" dirty="0"/>
              <a:t>EXAMPLE</a:t>
            </a:r>
            <a:r>
              <a:rPr lang="en-US" dirty="0"/>
              <a:t>.</a:t>
            </a:r>
            <a:endParaRPr lang="en-US" sz="1200" b="1" dirty="0"/>
          </a:p>
          <a:p>
            <a:pPr>
              <a:lnSpc>
                <a:spcPct val="90000"/>
              </a:lnSpc>
              <a:spcAft>
                <a:spcPts val="600"/>
              </a:spcAft>
            </a:pPr>
            <a:endParaRPr lang="en-US" sz="1200" b="1" dirty="0"/>
          </a:p>
          <a:p>
            <a:pPr>
              <a:lnSpc>
                <a:spcPct val="90000"/>
              </a:lnSpc>
              <a:spcAft>
                <a:spcPts val="600"/>
              </a:spcAft>
            </a:pPr>
            <a:r>
              <a:rPr lang="en-US" sz="2000" b="1" dirty="0"/>
              <a:t>Free Time</a:t>
            </a:r>
          </a:p>
          <a:p>
            <a:pPr>
              <a:lnSpc>
                <a:spcPct val="90000"/>
              </a:lnSpc>
              <a:spcAft>
                <a:spcPts val="600"/>
              </a:spcAft>
              <a:buFont typeface="Arial" panose="020B0604020202020204" pitchFamily="34" charset="0"/>
              <a:buChar char="•"/>
            </a:pPr>
            <a:r>
              <a:rPr lang="en-US" sz="1400" b="1" dirty="0"/>
              <a:t>Rashid</a:t>
            </a:r>
          </a:p>
          <a:p>
            <a:pPr>
              <a:lnSpc>
                <a:spcPct val="90000"/>
              </a:lnSpc>
              <a:spcAft>
                <a:spcPts val="600"/>
              </a:spcAft>
            </a:pPr>
            <a:r>
              <a:rPr lang="en-US" sz="1400" dirty="0"/>
              <a:t>Saturday is my </a:t>
            </a:r>
            <a:r>
              <a:rPr lang="en-US" sz="1400" dirty="0" err="1"/>
              <a:t>favourite</a:t>
            </a:r>
            <a:r>
              <a:rPr lang="en-US" sz="1400" dirty="0"/>
              <a:t> day, because I can do what I want to do. I spend threequarters of my free time outside. I like to play sports, but I usually don’t have other people to play with. When I am alone, I ride my bike or go running. My friend spends ninety percent of his time inside. He likes to read a lot. When he comes outside, we play tennis or go for a walk, but he doesn’t like to go running. When I must be inside, play computer games, but I prefer being outside.</a:t>
            </a:r>
          </a:p>
          <a:p>
            <a:pPr>
              <a:lnSpc>
                <a:spcPct val="90000"/>
              </a:lnSpc>
              <a:spcAft>
                <a:spcPts val="600"/>
              </a:spcAft>
              <a:buFont typeface="Arial" panose="020B0604020202020204" pitchFamily="34" charset="0"/>
              <a:buChar char="•"/>
            </a:pPr>
            <a:r>
              <a:rPr lang="en-US" sz="1400" b="1" dirty="0" err="1"/>
              <a:t>Shamma</a:t>
            </a:r>
            <a:endParaRPr lang="en-US" sz="1400" b="1" dirty="0"/>
          </a:p>
          <a:p>
            <a:pPr>
              <a:lnSpc>
                <a:spcPct val="90000"/>
              </a:lnSpc>
              <a:spcAft>
                <a:spcPts val="600"/>
              </a:spcAft>
            </a:pPr>
            <a:r>
              <a:rPr lang="en-US" sz="1400" dirty="0"/>
              <a:t>I spend most of my free time writing stories. Ninety percent of my stories are about animals. Before I write, I use the internet to learn about the animal. My last story was about a tiger who played tennis. Right now, I am writing about a lion. In my story, he wants to learn to speak like a mouse. Every day, he goes to Mouse Language School. After school, he spends time in the park so he can practice speaking with mice. I write about animals, but in my stories, they do things that people do.</a:t>
            </a:r>
          </a:p>
          <a:p>
            <a:pPr>
              <a:lnSpc>
                <a:spcPct val="90000"/>
              </a:lnSpc>
              <a:spcAft>
                <a:spcPts val="600"/>
              </a:spcAft>
              <a:buFont typeface="Arial" panose="020B0604020202020204" pitchFamily="34" charset="0"/>
              <a:buChar char="•"/>
            </a:pPr>
            <a:r>
              <a:rPr lang="en-US" sz="1400" b="1" dirty="0" err="1"/>
              <a:t>Eman</a:t>
            </a:r>
            <a:endParaRPr lang="en-US" sz="1400" b="1" dirty="0"/>
          </a:p>
          <a:p>
            <a:pPr>
              <a:lnSpc>
                <a:spcPct val="90000"/>
              </a:lnSpc>
              <a:spcAft>
                <a:spcPts val="600"/>
              </a:spcAft>
            </a:pPr>
            <a:r>
              <a:rPr lang="en-US" sz="1400" dirty="0"/>
              <a:t>I think I spend half of my free time inside and half outside. When I’m inside, I spend three-quarters of my time cooking. I like cooking for my family, and they like it too. The rest of the time, I spend reading and using the internet. When I’m outside, I like to work in the garden. Sometimes, I take a book outside with me, so I can read in the garden. I also enjoy walking with my friends. We read the same books, so we like to walk and talk about what we read.</a:t>
            </a:r>
          </a:p>
        </p:txBody>
      </p:sp>
    </p:spTree>
    <p:extLst>
      <p:ext uri="{BB962C8B-B14F-4D97-AF65-F5344CB8AC3E}">
        <p14:creationId xmlns:p14="http://schemas.microsoft.com/office/powerpoint/2010/main" val="1939473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8E681-409F-44AA-AA9B-26C083B75A15}"/>
              </a:ext>
            </a:extLst>
          </p:cNvPr>
          <p:cNvSpPr>
            <a:spLocks noGrp="1"/>
          </p:cNvSpPr>
          <p:nvPr>
            <p:ph type="title"/>
          </p:nvPr>
        </p:nvSpPr>
        <p:spPr>
          <a:xfrm>
            <a:off x="762000" y="533400"/>
            <a:ext cx="9906000" cy="2667000"/>
          </a:xfrm>
        </p:spPr>
        <p:txBody>
          <a:bodyPr>
            <a:noAutofit/>
          </a:bodyPr>
          <a:lstStyle/>
          <a:p>
            <a:r>
              <a:rPr lang="en-US" sz="2400" b="1" dirty="0"/>
              <a:t>EXAMPLE: </a:t>
            </a:r>
            <a:r>
              <a:rPr lang="en-US" sz="2400" dirty="0"/>
              <a:t>Rashid spends most of his free time outside.   </a:t>
            </a:r>
            <a:r>
              <a:rPr lang="en-US" sz="2400" dirty="0">
                <a:highlight>
                  <a:srgbClr val="0000FF"/>
                </a:highlight>
              </a:rPr>
              <a:t>T</a:t>
            </a:r>
            <a:r>
              <a:rPr lang="en-US" sz="2400" dirty="0"/>
              <a:t> F</a:t>
            </a:r>
            <a:br>
              <a:rPr lang="en-US" sz="2400" dirty="0"/>
            </a:br>
            <a:r>
              <a:rPr lang="en-US" sz="2400" dirty="0"/>
              <a:t>1. Rashid goes running with his friend.   T F</a:t>
            </a:r>
            <a:br>
              <a:rPr lang="en-US" sz="2400" dirty="0"/>
            </a:br>
            <a:r>
              <a:rPr lang="en-US" sz="2400" dirty="0"/>
              <a:t>2. Rashid’s friend spends 90% of his free time playing tennis.   T F</a:t>
            </a:r>
            <a:br>
              <a:rPr lang="en-US" sz="2400" dirty="0"/>
            </a:br>
            <a:r>
              <a:rPr lang="en-US" sz="2400" dirty="0"/>
              <a:t>3. Most of </a:t>
            </a:r>
            <a:r>
              <a:rPr lang="en-US" sz="2400" dirty="0" err="1"/>
              <a:t>Shamma’s</a:t>
            </a:r>
            <a:r>
              <a:rPr lang="en-US" sz="2400" dirty="0"/>
              <a:t> stories are about animals.   T F</a:t>
            </a:r>
            <a:br>
              <a:rPr lang="en-US" sz="2400" dirty="0"/>
            </a:br>
            <a:r>
              <a:rPr lang="en-US" sz="2400" dirty="0"/>
              <a:t>4. </a:t>
            </a:r>
            <a:r>
              <a:rPr lang="en-US" sz="2400" dirty="0" err="1"/>
              <a:t>Shamma</a:t>
            </a:r>
            <a:r>
              <a:rPr lang="en-US" sz="2400" dirty="0"/>
              <a:t> goes to a language school.   T F</a:t>
            </a:r>
            <a:br>
              <a:rPr lang="en-US" sz="2400" dirty="0"/>
            </a:br>
            <a:r>
              <a:rPr lang="en-US" sz="2400" dirty="0"/>
              <a:t>5. </a:t>
            </a:r>
            <a:r>
              <a:rPr lang="en-US" sz="2400" dirty="0" err="1"/>
              <a:t>Shamma’s</a:t>
            </a:r>
            <a:r>
              <a:rPr lang="en-US" sz="2400" dirty="0"/>
              <a:t> story is about a tiger who learns to speak a new language.   T F</a:t>
            </a:r>
            <a:br>
              <a:rPr lang="en-US" sz="2400" dirty="0"/>
            </a:br>
            <a:r>
              <a:rPr lang="en-US" sz="2400" dirty="0"/>
              <a:t>6. </a:t>
            </a:r>
            <a:r>
              <a:rPr lang="en-US" sz="2400" dirty="0" err="1"/>
              <a:t>Eman</a:t>
            </a:r>
            <a:r>
              <a:rPr lang="en-US" sz="2400" dirty="0"/>
              <a:t> spends three-quarters of her free time cooking.   T F</a:t>
            </a:r>
            <a:br>
              <a:rPr lang="en-US" sz="2400" dirty="0"/>
            </a:br>
            <a:r>
              <a:rPr lang="en-US" sz="2400" dirty="0"/>
              <a:t>7. </a:t>
            </a:r>
            <a:r>
              <a:rPr lang="en-US" sz="2400" dirty="0" err="1"/>
              <a:t>Eman</a:t>
            </a:r>
            <a:r>
              <a:rPr lang="en-US" sz="2400" dirty="0"/>
              <a:t> and her friends like to talk about books.   T F</a:t>
            </a:r>
          </a:p>
        </p:txBody>
      </p:sp>
    </p:spTree>
    <p:extLst>
      <p:ext uri="{BB962C8B-B14F-4D97-AF65-F5344CB8AC3E}">
        <p14:creationId xmlns:p14="http://schemas.microsoft.com/office/powerpoint/2010/main" val="3914408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CF10E0-D1B9-4A38-883F-B07D85345390}"/>
              </a:ext>
            </a:extLst>
          </p:cNvPr>
          <p:cNvSpPr/>
          <p:nvPr/>
        </p:nvSpPr>
        <p:spPr>
          <a:xfrm>
            <a:off x="304800" y="533400"/>
            <a:ext cx="11734800" cy="5078313"/>
          </a:xfrm>
          <a:prstGeom prst="rect">
            <a:avLst/>
          </a:prstGeom>
        </p:spPr>
        <p:txBody>
          <a:bodyPr wrap="square">
            <a:spAutoFit/>
          </a:bodyPr>
          <a:lstStyle/>
          <a:p>
            <a:r>
              <a:rPr lang="en-US" dirty="0">
                <a:latin typeface="ArialMT"/>
              </a:rPr>
              <a:t>Read this email from Abdullah to Mostafa. Choose the correct word from the box to complete each sentence for questions </a:t>
            </a:r>
            <a:r>
              <a:rPr lang="en-US" b="1" dirty="0">
                <a:latin typeface="Arial-BoldMT"/>
              </a:rPr>
              <a:t>8 – 14</a:t>
            </a:r>
            <a:r>
              <a:rPr lang="en-US" dirty="0">
                <a:latin typeface="ArialMT"/>
              </a:rPr>
              <a:t>. There is one word you do not need. There is one </a:t>
            </a:r>
            <a:r>
              <a:rPr lang="en-US" b="1" dirty="0">
                <a:latin typeface="Arial-BoldMT"/>
              </a:rPr>
              <a:t>EXAMPLE</a:t>
            </a:r>
            <a:r>
              <a:rPr lang="en-US" dirty="0">
                <a:latin typeface="ArialMT"/>
              </a:rPr>
              <a:t>.</a:t>
            </a:r>
          </a:p>
          <a:p>
            <a:endParaRPr lang="en-US" b="1" dirty="0">
              <a:latin typeface="Arial-BoldMT"/>
            </a:endParaRPr>
          </a:p>
          <a:p>
            <a:r>
              <a:rPr lang="en-US" b="1" dirty="0">
                <a:latin typeface="Arial-BoldMT"/>
              </a:rPr>
              <a:t>An Email to a Friend</a:t>
            </a:r>
          </a:p>
          <a:p>
            <a:r>
              <a:rPr lang="en-US" dirty="0">
                <a:latin typeface="ArialMT"/>
              </a:rPr>
              <a:t>Dear Mostafa,</a:t>
            </a:r>
          </a:p>
          <a:p>
            <a:r>
              <a:rPr lang="en-US" dirty="0">
                <a:latin typeface="ArialMT"/>
              </a:rPr>
              <a:t>I am writing to thank you for telling me to write a blog. I am very happy now because many people read my words every day. You told me to write about my </a:t>
            </a:r>
            <a:r>
              <a:rPr lang="en-US" dirty="0" err="1">
                <a:latin typeface="ArialMT"/>
              </a:rPr>
              <a:t>favourite</a:t>
            </a:r>
            <a:r>
              <a:rPr lang="en-US" dirty="0">
                <a:latin typeface="ArialMT"/>
              </a:rPr>
              <a:t> free time activity, so I write about sports. You know how much I like basketball, but I also write about football, volleyball, swimming, and cycling. Seventy percent of my blog is about playing sports. Twenty percent is about watching sports. And ten percent is stories I write about sports. My last story was about someone learning how to play basketball. It wasn’t a true story, but my friends liked it a lot. I read that eighty percent of people spend twenty percent of their free time using the internet. And most of those people like to read blogs about free time activities. Reading a blog tells them about the activity and the person who does it. When people read my blog, they learn about me and my life. Anyone who reads my blog knows that I like sports and I like writing, but they don’t know that I also like cooking and painting. I think it would be fun to write about these things too. Maybe I will write three different blogs: one about cooking, one about painting, and one about sports. I know that you don’t like cooking, but you like eating. Will you read my cooking blog?</a:t>
            </a:r>
          </a:p>
          <a:p>
            <a:r>
              <a:rPr lang="en-US" dirty="0">
                <a:latin typeface="ArialMT"/>
              </a:rPr>
              <a:t>Your friend,</a:t>
            </a:r>
          </a:p>
          <a:p>
            <a:r>
              <a:rPr lang="en-US" dirty="0">
                <a:latin typeface="ArialMT"/>
              </a:rPr>
              <a:t>Abdullah</a:t>
            </a:r>
          </a:p>
        </p:txBody>
      </p:sp>
    </p:spTree>
    <p:extLst>
      <p:ext uri="{BB962C8B-B14F-4D97-AF65-F5344CB8AC3E}">
        <p14:creationId xmlns:p14="http://schemas.microsoft.com/office/powerpoint/2010/main" val="192329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1203B-48F6-498D-8181-580D745C00F4}"/>
              </a:ext>
            </a:extLst>
          </p:cNvPr>
          <p:cNvSpPr>
            <a:spLocks noGrp="1"/>
          </p:cNvSpPr>
          <p:nvPr>
            <p:ph type="title"/>
          </p:nvPr>
        </p:nvSpPr>
        <p:spPr>
          <a:xfrm>
            <a:off x="457200" y="0"/>
            <a:ext cx="10210800" cy="3581400"/>
          </a:xfrm>
        </p:spPr>
        <p:txBody>
          <a:bodyPr>
            <a:noAutofit/>
          </a:bodyPr>
          <a:lstStyle/>
          <a:p>
            <a:r>
              <a:rPr lang="en-US" sz="2400" dirty="0">
                <a:highlight>
                  <a:srgbClr val="FFFF00"/>
                </a:highlight>
              </a:rPr>
              <a:t>internet</a:t>
            </a:r>
            <a:r>
              <a:rPr lang="en-US" sz="2400" dirty="0"/>
              <a:t> </a:t>
            </a:r>
            <a:r>
              <a:rPr lang="en-US" sz="2400" dirty="0">
                <a:highlight>
                  <a:srgbClr val="00FF00"/>
                </a:highlight>
              </a:rPr>
              <a:t>sports</a:t>
            </a:r>
            <a:r>
              <a:rPr lang="en-US" sz="2400" dirty="0"/>
              <a:t> </a:t>
            </a:r>
            <a:r>
              <a:rPr lang="en-US" sz="2400" dirty="0">
                <a:highlight>
                  <a:srgbClr val="00FFFF"/>
                </a:highlight>
              </a:rPr>
              <a:t>painting</a:t>
            </a:r>
            <a:r>
              <a:rPr lang="en-US" sz="2400" dirty="0"/>
              <a:t> </a:t>
            </a:r>
            <a:r>
              <a:rPr lang="en-US" sz="2400" dirty="0">
                <a:highlight>
                  <a:srgbClr val="FF00FF"/>
                </a:highlight>
              </a:rPr>
              <a:t>writing</a:t>
            </a:r>
            <a:r>
              <a:rPr lang="en-US" sz="2400" dirty="0"/>
              <a:t> </a:t>
            </a:r>
            <a:r>
              <a:rPr lang="en-US" sz="2400" dirty="0">
                <a:highlight>
                  <a:srgbClr val="0000FF"/>
                </a:highlight>
              </a:rPr>
              <a:t>playing</a:t>
            </a:r>
            <a:r>
              <a:rPr lang="en-US" sz="2400" dirty="0"/>
              <a:t> </a:t>
            </a:r>
            <a:r>
              <a:rPr lang="en-US" sz="2400" dirty="0">
                <a:highlight>
                  <a:srgbClr val="FF0000"/>
                </a:highlight>
              </a:rPr>
              <a:t>story</a:t>
            </a:r>
            <a:r>
              <a:rPr lang="en-US" sz="2400" dirty="0"/>
              <a:t> </a:t>
            </a:r>
            <a:r>
              <a:rPr lang="en-US" sz="2400" dirty="0">
                <a:highlight>
                  <a:srgbClr val="C0C0C0"/>
                </a:highlight>
              </a:rPr>
              <a:t>person</a:t>
            </a:r>
            <a:r>
              <a:rPr lang="en-US" sz="2400" dirty="0"/>
              <a:t> </a:t>
            </a:r>
            <a:r>
              <a:rPr lang="en-US" sz="2400" dirty="0">
                <a:highlight>
                  <a:srgbClr val="808000"/>
                </a:highlight>
              </a:rPr>
              <a:t>blog</a:t>
            </a:r>
            <a:r>
              <a:rPr lang="en-US" sz="2400" dirty="0"/>
              <a:t> </a:t>
            </a:r>
            <a:r>
              <a:rPr lang="en-US" sz="2400" dirty="0">
                <a:highlight>
                  <a:srgbClr val="008080"/>
                </a:highlight>
              </a:rPr>
              <a:t>cycling</a:t>
            </a:r>
            <a:br>
              <a:rPr lang="en-US" sz="2400" dirty="0"/>
            </a:br>
            <a:br>
              <a:rPr lang="en-US" sz="2400" dirty="0"/>
            </a:br>
            <a:r>
              <a:rPr lang="en-US" sz="2400" b="1" dirty="0"/>
              <a:t>Example: </a:t>
            </a:r>
            <a:r>
              <a:rPr lang="en-US" sz="2400" dirty="0"/>
              <a:t>Mostafa told Abdullah to write a </a:t>
            </a:r>
            <a:r>
              <a:rPr lang="en-US" sz="2400" b="1" u="sng" dirty="0"/>
              <a:t>blog</a:t>
            </a:r>
            <a:r>
              <a:rPr lang="en-US" sz="2400" dirty="0"/>
              <a:t>.</a:t>
            </a:r>
            <a:br>
              <a:rPr lang="en-US" sz="2400" dirty="0"/>
            </a:br>
            <a:r>
              <a:rPr lang="en-US" sz="2400" dirty="0"/>
              <a:t>8. Abdullah’s </a:t>
            </a:r>
            <a:r>
              <a:rPr lang="en-US" sz="2400" dirty="0" err="1"/>
              <a:t>favourite</a:t>
            </a:r>
            <a:r>
              <a:rPr lang="en-US" sz="2400" dirty="0"/>
              <a:t> free time activity is _______________.</a:t>
            </a:r>
            <a:br>
              <a:rPr lang="en-US" sz="2400" dirty="0"/>
            </a:br>
            <a:r>
              <a:rPr lang="en-US" sz="2400" dirty="0"/>
              <a:t>9. Abdullah writes about basketball, volleyball, swimming, and ______________.</a:t>
            </a:r>
            <a:br>
              <a:rPr lang="en-US" sz="2400" dirty="0"/>
            </a:br>
            <a:r>
              <a:rPr lang="en-US" sz="2400" dirty="0"/>
              <a:t>10. Most of Abdullah’s blog is about _______________ sport.</a:t>
            </a:r>
            <a:br>
              <a:rPr lang="en-US" sz="2400" dirty="0"/>
            </a:br>
            <a:r>
              <a:rPr lang="en-US" sz="2400" dirty="0"/>
              <a:t>11. Abdullah’s friends like his last _______________.</a:t>
            </a:r>
            <a:br>
              <a:rPr lang="en-US" sz="2400" dirty="0"/>
            </a:br>
            <a:r>
              <a:rPr lang="en-US" sz="2400" dirty="0"/>
              <a:t>12. Most people use the ______________ in their free time.</a:t>
            </a:r>
            <a:br>
              <a:rPr lang="en-US" sz="2400" dirty="0"/>
            </a:br>
            <a:r>
              <a:rPr lang="en-US" sz="2400" dirty="0"/>
              <a:t>13. A blog tells people about the activity and the ______________.</a:t>
            </a:r>
            <a:br>
              <a:rPr lang="en-US" sz="2400" dirty="0"/>
            </a:br>
            <a:r>
              <a:rPr lang="en-US" sz="2400" dirty="0"/>
              <a:t>14. People don’t know that Abdullah likes cooking and ____________.</a:t>
            </a:r>
          </a:p>
        </p:txBody>
      </p:sp>
    </p:spTree>
    <p:extLst>
      <p:ext uri="{BB962C8B-B14F-4D97-AF65-F5344CB8AC3E}">
        <p14:creationId xmlns:p14="http://schemas.microsoft.com/office/powerpoint/2010/main" val="3298188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623BE3-679D-4D82-BD2E-CDA80E1DF34D}"/>
              </a:ext>
            </a:extLst>
          </p:cNvPr>
          <p:cNvPicPr>
            <a:picLocks noChangeAspect="1"/>
          </p:cNvPicPr>
          <p:nvPr/>
        </p:nvPicPr>
        <p:blipFill>
          <a:blip r:embed="rId2"/>
          <a:stretch>
            <a:fillRect/>
          </a:stretch>
        </p:blipFill>
        <p:spPr>
          <a:xfrm>
            <a:off x="2362200" y="0"/>
            <a:ext cx="8126230" cy="6858000"/>
          </a:xfrm>
          <a:prstGeom prst="rect">
            <a:avLst/>
          </a:prstGeom>
        </p:spPr>
      </p:pic>
    </p:spTree>
    <p:extLst>
      <p:ext uri="{BB962C8B-B14F-4D97-AF65-F5344CB8AC3E}">
        <p14:creationId xmlns:p14="http://schemas.microsoft.com/office/powerpoint/2010/main" val="1381840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61305F3-E62E-4C39-826E-4083ABEC155E}"/>
              </a:ext>
            </a:extLst>
          </p:cNvPr>
          <p:cNvPicPr>
            <a:picLocks noChangeAspect="1"/>
          </p:cNvPicPr>
          <p:nvPr/>
        </p:nvPicPr>
        <p:blipFill>
          <a:blip r:embed="rId2"/>
          <a:stretch>
            <a:fillRect/>
          </a:stretch>
        </p:blipFill>
        <p:spPr>
          <a:xfrm>
            <a:off x="3429000" y="0"/>
            <a:ext cx="6172200" cy="6858000"/>
          </a:xfrm>
          <a:prstGeom prst="rect">
            <a:avLst/>
          </a:prstGeom>
        </p:spPr>
      </p:pic>
    </p:spTree>
    <p:extLst>
      <p:ext uri="{BB962C8B-B14F-4D97-AF65-F5344CB8AC3E}">
        <p14:creationId xmlns:p14="http://schemas.microsoft.com/office/powerpoint/2010/main" val="2405938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41CBE8-1CD7-4EB6-913D-722F4002ABBB}"/>
              </a:ext>
            </a:extLst>
          </p:cNvPr>
          <p:cNvPicPr>
            <a:picLocks noChangeAspect="1"/>
          </p:cNvPicPr>
          <p:nvPr/>
        </p:nvPicPr>
        <p:blipFill>
          <a:blip r:embed="rId2"/>
          <a:stretch>
            <a:fillRect/>
          </a:stretch>
        </p:blipFill>
        <p:spPr>
          <a:xfrm>
            <a:off x="3048000" y="57150"/>
            <a:ext cx="6019800" cy="6743700"/>
          </a:xfrm>
          <a:prstGeom prst="rect">
            <a:avLst/>
          </a:prstGeom>
        </p:spPr>
      </p:pic>
    </p:spTree>
    <p:extLst>
      <p:ext uri="{BB962C8B-B14F-4D97-AF65-F5344CB8AC3E}">
        <p14:creationId xmlns:p14="http://schemas.microsoft.com/office/powerpoint/2010/main" val="4001371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6CC1D4D-08D7-4186-9008-DCBB74423FFD}"/>
              </a:ext>
            </a:extLst>
          </p:cNvPr>
          <p:cNvSpPr/>
          <p:nvPr/>
        </p:nvSpPr>
        <p:spPr>
          <a:xfrm>
            <a:off x="533400" y="2628"/>
            <a:ext cx="10515600" cy="4832092"/>
          </a:xfrm>
          <a:prstGeom prst="rect">
            <a:avLst/>
          </a:prstGeom>
        </p:spPr>
        <p:txBody>
          <a:bodyPr wrap="square">
            <a:spAutoFit/>
          </a:bodyPr>
          <a:lstStyle/>
          <a:p>
            <a:endParaRPr lang="en-US" sz="2000" dirty="0">
              <a:solidFill>
                <a:srgbClr val="000000"/>
              </a:solidFill>
              <a:latin typeface="Arial" panose="020B0604020202020204" pitchFamily="34" charset="0"/>
            </a:endParaRPr>
          </a:p>
          <a:p>
            <a:r>
              <a:rPr lang="en-US" sz="2000" dirty="0">
                <a:solidFill>
                  <a:srgbClr val="000000"/>
                </a:solidFill>
                <a:latin typeface="Arial" panose="020B0604020202020204" pitchFamily="34" charset="0"/>
              </a:rPr>
              <a:t> </a:t>
            </a:r>
            <a:r>
              <a:rPr lang="en-US" sz="3200" b="1" dirty="0">
                <a:solidFill>
                  <a:srgbClr val="000000"/>
                </a:solidFill>
                <a:highlight>
                  <a:srgbClr val="00FF00"/>
                </a:highlight>
                <a:latin typeface="Arial" panose="020B0604020202020204" pitchFamily="34" charset="0"/>
              </a:rPr>
              <a:t>VOCABULARY - UNIT 8 – People and numbers</a:t>
            </a:r>
          </a:p>
          <a:p>
            <a:endParaRPr lang="en-US" sz="3200" b="1" dirty="0">
              <a:solidFill>
                <a:srgbClr val="000000"/>
              </a:solidFill>
              <a:highlight>
                <a:srgbClr val="00FF00"/>
              </a:highlight>
              <a:latin typeface="Arial" panose="020B0604020202020204" pitchFamily="34" charset="0"/>
            </a:endParaRPr>
          </a:p>
          <a:p>
            <a:r>
              <a:rPr lang="en-US" sz="2800" dirty="0"/>
              <a:t>to share, to spend, to explain, double, feeling, pleased building, museum, famous places, the Pyramids, elephant, lion to steal, palace, prison, gold, poor, rich, farmer free time, subject, volleyball, to prefer, classmates building, continent, country, ocean, mountain fraction, half, quarter, an hour, to read comics, to go running, to rest, garden per cent, quarter, internet, painting, cooking, activity zoo, leopard, caracal, type, woods, lake, cute a quarter of, half of, most of, all of, advice, survey</a:t>
            </a:r>
            <a:endParaRPr lang="en-US" sz="2800" dirty="0">
              <a:solidFill>
                <a:srgbClr val="000000"/>
              </a:solidFill>
              <a:latin typeface="Arial" panose="020B0604020202020204" pitchFamily="34" charset="0"/>
            </a:endParaRPr>
          </a:p>
        </p:txBody>
      </p:sp>
    </p:spTree>
    <p:extLst>
      <p:ext uri="{BB962C8B-B14F-4D97-AF65-F5344CB8AC3E}">
        <p14:creationId xmlns:p14="http://schemas.microsoft.com/office/powerpoint/2010/main" val="3935138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0C097-0CF3-495B-B7BD-D214E0889FC2}"/>
              </a:ext>
            </a:extLst>
          </p:cNvPr>
          <p:cNvSpPr>
            <a:spLocks noGrp="1"/>
          </p:cNvSpPr>
          <p:nvPr>
            <p:ph type="ctrTitle"/>
          </p:nvPr>
        </p:nvSpPr>
        <p:spPr>
          <a:xfrm>
            <a:off x="304800" y="152400"/>
            <a:ext cx="11658600" cy="6245772"/>
          </a:xfrm>
        </p:spPr>
        <p:txBody>
          <a:bodyPr>
            <a:normAutofit fontScale="90000"/>
          </a:bodyPr>
          <a:lstStyle/>
          <a:p>
            <a:r>
              <a:rPr lang="en-US" dirty="0">
                <a:highlight>
                  <a:srgbClr val="FF00FF"/>
                </a:highlight>
              </a:rPr>
              <a:t>VOCABULARY - </a:t>
            </a:r>
            <a:r>
              <a:rPr lang="en-US" sz="4000" dirty="0">
                <a:highlight>
                  <a:srgbClr val="FF00FF"/>
                </a:highlight>
              </a:rPr>
              <a:t>UNIT 9 – Climate and weather</a:t>
            </a:r>
            <a:br>
              <a:rPr lang="en-US" sz="4000" dirty="0">
                <a:highlight>
                  <a:srgbClr val="FF00FF"/>
                </a:highlight>
              </a:rPr>
            </a:br>
            <a:br>
              <a:rPr lang="en-US" sz="4000" dirty="0"/>
            </a:br>
            <a:r>
              <a:rPr lang="en-US" sz="3100" dirty="0">
                <a:latin typeface="+mn-lt"/>
                <a:cs typeface="Arial" panose="020B0604020202020204" pitchFamily="34" charset="0"/>
              </a:rPr>
              <a:t>extreme weather, weather report, sand, storm, hurricane, </a:t>
            </a:r>
            <a:r>
              <a:rPr lang="en-US" sz="3100" dirty="0" err="1">
                <a:latin typeface="+mn-lt"/>
                <a:cs typeface="Arial" panose="020B0604020202020204" pitchFamily="34" charset="0"/>
              </a:rPr>
              <a:t>aeroplane</a:t>
            </a:r>
            <a:r>
              <a:rPr lang="en-US" sz="3100" dirty="0">
                <a:latin typeface="+mn-lt"/>
                <a:cs typeface="Arial" panose="020B0604020202020204" pitchFamily="34" charset="0"/>
              </a:rPr>
              <a:t>, thunderstorm, thunder, lightning, sound, to hear, far away, extreme weather, gas, unusual, flood, sandstorm, hurricane, heatwave, umbrella, hat, gloves, scarf, raincoat, boots degrees, wind, windy, light, strong, heavy, temperature, humid, dry, wet, cloudy, high, low, to feel, unhappy, sunny, inside, humid, cool summer, autumn, winter, spring, rainy, cold, snowy, warm</a:t>
            </a:r>
            <a:br>
              <a:rPr lang="en-US" sz="3100" dirty="0">
                <a:latin typeface="+mn-lt"/>
                <a:cs typeface="Arial" panose="020B0604020202020204" pitchFamily="34" charset="0"/>
              </a:rPr>
            </a:br>
            <a:br>
              <a:rPr lang="en-US" sz="4000" i="1" dirty="0"/>
            </a:br>
            <a:br>
              <a:rPr lang="en-US" i="1" dirty="0"/>
            </a:br>
            <a:br>
              <a:rPr lang="en-US" i="1" dirty="0"/>
            </a:br>
            <a:endParaRPr lang="en-US" dirty="0"/>
          </a:p>
        </p:txBody>
      </p:sp>
    </p:spTree>
    <p:extLst>
      <p:ext uri="{BB962C8B-B14F-4D97-AF65-F5344CB8AC3E}">
        <p14:creationId xmlns:p14="http://schemas.microsoft.com/office/powerpoint/2010/main" val="40718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9A31B9A4-95C0-4C7A-B40F-E25D1C1A1153}"/>
              </a:ext>
            </a:extLst>
          </p:cNvPr>
          <p:cNvPicPr>
            <a:picLocks noGrp="1" noChangeAspect="1"/>
          </p:cNvPicPr>
          <p:nvPr>
            <p:ph type="pic" sz="quarter" idx="15"/>
          </p:nvPr>
        </p:nvPicPr>
        <p:blipFill>
          <a:blip r:embed="rId2"/>
          <a:srcRect t="18610" b="18610"/>
          <a:stretch>
            <a:fillRect/>
          </a:stretch>
        </p:blipFill>
        <p:spPr>
          <a:prstGeom prst="rect">
            <a:avLst/>
          </a:prstGeom>
        </p:spPr>
      </p:pic>
      <p:pic>
        <p:nvPicPr>
          <p:cNvPr id="8" name="Picture Placeholder 7">
            <a:extLst>
              <a:ext uri="{FF2B5EF4-FFF2-40B4-BE49-F238E27FC236}">
                <a16:creationId xmlns:a16="http://schemas.microsoft.com/office/drawing/2014/main" id="{8B64B130-B274-4CD0-BCCE-CCD8CC3CB9D8}"/>
              </a:ext>
            </a:extLst>
          </p:cNvPr>
          <p:cNvPicPr>
            <a:picLocks noGrp="1" noChangeAspect="1"/>
          </p:cNvPicPr>
          <p:nvPr>
            <p:ph type="pic" sz="quarter" idx="13"/>
          </p:nvPr>
        </p:nvPicPr>
        <p:blipFill>
          <a:blip r:embed="rId3"/>
          <a:srcRect t="4388" b="4388"/>
          <a:stretch>
            <a:fillRect/>
          </a:stretch>
        </p:blipFill>
        <p:spPr>
          <a:prstGeom prst="rect">
            <a:avLst/>
          </a:prstGeom>
        </p:spPr>
      </p:pic>
      <p:pic>
        <p:nvPicPr>
          <p:cNvPr id="16" name="Picture Placeholder 15">
            <a:extLst>
              <a:ext uri="{FF2B5EF4-FFF2-40B4-BE49-F238E27FC236}">
                <a16:creationId xmlns:a16="http://schemas.microsoft.com/office/drawing/2014/main" id="{EA3BEB14-EA78-45D1-ACEA-171F25C7C2B2}"/>
              </a:ext>
            </a:extLst>
          </p:cNvPr>
          <p:cNvPicPr>
            <a:picLocks noGrp="1" noChangeAspect="1"/>
          </p:cNvPicPr>
          <p:nvPr>
            <p:ph type="pic" sz="quarter" idx="16"/>
          </p:nvPr>
        </p:nvPicPr>
        <p:blipFill>
          <a:blip r:embed="rId4"/>
          <a:srcRect t="20377" b="20377"/>
          <a:stretch>
            <a:fillRect/>
          </a:stretch>
        </p:blipFill>
        <p:spPr>
          <a:prstGeom prst="rect">
            <a:avLst/>
          </a:prstGeom>
        </p:spPr>
      </p:pic>
      <p:sp>
        <p:nvSpPr>
          <p:cNvPr id="4" name="Title 3">
            <a:extLst>
              <a:ext uri="{FF2B5EF4-FFF2-40B4-BE49-F238E27FC236}">
                <a16:creationId xmlns:a16="http://schemas.microsoft.com/office/drawing/2014/main" id="{1B2BC3C7-DEB4-48EA-93E2-A14CB46D6E9B}"/>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58862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A15C6C-6BB6-4DB6-B7D6-7F14EAB2CC5C}">
  <ds:schemaRefs>
    <ds:schemaRef ds:uri="http://purl.org/dc/elements/1.1/"/>
    <ds:schemaRef ds:uri="http://schemas.microsoft.com/office/infopath/2007/PartnerControls"/>
    <ds:schemaRef ds:uri="http://schemas.microsoft.com/office/2006/metadata/properties"/>
    <ds:schemaRef ds:uri="http://purl.org/dc/terms/"/>
    <ds:schemaRef ds:uri="http://schemas.microsoft.com/office/2006/documentManagement/types"/>
    <ds:schemaRef ds:uri="http://schemas.openxmlformats.org/package/2006/metadata/core-properties"/>
    <ds:schemaRef ds:uri="40262f94-9f35-4ac3-9a90-690165a166b7"/>
    <ds:schemaRef ds:uri="a4f35948-e619-41b3-aa29-22878b09cfd2"/>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44</TotalTime>
  <Words>1304</Words>
  <Application>Microsoft Office PowerPoint</Application>
  <PresentationFormat>Widescreen</PresentationFormat>
  <Paragraphs>38</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Arial-BoldMT</vt:lpstr>
      <vt:lpstr>ArialMT</vt:lpstr>
      <vt:lpstr>Broadway</vt:lpstr>
      <vt:lpstr>Elephant</vt:lpstr>
      <vt:lpstr>Times New Roman</vt:lpstr>
      <vt:lpstr>Children Friends 16x9</vt:lpstr>
      <vt:lpstr>English Reading Exam Exam Date: Exam will be taken on Swift Assess  </vt:lpstr>
      <vt:lpstr>***IMPORTANT***</vt:lpstr>
      <vt:lpstr>PowerPoint Presentation</vt:lpstr>
      <vt:lpstr>PowerPoint Presentation</vt:lpstr>
      <vt:lpstr>EXAMPLE: Rashid spends most of his free time outside.   T F 1. Rashid goes running with his friend.   T F 2. Rashid’s friend spends 90% of his free time playing tennis.   T F 3. Most of Shamma’s stories are about animals.   T F 4. Shamma goes to a language school.   T F 5. Shamma’s story is about a tiger who learns to speak a new language.   T F 6. Eman spends three-quarters of her free time cooking.   T F 7. Eman and her friends like to talk about books.   T F</vt:lpstr>
      <vt:lpstr>PowerPoint Presentation</vt:lpstr>
      <vt:lpstr>internet sports painting writing playing story person blog cycling  Example: Mostafa told Abdullah to write a blog. 8. Abdullah’s favourite free time activity is _______________. 9. Abdullah writes about basketball, volleyball, swimming, and ______________. 10. Most of Abdullah’s blog is about _______________ sport. 11. Abdullah’s friends like his last _______________. 12. Most people use the ______________ in their free time. 13. A blog tells people about the activity and the ______________. 14. People don’t know that Abdullah likes cooking and ____________.</vt:lpstr>
      <vt:lpstr>PowerPoint Presentation</vt:lpstr>
      <vt:lpstr>PowerPoint Presentation</vt:lpstr>
      <vt:lpstr>PowerPoint Presentation</vt:lpstr>
      <vt:lpstr>PowerPoint Presentation</vt:lpstr>
      <vt:lpstr>VOCABULARY - UNIT 9 – Climate and weather  extreme weather, weather report, sand, storm, hurricane, aeroplane, thunderstorm, thunder, lightning, sound, to hear, far away, extreme weather, gas, unusual, flood, sandstorm, hurricane, heatwave, umbrella, hat, gloves, scarf, raincoat, boots degrees, wind, windy, light, strong, heavy, temperature, humid, dry, wet, cloudy, high, low, to feel, unhappy, sunny, inside, humid, cool summer, autumn, winter, spring, rainy, cold, snowy, warm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Reading Exam Exam Date: 4 June (Thursday) Start Time: 11:30  (30 minutes exam) Exam will be taken on Swift Assess</dc:title>
  <dc:creator>Nerissa Govender</dc:creator>
  <cp:lastModifiedBy>Nesrin Mahmoud Ali Ali Eltahan</cp:lastModifiedBy>
  <cp:revision>9</cp:revision>
  <dcterms:created xsi:type="dcterms:W3CDTF">2020-05-30T10:43:39Z</dcterms:created>
  <dcterms:modified xsi:type="dcterms:W3CDTF">2021-06-13T07:19:12Z</dcterms:modified>
</cp:coreProperties>
</file>