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94" r:id="rId3"/>
    <p:sldId id="272" r:id="rId4"/>
    <p:sldId id="295" r:id="rId5"/>
    <p:sldId id="296" r:id="rId6"/>
    <p:sldId id="297" r:id="rId7"/>
    <p:sldId id="298" r:id="rId8"/>
    <p:sldId id="299" r:id="rId9"/>
    <p:sldId id="300" r:id="rId10"/>
    <p:sldId id="301" r:id="rId11"/>
    <p:sldId id="303" r:id="rId12"/>
    <p:sldId id="307" r:id="rId13"/>
    <p:sldId id="308" r:id="rId14"/>
    <p:sldId id="309" r:id="rId15"/>
    <p:sldId id="302" r:id="rId16"/>
    <p:sldId id="305" r:id="rId17"/>
    <p:sldId id="306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695" autoAdjust="0"/>
    <p:restoredTop sz="94662" autoAdjust="0"/>
  </p:normalViewPr>
  <p:slideViewPr>
    <p:cSldViewPr>
      <p:cViewPr>
        <p:scale>
          <a:sx n="73" d="100"/>
          <a:sy n="73" d="100"/>
        </p:scale>
        <p:origin x="760" y="-1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3" Type="http://schemas.openxmlformats.org/officeDocument/2006/relationships/slide" Target="slides/slide2.xml" /><Relationship Id="rId21" Type="http://schemas.openxmlformats.org/officeDocument/2006/relationships/viewProps" Target="viewProp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tableStyles" Target="tableStyles.xml" /><Relationship Id="rId10" Type="http://schemas.openxmlformats.org/officeDocument/2006/relationships/slide" Target="slides/slide9.xml" /><Relationship Id="rId19" Type="http://schemas.openxmlformats.org/officeDocument/2006/relationships/notesMaster" Target="notesMasters/notesMaster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theme" Target="theme/theme1.xml" 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5740" units="cm"/>
          <inkml:channel name="Y" type="integer" max="14520" units="cm"/>
          <inkml:channel name="F" type="integer" max="255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9-10T19:55:22.747"/>
    </inkml:context>
    <inkml:brush xml:id="br0">
      <inkml:brushProperty name="width" value="0.05" units="cm"/>
      <inkml:brushProperty name="height" value="0.05" units="cm"/>
      <inkml:brushProperty name="fitToCurve" value="1"/>
    </inkml:brush>
  </inkml:definitions>
  <inkml:trace contextRef="#ctx0" brushRef="#br0">117 200 74 0,'0'0'32'0,"-14"24"-9"16,14-24-1-16,1 22-1 16,-1-22-8-16,11 21-15 0,-1 0-21 15,-3-4-3-15,5 4-2 16,-12-21 9-16,0 0-2 0,-10-33-1 15,-14-27 4-15,-18-34 6 16,-26-45 3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25740" units="cm"/>
          <inkml:channel name="Y" type="integer" max="14520" units="cm"/>
          <inkml:channel name="F" type="integer" max="255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9-10T19:52:37.605"/>
    </inkml:context>
    <inkml:brush xml:id="br0">
      <inkml:brushProperty name="width" value="0.05" units="cm"/>
      <inkml:brushProperty name="height" value="0.05" units="cm"/>
      <inkml:brushProperty name="fitToCurve" value="1"/>
    </inkml:brush>
  </inkml:definitions>
  <inkml:trace contextRef="#ctx0" brushRef="#br0">0 1761 179 0,'90'-41'37'16,"-17"-10"-1"-16,4 13-33 15,-13 3-3-15,11 8 0 16,8 6 0-16,4 5 0 0,7 6 0 16,3 1 0-16,13 4 0 15,8-2 0-15,11 4 0 16,10-1 0-16,15 4 0 16,17 7 0-16,16 4 0 15,12 9 0 1,11 13 0-16,5 18 0 15,1 16 0-15,-7 16 0 16,-16 18 0-16,-27 12 0 16,-27 17 0-16,-29 3 0 15,-39 4 0-15,-27-7 0 16,-20-10 0-16,-7-11 0 16,8-17 0-16,22-23 0 0,34-26 0 15,46-25 0-15,56-31 0 16,50-21 0-16,57-27 0 15,49-22 0-15,40-19 0 0,22-14 0 16,13-6 0-16,-2 3 0 16,-10 6 0-16,-24 18 0 15,-47 20 0-15,-53 21 0 16,-63 25 0-16,-56 27 0 0,-74 30 0 16,-68 27 0-16,-66 29 0 15,-46 20 0-15,-29 17 0 16,-9 9 0-16,9 9 0 15,23-8 0-15,54-13 0 16,61-26 0 0,77-30 0-16,72-39 0 15,124-30-17-15,24-40-11 16,73-29-2-16,23-39 0 16,38-13-1-16,-5-23-2 15,6-3 0-15,-27-12 14 16,-66-2 14-16,-12 0 0 15,-49 8 0-15,-33 8 0 0,-58 11 1 16,-35 2 0-16,-48 11 2 16,-38 5 1-16,-39 11 0 15,-25-1 0-15,-28 7 1 16,-28 4 0-16,-14 1 0 0,-14 9 1 16,-13 9 0-16,-8 10 3 31,-5 13 1-31,-2 22 2 0,-4-6 33 15,20 17-1-15,-5-6 1 16,18 21-3-16,0-1-2 16,15 22-1-16,-16 0-23 15,3 25-11-15,-13 22 0 16,-26 32 0-16,-26 32 0 16,-32 20 0-16,-33 23 0 0,-31 19 0 15,-33 18 0-15,-28 13 0 16,-25 15 0-16,-20 6 0 15,-2 13 0-15,-2 6 0 16,4 3 0-16,9 8 0 16,26 8 0-16,17-7 0 15,28 2 0-15,28-4 0 0,20-8 0 0,24-12 0 16,27-11 0 0,22-15 0-16,30-25 0 15,32-20 0-15,34-30 0 16,37-26 0-1,43-29 0-15,42-25 0 0,43-33 0 16,36-20 0 0,37-21 0-16,26-11 0 0,20-1 0 15,6 5 0 1,-1 21-7-16,-30 15-3 0,-27 35-4 16,-53 23 0-16,-55 32 1 15,-61 20 11-15,-61 13 3 16,-61 13 4-16,-58-4 5 15,-35 10 2-15,-34-6 5 0,-7 3-2 16,-6-9-15-16,16-3 0 16,24-9 0-16,30-7 0 15,41-10 0-15,41-14 0 0,35-15 0 16,47-17 0 0,47-18 0-16,42-19 0 15,50-23 0 1,52-24 0-16,61-25 0 15,52-25 0-15,65-26 0 0,39-22 0 16,39-16 0-16,15-13 0 16,6 9-20-16,-28-7-9 15,-30 9-2 1,-52-5 0-16,-45 1-3 0,-45-16 1 16,-34-6-1-16,-20-24 13 0,-7-27 14 15,1-25 1-15,11-22 2 16,9-18 0-16,15-2 4 15,4 8 0-15,4 17 0 16,-12 19 0-16,-2 40 4 16,-8 32 3-16,-18 22 31 15,-3 34-1-15,-17 13 1 0,4 26-2 16,-19 2 0-16,3 21-1 16,-28-5-12-16,-9 13-23 15,-18 10 0-15,-15 13 0 16,-29 8 0-16,-28 20 0 15,-36 16 0-15,-35 9 0 32,-30 13 0-32,-32 12 0 0,-31 14 0 15,-21 9 0-15,-20 12 0 0,-2 1 0 16,19 1 0-16,23 8 0 16,44 7 0-16,58-4 0 15,91 3 0 1,85-18-5-16,141-9-29 0,70-33-3 15,72-36-3-15,25-57-3 0,-16-47 0 16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25740" units="cm"/>
          <inkml:channel name="Y" type="integer" max="14520" units="cm"/>
          <inkml:channel name="F" type="integer" max="255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9-10T19:53:33.181"/>
    </inkml:context>
    <inkml:brush xml:id="br0">
      <inkml:brushProperty name="width" value="0.05" units="cm"/>
      <inkml:brushProperty name="height" value="0.05" units="cm"/>
      <inkml:brushProperty name="fitToCurve" value="1"/>
    </inkml:brush>
  </inkml:definitions>
  <inkml:trace contextRef="#ctx0" brushRef="#br0">1822 8682 116 0,'-17'-14'36'0,"-17"-15"0"16,14 6-1-16,-12-15-9 15,11 4-20-15,-1-13-6 0,8 0 0 16,-2-7 0-16,6-6 0 31,3-8 0-31,-2-12 0 16,6-6 0-16,-2-10 0 15,3-8 0-15,2-5 0 0,0-7 0 16,-2 0 0-16,4-5 0 16,1 1 0-16,3 2 0 15,0-1 0-15,5-1 0 16,1-1 0-16,0-2 0 0,4-9 0 16,1-2 0-16,4-6 0 15,0-2 0-15,3-2 0 16,6-3 0-16,5-4 0 15,6-3 0-15,6-1 0 16,5 5 0-16,4-3 0 16,7 1 0-16,1-6 0 0,2 4 0 15,5 1 0-15,-1 9 0 16,1 7 0-16,-1 2 0 16,-1 5 0-16,-1 5 0 15,1 2 0-15,-3 4 0 0,2 2 0 16,2 1 0-16,3-3 0 15,0 1 0 1,5-3 0-16,7-1 0 16,2 4 0-1,7 4 0-15,-2 0 0 0,11 4 0 16,1 1 0-16,4 2 0 16,3-3 0-16,4 5 0 15,5-3 0-15,1 1 0 16,4 3 0-16,1-2 0 0,0 4 0 15,7 3 0-15,-1 2 0 16,2-2 0-16,-1 2 0 16,1 2 0-16,2 3 0 15,-2 0 0-15,3 2 0 16,-1 3 0-16,-3 8 0 16,-2 4 0-1,-4 7 0-15,-2 6 0 16,3 3 0-16,1 4 0 0,3 6 0 15,0 6 0 1,6 5 0-16,1 6 0 16,3 8 0-16,2 7 0 0,-5 6 0 15,-8 8 0-15,-8 5 0 16,-10 6 0-16,-8 5 0 0,-10 7 0 16,-3 5 0-16,-1 6 0 15,-1 2 0-15,6 5 0 16,3 5 0-16,3 4 0 15,6 3 0-15,0 2 0 16,0 2 0-16,-4 3 0 16,0 2 0-16,-7 9 0 0,-1 4 0 15,-2 5 0-15,-4 2 0 16,-1 8 0-16,0 2 0 16,1 4 0-16,-1 4 0 15,-4 2 0-15,3 5 0 16,1 7 0-16,2 5 0 15,-1 7 0 1,2 4 0-16,0 8 0 16,4 10 0-16,3 4 0 0,2 4 0 15,6 0 0-15,5 3 0 16,9 3 0-16,8 0 0 16,7 3 0-1,4-8 0-15,5-3 0 0,1-1 0 16,0 5 0-16,-2-3-2 0,-2 1 1 15,-6 1 0-15,1 6 1 16,-5 6 0-16,-1 9 0 16,-3-3 0-16,-1-3 2 15,-5 1-3-15,-4-7 1 16,-8-2-1-16,-6-10 0 16,-8-10 1-1,-10-17 0-15,-7-7 0 16,-12-10 0-16,-4-10 1 15,-9-9-1-15,-5-6 1 16,-9-13 0-16,-7-5-1 16,-2-8 1-16,-7-8-1 0,-3-4 1 15,-2-6-1-15,0-4-7 16,-8-13-19-16,8-2-2 16,-19-19-2-16,24-17-1 15,-15-16 0-15,10-7-1 0,-7-20-1 16,6-8 6-16,-3-8 20 15,-4-2 5-15</inkml:trace>
  <inkml:trace contextRef="#ctx0" brushRef="#br0" timeOffset="373">14559 6082 160 0,'11'20'32'0,"6"12"1"15,-8-2-3-15,8 8-30 16,-3 12 0-16,4 9-1 16,1 5 2-16,2 4-1 15,-1 0 0-15,7-3 0 0,-1 0 0 16,3-5 0-1,2-1 0-15,-1-3 0 16,-4-4 0-16,-2-2 0 16,-10-9 0-16,-10-1 0 15,-18-5 0-15,-17-7 0 16,-23-6 0-16,-30-8-6 16,-11 0-23-16,-29-17-2 15,-4-8-1-15,-15-25-1 0,6-15-1 16,-1-28-1-16,8-17 0 15,0-23 16-15,-1-22 19 16</inkml:trace>
  <inkml:trace contextRef="#ctx0" brushRef="#br0" timeOffset="3102">223 9041 5 0,'26'9'4'0,"0"-6"1"0,2-10 4 16,-2-8 2-16,-2-10 4 16,0-9 4-16,-6-15 4 15,-1-3 2-15,-12-17 1 16,4-6-3-16,-12-22-3 16,6-7-4-16,-8-17-1 15,5-7 0 1,-4-20-3-16,11-8-3 15,-1-17-6-15,11-14-3 16,0-18 0-16,9-8 0 16,7-14 0-16,7-7 0 15,9-7 0-15,3-3 0 16,11 1 0-16,-2 4 0 16,8 8 0-16,2 10 0 0,1 4 0 0,4 9 0 15,4 9 0 1,7 3 0-16,9 10 0 15,10 11 0-15,10 4 0 0,11 3 0 16,10 6 0-16,8 10 0 16,6 11 0-16,4 6 0 15,4 10 0-15,3 11 0 0,2 12 0 16,-5 13 0-16,5 15 0 16,-3 15 0-16,1 14 0 15,-5 14 0-15,-10 17 0 16,1 9 0-16,-9 13 0 15,2 13 0-15,-6 5 0 16,-1 9 0 0,-5 6 0-16,0 8 0 15,-3 5 0-15,0 8 0 16,-1 7 0-16,-2 8 0 0,1 2 0 16,-3 8 0-1,-1 0 0-15,-5 1 0 16,-4 0 0-16,-5 1 0 15,-5-1 0-15,-9-3 0 16,-5 0 0-16,-7 0 0 16,-3 7 0-16,-3 1 0 15,-2 3 0-15,-8 4 0 16,0 6 0-16,-5 3 0 16,0 9 0-16,-3 5 0 15,0 7 0-15,-6 5 0 16,-1 6-1-16,-2 4 0 0,-4 4 1 15,-1 7-1-15,-1 2 2 16,-1 2-1-16,-1-4 1 16,-1 3 0-16,0 4-1 15,-1-2 0-15,-1 2 0 16,1-2 0-16,-1 0 0 0,2 4 0 16,2 0 0-16,2-2 0 15,2-7 0-15,1-2 0 16,3-3 0-16,1-6 0 15,-2-6 0-15,0-12 0 0,-4-11 0 16,1-12 0-16,-6-9 0 16,0-10 0-1,-3-14 0 1,-5-10 0-16,-4-11 0 0,-4-7 0 16,-3-10 0-16,-6-7 0 15,-5-7 0-15,-8-19 0 16,9 19-3-16,-9-19-22 15,-3-27-2-15,-4-10 0 16,12-4-2-16,-7-20 1 16,12 0-1-16,-3-17 6 0,9-1 13 15,-2-3 4-15,7 4 0 16,0 2 2-16,3 10 0 16,0 5 0-16,6 6 1 15,-4 6 1-15,5 11 0 16,-1 7 1-16,3 8 1 0,-4 10 0 15,4 6 0-15,-3 8 1 0,-2 6 1 16,3 7 0 0,-3 5 2-16,0 9 0 15,-7-7 31-15,5 10 0 0,-19-12 0 16,10 12-3-16,-17-1-1 16,9 15 0-16,-18 2-10 15,11 13-21 1,-9 10 0-16,3 4 0 15,4 13 0-15,0 3 0 16,0-5 0-16,4-2 0 16,-1-7 0-16,4-6 0 15,-2-8 0-15,4-5 0 16,-4-1 0-16,1-8 0 16,-3-4 0-16,-6-5 0 0,-10-6 0 15,-11-5 0-15,-14-14 0 16,-18-12 0-16,-20-13 0 15,-20-13 0-15,-22-14 0 16,-16-11 0-16,-14-3 0 16,-6-7 0-16,-1 6 0 15,0 4 0-15,7 14 0 16,9 1-18-16,26 11-16 16,11-8 0-16,22 3-3 15,3-13-1 1,18-1-1-16,0-15 0 15,9-7 24-15</inkml:trace>
  <inkml:trace contextRef="#ctx0" brushRef="#br0" timeOffset="3518">0 7863 98 0,'51'150'18'0,"20"5"-5"16,14-12-8-16,18-4-10 0,13-21 0 15,16-26 2-15,9-32-9 16,15-37-6-16,10-39 2 15,6-46 2-15,5-33-2 16,7-42-2-16,4-35-4 16</inkml:trace>
  <inkml:trace contextRef="#ctx0" brushRef="#br0" timeOffset="3973">7148 1713 178 0,'-28'-31'38'0,"33"15"-3"0,-7-13-31 15,8 11-4-15,-6 18 0 16,22 7 0-16,-22-7 0 16,28 11 0-16,-28-11 0 0,19 0 0 15,-19 0-22-15,0 0-9 16,23-7-1-16,-23-16-2 16,0 1-2-16,-16-10-1 15,-6 10-2-15,-22-4 16 0,-25 0 23 16</inkml:trace>
  <inkml:trace contextRef="#ctx0" brushRef="#br0" timeOffset="4289">3796 2124 176 0,'-17'12'36'0,"-2"-12"-2"15,19 0-25-15,0 0-9 0,9 17 0 16,8 6-15-16,-8-4-15 15,5-2-2 1,-14-17-1-16,0 0-2 16,3-31-1-16,-1 8 0 15,-11-6 5-15,4 1 25 16</inkml:trace>
  <inkml:trace contextRef="#ctx0" brushRef="#br0" timeOffset="4875">7880 5939 198 0,'-112'-281'37'16,"6"7"-17"-16,-10 14-20 0,-6 10 0 15,0 25 0-15,-6 24-2 16,1 31-7-16,-10 25-14 16,5 30-8-1,-13 22 0-15,3 27 2 0,-15 22-2 16,1 30-1-16,-15 16-1 0,3 24 3 15,-6 21 27-15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65BE47-9A35-4C8D-80DD-8C34FBF2C31D}" type="datetimeFigureOut">
              <a:rPr lang="fr-FR" smtClean="0"/>
              <a:t>25/09/2021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7110F2-E9F2-4D0B-92D7-AB88604C38A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2526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7110F2-E9F2-4D0B-92D7-AB88604C38A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888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5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2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4" y="273052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7" Type="http://schemas.openxmlformats.org/officeDocument/2006/relationships/image" Target="../media/image7.png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6.png" /><Relationship Id="rId5" Type="http://schemas.openxmlformats.org/officeDocument/2006/relationships/image" Target="../media/image5.png" /><Relationship Id="rId4" Type="http://schemas.openxmlformats.org/officeDocument/2006/relationships/image" Target="../media/image4.png" 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 /><Relationship Id="rId3" Type="http://schemas.openxmlformats.org/officeDocument/2006/relationships/image" Target="../media/image9.png" /><Relationship Id="rId7" Type="http://schemas.openxmlformats.org/officeDocument/2006/relationships/image" Target="../media/image13.png" /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2.png" /><Relationship Id="rId5" Type="http://schemas.openxmlformats.org/officeDocument/2006/relationships/image" Target="../media/image11.png" /><Relationship Id="rId4" Type="http://schemas.openxmlformats.org/officeDocument/2006/relationships/image" Target="../media/image10.png" 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 /><Relationship Id="rId3" Type="http://schemas.openxmlformats.org/officeDocument/2006/relationships/image" Target="../media/image16.png" /><Relationship Id="rId7" Type="http://schemas.openxmlformats.org/officeDocument/2006/relationships/image" Target="../media/image20.png" /><Relationship Id="rId2" Type="http://schemas.openxmlformats.org/officeDocument/2006/relationships/image" Target="../media/image15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9.png" /><Relationship Id="rId5" Type="http://schemas.openxmlformats.org/officeDocument/2006/relationships/image" Target="../media/image18.png" /><Relationship Id="rId4" Type="http://schemas.openxmlformats.org/officeDocument/2006/relationships/image" Target="../media/image17.png" 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 /><Relationship Id="rId3" Type="http://schemas.openxmlformats.org/officeDocument/2006/relationships/image" Target="../media/image23.png" /><Relationship Id="rId7" Type="http://schemas.openxmlformats.org/officeDocument/2006/relationships/image" Target="../media/image27.png" /><Relationship Id="rId2" Type="http://schemas.openxmlformats.org/officeDocument/2006/relationships/image" Target="../media/image22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26.png" /><Relationship Id="rId11" Type="http://schemas.openxmlformats.org/officeDocument/2006/relationships/image" Target="../media/image30.emf" /><Relationship Id="rId5" Type="http://schemas.openxmlformats.org/officeDocument/2006/relationships/image" Target="../media/image25.png" /><Relationship Id="rId10" Type="http://schemas.openxmlformats.org/officeDocument/2006/relationships/customXml" Target="../ink/ink1.xml" /><Relationship Id="rId4" Type="http://schemas.openxmlformats.org/officeDocument/2006/relationships/image" Target="../media/image24.png" /><Relationship Id="rId9" Type="http://schemas.openxmlformats.org/officeDocument/2006/relationships/image" Target="../media/image29.png" 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 /><Relationship Id="rId3" Type="http://schemas.openxmlformats.org/officeDocument/2006/relationships/image" Target="../media/image32.png" /><Relationship Id="rId7" Type="http://schemas.openxmlformats.org/officeDocument/2006/relationships/image" Target="../media/image36.png" /><Relationship Id="rId2" Type="http://schemas.openxmlformats.org/officeDocument/2006/relationships/image" Target="../media/image31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35.png" /><Relationship Id="rId5" Type="http://schemas.openxmlformats.org/officeDocument/2006/relationships/image" Target="../media/image34.png" /><Relationship Id="rId10" Type="http://schemas.openxmlformats.org/officeDocument/2006/relationships/image" Target="../media/image39.png" /><Relationship Id="rId4" Type="http://schemas.openxmlformats.org/officeDocument/2006/relationships/image" Target="../media/image33.png" /><Relationship Id="rId9" Type="http://schemas.openxmlformats.org/officeDocument/2006/relationships/image" Target="../media/image38.png" 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 /><Relationship Id="rId3" Type="http://schemas.openxmlformats.org/officeDocument/2006/relationships/image" Target="../media/image41.png" /><Relationship Id="rId7" Type="http://schemas.openxmlformats.org/officeDocument/2006/relationships/image" Target="../media/image45.png" /><Relationship Id="rId2" Type="http://schemas.openxmlformats.org/officeDocument/2006/relationships/image" Target="../media/image40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44.png" /><Relationship Id="rId11" Type="http://schemas.openxmlformats.org/officeDocument/2006/relationships/image" Target="../media/image49.png" /><Relationship Id="rId5" Type="http://schemas.openxmlformats.org/officeDocument/2006/relationships/image" Target="../media/image43.png" /><Relationship Id="rId10" Type="http://schemas.openxmlformats.org/officeDocument/2006/relationships/image" Target="../media/image48.png" /><Relationship Id="rId4" Type="http://schemas.openxmlformats.org/officeDocument/2006/relationships/image" Target="../media/image42.png" /><Relationship Id="rId9" Type="http://schemas.openxmlformats.org/officeDocument/2006/relationships/image" Target="../media/image47.png" 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 /><Relationship Id="rId3" Type="http://schemas.openxmlformats.org/officeDocument/2006/relationships/image" Target="../media/image51.png" /><Relationship Id="rId7" Type="http://schemas.openxmlformats.org/officeDocument/2006/relationships/image" Target="../media/image55.png" /><Relationship Id="rId2" Type="http://schemas.openxmlformats.org/officeDocument/2006/relationships/image" Target="../media/image50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54.png" /><Relationship Id="rId5" Type="http://schemas.openxmlformats.org/officeDocument/2006/relationships/image" Target="../media/image53.png" /><Relationship Id="rId4" Type="http://schemas.openxmlformats.org/officeDocument/2006/relationships/image" Target="../media/image52.png" /><Relationship Id="rId9" Type="http://schemas.openxmlformats.org/officeDocument/2006/relationships/image" Target="../media/image57.png" 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 /><Relationship Id="rId3" Type="http://schemas.openxmlformats.org/officeDocument/2006/relationships/image" Target="../media/image59.png" /><Relationship Id="rId7" Type="http://schemas.openxmlformats.org/officeDocument/2006/relationships/image" Target="../media/image63.png" /><Relationship Id="rId2" Type="http://schemas.openxmlformats.org/officeDocument/2006/relationships/image" Target="../media/image58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62.png" /><Relationship Id="rId11" Type="http://schemas.openxmlformats.org/officeDocument/2006/relationships/image" Target="../media/image67.png" /><Relationship Id="rId5" Type="http://schemas.openxmlformats.org/officeDocument/2006/relationships/image" Target="../media/image61.png" /><Relationship Id="rId10" Type="http://schemas.openxmlformats.org/officeDocument/2006/relationships/image" Target="../media/image66.png" /><Relationship Id="rId4" Type="http://schemas.openxmlformats.org/officeDocument/2006/relationships/image" Target="../media/image60.png" /><Relationship Id="rId9" Type="http://schemas.openxmlformats.org/officeDocument/2006/relationships/image" Target="../media/image65.png" 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 /><Relationship Id="rId3" Type="http://schemas.openxmlformats.org/officeDocument/2006/relationships/image" Target="../media/image69.png" /><Relationship Id="rId7" Type="http://schemas.openxmlformats.org/officeDocument/2006/relationships/image" Target="../media/image73.png" /><Relationship Id="rId2" Type="http://schemas.openxmlformats.org/officeDocument/2006/relationships/image" Target="../media/image68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72.png" /><Relationship Id="rId5" Type="http://schemas.openxmlformats.org/officeDocument/2006/relationships/image" Target="../media/image71.png" /><Relationship Id="rId10" Type="http://schemas.openxmlformats.org/officeDocument/2006/relationships/image" Target="../media/image76.png" /><Relationship Id="rId4" Type="http://schemas.openxmlformats.org/officeDocument/2006/relationships/image" Target="../media/image70.png" /><Relationship Id="rId9" Type="http://schemas.openxmlformats.org/officeDocument/2006/relationships/image" Target="../media/image75.png" 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 /><Relationship Id="rId3" Type="http://schemas.openxmlformats.org/officeDocument/2006/relationships/image" Target="../media/image78.png" /><Relationship Id="rId7" Type="http://schemas.openxmlformats.org/officeDocument/2006/relationships/image" Target="../media/image82.png" /><Relationship Id="rId2" Type="http://schemas.openxmlformats.org/officeDocument/2006/relationships/image" Target="../media/image77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81.png" /><Relationship Id="rId5" Type="http://schemas.openxmlformats.org/officeDocument/2006/relationships/image" Target="../media/image80.png" /><Relationship Id="rId4" Type="http://schemas.openxmlformats.org/officeDocument/2006/relationships/image" Target="../media/image79.png" 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 /><Relationship Id="rId3" Type="http://schemas.openxmlformats.org/officeDocument/2006/relationships/image" Target="../media/image85.png" /><Relationship Id="rId7" Type="http://schemas.openxmlformats.org/officeDocument/2006/relationships/image" Target="../media/image88.png" /><Relationship Id="rId2" Type="http://schemas.openxmlformats.org/officeDocument/2006/relationships/image" Target="../media/image84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87.png" /><Relationship Id="rId5" Type="http://schemas.openxmlformats.org/officeDocument/2006/relationships/image" Target="../media/image80.png" /><Relationship Id="rId10" Type="http://schemas.openxmlformats.org/officeDocument/2006/relationships/image" Target="../media/image91.png" /><Relationship Id="rId4" Type="http://schemas.openxmlformats.org/officeDocument/2006/relationships/image" Target="../media/image86.png" /><Relationship Id="rId9" Type="http://schemas.openxmlformats.org/officeDocument/2006/relationships/image" Target="../media/image90.png" 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 /><Relationship Id="rId3" Type="http://schemas.openxmlformats.org/officeDocument/2006/relationships/image" Target="../media/image93.png" /><Relationship Id="rId7" Type="http://schemas.openxmlformats.org/officeDocument/2006/relationships/image" Target="../media/image96.png" /><Relationship Id="rId2" Type="http://schemas.openxmlformats.org/officeDocument/2006/relationships/image" Target="../media/image92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95.png" /><Relationship Id="rId5" Type="http://schemas.openxmlformats.org/officeDocument/2006/relationships/image" Target="../media/image80.png" /><Relationship Id="rId10" Type="http://schemas.openxmlformats.org/officeDocument/2006/relationships/image" Target="../media/image99.png" /><Relationship Id="rId4" Type="http://schemas.openxmlformats.org/officeDocument/2006/relationships/image" Target="../media/image94.png" /><Relationship Id="rId9" Type="http://schemas.openxmlformats.org/officeDocument/2006/relationships/image" Target="../media/image98.png" 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 /><Relationship Id="rId13" Type="http://schemas.openxmlformats.org/officeDocument/2006/relationships/image" Target="../media/image109.emf" /><Relationship Id="rId3" Type="http://schemas.openxmlformats.org/officeDocument/2006/relationships/image" Target="../media/image101.png" /><Relationship Id="rId7" Type="http://schemas.openxmlformats.org/officeDocument/2006/relationships/image" Target="../media/image105.png" /><Relationship Id="rId12" Type="http://schemas.openxmlformats.org/officeDocument/2006/relationships/customXml" Target="../ink/ink3.xml" /><Relationship Id="rId2" Type="http://schemas.openxmlformats.org/officeDocument/2006/relationships/image" Target="../media/image100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04.png" /><Relationship Id="rId11" Type="http://schemas.openxmlformats.org/officeDocument/2006/relationships/image" Target="../media/image108.emf" /><Relationship Id="rId5" Type="http://schemas.openxmlformats.org/officeDocument/2006/relationships/image" Target="../media/image103.png" /><Relationship Id="rId10" Type="http://schemas.openxmlformats.org/officeDocument/2006/relationships/customXml" Target="../ink/ink2.xml" /><Relationship Id="rId4" Type="http://schemas.openxmlformats.org/officeDocument/2006/relationships/image" Target="../media/image102.png" /><Relationship Id="rId9" Type="http://schemas.openxmlformats.org/officeDocument/2006/relationships/image" Target="../media/image107.png" 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png" /><Relationship Id="rId3" Type="http://schemas.openxmlformats.org/officeDocument/2006/relationships/image" Target="../media/image111.png" /><Relationship Id="rId7" Type="http://schemas.openxmlformats.org/officeDocument/2006/relationships/image" Target="../media/image115.png" /><Relationship Id="rId2" Type="http://schemas.openxmlformats.org/officeDocument/2006/relationships/image" Target="../media/image110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14.png" /><Relationship Id="rId5" Type="http://schemas.openxmlformats.org/officeDocument/2006/relationships/image" Target="../media/image113.png" /><Relationship Id="rId4" Type="http://schemas.openxmlformats.org/officeDocument/2006/relationships/image" Target="../media/image112.png" /><Relationship Id="rId9" Type="http://schemas.openxmlformats.org/officeDocument/2006/relationships/image" Target="../media/image117.png" 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png" /><Relationship Id="rId3" Type="http://schemas.openxmlformats.org/officeDocument/2006/relationships/image" Target="../media/image119.png" /><Relationship Id="rId7" Type="http://schemas.openxmlformats.org/officeDocument/2006/relationships/image" Target="../media/image123.png" /><Relationship Id="rId2" Type="http://schemas.openxmlformats.org/officeDocument/2006/relationships/image" Target="../media/image118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22.png" /><Relationship Id="rId5" Type="http://schemas.openxmlformats.org/officeDocument/2006/relationships/image" Target="../media/image121.png" /><Relationship Id="rId4" Type="http://schemas.openxmlformats.org/officeDocument/2006/relationships/image" Target="../media/image120.png" /><Relationship Id="rId9" Type="http://schemas.openxmlformats.org/officeDocument/2006/relationships/image" Target="../media/image125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038600" y="304801"/>
            <a:ext cx="4800600" cy="132343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ar-EG" sz="4000" dirty="0"/>
              <a:t>حل المعادلات التربيعية </a:t>
            </a:r>
          </a:p>
          <a:p>
            <a:pPr algn="ctr"/>
            <a:r>
              <a:rPr lang="ar-EG" sz="4000" dirty="0"/>
              <a:t>بالتحليل الى العوامل (4-1) </a:t>
            </a:r>
            <a:endParaRPr lang="fr-FR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8077200" y="3087471"/>
            <a:ext cx="2438400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wrap="square" rtlCol="0">
            <a:spAutoFit/>
          </a:bodyPr>
          <a:lstStyle/>
          <a:p>
            <a:r>
              <a:rPr lang="ar-EG" sz="3600" dirty="0"/>
              <a:t>نواتج التعلم  </a:t>
            </a:r>
            <a:endParaRPr lang="fr-FR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3200400" y="3886201"/>
            <a:ext cx="7315200" cy="19389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r"/>
            <a:r>
              <a:rPr lang="ar-EG" sz="4000" dirty="0"/>
              <a:t>- كتابة المعادلات التربيعية بالصيغة القياسية </a:t>
            </a:r>
          </a:p>
          <a:p>
            <a:pPr algn="r"/>
            <a:r>
              <a:rPr lang="ar-EG" sz="4000" dirty="0"/>
              <a:t>- حل المعادلات التربيعية باستخدام التحليل الى العوامل 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368394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88480" y="101025"/>
            <a:ext cx="3733800" cy="1077218"/>
          </a:xfrm>
          <a:prstGeom prst="rect">
            <a:avLst/>
          </a:prstGeom>
          <a:solidFill>
            <a:schemeClr val="accent5"/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ar-EG" sz="3200" dirty="0" err="1">
                <a:solidFill>
                  <a:srgbClr val="FF0000"/>
                </a:solidFill>
              </a:rPr>
              <a:t>استيراتيجية</a:t>
            </a:r>
            <a:r>
              <a:rPr lang="ar-EG" sz="3200" dirty="0">
                <a:solidFill>
                  <a:srgbClr val="FF0000"/>
                </a:solidFill>
              </a:rPr>
              <a:t> العصف </a:t>
            </a:r>
            <a:r>
              <a:rPr lang="ar-EG" sz="3200" dirty="0" err="1">
                <a:solidFill>
                  <a:srgbClr val="FF0000"/>
                </a:solidFill>
              </a:rPr>
              <a:t>الذهنى</a:t>
            </a:r>
            <a:r>
              <a:rPr lang="ar-EG" sz="3200" dirty="0">
                <a:solidFill>
                  <a:srgbClr val="FF0000"/>
                </a:solidFill>
              </a:rPr>
              <a:t> </a:t>
            </a:r>
            <a:endParaRPr lang="fr-FR" sz="32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43200" y="1905001"/>
            <a:ext cx="6781800" cy="584775"/>
          </a:xfrm>
          <a:prstGeom prst="rect">
            <a:avLst/>
          </a:prstGeom>
          <a:noFill/>
          <a:ln w="28575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ar-EG" sz="3200" dirty="0" err="1">
                <a:solidFill>
                  <a:schemeClr val="accent1"/>
                </a:solidFill>
              </a:rPr>
              <a:t>ماهى</a:t>
            </a:r>
            <a:r>
              <a:rPr lang="ar-EG" sz="3200" dirty="0">
                <a:solidFill>
                  <a:schemeClr val="accent1"/>
                </a:solidFill>
              </a:rPr>
              <a:t> الصيغة </a:t>
            </a:r>
            <a:r>
              <a:rPr lang="ar-EG" sz="3200" dirty="0" err="1">
                <a:solidFill>
                  <a:schemeClr val="accent1"/>
                </a:solidFill>
              </a:rPr>
              <a:t>القياسيىة</a:t>
            </a:r>
            <a:r>
              <a:rPr lang="ar-EG" sz="3200" dirty="0">
                <a:solidFill>
                  <a:schemeClr val="accent1"/>
                </a:solidFill>
              </a:rPr>
              <a:t> للمعادلة التربيعية     ؟؟؟</a:t>
            </a:r>
            <a:endParaRPr lang="fr-FR" sz="32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581400" y="3962401"/>
                <a:ext cx="3429000" cy="646331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a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6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GB" sz="36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GB" sz="3600" i="1">
                        <a:latin typeface="Cambria Math"/>
                      </a:rPr>
                      <m:t>+</m:t>
                    </m:r>
                    <m:r>
                      <a:rPr lang="en-GB" sz="3600" i="1">
                        <a:latin typeface="Cambria Math"/>
                      </a:rPr>
                      <m:t>𝑏𝑥</m:t>
                    </m:r>
                    <m:r>
                      <a:rPr lang="en-GB" sz="3600" i="1">
                        <a:latin typeface="Cambria Math"/>
                      </a:rPr>
                      <m:t>+</m:t>
                    </m:r>
                    <m:r>
                      <a:rPr lang="en-GB" sz="3600" i="1">
                        <a:latin typeface="Cambria Math"/>
                      </a:rPr>
                      <m:t>𝑐</m:t>
                    </m:r>
                  </m:oMath>
                </a14:m>
                <a:r>
                  <a:rPr lang="fr-FR" sz="3600" dirty="0"/>
                  <a:t>=0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1400" y="3962401"/>
                <a:ext cx="3429000" cy="646331"/>
              </a:xfrm>
              <a:prstGeom prst="rect">
                <a:avLst/>
              </a:prstGeom>
              <a:blipFill>
                <a:blip r:embed="rId2"/>
                <a:stretch>
                  <a:fillRect l="-5516" t="-13208" b="-358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81106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133600" y="1905001"/>
                <a:ext cx="7086600" cy="1200329"/>
              </a:xfrm>
              <a:prstGeom prst="rect">
                <a:avLst/>
              </a:prstGeom>
              <a:noFill/>
              <a:ln>
                <a:solidFill>
                  <a:schemeClr val="accent6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ar-EG" sz="3600" dirty="0">
                    <a:solidFill>
                      <a:srgbClr val="0070C0"/>
                    </a:solidFill>
                  </a:rPr>
                  <a:t>اوجد ناتج ضرب</a:t>
                </a:r>
                <a:r>
                  <a:rPr lang="en-GB" sz="3600" dirty="0">
                    <a:solidFill>
                      <a:srgbClr val="0070C0"/>
                    </a:solidFill>
                  </a:rPr>
                  <a:t>         </a:t>
                </a:r>
                <a:endParaRPr lang="ar-EG" sz="3600" dirty="0">
                  <a:solidFill>
                    <a:srgbClr val="0070C0"/>
                  </a:solidFill>
                </a:endParaRPr>
              </a:p>
              <a:p>
                <a:r>
                  <a:rPr lang="en-GB" sz="3600" dirty="0">
                    <a:solidFill>
                      <a:srgbClr val="0070C0"/>
                    </a:solidFill>
                  </a:rPr>
                  <a:t>(2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−3)(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+5)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3600" y="1905001"/>
                <a:ext cx="7086600" cy="1200329"/>
              </a:xfrm>
              <a:prstGeom prst="rect">
                <a:avLst/>
              </a:prstGeom>
              <a:blipFill>
                <a:blip r:embed="rId2"/>
                <a:stretch>
                  <a:fillRect l="-2489" t="-8586" r="-2318" b="-17677"/>
                </a:stretch>
              </a:blipFill>
              <a:ln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524000" y="4078070"/>
                <a:ext cx="50292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(2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−3)(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+5)=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0" y="4078070"/>
                <a:ext cx="5029200" cy="646331"/>
              </a:xfrm>
              <a:prstGeom prst="rect">
                <a:avLst/>
              </a:prstGeom>
              <a:blipFill>
                <a:blip r:embed="rId3"/>
                <a:stretch>
                  <a:fillRect t="-15094" b="-3490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562600" y="4114801"/>
                <a:ext cx="16002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     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6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GB" sz="36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fr-FR" sz="36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2600" y="4114801"/>
                <a:ext cx="1600200" cy="646331"/>
              </a:xfrm>
              <a:prstGeom prst="rect">
                <a:avLst/>
              </a:prstGeom>
              <a:blipFill>
                <a:blip r:embed="rId4"/>
                <a:stretch>
                  <a:fillRect t="-13208" b="-3584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400800" y="4154270"/>
                <a:ext cx="18288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     +</a:t>
                </a:r>
                <a:r>
                  <a:rPr lang="ar-EG" sz="3600" dirty="0"/>
                  <a:t> </a:t>
                </a:r>
                <a:r>
                  <a:rPr lang="en-GB" sz="3600" dirty="0"/>
                  <a:t>10</a:t>
                </a:r>
                <a14:m>
                  <m:oMath xmlns:m="http://schemas.openxmlformats.org/officeDocument/2006/math">
                    <m:r>
                      <a:rPr lang="en-GB" sz="3600" i="1">
                        <a:latin typeface="Cambria Math"/>
                      </a:rPr>
                      <m:t>𝑥</m:t>
                    </m:r>
                  </m:oMath>
                </a14:m>
                <a:endParaRPr lang="fr-FR" sz="36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0800" y="4154270"/>
                <a:ext cx="1828800" cy="646331"/>
              </a:xfrm>
              <a:prstGeom prst="rect">
                <a:avLst/>
              </a:prstGeom>
              <a:blipFill>
                <a:blip r:embed="rId5"/>
                <a:stretch>
                  <a:fillRect t="-15888" b="-3457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7543800" y="4191001"/>
                <a:ext cx="16002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    </a:t>
                </a:r>
                <a:r>
                  <a:rPr lang="ar-EG" sz="3600" dirty="0"/>
                  <a:t> </a:t>
                </a:r>
                <a:r>
                  <a:rPr lang="en-GB" sz="3600" dirty="0"/>
                  <a:t>-</a:t>
                </a:r>
                <a:r>
                  <a:rPr lang="ar-EG" sz="3600" dirty="0"/>
                  <a:t> </a:t>
                </a:r>
                <a:r>
                  <a:rPr lang="en-GB" sz="3600" dirty="0"/>
                  <a:t>3</a:t>
                </a:r>
                <a14:m>
                  <m:oMath xmlns:m="http://schemas.openxmlformats.org/officeDocument/2006/math">
                    <m:r>
                      <a:rPr lang="en-GB" sz="3600" i="1">
                        <a:latin typeface="Cambria Math"/>
                      </a:rPr>
                      <m:t>𝑥</m:t>
                    </m:r>
                  </m:oMath>
                </a14:m>
                <a:endParaRPr lang="fr-FR" sz="36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3800" y="4191001"/>
                <a:ext cx="1600200" cy="646331"/>
              </a:xfrm>
              <a:prstGeom prst="rect">
                <a:avLst/>
              </a:prstGeom>
              <a:blipFill>
                <a:blip r:embed="rId6"/>
                <a:stretch>
                  <a:fillRect t="-16981" b="-3490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8229600" y="4191001"/>
            <a:ext cx="183642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dirty="0"/>
              <a:t> </a:t>
            </a:r>
            <a:r>
              <a:rPr lang="ar-EG" sz="3600" dirty="0"/>
              <a:t>  </a:t>
            </a:r>
            <a:r>
              <a:rPr lang="en-GB" sz="3600" dirty="0"/>
              <a:t>  </a:t>
            </a:r>
            <a:r>
              <a:rPr lang="ar-EG" sz="3600" dirty="0"/>
              <a:t> </a:t>
            </a:r>
            <a:r>
              <a:rPr lang="en-GB" sz="3600" dirty="0"/>
              <a:t>-</a:t>
            </a:r>
            <a:r>
              <a:rPr lang="ar-EG" sz="3600" dirty="0"/>
              <a:t> </a:t>
            </a:r>
            <a:r>
              <a:rPr lang="en-GB" sz="3600" dirty="0"/>
              <a:t>15</a:t>
            </a:r>
            <a:endParaRPr lang="fr-FR" sz="3600" dirty="0"/>
          </a:p>
        </p:txBody>
      </p:sp>
      <p:cxnSp>
        <p:nvCxnSpPr>
          <p:cNvPr id="17" name="Straight Connector 16"/>
          <p:cNvCxnSpPr>
            <a:endCxn id="13" idx="2"/>
          </p:cNvCxnSpPr>
          <p:nvPr/>
        </p:nvCxnSpPr>
        <p:spPr>
          <a:xfrm flipH="1">
            <a:off x="7315200" y="4800600"/>
            <a:ext cx="1440180" cy="0"/>
          </a:xfrm>
          <a:prstGeom prst="line">
            <a:avLst/>
          </a:prstGeom>
          <a:ln w="5715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05400" y="5181601"/>
                <a:ext cx="50292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= 2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36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+7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−15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5400" y="5181601"/>
                <a:ext cx="5029200" cy="646331"/>
              </a:xfrm>
              <a:prstGeom prst="rect">
                <a:avLst/>
              </a:prstGeom>
              <a:blipFill>
                <a:blip r:embed="rId7"/>
                <a:stretch>
                  <a:fillRect t="-13208" b="-3584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8035290" y="76201"/>
            <a:ext cx="2556510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ar-EG" sz="3200" dirty="0">
                <a:solidFill>
                  <a:prstClr val="black"/>
                </a:solidFill>
              </a:rPr>
              <a:t>مثال توضيحى1 :</a:t>
            </a:r>
          </a:p>
        </p:txBody>
      </p:sp>
    </p:spTree>
    <p:extLst>
      <p:ext uri="{BB962C8B-B14F-4D97-AF65-F5344CB8AC3E}">
        <p14:creationId xmlns:p14="http://schemas.microsoft.com/office/powerpoint/2010/main" val="4217724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12" grpId="0"/>
      <p:bldP spid="13" grpId="0"/>
      <p:bldP spid="14" grpId="0"/>
      <p:bldP spid="15" grpId="0"/>
      <p:bldP spid="21" grpId="0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524000" y="4078070"/>
                <a:ext cx="50292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(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−4)(5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+2)=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0" y="4078070"/>
                <a:ext cx="5029200" cy="646331"/>
              </a:xfrm>
              <a:prstGeom prst="rect">
                <a:avLst/>
              </a:prstGeom>
              <a:blipFill>
                <a:blip r:embed="rId2"/>
                <a:stretch>
                  <a:fillRect t="-15094" b="-3490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Circular Arrow 6"/>
          <p:cNvSpPr/>
          <p:nvPr/>
        </p:nvSpPr>
        <p:spPr>
          <a:xfrm>
            <a:off x="2514600" y="3733800"/>
            <a:ext cx="1905000" cy="990600"/>
          </a:xfrm>
          <a:prstGeom prst="circular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8" name="Circular Arrow 7"/>
          <p:cNvSpPr/>
          <p:nvPr/>
        </p:nvSpPr>
        <p:spPr>
          <a:xfrm>
            <a:off x="2514600" y="3505200"/>
            <a:ext cx="2667000" cy="1447800"/>
          </a:xfrm>
          <a:prstGeom prst="circular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0" name="Curved Up Arrow 9"/>
          <p:cNvSpPr/>
          <p:nvPr/>
        </p:nvSpPr>
        <p:spPr>
          <a:xfrm>
            <a:off x="3467100" y="4648200"/>
            <a:ext cx="952500" cy="381000"/>
          </a:xfrm>
          <a:prstGeom prst="curvedUp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1" name="Curved Up Arrow 10"/>
          <p:cNvSpPr/>
          <p:nvPr/>
        </p:nvSpPr>
        <p:spPr>
          <a:xfrm>
            <a:off x="3505200" y="4648200"/>
            <a:ext cx="1676400" cy="381000"/>
          </a:xfrm>
          <a:prstGeom prst="curvedUp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562600" y="4114801"/>
                <a:ext cx="16002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prstClr val="black"/>
                    </a:solidFill>
                  </a:rPr>
                  <a:t>     </a:t>
                </a:r>
                <a:r>
                  <a:rPr lang="ar-EG" sz="3600" dirty="0">
                    <a:solidFill>
                      <a:prstClr val="black"/>
                    </a:solidFill>
                  </a:rPr>
                  <a:t>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3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6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GB" sz="36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fr-FR" sz="36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2600" y="4114801"/>
                <a:ext cx="1600200" cy="646331"/>
              </a:xfrm>
              <a:prstGeom prst="rect">
                <a:avLst/>
              </a:prstGeom>
              <a:blipFill>
                <a:blip r:embed="rId3"/>
                <a:stretch>
                  <a:fillRect t="-16038" b="-3301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553200" y="4154270"/>
                <a:ext cx="16764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prstClr val="black"/>
                    </a:solidFill>
                  </a:rPr>
                  <a:t>     +</a:t>
                </a:r>
                <a:r>
                  <a:rPr lang="ar-EG" sz="3600" dirty="0">
                    <a:solidFill>
                      <a:prstClr val="black"/>
                    </a:solidFill>
                  </a:rPr>
                  <a:t>2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/>
                      </a:rPr>
                      <m:t>𝑥</m:t>
                    </m:r>
                  </m:oMath>
                </a14:m>
                <a:endParaRPr lang="fr-FR" sz="36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3200" y="4154270"/>
                <a:ext cx="1676400" cy="646331"/>
              </a:xfrm>
              <a:prstGeom prst="rect">
                <a:avLst/>
              </a:prstGeom>
              <a:blipFill>
                <a:blip r:embed="rId4"/>
                <a:stretch>
                  <a:fillRect t="-15888" b="-3457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7543800" y="4191001"/>
                <a:ext cx="16002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prstClr val="black"/>
                    </a:solidFill>
                  </a:rPr>
                  <a:t>  -20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/>
                      </a:rPr>
                      <m:t>𝑥</m:t>
                    </m:r>
                  </m:oMath>
                </a14:m>
                <a:endParaRPr lang="fr-FR" sz="36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3800" y="4191001"/>
                <a:ext cx="1600200" cy="646331"/>
              </a:xfrm>
              <a:prstGeom prst="rect">
                <a:avLst/>
              </a:prstGeom>
              <a:blipFill>
                <a:blip r:embed="rId5"/>
                <a:stretch>
                  <a:fillRect t="-15094" b="-3396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8382000" y="4191001"/>
            <a:ext cx="16002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</a:rPr>
              <a:t>   -</a:t>
            </a:r>
            <a:r>
              <a:rPr lang="ar-EG" sz="3600" dirty="0">
                <a:solidFill>
                  <a:prstClr val="black"/>
                </a:solidFill>
              </a:rPr>
              <a:t>8</a:t>
            </a:r>
            <a:endParaRPr lang="fr-FR" sz="3600" dirty="0">
              <a:solidFill>
                <a:prstClr val="black"/>
              </a:solidFill>
            </a:endParaRPr>
          </a:p>
        </p:txBody>
      </p:sp>
      <p:cxnSp>
        <p:nvCxnSpPr>
          <p:cNvPr id="17" name="Straight Connector 16"/>
          <p:cNvCxnSpPr>
            <a:endCxn id="13" idx="2"/>
          </p:cNvCxnSpPr>
          <p:nvPr/>
        </p:nvCxnSpPr>
        <p:spPr>
          <a:xfrm flipH="1">
            <a:off x="7391400" y="4800600"/>
            <a:ext cx="1363980" cy="0"/>
          </a:xfrm>
          <a:prstGeom prst="line">
            <a:avLst/>
          </a:prstGeom>
          <a:ln w="5715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05400" y="5181601"/>
                <a:ext cx="50292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= </a:t>
                </a:r>
                <a:r>
                  <a:rPr lang="ar-EG" sz="3600" dirty="0">
                    <a:solidFill>
                      <a:srgbClr val="0070C0"/>
                    </a:solidFill>
                  </a:rPr>
                  <a:t>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36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−18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−8</m:t>
                    </m:r>
                    <m:r>
                      <a:rPr lang="en-GB" sz="3600">
                        <a:solidFill>
                          <a:srgbClr val="0070C0"/>
                        </a:solidFill>
                        <a:latin typeface="Cambria Math"/>
                      </a:rPr>
                      <m:t>=0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5400" y="5181601"/>
                <a:ext cx="5029200" cy="646331"/>
              </a:xfrm>
              <a:prstGeom prst="rect">
                <a:avLst/>
              </a:prstGeom>
              <a:blipFill>
                <a:blip r:embed="rId6"/>
                <a:stretch>
                  <a:fillRect t="-16038" b="-3584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8035290" y="76201"/>
            <a:ext cx="2556510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ar-EG" sz="3200" dirty="0">
                <a:solidFill>
                  <a:prstClr val="black"/>
                </a:solidFill>
              </a:rPr>
              <a:t>مثال توضيحى2 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676400" y="2819401"/>
                <a:ext cx="5029200" cy="8792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(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−4)(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en-GB" sz="36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ar-EG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ar-EG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5</m:t>
                        </m:r>
                      </m:den>
                    </m:f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)=0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6400" y="2819401"/>
                <a:ext cx="5029200" cy="879215"/>
              </a:xfrm>
              <a:prstGeom prst="rect">
                <a:avLst/>
              </a:prstGeom>
              <a:blipFill>
                <a:blip r:embed="rId7"/>
                <a:stretch>
                  <a:fillRect b="-1250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2971800" y="838201"/>
                <a:ext cx="6781800" cy="1987211"/>
              </a:xfrm>
              <a:prstGeom prst="rect">
                <a:avLst/>
              </a:prstGeom>
              <a:noFill/>
              <a:ln>
                <a:solidFill>
                  <a:schemeClr val="accent6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ar-EG" sz="3600" dirty="0">
                    <a:solidFill>
                      <a:srgbClr val="0070C0"/>
                    </a:solidFill>
                  </a:rPr>
                  <a:t>اكتب معادلة تربيعية </a:t>
                </a:r>
                <a:r>
                  <a:rPr lang="ar-EG" sz="3600" dirty="0" err="1">
                    <a:solidFill>
                      <a:srgbClr val="0070C0"/>
                    </a:solidFill>
                  </a:rPr>
                  <a:t>فى</a:t>
                </a:r>
                <a:r>
                  <a:rPr lang="ar-EG" sz="3600" dirty="0">
                    <a:solidFill>
                      <a:srgbClr val="0070C0"/>
                    </a:solidFill>
                  </a:rPr>
                  <a:t> الصيغة القياسية   باستخدام الجذران  </a:t>
                </a:r>
                <a:r>
                  <a:rPr lang="en-GB" sz="3600" dirty="0">
                    <a:solidFill>
                      <a:srgbClr val="0070C0"/>
                    </a:solidFill>
                  </a:rPr>
                  <a:t>         </a:t>
                </a:r>
                <a:endParaRPr lang="ar-EG" sz="3600" dirty="0">
                  <a:solidFill>
                    <a:srgbClr val="0070C0"/>
                  </a:solidFill>
                </a:endParaRPr>
              </a:p>
              <a:p>
                <a:pPr algn="r"/>
                <a:r>
                  <a:rPr lang="ar-EG" sz="3600" dirty="0">
                    <a:solidFill>
                      <a:srgbClr val="0070C0"/>
                    </a:solidFill>
                  </a:rPr>
                  <a:t>4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 , </m:t>
                    </m:r>
                    <m:f>
                      <m:fPr>
                        <m:ctrlPr>
                          <a:rPr lang="en-GB" sz="36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ar-EG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ar-EG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1800" y="838201"/>
                <a:ext cx="6781800" cy="1987211"/>
              </a:xfrm>
              <a:prstGeom prst="rect">
                <a:avLst/>
              </a:prstGeom>
              <a:blipFill>
                <a:blip r:embed="rId8"/>
                <a:stretch>
                  <a:fillRect t="-4587" r="-2513" b="-3976"/>
                </a:stretch>
              </a:blipFill>
              <a:ln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72221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21" grpId="0"/>
      <p:bldP spid="23" grpId="0" animBg="1"/>
      <p:bldP spid="16" grpId="0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048000" y="911852"/>
                <a:ext cx="6781800" cy="1983748"/>
              </a:xfrm>
              <a:prstGeom prst="rect">
                <a:avLst/>
              </a:prstGeom>
              <a:noFill/>
              <a:ln>
                <a:solidFill>
                  <a:schemeClr val="accent6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ar-EG" sz="3600" dirty="0">
                    <a:solidFill>
                      <a:srgbClr val="0070C0"/>
                    </a:solidFill>
                  </a:rPr>
                  <a:t>اكتب معادلة تربيعية </a:t>
                </a:r>
                <a:r>
                  <a:rPr lang="ar-EG" sz="3600" dirty="0" err="1">
                    <a:solidFill>
                      <a:srgbClr val="0070C0"/>
                    </a:solidFill>
                  </a:rPr>
                  <a:t>فى</a:t>
                </a:r>
                <a:r>
                  <a:rPr lang="ar-EG" sz="3600" dirty="0">
                    <a:solidFill>
                      <a:srgbClr val="0070C0"/>
                    </a:solidFill>
                  </a:rPr>
                  <a:t> الصيغة القياسية   باستخدام الجذران  </a:t>
                </a:r>
                <a:r>
                  <a:rPr lang="en-GB" sz="3600" dirty="0">
                    <a:solidFill>
                      <a:srgbClr val="0070C0"/>
                    </a:solidFill>
                  </a:rPr>
                  <a:t>         </a:t>
                </a:r>
                <a:endParaRPr lang="ar-EG" sz="3600" dirty="0">
                  <a:solidFill>
                    <a:srgbClr val="0070C0"/>
                  </a:solidFill>
                </a:endParaRPr>
              </a:p>
              <a:p>
                <a:pPr algn="r"/>
                <a:r>
                  <a:rPr lang="ar-EG" sz="3600" dirty="0">
                    <a:solidFill>
                      <a:srgbClr val="0070C0"/>
                    </a:solidFill>
                  </a:rPr>
                  <a:t>-</a:t>
                </a:r>
                <a:r>
                  <a:rPr lang="en-GB" sz="3600" dirty="0">
                    <a:solidFill>
                      <a:srgbClr val="0070C0"/>
                    </a:solidFill>
                  </a:rPr>
                  <a:t>5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 , </m:t>
                    </m:r>
                    <m:f>
                      <m:fPr>
                        <m:ctrlPr>
                          <a:rPr lang="en-GB" sz="36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911852"/>
                <a:ext cx="6781800" cy="1983748"/>
              </a:xfrm>
              <a:prstGeom prst="rect">
                <a:avLst/>
              </a:prstGeom>
              <a:blipFill>
                <a:blip r:embed="rId2"/>
                <a:stretch>
                  <a:fillRect t="-4587" r="-2422" b="-5199"/>
                </a:stretch>
              </a:blipFill>
              <a:ln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524000" y="4078070"/>
                <a:ext cx="50292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(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ar-EG" sz="3600" i="1">
                        <a:solidFill>
                          <a:srgbClr val="0070C0"/>
                        </a:solidFill>
                        <a:latin typeface="Cambria Math"/>
                      </a:rPr>
                      <m:t>+5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)(</m:t>
                    </m:r>
                    <m:r>
                      <a:rPr lang="ar-EG" sz="3600" i="1">
                        <a:solidFill>
                          <a:srgbClr val="0070C0"/>
                        </a:solidFill>
                        <a:latin typeface="Cambria Math"/>
                      </a:rPr>
                      <m:t>4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ar-EG" sz="3600" i="1">
                        <a:solidFill>
                          <a:srgbClr val="0070C0"/>
                        </a:solidFill>
                        <a:latin typeface="Cambria Math"/>
                      </a:rPr>
                      <m:t>−3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)=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0" y="4078070"/>
                <a:ext cx="5029200" cy="646331"/>
              </a:xfrm>
              <a:prstGeom prst="rect">
                <a:avLst/>
              </a:prstGeom>
              <a:blipFill>
                <a:blip r:embed="rId3"/>
                <a:stretch>
                  <a:fillRect t="-15094" b="-3490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Circular Arrow 6"/>
          <p:cNvSpPr/>
          <p:nvPr/>
        </p:nvSpPr>
        <p:spPr>
          <a:xfrm>
            <a:off x="2514600" y="3733800"/>
            <a:ext cx="1905000" cy="990600"/>
          </a:xfrm>
          <a:prstGeom prst="circular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8" name="Circular Arrow 7"/>
          <p:cNvSpPr/>
          <p:nvPr/>
        </p:nvSpPr>
        <p:spPr>
          <a:xfrm>
            <a:off x="2514600" y="3505200"/>
            <a:ext cx="2667000" cy="1447800"/>
          </a:xfrm>
          <a:prstGeom prst="circular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0" name="Curved Up Arrow 9"/>
          <p:cNvSpPr/>
          <p:nvPr/>
        </p:nvSpPr>
        <p:spPr>
          <a:xfrm>
            <a:off x="3467100" y="4648200"/>
            <a:ext cx="952500" cy="381000"/>
          </a:xfrm>
          <a:prstGeom prst="curvedUp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1" name="Curved Up Arrow 10"/>
          <p:cNvSpPr/>
          <p:nvPr/>
        </p:nvSpPr>
        <p:spPr>
          <a:xfrm>
            <a:off x="3505200" y="4648200"/>
            <a:ext cx="1676400" cy="381000"/>
          </a:xfrm>
          <a:prstGeom prst="curvedUp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562600" y="4114801"/>
                <a:ext cx="16002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prstClr val="black"/>
                    </a:solidFill>
                  </a:rPr>
                  <a:t>     </a:t>
                </a:r>
                <a:r>
                  <a:rPr lang="ar-EG" sz="3600" dirty="0">
                    <a:solidFill>
                      <a:prstClr val="black"/>
                    </a:solidFill>
                  </a:rPr>
                  <a:t>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3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6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GB" sz="36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fr-FR" sz="36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2600" y="4114801"/>
                <a:ext cx="1600200" cy="646331"/>
              </a:xfrm>
              <a:prstGeom prst="rect">
                <a:avLst/>
              </a:prstGeom>
              <a:blipFill>
                <a:blip r:embed="rId4"/>
                <a:stretch>
                  <a:fillRect t="-16038" b="-3301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324600" y="4154270"/>
                <a:ext cx="18288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prstClr val="black"/>
                    </a:solidFill>
                  </a:rPr>
                  <a:t>     - </a:t>
                </a:r>
                <a:r>
                  <a:rPr lang="ar-EG" sz="3600" dirty="0">
                    <a:solidFill>
                      <a:prstClr val="black"/>
                    </a:solidFill>
                  </a:rPr>
                  <a:t>3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/>
                      </a:rPr>
                      <m:t>𝑥</m:t>
                    </m:r>
                  </m:oMath>
                </a14:m>
                <a:endParaRPr lang="fr-FR" sz="36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4600" y="4154270"/>
                <a:ext cx="1828800" cy="646331"/>
              </a:xfrm>
              <a:prstGeom prst="rect">
                <a:avLst/>
              </a:prstGeom>
              <a:blipFill>
                <a:blip r:embed="rId5"/>
                <a:stretch>
                  <a:fillRect t="-15888" b="-3457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7543800" y="4191001"/>
                <a:ext cx="16002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prstClr val="black"/>
                    </a:solidFill>
                  </a:rPr>
                  <a:t>  </a:t>
                </a:r>
                <a:r>
                  <a:rPr lang="ar-EG" sz="3600" dirty="0">
                    <a:solidFill>
                      <a:prstClr val="black"/>
                    </a:solidFill>
                  </a:rPr>
                  <a:t>+</a:t>
                </a:r>
                <a:r>
                  <a:rPr lang="en-GB" sz="3600" dirty="0">
                    <a:solidFill>
                      <a:prstClr val="black"/>
                    </a:solidFill>
                  </a:rPr>
                  <a:t>20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/>
                      </a:rPr>
                      <m:t>𝑥</m:t>
                    </m:r>
                  </m:oMath>
                </a14:m>
                <a:endParaRPr lang="fr-FR" sz="36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3800" y="4191001"/>
                <a:ext cx="1600200" cy="646331"/>
              </a:xfrm>
              <a:prstGeom prst="rect">
                <a:avLst/>
              </a:prstGeom>
              <a:blipFill>
                <a:blip r:embed="rId6"/>
                <a:stretch>
                  <a:fillRect t="-16981" b="-3490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8534400" y="4191001"/>
            <a:ext cx="16002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</a:rPr>
              <a:t>   -15</a:t>
            </a:r>
            <a:endParaRPr lang="fr-FR" sz="3600" dirty="0">
              <a:solidFill>
                <a:prstClr val="black"/>
              </a:solidFill>
            </a:endParaRPr>
          </a:p>
        </p:txBody>
      </p:sp>
      <p:cxnSp>
        <p:nvCxnSpPr>
          <p:cNvPr id="17" name="Straight Connector 16"/>
          <p:cNvCxnSpPr>
            <a:endCxn id="13" idx="2"/>
          </p:cNvCxnSpPr>
          <p:nvPr/>
        </p:nvCxnSpPr>
        <p:spPr>
          <a:xfrm flipH="1">
            <a:off x="7239000" y="4800600"/>
            <a:ext cx="1440180" cy="0"/>
          </a:xfrm>
          <a:prstGeom prst="line">
            <a:avLst/>
          </a:prstGeom>
          <a:ln w="5715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05400" y="5181601"/>
                <a:ext cx="50292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36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+17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−15=0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5400" y="5181601"/>
                <a:ext cx="5029200" cy="646331"/>
              </a:xfrm>
              <a:prstGeom prst="rect">
                <a:avLst/>
              </a:prstGeom>
              <a:blipFill>
                <a:blip r:embed="rId7"/>
                <a:stretch>
                  <a:fillRect t="-13208" b="-3584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8035290" y="76201"/>
            <a:ext cx="2556510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ar-EG" sz="3200" dirty="0">
                <a:solidFill>
                  <a:prstClr val="black"/>
                </a:solidFill>
              </a:rPr>
              <a:t>تمرين موجه 1 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676400" y="2819401"/>
                <a:ext cx="5029200" cy="87575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(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ar-EG" sz="3600" i="1">
                        <a:solidFill>
                          <a:srgbClr val="0070C0"/>
                        </a:solidFill>
                        <a:latin typeface="Cambria Math"/>
                      </a:rPr>
                      <m:t>+5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)(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ar-EG" sz="3600" i="1">
                        <a:solidFill>
                          <a:srgbClr val="0070C0"/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GB" sz="36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ar-EG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ar-EG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)=0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6400" y="2819401"/>
                <a:ext cx="5029200" cy="875753"/>
              </a:xfrm>
              <a:prstGeom prst="rect">
                <a:avLst/>
              </a:prstGeom>
              <a:blipFill>
                <a:blip r:embed="rId8"/>
                <a:stretch>
                  <a:fillRect b="-1328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87488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7" grpId="0" animBg="1"/>
      <p:bldP spid="8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21" grpId="0"/>
      <p:bldP spid="23" grpId="0" animBg="1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239000" y="911853"/>
            <a:ext cx="2590800" cy="646331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ar-EG" sz="3600" dirty="0">
                <a:solidFill>
                  <a:srgbClr val="0070C0"/>
                </a:solidFill>
              </a:rPr>
              <a:t>حل كل  معادلة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239000" y="76201"/>
            <a:ext cx="3352800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ar-EG" sz="3200" dirty="0">
                <a:solidFill>
                  <a:prstClr val="black"/>
                </a:solidFill>
              </a:rPr>
              <a:t>تحليل العامل المشترك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057400" y="2286001"/>
                <a:ext cx="44196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 </a:t>
                </a:r>
                <a:r>
                  <a:rPr lang="ar-EG" sz="3600" dirty="0">
                    <a:solidFill>
                      <a:srgbClr val="0070C0"/>
                    </a:solidFill>
                  </a:rPr>
                  <a:t> </a:t>
                </a:r>
                <a:r>
                  <a:rPr lang="en-GB" sz="3600" dirty="0">
                    <a:solidFill>
                      <a:srgbClr val="0070C0"/>
                    </a:solidFill>
                  </a:rPr>
                  <a:t>4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</m:oMath>
                </a14:m>
                <a:r>
                  <a:rPr lang="en-GB" sz="3600" dirty="0">
                    <a:solidFill>
                      <a:srgbClr val="0070C0"/>
                    </a:solidFill>
                  </a:rPr>
                  <a:t>(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−5)=0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7400" y="2286001"/>
                <a:ext cx="4419600" cy="646331"/>
              </a:xfrm>
              <a:prstGeom prst="rect">
                <a:avLst/>
              </a:prstGeom>
              <a:blipFill>
                <a:blip r:embed="rId2"/>
                <a:stretch>
                  <a:fillRect t="-16038" b="-3584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752600" y="1447801"/>
                <a:ext cx="48768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1:    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36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−20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=0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2600" y="1447801"/>
                <a:ext cx="4876800" cy="646331"/>
              </a:xfrm>
              <a:prstGeom prst="rect">
                <a:avLst/>
              </a:prstGeom>
              <a:blipFill>
                <a:blip r:embed="rId3"/>
                <a:stretch>
                  <a:fillRect t="-14151" b="-3490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981200" y="2782670"/>
                <a:ext cx="28575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 </a:t>
                </a:r>
                <a:r>
                  <a:rPr lang="ar-EG" sz="3600" dirty="0">
                    <a:solidFill>
                      <a:srgbClr val="0070C0"/>
                    </a:solidFill>
                  </a:rPr>
                  <a:t> </a:t>
                </a:r>
                <a:r>
                  <a:rPr lang="en-GB" sz="3600" dirty="0">
                    <a:solidFill>
                      <a:srgbClr val="0070C0"/>
                    </a:solidFill>
                  </a:rPr>
                  <a:t>4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=0 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1200" y="2782670"/>
                <a:ext cx="2857500" cy="646331"/>
              </a:xfrm>
              <a:prstGeom prst="rect">
                <a:avLst/>
              </a:prstGeom>
              <a:blipFill>
                <a:blip r:embed="rId4"/>
                <a:stretch>
                  <a:fillRect t="-15888" b="-3457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6172200" y="2667001"/>
            <a:ext cx="114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4400" dirty="0"/>
              <a:t>او</a:t>
            </a:r>
            <a:endParaRPr lang="fr-FR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7315200" y="2706470"/>
                <a:ext cx="33528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−5</m:t>
                    </m:r>
                  </m:oMath>
                </a14:m>
                <a:r>
                  <a:rPr lang="ar-EG" sz="3600" dirty="0">
                    <a:solidFill>
                      <a:srgbClr val="0070C0"/>
                    </a:solidFill>
                  </a:rPr>
                  <a:t> = </a:t>
                </a:r>
                <a:r>
                  <a:rPr lang="en-GB" sz="3600" dirty="0">
                    <a:solidFill>
                      <a:srgbClr val="0070C0"/>
                    </a:solidFill>
                  </a:rPr>
                  <a:t>0</a:t>
                </a:r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5200" y="2706470"/>
                <a:ext cx="3352800" cy="646331"/>
              </a:xfrm>
              <a:prstGeom prst="rect">
                <a:avLst/>
              </a:prstGeom>
              <a:blipFill>
                <a:blip r:embed="rId5"/>
                <a:stretch>
                  <a:fillRect t="-16981" b="-3584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048000" y="3352801"/>
                <a:ext cx="1524000" cy="1014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r-FR" sz="3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latin typeface="Cambria Math"/>
                            </a:rPr>
                            <m:t>4</m:t>
                          </m:r>
                          <m:r>
                            <a:rPr lang="en-GB" sz="3200" i="1">
                              <a:latin typeface="Cambria Math"/>
                            </a:rPr>
                            <m:t>𝑥</m:t>
                          </m:r>
                        </m:num>
                        <m:den>
                          <m:r>
                            <a:rPr lang="en-GB" sz="3200" i="1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en-GB" sz="3200" i="1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GB" sz="3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latin typeface="Cambria Math"/>
                            </a:rPr>
                            <m:t>0</m:t>
                          </m:r>
                        </m:num>
                        <m:den>
                          <m:r>
                            <a:rPr lang="en-GB" sz="3200" i="1">
                              <a:latin typeface="Cambria Math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fr-FR" sz="32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3352801"/>
                <a:ext cx="1524000" cy="101431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057400" y="4535270"/>
                <a:ext cx="28575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 </a:t>
                </a:r>
                <a:r>
                  <a:rPr lang="ar-EG" sz="3600" dirty="0">
                    <a:solidFill>
                      <a:srgbClr val="0070C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=0 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7400" y="4535270"/>
                <a:ext cx="2857500" cy="646331"/>
              </a:xfrm>
              <a:prstGeom prst="rect">
                <a:avLst/>
              </a:prstGeom>
              <a:blipFill>
                <a:blip r:embed="rId7"/>
                <a:stretch>
                  <a:fillRect t="-16981" b="-3301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7467600" y="3544670"/>
                <a:ext cx="33528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</m:oMath>
                </a14:m>
                <a:r>
                  <a:rPr lang="ar-EG" sz="3600" dirty="0">
                    <a:solidFill>
                      <a:srgbClr val="0070C0"/>
                    </a:solidFill>
                  </a:rPr>
                  <a:t> = </a:t>
                </a:r>
                <a:r>
                  <a:rPr lang="en-GB" sz="3600" dirty="0">
                    <a:solidFill>
                      <a:srgbClr val="0070C0"/>
                    </a:solidFill>
                  </a:rPr>
                  <a:t>0+5</a:t>
                </a:r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67600" y="3544670"/>
                <a:ext cx="3352800" cy="646331"/>
              </a:xfrm>
              <a:prstGeom prst="rect">
                <a:avLst/>
              </a:prstGeom>
              <a:blipFill>
                <a:blip r:embed="rId8"/>
                <a:stretch>
                  <a:fillRect t="-15888" b="-3457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7391400" y="4343401"/>
                <a:ext cx="28575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 </a:t>
                </a:r>
                <a:r>
                  <a:rPr lang="ar-EG" sz="3600" dirty="0">
                    <a:solidFill>
                      <a:srgbClr val="0070C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=5 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91400" y="4343401"/>
                <a:ext cx="2857500" cy="646331"/>
              </a:xfrm>
              <a:prstGeom prst="rect">
                <a:avLst/>
              </a:prstGeom>
              <a:blipFill>
                <a:blip r:embed="rId9"/>
                <a:stretch>
                  <a:fillRect t="-16981" b="-3207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41E7434F-9323-4974-87ED-252D21ECDBAD}"/>
                  </a:ext>
                </a:extLst>
              </p14:cNvPr>
              <p14:cNvContentPartPr/>
              <p14:nvPr/>
            </p14:nvContentPartPr>
            <p14:xfrm>
              <a:off x="-742449" y="1918331"/>
              <a:ext cx="52200" cy="11772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41E7434F-9323-4974-87ED-252D21ECDBAD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-751449" y="1909331"/>
                <a:ext cx="69840" cy="135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16847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3" grpId="0" animBg="1"/>
      <p:bldP spid="16" grpId="0"/>
      <p:bldP spid="18" grpId="0"/>
      <p:bldP spid="19" grpId="0"/>
      <p:bldP spid="2" grpId="0"/>
      <p:bldP spid="20" grpId="0"/>
      <p:bldP spid="5" grpId="0"/>
      <p:bldP spid="22" grpId="0"/>
      <p:bldP spid="24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239000" y="911853"/>
            <a:ext cx="2590800" cy="646331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ar-EG" sz="3600" dirty="0">
                <a:solidFill>
                  <a:srgbClr val="0070C0"/>
                </a:solidFill>
              </a:rPr>
              <a:t>حل كل  معادلة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239000" y="76201"/>
            <a:ext cx="3352800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ar-EG" sz="3200" dirty="0">
                <a:solidFill>
                  <a:prstClr val="black"/>
                </a:solidFill>
              </a:rPr>
              <a:t>مثال </a:t>
            </a:r>
            <a:r>
              <a:rPr lang="ar-EG" sz="3200" dirty="0" err="1">
                <a:solidFill>
                  <a:prstClr val="black"/>
                </a:solidFill>
              </a:rPr>
              <a:t>توضيحى</a:t>
            </a:r>
            <a:r>
              <a:rPr lang="ar-EG" sz="3200" dirty="0">
                <a:solidFill>
                  <a:prstClr val="black"/>
                </a:solidFill>
              </a:rPr>
              <a:t> 3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676400" y="1828801"/>
                <a:ext cx="44196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 </a:t>
                </a:r>
                <a:r>
                  <a:rPr lang="ar-EG" sz="3600" dirty="0">
                    <a:solidFill>
                      <a:srgbClr val="0070C0"/>
                    </a:solidFill>
                  </a:rPr>
                  <a:t> </a:t>
                </a:r>
                <a:r>
                  <a:rPr lang="en-GB" sz="3600" dirty="0">
                    <a:solidFill>
                      <a:srgbClr val="0070C0"/>
                    </a:solidFill>
                  </a:rPr>
                  <a:t>3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𝑏</m:t>
                    </m:r>
                  </m:oMath>
                </a14:m>
                <a:r>
                  <a:rPr lang="en-GB" sz="3600" dirty="0">
                    <a:solidFill>
                      <a:srgbClr val="0070C0"/>
                    </a:solidFill>
                  </a:rPr>
                  <a:t>(</a:t>
                </a:r>
                <a14:m>
                  <m:oMath xmlns:m="http://schemas.openxmlformats.org/officeDocument/2006/math">
                    <m:r>
                      <a:rPr lang="en-GB" sz="3600">
                        <a:solidFill>
                          <a:srgbClr val="0070C0"/>
                        </a:solidFill>
                        <a:latin typeface="Cambria Math"/>
                      </a:rPr>
                      <m:t>2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𝑏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−3)=0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6400" y="1828801"/>
                <a:ext cx="4419600" cy="646331"/>
              </a:xfrm>
              <a:prstGeom prst="rect">
                <a:avLst/>
              </a:prstGeom>
              <a:blipFill>
                <a:blip r:embed="rId2"/>
                <a:stretch>
                  <a:fillRect t="-16038" b="-3584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371600" y="801470"/>
                <a:ext cx="46482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1:    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36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−9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𝑏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=0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1600" y="801470"/>
                <a:ext cx="4648200" cy="646331"/>
              </a:xfrm>
              <a:prstGeom prst="rect">
                <a:avLst/>
              </a:prstGeom>
              <a:blipFill>
                <a:blip r:embed="rId3"/>
                <a:stretch>
                  <a:fillRect t="-13084" b="-3457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981200" y="2782670"/>
                <a:ext cx="28575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 </a:t>
                </a:r>
                <a:r>
                  <a:rPr lang="ar-EG" sz="3600" dirty="0">
                    <a:solidFill>
                      <a:srgbClr val="0070C0"/>
                    </a:solidFill>
                  </a:rPr>
                  <a:t> </a:t>
                </a:r>
                <a:r>
                  <a:rPr lang="en-GB" sz="3600" dirty="0">
                    <a:solidFill>
                      <a:srgbClr val="0070C0"/>
                    </a:solidFill>
                  </a:rPr>
                  <a:t>3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𝑏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=0 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1200" y="2782670"/>
                <a:ext cx="2857500" cy="646331"/>
              </a:xfrm>
              <a:prstGeom prst="rect">
                <a:avLst/>
              </a:prstGeom>
              <a:blipFill>
                <a:blip r:embed="rId4"/>
                <a:stretch>
                  <a:fillRect t="-15888" b="-3457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6172200" y="2667001"/>
            <a:ext cx="114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4400" dirty="0">
                <a:solidFill>
                  <a:prstClr val="black"/>
                </a:solidFill>
              </a:rPr>
              <a:t>او</a:t>
            </a:r>
            <a:endParaRPr lang="fr-FR" sz="4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7315200" y="2706470"/>
                <a:ext cx="33528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2b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−3</m:t>
                    </m:r>
                  </m:oMath>
                </a14:m>
                <a:r>
                  <a:rPr lang="ar-EG" sz="3600" dirty="0">
                    <a:solidFill>
                      <a:srgbClr val="0070C0"/>
                    </a:solidFill>
                  </a:rPr>
                  <a:t> = </a:t>
                </a:r>
                <a:r>
                  <a:rPr lang="en-GB" sz="3600" dirty="0">
                    <a:solidFill>
                      <a:srgbClr val="0070C0"/>
                    </a:solidFill>
                  </a:rPr>
                  <a:t>0</a:t>
                </a:r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5200" y="2706470"/>
                <a:ext cx="3352800" cy="646331"/>
              </a:xfrm>
              <a:prstGeom prst="rect">
                <a:avLst/>
              </a:prstGeom>
              <a:blipFill>
                <a:blip r:embed="rId5"/>
                <a:stretch>
                  <a:fillRect t="-16981" b="-3584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048000" y="3352801"/>
                <a:ext cx="1524000" cy="10273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r-FR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3</m:t>
                          </m:r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GB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0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3352801"/>
                <a:ext cx="1524000" cy="102733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057400" y="4535270"/>
                <a:ext cx="28575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FF0000"/>
                    </a:solidFill>
                  </a:rPr>
                  <a:t>         </a:t>
                </a:r>
                <a:r>
                  <a:rPr lang="ar-EG" sz="3600" dirty="0">
                    <a:solidFill>
                      <a:srgbClr val="FF0000"/>
                    </a:solidFill>
                  </a:rPr>
                  <a:t> </a:t>
                </a:r>
                <a:r>
                  <a:rPr lang="en-GB" sz="3600" dirty="0">
                    <a:solidFill>
                      <a:srgbClr val="FF0000"/>
                    </a:solidFill>
                  </a:rPr>
                  <a:t>b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FF0000"/>
                        </a:solidFill>
                        <a:latin typeface="Cambria Math"/>
                      </a:rPr>
                      <m:t>=0 </m:t>
                    </m:r>
                  </m:oMath>
                </a14:m>
                <a:endParaRPr lang="fr-FR" sz="3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7400" y="4535270"/>
                <a:ext cx="2857500" cy="646331"/>
              </a:xfrm>
              <a:prstGeom prst="rect">
                <a:avLst/>
              </a:prstGeom>
              <a:blipFill>
                <a:blip r:embed="rId7"/>
                <a:stretch>
                  <a:fillRect t="-16981" b="-3584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7467600" y="3544670"/>
                <a:ext cx="33528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2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𝑏</m:t>
                    </m:r>
                  </m:oMath>
                </a14:m>
                <a:r>
                  <a:rPr lang="ar-EG" sz="3600" dirty="0">
                    <a:solidFill>
                      <a:srgbClr val="0070C0"/>
                    </a:solidFill>
                  </a:rPr>
                  <a:t> = </a:t>
                </a:r>
                <a:r>
                  <a:rPr lang="en-GB" sz="3600" dirty="0">
                    <a:solidFill>
                      <a:srgbClr val="0070C0"/>
                    </a:solidFill>
                  </a:rPr>
                  <a:t>0+3</a:t>
                </a:r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67600" y="3544670"/>
                <a:ext cx="3352800" cy="646331"/>
              </a:xfrm>
              <a:prstGeom prst="rect">
                <a:avLst/>
              </a:prstGeom>
              <a:blipFill>
                <a:blip r:embed="rId8"/>
                <a:stretch>
                  <a:fillRect t="-15888" b="-3457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7581900" y="5373470"/>
                <a:ext cx="28575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FF0000"/>
                    </a:solidFill>
                  </a:rPr>
                  <a:t>         </a:t>
                </a:r>
                <a:r>
                  <a:rPr lang="ar-EG" sz="3600" dirty="0">
                    <a:solidFill>
                      <a:srgbClr val="FF0000"/>
                    </a:solidFill>
                  </a:rPr>
                  <a:t> </a:t>
                </a:r>
                <a:r>
                  <a:rPr lang="en-GB" sz="3600" dirty="0">
                    <a:solidFill>
                      <a:srgbClr val="FF0000"/>
                    </a:solidFill>
                  </a:rPr>
                  <a:t>b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FF0000"/>
                        </a:solidFill>
                        <a:latin typeface="Cambria Math"/>
                      </a:rPr>
                      <m:t>=1.5 </m:t>
                    </m:r>
                  </m:oMath>
                </a14:m>
                <a:endParaRPr lang="fr-FR" sz="3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81900" y="5373470"/>
                <a:ext cx="2857500" cy="646331"/>
              </a:xfrm>
              <a:prstGeom prst="rect">
                <a:avLst/>
              </a:prstGeom>
              <a:blipFill>
                <a:blip r:embed="rId9"/>
                <a:stretch>
                  <a:fillRect t="-15888" b="-3457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8458200" y="4154268"/>
                <a:ext cx="1524000" cy="10241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r-FR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2</m:t>
                          </m:r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𝑏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GB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58200" y="4154268"/>
                <a:ext cx="1524000" cy="102412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96014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3" grpId="0" animBg="1"/>
      <p:bldP spid="16" grpId="0"/>
      <p:bldP spid="18" grpId="0"/>
      <p:bldP spid="19" grpId="0"/>
      <p:bldP spid="2" grpId="0"/>
      <p:bldP spid="20" grpId="0"/>
      <p:bldP spid="5" grpId="0"/>
      <p:bldP spid="22" grpId="0"/>
      <p:bldP spid="24" grpId="0"/>
      <p:bldP spid="25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077200" y="710626"/>
            <a:ext cx="2590800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ar-EG" sz="3200" dirty="0">
                <a:solidFill>
                  <a:srgbClr val="0070C0"/>
                </a:solidFill>
              </a:rPr>
              <a:t>حل كل  معادلة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53400" y="76201"/>
            <a:ext cx="2438400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ar-EG" sz="3200" dirty="0">
                <a:solidFill>
                  <a:prstClr val="black"/>
                </a:solidFill>
              </a:rPr>
              <a:t> تمرين موجه 2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667000" y="1828801"/>
                <a:ext cx="44196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 </a:t>
                </a:r>
                <a:r>
                  <a:rPr lang="ar-EG" sz="3600" dirty="0">
                    <a:solidFill>
                      <a:srgbClr val="0070C0"/>
                    </a:solidFill>
                  </a:rPr>
                  <a:t> </a:t>
                </a:r>
                <a:r>
                  <a:rPr lang="en-GB" sz="3600" dirty="0">
                    <a:solidFill>
                      <a:srgbClr val="0070C0"/>
                    </a:solidFill>
                  </a:rPr>
                  <a:t>5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</m:oMath>
                </a14:m>
                <a:r>
                  <a:rPr lang="en-GB" sz="3600" dirty="0">
                    <a:solidFill>
                      <a:srgbClr val="0070C0"/>
                    </a:solidFill>
                  </a:rPr>
                  <a:t>(</a:t>
                </a:r>
                <a14:m>
                  <m:oMath xmlns:m="http://schemas.openxmlformats.org/officeDocument/2006/math">
                    <m:r>
                      <a:rPr lang="en-GB" sz="3600" dirty="0">
                        <a:solidFill>
                          <a:srgbClr val="0070C0"/>
                        </a:solidFill>
                        <a:latin typeface="Cambria Math"/>
                      </a:rPr>
                      <m:t>4</m:t>
                    </m:r>
                    <m:r>
                      <a:rPr lang="en-GB" sz="3600" i="1" dirty="0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 dirty="0">
                        <a:solidFill>
                          <a:srgbClr val="0070C0"/>
                        </a:solidFill>
                        <a:latin typeface="Cambria Math"/>
                      </a:rPr>
                      <m:t>+3)=0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7000" y="1828801"/>
                <a:ext cx="4419600" cy="646331"/>
              </a:xfrm>
              <a:prstGeom prst="rect">
                <a:avLst/>
              </a:prstGeom>
              <a:blipFill>
                <a:blip r:embed="rId2"/>
                <a:stretch>
                  <a:fillRect t="-16038" b="-3584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981200" y="838201"/>
                <a:ext cx="53340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2A: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36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20</m:t>
                        </m:r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+15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=0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1200" y="838201"/>
                <a:ext cx="5334000" cy="646331"/>
              </a:xfrm>
              <a:prstGeom prst="rect">
                <a:avLst/>
              </a:prstGeom>
              <a:blipFill>
                <a:blip r:embed="rId3"/>
                <a:stretch>
                  <a:fillRect t="-14151" b="-3490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981200" y="2782670"/>
                <a:ext cx="28575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 </a:t>
                </a:r>
                <a:r>
                  <a:rPr lang="ar-EG" sz="3600" dirty="0">
                    <a:solidFill>
                      <a:srgbClr val="0070C0"/>
                    </a:solidFill>
                  </a:rPr>
                  <a:t> </a:t>
                </a:r>
                <a:r>
                  <a:rPr lang="en-GB" sz="3600" dirty="0">
                    <a:solidFill>
                      <a:srgbClr val="0070C0"/>
                    </a:solidFill>
                  </a:rPr>
                  <a:t>5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=0 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1200" y="2782670"/>
                <a:ext cx="2857500" cy="646331"/>
              </a:xfrm>
              <a:prstGeom prst="rect">
                <a:avLst/>
              </a:prstGeom>
              <a:blipFill>
                <a:blip r:embed="rId4"/>
                <a:stretch>
                  <a:fillRect t="-15888" b="-3457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6172200" y="2667001"/>
            <a:ext cx="114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4400" dirty="0">
                <a:solidFill>
                  <a:prstClr val="black"/>
                </a:solidFill>
              </a:rPr>
              <a:t>او</a:t>
            </a:r>
            <a:endParaRPr lang="fr-FR" sz="4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7315200" y="2514601"/>
                <a:ext cx="33528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4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3600">
                        <a:solidFill>
                          <a:srgbClr val="0070C0"/>
                        </a:solidFill>
                        <a:latin typeface="Cambria Math"/>
                      </a:rPr>
                      <m:t>x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+3</m:t>
                    </m:r>
                  </m:oMath>
                </a14:m>
                <a:r>
                  <a:rPr lang="ar-EG" sz="3600" dirty="0">
                    <a:solidFill>
                      <a:srgbClr val="0070C0"/>
                    </a:solidFill>
                  </a:rPr>
                  <a:t> = </a:t>
                </a:r>
                <a:r>
                  <a:rPr lang="en-GB" sz="3600" dirty="0">
                    <a:solidFill>
                      <a:srgbClr val="0070C0"/>
                    </a:solidFill>
                  </a:rPr>
                  <a:t>0</a:t>
                </a:r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5200" y="2514601"/>
                <a:ext cx="3352800" cy="646331"/>
              </a:xfrm>
              <a:prstGeom prst="rect">
                <a:avLst/>
              </a:prstGeom>
              <a:blipFill>
                <a:blip r:embed="rId5"/>
                <a:stretch>
                  <a:fillRect t="-16981" b="-3490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048000" y="3352801"/>
                <a:ext cx="1524000" cy="10275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r-FR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5</m:t>
                          </m:r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𝑥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GB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0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3352801"/>
                <a:ext cx="1524000" cy="102752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057400" y="4535270"/>
                <a:ext cx="28575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FF0000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FF0000"/>
                        </a:solidFill>
                        <a:latin typeface="Cambria Math"/>
                      </a:rPr>
                      <m:t>𝑥</m:t>
                    </m:r>
                  </m:oMath>
                </a14:m>
                <a:r>
                  <a:rPr lang="en-GB" sz="3600" dirty="0">
                    <a:solidFill>
                      <a:srgbClr val="FF0000"/>
                    </a:solidFill>
                  </a:rPr>
                  <a:t> </a:t>
                </a:r>
                <a:r>
                  <a:rPr lang="ar-EG" sz="36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FF0000"/>
                        </a:solidFill>
                        <a:latin typeface="Cambria Math"/>
                      </a:rPr>
                      <m:t>=0 </m:t>
                    </m:r>
                  </m:oMath>
                </a14:m>
                <a:endParaRPr lang="fr-FR" sz="3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7400" y="4535270"/>
                <a:ext cx="2857500" cy="646331"/>
              </a:xfrm>
              <a:prstGeom prst="rect">
                <a:avLst/>
              </a:prstGeom>
              <a:blipFill>
                <a:blip r:embed="rId7"/>
                <a:stretch>
                  <a:fillRect t="-16981" b="-3301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7543800" y="3200401"/>
                <a:ext cx="33528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4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</m:oMath>
                </a14:m>
                <a:r>
                  <a:rPr lang="ar-EG" sz="3600" dirty="0">
                    <a:solidFill>
                      <a:srgbClr val="0070C0"/>
                    </a:solidFill>
                  </a:rPr>
                  <a:t> = </a:t>
                </a:r>
                <a:r>
                  <a:rPr lang="en-GB" sz="3600" dirty="0">
                    <a:solidFill>
                      <a:srgbClr val="0070C0"/>
                    </a:solidFill>
                  </a:rPr>
                  <a:t>0-3</a:t>
                </a:r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3800" y="3200401"/>
                <a:ext cx="3352800" cy="646331"/>
              </a:xfrm>
              <a:prstGeom prst="rect">
                <a:avLst/>
              </a:prstGeom>
              <a:blipFill>
                <a:blip r:embed="rId8"/>
                <a:stretch>
                  <a:fillRect t="-16038" b="-3584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7086600" y="5754470"/>
                <a:ext cx="33528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FF0000"/>
                    </a:solidFill>
                  </a:rPr>
                  <a:t>         </a:t>
                </a:r>
                <a:r>
                  <a:rPr lang="ar-EG" sz="3600" dirty="0">
                    <a:solidFill>
                      <a:srgbClr val="FF0000"/>
                    </a:solidFill>
                  </a:rPr>
                  <a:t> </a:t>
                </a:r>
                <a:r>
                  <a:rPr lang="en-GB" sz="3600" dirty="0">
                    <a:solidFill>
                      <a:srgbClr val="FF0000"/>
                    </a:solidFill>
                  </a:rPr>
                  <a:t>b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FF0000"/>
                        </a:solidFill>
                        <a:latin typeface="Cambria Math"/>
                      </a:rPr>
                      <m:t>=0.75 </m:t>
                    </m:r>
                  </m:oMath>
                </a14:m>
                <a:endParaRPr lang="fr-FR" sz="3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6600" y="5754470"/>
                <a:ext cx="3352800" cy="646331"/>
              </a:xfrm>
              <a:prstGeom prst="rect">
                <a:avLst/>
              </a:prstGeom>
              <a:blipFill>
                <a:blip r:embed="rId9"/>
                <a:stretch>
                  <a:fillRect t="-16981" b="-3584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7696200" y="4690874"/>
                <a:ext cx="2286000" cy="1014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r-FR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4</m:t>
                          </m:r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𝑥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GB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−3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96200" y="4690874"/>
                <a:ext cx="2286000" cy="101431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7696200" y="3773270"/>
                <a:ext cx="33528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4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</m:oMath>
                </a14:m>
                <a:r>
                  <a:rPr lang="ar-EG" sz="3600" dirty="0">
                    <a:solidFill>
                      <a:srgbClr val="0070C0"/>
                    </a:solidFill>
                  </a:rPr>
                  <a:t> = </a:t>
                </a:r>
                <a:r>
                  <a:rPr lang="en-GB" sz="3600" dirty="0">
                    <a:solidFill>
                      <a:srgbClr val="0070C0"/>
                    </a:solidFill>
                  </a:rPr>
                  <a:t>-3</a:t>
                </a:r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96200" y="3773270"/>
                <a:ext cx="3352800" cy="646331"/>
              </a:xfrm>
              <a:prstGeom prst="rect">
                <a:avLst/>
              </a:prstGeom>
              <a:blipFill>
                <a:blip r:embed="rId11"/>
                <a:stretch>
                  <a:fillRect t="-16981" b="-3584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1746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3" grpId="0" animBg="1"/>
      <p:bldP spid="16" grpId="0"/>
      <p:bldP spid="18" grpId="0"/>
      <p:bldP spid="19" grpId="0"/>
      <p:bldP spid="2" grpId="0"/>
      <p:bldP spid="20" grpId="0"/>
      <p:bldP spid="5" grpId="0"/>
      <p:bldP spid="22" grpId="0"/>
      <p:bldP spid="24" grpId="0"/>
      <p:bldP spid="25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077200" y="710626"/>
            <a:ext cx="2590800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ar-EG" sz="3200" dirty="0">
                <a:solidFill>
                  <a:srgbClr val="0070C0"/>
                </a:solidFill>
              </a:rPr>
              <a:t>حل كل  معادلة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53400" y="76201"/>
            <a:ext cx="2438400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ar-EG" sz="3200" dirty="0">
                <a:solidFill>
                  <a:prstClr val="black"/>
                </a:solidFill>
              </a:rPr>
              <a:t> تمرين موجه 2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057400" y="1828801"/>
                <a:ext cx="44196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 </a:t>
                </a:r>
                <a:r>
                  <a:rPr lang="ar-EG" sz="3600" dirty="0">
                    <a:solidFill>
                      <a:srgbClr val="0070C0"/>
                    </a:solidFill>
                  </a:rPr>
                  <a:t> </a:t>
                </a:r>
                <a:r>
                  <a:rPr lang="en-GB" sz="3600" dirty="0">
                    <a:solidFill>
                      <a:srgbClr val="0070C0"/>
                    </a:solidFill>
                  </a:rPr>
                  <a:t>4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𝑦</m:t>
                    </m:r>
                  </m:oMath>
                </a14:m>
                <a:r>
                  <a:rPr lang="en-GB" sz="3600" dirty="0">
                    <a:solidFill>
                      <a:srgbClr val="0070C0"/>
                    </a:solidFill>
                  </a:rPr>
                  <a:t>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3600" dirty="0">
                        <a:solidFill>
                          <a:srgbClr val="0070C0"/>
                        </a:solidFill>
                        <a:latin typeface="Cambria Math"/>
                      </a:rPr>
                      <m:t>y</m:t>
                    </m:r>
                    <m:r>
                      <a:rPr lang="en-GB" sz="3600" i="1" dirty="0">
                        <a:solidFill>
                          <a:srgbClr val="0070C0"/>
                        </a:solidFill>
                        <a:latin typeface="Cambria Math"/>
                      </a:rPr>
                      <m:t>+4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)=0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7400" y="1828801"/>
                <a:ext cx="4419600" cy="646331"/>
              </a:xfrm>
              <a:prstGeom prst="rect">
                <a:avLst/>
              </a:prstGeom>
              <a:blipFill>
                <a:blip r:embed="rId2"/>
                <a:stretch>
                  <a:fillRect t="-16038" b="-3584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981200" y="990601"/>
                <a:ext cx="53340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2B: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36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4</m:t>
                        </m:r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+16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𝑦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=0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1200" y="990601"/>
                <a:ext cx="5334000" cy="646331"/>
              </a:xfrm>
              <a:prstGeom prst="rect">
                <a:avLst/>
              </a:prstGeom>
              <a:blipFill>
                <a:blip r:embed="rId3"/>
                <a:stretch>
                  <a:fillRect t="-14151" b="-3490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981200" y="2782670"/>
                <a:ext cx="28575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 </a:t>
                </a:r>
                <a:r>
                  <a:rPr lang="ar-EG" sz="3600" dirty="0">
                    <a:solidFill>
                      <a:srgbClr val="0070C0"/>
                    </a:solidFill>
                  </a:rPr>
                  <a:t> </a:t>
                </a:r>
                <a:r>
                  <a:rPr lang="en-GB" sz="3600" dirty="0">
                    <a:solidFill>
                      <a:srgbClr val="0070C0"/>
                    </a:solidFill>
                  </a:rPr>
                  <a:t>4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𝑦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=0 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1200" y="2782670"/>
                <a:ext cx="2857500" cy="646331"/>
              </a:xfrm>
              <a:prstGeom prst="rect">
                <a:avLst/>
              </a:prstGeom>
              <a:blipFill>
                <a:blip r:embed="rId4"/>
                <a:stretch>
                  <a:fillRect t="-15888" b="-3457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6172200" y="2667001"/>
            <a:ext cx="114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4400" dirty="0">
                <a:solidFill>
                  <a:prstClr val="black"/>
                </a:solidFill>
              </a:rPr>
              <a:t>او</a:t>
            </a:r>
            <a:endParaRPr lang="fr-FR" sz="4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7315200" y="2514601"/>
                <a:ext cx="33528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3600">
                        <a:solidFill>
                          <a:srgbClr val="0070C0"/>
                        </a:solidFill>
                        <a:latin typeface="Cambria Math"/>
                      </a:rPr>
                      <m:t>y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+4</m:t>
                    </m:r>
                  </m:oMath>
                </a14:m>
                <a:r>
                  <a:rPr lang="ar-EG" sz="3600" dirty="0">
                    <a:solidFill>
                      <a:srgbClr val="0070C0"/>
                    </a:solidFill>
                  </a:rPr>
                  <a:t> = </a:t>
                </a:r>
                <a:r>
                  <a:rPr lang="en-GB" sz="3600" dirty="0">
                    <a:solidFill>
                      <a:srgbClr val="0070C0"/>
                    </a:solidFill>
                  </a:rPr>
                  <a:t>0</a:t>
                </a:r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5200" y="2514601"/>
                <a:ext cx="3352800" cy="646331"/>
              </a:xfrm>
              <a:prstGeom prst="rect">
                <a:avLst/>
              </a:prstGeom>
              <a:blipFill>
                <a:blip r:embed="rId5"/>
                <a:stretch>
                  <a:fillRect t="-16981" b="-3490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048000" y="3352801"/>
                <a:ext cx="1524000" cy="10243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r-FR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4</m:t>
                          </m:r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𝑦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GB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0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3352801"/>
                <a:ext cx="1524000" cy="102431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057400" y="4535270"/>
                <a:ext cx="28575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FF0000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FF0000"/>
                        </a:solidFill>
                        <a:latin typeface="Cambria Math"/>
                      </a:rPr>
                      <m:t>𝑦</m:t>
                    </m:r>
                  </m:oMath>
                </a14:m>
                <a:r>
                  <a:rPr lang="en-GB" sz="3600" dirty="0">
                    <a:solidFill>
                      <a:srgbClr val="FF0000"/>
                    </a:solidFill>
                  </a:rPr>
                  <a:t> </a:t>
                </a:r>
                <a:r>
                  <a:rPr lang="ar-EG" sz="36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FF0000"/>
                        </a:solidFill>
                        <a:latin typeface="Cambria Math"/>
                      </a:rPr>
                      <m:t>=0 </m:t>
                    </m:r>
                  </m:oMath>
                </a14:m>
                <a:endParaRPr lang="fr-FR" sz="3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7400" y="4535270"/>
                <a:ext cx="2857500" cy="646331"/>
              </a:xfrm>
              <a:prstGeom prst="rect">
                <a:avLst/>
              </a:prstGeom>
              <a:blipFill>
                <a:blip r:embed="rId7"/>
                <a:stretch>
                  <a:fillRect t="-16981" b="-3301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7527878" y="3392270"/>
                <a:ext cx="33528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3600">
                        <a:solidFill>
                          <a:srgbClr val="0070C0"/>
                        </a:solidFill>
                        <a:latin typeface="Cambria Math"/>
                      </a:rPr>
                      <m:t>y</m:t>
                    </m:r>
                  </m:oMath>
                </a14:m>
                <a:r>
                  <a:rPr lang="ar-EG" sz="3600" dirty="0">
                    <a:solidFill>
                      <a:srgbClr val="0070C0"/>
                    </a:solidFill>
                  </a:rPr>
                  <a:t> = </a:t>
                </a:r>
                <a:r>
                  <a:rPr lang="en-GB" sz="3600" dirty="0">
                    <a:solidFill>
                      <a:srgbClr val="0070C0"/>
                    </a:solidFill>
                  </a:rPr>
                  <a:t>0 - 4</a:t>
                </a:r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27878" y="3392270"/>
                <a:ext cx="3352800" cy="646331"/>
              </a:xfrm>
              <a:prstGeom prst="rect">
                <a:avLst/>
              </a:prstGeom>
              <a:blipFill>
                <a:blip r:embed="rId8"/>
                <a:stretch>
                  <a:fillRect t="-15888" b="-3457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7086600" y="4611470"/>
                <a:ext cx="33528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FF0000"/>
                    </a:solidFill>
                  </a:rPr>
                  <a:t>         </a:t>
                </a:r>
                <a:r>
                  <a:rPr lang="ar-EG" sz="36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3600">
                        <a:solidFill>
                          <a:srgbClr val="FF0000"/>
                        </a:solidFill>
                        <a:latin typeface="Cambria Math"/>
                      </a:rPr>
                      <m:t>y</m:t>
                    </m:r>
                    <m:r>
                      <a:rPr lang="en-GB" sz="3600" i="1">
                        <a:solidFill>
                          <a:srgbClr val="FF0000"/>
                        </a:solidFill>
                        <a:latin typeface="Cambria Math"/>
                      </a:rPr>
                      <m:t>=−4 </m:t>
                    </m:r>
                  </m:oMath>
                </a14:m>
                <a:endParaRPr lang="fr-FR" sz="3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6600" y="4611470"/>
                <a:ext cx="3352800" cy="646331"/>
              </a:xfrm>
              <a:prstGeom prst="rect">
                <a:avLst/>
              </a:prstGeom>
              <a:blipFill>
                <a:blip r:embed="rId9"/>
                <a:stretch>
                  <a:fillRect t="-15888" b="-3177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474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3" grpId="0" animBg="1"/>
      <p:bldP spid="16" grpId="0"/>
      <p:bldP spid="18" grpId="0"/>
      <p:bldP spid="19" grpId="0"/>
      <p:bldP spid="2" grpId="0"/>
      <p:bldP spid="20" grpId="0"/>
      <p:bldP spid="5" grpId="0"/>
      <p:bldP spid="22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077200" y="710626"/>
            <a:ext cx="2590800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ar-EG" sz="3200" dirty="0">
                <a:solidFill>
                  <a:srgbClr val="0070C0"/>
                </a:solidFill>
              </a:rPr>
              <a:t>حل كل  معادلة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53400" y="76201"/>
            <a:ext cx="2438400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ar-EG" sz="3200" dirty="0">
                <a:solidFill>
                  <a:prstClr val="black"/>
                </a:solidFill>
              </a:rPr>
              <a:t> تمرين موجه 2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676400" y="1334870"/>
                <a:ext cx="44196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</a:t>
                </a:r>
                <a:r>
                  <a:rPr lang="ar-EG" sz="3600" dirty="0">
                    <a:solidFill>
                      <a:srgbClr val="0070C0"/>
                    </a:solidFill>
                  </a:rPr>
                  <a:t> </a:t>
                </a:r>
                <a:r>
                  <a:rPr lang="en-GB" sz="3600" dirty="0">
                    <a:solidFill>
                      <a:srgbClr val="0070C0"/>
                    </a:solidFill>
                  </a:rPr>
                  <a:t>4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6</m:t>
                    </m:r>
                  </m:oMath>
                </a14:m>
                <a:r>
                  <a:rPr lang="en-GB" sz="3600" dirty="0">
                    <a:solidFill>
                      <a:srgbClr val="0070C0"/>
                    </a:solidFill>
                  </a:rPr>
                  <a:t>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3600" dirty="0">
                        <a:solidFill>
                          <a:srgbClr val="0070C0"/>
                        </a:solidFill>
                        <a:latin typeface="Cambria Math"/>
                      </a:rPr>
                      <m:t>a</m:t>
                    </m:r>
                    <m:r>
                      <a:rPr lang="en-GB" sz="3600" i="1" dirty="0">
                        <a:solidFill>
                          <a:srgbClr val="0070C0"/>
                        </a:solidFill>
                        <a:latin typeface="Cambria Math"/>
                      </a:rPr>
                      <m:t>+3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)=0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6400" y="1334870"/>
                <a:ext cx="4419600" cy="646331"/>
              </a:xfrm>
              <a:prstGeom prst="rect">
                <a:avLst/>
              </a:prstGeom>
              <a:blipFill>
                <a:blip r:embed="rId2"/>
                <a:stretch>
                  <a:fillRect t="-16981" b="-3584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524000" y="414122"/>
                <a:ext cx="5486400" cy="65267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FF0000"/>
                    </a:solidFill>
                  </a:rPr>
                  <a:t>    2C: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3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6</m:t>
                        </m:r>
                        <m:r>
                          <a:rPr lang="en-GB" sz="3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GB" sz="3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5</m:t>
                        </m:r>
                      </m:sup>
                    </m:sSup>
                    <m:r>
                      <a:rPr lang="en-GB" sz="3600" i="1">
                        <a:solidFill>
                          <a:srgbClr val="FF0000"/>
                        </a:solidFill>
                        <a:latin typeface="Cambria Math"/>
                      </a:rPr>
                      <m:t>+18</m:t>
                    </m:r>
                    <m:sSup>
                      <m:sSupPr>
                        <m:ctrlPr>
                          <a:rPr lang="en-GB" sz="3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GB" sz="36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4</m:t>
                        </m:r>
                      </m:sup>
                    </m:sSup>
                    <m:r>
                      <a:rPr lang="en-GB" sz="3600" i="1">
                        <a:solidFill>
                          <a:srgbClr val="FF0000"/>
                        </a:solidFill>
                        <a:latin typeface="Cambria Math"/>
                      </a:rPr>
                      <m:t>=0</m:t>
                    </m:r>
                  </m:oMath>
                </a14:m>
                <a:endParaRPr lang="fr-FR" sz="3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0" y="414122"/>
                <a:ext cx="5486400" cy="652679"/>
              </a:xfrm>
              <a:prstGeom prst="rect">
                <a:avLst/>
              </a:prstGeom>
              <a:blipFill>
                <a:blip r:embed="rId3"/>
                <a:stretch>
                  <a:fillRect t="-13084" b="-3551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828800" y="2209801"/>
                <a:ext cx="34290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 </a:t>
                </a:r>
                <a:r>
                  <a:rPr lang="ar-EG" sz="3600" dirty="0">
                    <a:solidFill>
                      <a:srgbClr val="0070C0"/>
                    </a:solidFill>
                  </a:rPr>
                  <a:t> </a:t>
                </a:r>
                <a:r>
                  <a:rPr lang="en-GB" sz="3600" dirty="0">
                    <a:solidFill>
                      <a:srgbClr val="0070C0"/>
                    </a:solidFill>
                  </a:rPr>
                  <a:t>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36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4</m:t>
                        </m:r>
                      </m:sup>
                    </m:sSup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=0 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8800" y="2209801"/>
                <a:ext cx="3429000" cy="646331"/>
              </a:xfrm>
              <a:prstGeom prst="rect">
                <a:avLst/>
              </a:prstGeom>
              <a:blipFill>
                <a:blip r:embed="rId4"/>
                <a:stretch>
                  <a:fillRect t="-16981" b="-3490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5943600" y="2133601"/>
            <a:ext cx="114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4400" dirty="0">
                <a:solidFill>
                  <a:prstClr val="black"/>
                </a:solidFill>
              </a:rPr>
              <a:t>او</a:t>
            </a:r>
            <a:endParaRPr lang="fr-FR" sz="4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7010400" y="2209801"/>
                <a:ext cx="33528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3600" dirty="0">
                        <a:solidFill>
                          <a:srgbClr val="0070C0"/>
                        </a:solidFill>
                        <a:latin typeface="Cambria Math"/>
                      </a:rPr>
                      <m:t>a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+3</m:t>
                    </m:r>
                  </m:oMath>
                </a14:m>
                <a:r>
                  <a:rPr lang="ar-EG" sz="3600" dirty="0">
                    <a:solidFill>
                      <a:srgbClr val="0070C0"/>
                    </a:solidFill>
                  </a:rPr>
                  <a:t> = </a:t>
                </a:r>
                <a:r>
                  <a:rPr lang="en-GB" sz="3600" dirty="0">
                    <a:solidFill>
                      <a:srgbClr val="0070C0"/>
                    </a:solidFill>
                  </a:rPr>
                  <a:t>0</a:t>
                </a:r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0400" y="2209801"/>
                <a:ext cx="3352800" cy="646331"/>
              </a:xfrm>
              <a:prstGeom prst="rect">
                <a:avLst/>
              </a:prstGeom>
              <a:blipFill>
                <a:blip r:embed="rId5"/>
                <a:stretch>
                  <a:fillRect t="-16981" b="-3490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667000" y="2895601"/>
                <a:ext cx="2209800" cy="10752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r-FR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6</m:t>
                          </m:r>
                          <m:sSup>
                            <m:sSupPr>
                              <m:ctrlPr>
                                <a:rPr lang="en-GB" sz="32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32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en-GB" sz="32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4</m:t>
                              </m:r>
                            </m:sup>
                          </m:sSup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6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GB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0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7000" y="2895601"/>
                <a:ext cx="2209800" cy="10752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057400" y="5906870"/>
                <a:ext cx="28575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FF0000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FF0000"/>
                        </a:solidFill>
                        <a:latin typeface="Cambria Math"/>
                      </a:rPr>
                      <m:t>𝑎</m:t>
                    </m:r>
                  </m:oMath>
                </a14:m>
                <a:r>
                  <a:rPr lang="en-GB" sz="3600" dirty="0">
                    <a:solidFill>
                      <a:srgbClr val="FF0000"/>
                    </a:solidFill>
                  </a:rPr>
                  <a:t> </a:t>
                </a:r>
                <a:r>
                  <a:rPr lang="ar-EG" sz="36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FF0000"/>
                        </a:solidFill>
                        <a:latin typeface="Cambria Math"/>
                      </a:rPr>
                      <m:t>=0 </m:t>
                    </m:r>
                  </m:oMath>
                </a14:m>
                <a:endParaRPr lang="fr-FR" sz="3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7400" y="5906870"/>
                <a:ext cx="2857500" cy="646331"/>
              </a:xfrm>
              <a:prstGeom prst="rect">
                <a:avLst/>
              </a:prstGeom>
              <a:blipFill>
                <a:blip r:embed="rId7"/>
                <a:stretch>
                  <a:fillRect t="-16981" b="-3301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7527878" y="3392270"/>
                <a:ext cx="33528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𝑎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ar-EG" sz="3600" dirty="0">
                    <a:solidFill>
                      <a:srgbClr val="0070C0"/>
                    </a:solidFill>
                  </a:rPr>
                  <a:t> = </a:t>
                </a:r>
                <a:r>
                  <a:rPr lang="en-GB" sz="3600" dirty="0">
                    <a:solidFill>
                      <a:srgbClr val="0070C0"/>
                    </a:solidFill>
                  </a:rPr>
                  <a:t>0 - 3</a:t>
                </a:r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27878" y="3392270"/>
                <a:ext cx="3352800" cy="646331"/>
              </a:xfrm>
              <a:prstGeom prst="rect">
                <a:avLst/>
              </a:prstGeom>
              <a:blipFill>
                <a:blip r:embed="rId8"/>
                <a:stretch>
                  <a:fillRect t="-15888" b="-3457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7086600" y="4611470"/>
                <a:ext cx="33528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FF0000"/>
                    </a:solidFill>
                  </a:rPr>
                  <a:t>         </a:t>
                </a:r>
                <a:r>
                  <a:rPr lang="ar-EG" sz="36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3600" dirty="0">
                        <a:solidFill>
                          <a:srgbClr val="FF0000"/>
                        </a:solidFill>
                        <a:latin typeface="Cambria Math"/>
                      </a:rPr>
                      <m:t>a</m:t>
                    </m:r>
                    <m:r>
                      <a:rPr lang="en-GB" sz="3600" i="1">
                        <a:solidFill>
                          <a:srgbClr val="FF0000"/>
                        </a:solidFill>
                        <a:latin typeface="Cambria Math"/>
                      </a:rPr>
                      <m:t>=−3 </m:t>
                    </m:r>
                  </m:oMath>
                </a14:m>
                <a:endParaRPr lang="fr-FR" sz="36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6600" y="4611470"/>
                <a:ext cx="3352800" cy="646331"/>
              </a:xfrm>
              <a:prstGeom prst="rect">
                <a:avLst/>
              </a:prstGeom>
              <a:blipFill>
                <a:blip r:embed="rId9"/>
                <a:stretch>
                  <a:fillRect t="-15888" b="-3177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133600" y="4114801"/>
                <a:ext cx="342900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 </a:t>
                </a:r>
                <a:r>
                  <a:rPr lang="ar-EG" sz="3600" dirty="0">
                    <a:solidFill>
                      <a:srgbClr val="0070C0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36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4</m:t>
                        </m:r>
                      </m:sup>
                    </m:sSup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=0 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3600" y="4114801"/>
                <a:ext cx="3429000" cy="646331"/>
              </a:xfrm>
              <a:prstGeom prst="rect">
                <a:avLst/>
              </a:prstGeom>
              <a:blipFill>
                <a:blip r:embed="rId10"/>
                <a:stretch>
                  <a:fillRect t="-16038" b="-3301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981200" y="4876800"/>
                <a:ext cx="4419600" cy="7176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rgbClr val="0070C0"/>
                    </a:solidFill>
                  </a:rPr>
                  <a:t>         </a:t>
                </a:r>
                <a:r>
                  <a:rPr lang="ar-EG" sz="3600" dirty="0">
                    <a:solidFill>
                      <a:srgbClr val="0070C0"/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en-GB" sz="36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4</m:t>
                        </m:r>
                      </m:deg>
                      <m:e>
                        <m:sSup>
                          <m:sSupPr>
                            <m:ctrlPr>
                              <a:rPr lang="en-GB" sz="36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3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en-GB" sz="36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4</m:t>
                            </m:r>
                          </m:sup>
                        </m:sSup>
                      </m:e>
                    </m:rad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=</m:t>
                    </m:r>
                    <m:rad>
                      <m:radPr>
                        <m:ctrlPr>
                          <a:rPr lang="en-GB" sz="36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4</m:t>
                        </m:r>
                      </m:deg>
                      <m:e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0</m:t>
                        </m:r>
                      </m:e>
                    </m:rad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 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1200" y="4876800"/>
                <a:ext cx="4419600" cy="717632"/>
              </a:xfrm>
              <a:prstGeom prst="rect">
                <a:avLst/>
              </a:prstGeom>
              <a:blipFill>
                <a:blip r:embed="rId11"/>
                <a:stretch>
                  <a:fillRect t="-5085" b="-2881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4914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3" grpId="0" animBg="1"/>
      <p:bldP spid="16" grpId="0"/>
      <p:bldP spid="18" grpId="0"/>
      <p:bldP spid="19" grpId="0"/>
      <p:bldP spid="2" grpId="0"/>
      <p:bldP spid="20" grpId="0"/>
      <p:bldP spid="5" grpId="0"/>
      <p:bldP spid="22" grpId="0"/>
      <p:bldP spid="24" grpId="0"/>
      <p:bldP spid="25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1524000" y="2438400"/>
            <a:ext cx="609600" cy="609600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2286000" y="928068"/>
                <a:ext cx="8458200" cy="832344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GB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r>
                  <a:rPr lang="ar-EG" sz="3200" b="1" dirty="0" err="1">
                    <a:solidFill>
                      <a:prstClr val="black"/>
                    </a:solidFill>
                    <a:latin typeface="BoutrosAdsProBoldCondensed"/>
                  </a:rPr>
                  <a:t>هى</a:t>
                </a:r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 ........ </a:t>
                </a:r>
                <a14:m>
                  <m:oMath xmlns:m="http://schemas.openxmlformats.org/officeDocument/2006/math"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−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𝟑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 , </m:t>
                    </m:r>
                    <m:f>
                      <m:fPr>
                        <m:ctrlPr>
                          <a:rPr lang="en-GB" sz="32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  المعادلة التربيعية </a:t>
                </a:r>
                <a:r>
                  <a:rPr lang="ar-EG" sz="3200" b="1" dirty="0" err="1">
                    <a:solidFill>
                      <a:prstClr val="black"/>
                    </a:solidFill>
                    <a:latin typeface="BoutrosAdsProBoldCondensed"/>
                  </a:rPr>
                  <a:t>التى</a:t>
                </a:r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 جذراها </a:t>
                </a:r>
                <a:r>
                  <a:rPr lang="en-GB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endParaRPr lang="fr-FR" sz="7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928068"/>
                <a:ext cx="8458200" cy="832344"/>
              </a:xfrm>
              <a:prstGeom prst="rect">
                <a:avLst/>
              </a:prstGeom>
              <a:blipFill>
                <a:blip r:embed="rId2"/>
                <a:stretch>
                  <a:fillRect l="-793" b="-5839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7315200" y="76201"/>
            <a:ext cx="3276600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ar-EG" sz="3600" dirty="0">
                <a:solidFill>
                  <a:prstClr val="black"/>
                </a:solidFill>
              </a:rPr>
              <a:t>سؤال اختبار </a:t>
            </a:r>
            <a:r>
              <a:rPr lang="ar-EG" sz="3600" dirty="0" err="1">
                <a:solidFill>
                  <a:prstClr val="black"/>
                </a:solidFill>
              </a:rPr>
              <a:t>معيارى</a:t>
            </a:r>
            <a:endParaRPr lang="fr-FR" sz="36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6172200" y="5754470"/>
                <a:ext cx="44958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fr-FR" sz="36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6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/>
                            </a:rPr>
                            <m:t>5</m:t>
                          </m:r>
                          <m:r>
                            <a:rPr lang="en-GB" sz="36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GB" sz="36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3600" i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/>
                        </a:rPr>
                        <m:t>+13</m:t>
                      </m:r>
                      <m:r>
                        <a:rPr lang="en-GB" sz="3600" i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/>
                        </a:rPr>
                        <m:t> −6=0 </m:t>
                      </m:r>
                    </m:oMath>
                  </m:oMathPara>
                </a14:m>
                <a:endParaRPr lang="fr-FR" sz="3600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2200" y="5754470"/>
                <a:ext cx="4495800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638800" y="4840070"/>
                <a:ext cx="51816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fr-FR" sz="36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6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/>
                            </a:rPr>
                            <m:t>5</m:t>
                          </m:r>
                          <m:r>
                            <a:rPr lang="en-GB" sz="36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GB" sz="36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3600" i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/>
                        </a:rPr>
                        <m:t>−2</m:t>
                      </m:r>
                      <m:r>
                        <a:rPr lang="en-GB" sz="3600" i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/>
                        </a:rPr>
                        <m:t>+15</m:t>
                      </m:r>
                      <m:r>
                        <a:rPr lang="en-GB" sz="3600" i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/>
                        </a:rPr>
                        <m:t>−6=0 </m:t>
                      </m:r>
                    </m:oMath>
                  </m:oMathPara>
                </a14:m>
                <a:endParaRPr lang="fr-FR" sz="3600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8800" y="4840070"/>
                <a:ext cx="5181600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5943600" y="2838376"/>
                <a:ext cx="5257800" cy="7430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36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36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en-GB" sz="36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/>
                            </a:rPr>
                            <m:t>+3</m:t>
                          </m:r>
                        </m:e>
                      </m:d>
                      <m:r>
                        <a:rPr lang="en-GB" sz="3600" i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/>
                        </a:rPr>
                        <m:t>(</m:t>
                      </m:r>
                      <m:r>
                        <a:rPr lang="en-GB" sz="3600" i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/>
                        </a:rPr>
                        <m:t> − </m:t>
                      </m:r>
                      <m:box>
                        <m:boxPr>
                          <m:ctrlPr>
                            <a:rPr lang="en-GB" sz="36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3600" i="1"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3600" i="1"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en-GB" sz="3600" i="1">
                                  <a:solidFill>
                                    <a:schemeClr val="tx1">
                                      <a:lumMod val="85000"/>
                                      <a:lumOff val="15000"/>
                                    </a:schemeClr>
                                  </a:solidFill>
                                  <a:latin typeface="Cambria Math"/>
                                </a:rPr>
                                <m:t>5</m:t>
                              </m:r>
                            </m:den>
                          </m:f>
                          <m:r>
                            <a:rPr lang="en-GB" sz="3600" i="1">
                              <a:solidFill>
                                <a:schemeClr val="tx1">
                                  <a:lumMod val="85000"/>
                                  <a:lumOff val="15000"/>
                                </a:schemeClr>
                              </a:solidFill>
                              <a:latin typeface="Cambria Math"/>
                            </a:rPr>
                            <m:t>)</m:t>
                          </m:r>
                        </m:e>
                      </m:box>
                      <m:r>
                        <a:rPr lang="en-GB" sz="3600" i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Cambria Math"/>
                        </a:rPr>
                        <m:t>=0 </m:t>
                      </m:r>
                    </m:oMath>
                  </m:oMathPara>
                </a14:m>
                <a:endParaRPr lang="fr-FR" sz="3600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3600" y="2838376"/>
                <a:ext cx="5257800" cy="74302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943600" y="3849470"/>
                <a:ext cx="52578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3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3600" i="1">
                              <a:latin typeface="Cambria Math"/>
                            </a:rPr>
                            <m:t>𝑥</m:t>
                          </m:r>
                          <m:r>
                            <a:rPr lang="en-GB" sz="3600" i="1">
                              <a:latin typeface="Cambria Math"/>
                            </a:rPr>
                            <m:t>+3</m:t>
                          </m:r>
                        </m:e>
                      </m:d>
                      <m:r>
                        <a:rPr lang="en-GB" sz="3600" i="1">
                          <a:latin typeface="Cambria Math"/>
                        </a:rPr>
                        <m:t>(5</m:t>
                      </m:r>
                      <m:r>
                        <a:rPr lang="en-GB" sz="3600" i="1"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latin typeface="Cambria Math"/>
                        </a:rPr>
                        <m:t> −2)=0 </m:t>
                      </m:r>
                    </m:oMath>
                  </m:oMathPara>
                </a14:m>
                <a:endParaRPr lang="fr-FR" sz="36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3600" y="3849470"/>
                <a:ext cx="5257800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143000" y="1676401"/>
                <a:ext cx="57912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fr-FR" sz="3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𝑎</m:t>
                          </m:r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)    5</m:t>
                          </m:r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−13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 −6=0 </m:t>
                      </m:r>
                    </m:oMath>
                  </m:oMathPara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3000" y="1676401"/>
                <a:ext cx="5791200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447800" y="2438401"/>
                <a:ext cx="51054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fr-FR" sz="3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𝑏</m:t>
                          </m:r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)   5</m:t>
                          </m:r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+13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 −6=0 </m:t>
                      </m:r>
                    </m:oMath>
                  </m:oMathPara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7800" y="2438401"/>
                <a:ext cx="5105400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447800" y="3200401"/>
                <a:ext cx="50292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fr-FR" sz="3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𝑐</m:t>
                          </m:r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)   5</m:t>
                          </m:r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−17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−6=0 </m:t>
                      </m:r>
                    </m:oMath>
                  </m:oMathPara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7800" y="3200401"/>
                <a:ext cx="5029200" cy="6463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219200" y="3962401"/>
                <a:ext cx="52578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fr-FR" sz="3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𝑑</m:t>
                          </m:r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)   5</m:t>
                          </m:r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+17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 −6=0 </m:t>
                      </m:r>
                    </m:oMath>
                  </m:oMathPara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9200" y="3962401"/>
                <a:ext cx="5257800" cy="64633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>
            <a:off x="6400800" y="1760412"/>
            <a:ext cx="0" cy="30401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1676400" y="4800600"/>
            <a:ext cx="47244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9467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/>
      <p:bldP spid="12" grpId="0"/>
      <p:bldP spid="13" grpId="0"/>
      <p:bldP spid="14" grpId="0"/>
      <p:bldP spid="17" grpId="0"/>
      <p:bldP spid="18" grpId="0"/>
      <p:bldP spid="19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696200" y="2590801"/>
                <a:ext cx="2514600" cy="9659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000" dirty="0">
                    <a:solidFill>
                      <a:prstClr val="black"/>
                    </a:solidFill>
                  </a:rPr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</a:rPr>
                      <m:t>     (</m:t>
                    </m:r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</a:rPr>
                      <m:t>𝑎</m:t>
                    </m:r>
                  </m:oMath>
                </a14:m>
                <a:endParaRPr lang="fr-FR" sz="40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96200" y="2590801"/>
                <a:ext cx="2514600" cy="965905"/>
              </a:xfrm>
              <a:prstGeom prst="rect">
                <a:avLst/>
              </a:prstGeom>
              <a:blipFill>
                <a:blip r:embed="rId2"/>
                <a:stretch>
                  <a:fillRect l="-8738" b="-139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7543800" y="3733801"/>
                <a:ext cx="2514600" cy="1014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ar-EG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ar-EG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     (</m:t>
                      </m:r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3800" y="3733801"/>
                <a:ext cx="2514600" cy="101431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7543800" y="4724400"/>
                <a:ext cx="2514600" cy="10567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ar-EG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ar-EG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     (</m:t>
                      </m:r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𝑐</m:t>
                      </m:r>
                    </m:oMath>
                  </m:oMathPara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3800" y="4724400"/>
                <a:ext cx="2514600" cy="105676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7467600" y="5943601"/>
                <a:ext cx="25146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ar-EG" sz="3200" dirty="0">
                    <a:solidFill>
                      <a:prstClr val="black"/>
                    </a:solidFill>
                  </a:rPr>
                  <a:t>غير ذلك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     (</m:t>
                    </m:r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𝑑</m:t>
                    </m:r>
                  </m:oMath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67600" y="5943601"/>
                <a:ext cx="2514600" cy="584775"/>
              </a:xfrm>
              <a:prstGeom prst="rect">
                <a:avLst/>
              </a:prstGeom>
              <a:blipFill>
                <a:blip r:embed="rId5"/>
                <a:stretch>
                  <a:fillRect l="-6295" t="-15625" b="-3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val 7"/>
          <p:cNvSpPr/>
          <p:nvPr/>
        </p:nvSpPr>
        <p:spPr>
          <a:xfrm>
            <a:off x="8915400" y="4038600"/>
            <a:ext cx="609600" cy="609600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2286000" y="928068"/>
                <a:ext cx="8458200" cy="595932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GB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هو ........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ar-EG" sz="32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ar-EG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  </m:t>
                        </m:r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𝟒</m:t>
                        </m:r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−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𝟏𝟐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𝒙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+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𝟗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=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 حل المعادلة الاتية </a:t>
                </a:r>
                <a:r>
                  <a:rPr lang="en-GB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endParaRPr lang="fr-FR" sz="7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928068"/>
                <a:ext cx="8458200" cy="595932"/>
              </a:xfrm>
              <a:prstGeom prst="rect">
                <a:avLst/>
              </a:prstGeom>
              <a:blipFill>
                <a:blip r:embed="rId6"/>
                <a:stretch>
                  <a:fillRect l="-793" t="-13265" b="-30612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9753600" y="76201"/>
            <a:ext cx="838200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</a:rPr>
              <a:t>3A</a:t>
            </a:r>
            <a:r>
              <a:rPr lang="ar-EG" sz="3600" dirty="0">
                <a:solidFill>
                  <a:prstClr val="black"/>
                </a:solidFill>
              </a:rPr>
              <a:t> </a:t>
            </a:r>
            <a:endParaRPr lang="fr-FR" sz="36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752600" y="3011270"/>
                <a:ext cx="44958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fr-FR" sz="3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4</m:t>
                          </m:r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−12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+9=0 </m:t>
                      </m:r>
                    </m:oMath>
                  </m:oMathPara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2600" y="3011270"/>
                <a:ext cx="4495800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247900" y="4038601"/>
                <a:ext cx="2095500" cy="812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4000" i="1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box>
                        <m:boxPr>
                          <m:ctrlPr>
                            <a:rPr lang="en-GB" sz="40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4000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40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en-GB" sz="40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e>
                      </m:box>
                      <m:r>
                        <a:rPr lang="en-GB" sz="4000" i="1">
                          <a:solidFill>
                            <a:srgbClr val="0070C0"/>
                          </a:solidFill>
                          <a:latin typeface="Cambria Math"/>
                        </a:rPr>
                        <m:t>   </m:t>
                      </m:r>
                    </m:oMath>
                  </m:oMathPara>
                </a14:m>
                <a:endParaRPr lang="fr-FR" sz="4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7900" y="4038601"/>
                <a:ext cx="2095500" cy="81201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69554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 animBg="1"/>
      <p:bldP spid="3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239000" y="2590801"/>
                <a:ext cx="2514600" cy="9646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000" dirty="0">
                    <a:solidFill>
                      <a:prstClr val="black"/>
                    </a:solidFill>
                  </a:rPr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9</m:t>
                        </m:r>
                      </m:den>
                    </m:f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</a:rPr>
                      <m:t>,0     (</m:t>
                    </m:r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</a:rPr>
                      <m:t>𝑎</m:t>
                    </m:r>
                  </m:oMath>
                </a14:m>
                <a:endParaRPr lang="fr-FR" sz="40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9000" y="2590801"/>
                <a:ext cx="2514600" cy="964623"/>
              </a:xfrm>
              <a:prstGeom prst="rect">
                <a:avLst/>
              </a:prstGeom>
              <a:blipFill>
                <a:blip r:embed="rId2"/>
                <a:stretch>
                  <a:fillRect l="-8738" b="-132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7543800" y="3733801"/>
                <a:ext cx="2514600" cy="1014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9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     (</m:t>
                      </m:r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3800" y="3733801"/>
                <a:ext cx="2514600" cy="101431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7543800" y="4724400"/>
                <a:ext cx="2514600" cy="10567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0 , </m:t>
                      </m:r>
                      <m:f>
                        <m:fPr>
                          <m:ctrlPr>
                            <a:rPr lang="en-GB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9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     (</m:t>
                      </m:r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𝑐</m:t>
                      </m:r>
                    </m:oMath>
                  </m:oMathPara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3800" y="4724400"/>
                <a:ext cx="2514600" cy="105676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7467600" y="5943601"/>
                <a:ext cx="25146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ar-EG" sz="3200" dirty="0">
                    <a:solidFill>
                      <a:prstClr val="black"/>
                    </a:solidFill>
                  </a:rPr>
                  <a:t>غير ذلك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     (</m:t>
                    </m:r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𝑑</m:t>
                    </m:r>
                  </m:oMath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67600" y="5943601"/>
                <a:ext cx="2514600" cy="584775"/>
              </a:xfrm>
              <a:prstGeom prst="rect">
                <a:avLst/>
              </a:prstGeom>
              <a:blipFill>
                <a:blip r:embed="rId5"/>
                <a:stretch>
                  <a:fillRect l="-6295" t="-15625" b="-3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val 7"/>
          <p:cNvSpPr/>
          <p:nvPr/>
        </p:nvSpPr>
        <p:spPr>
          <a:xfrm>
            <a:off x="9144000" y="4876800"/>
            <a:ext cx="609600" cy="609600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2286000" y="928068"/>
                <a:ext cx="8458200" cy="595932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GB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هو ........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ar-EG" sz="32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ar-EG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  </m:t>
                        </m:r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𝟖𝟏</m:t>
                        </m:r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−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𝟗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𝒙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=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 حل المعادلة الاتية </a:t>
                </a:r>
                <a:r>
                  <a:rPr lang="en-GB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endParaRPr lang="fr-FR" sz="7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928068"/>
                <a:ext cx="8458200" cy="595932"/>
              </a:xfrm>
              <a:prstGeom prst="rect">
                <a:avLst/>
              </a:prstGeom>
              <a:blipFill>
                <a:blip r:embed="rId6"/>
                <a:stretch>
                  <a:fillRect l="-793" t="-13265" b="-30612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9753600" y="76201"/>
            <a:ext cx="838200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</a:rPr>
              <a:t>3B</a:t>
            </a:r>
            <a:endParaRPr lang="fr-FR" sz="36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752600" y="2362201"/>
                <a:ext cx="44958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fr-FR" sz="3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81</m:t>
                          </m:r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−9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=0 </m:t>
                      </m:r>
                    </m:oMath>
                  </m:oMathPara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2600" y="2362201"/>
                <a:ext cx="4495800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09600" y="4648201"/>
                <a:ext cx="6705600" cy="12488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4000" i="1">
                          <a:solidFill>
                            <a:srgbClr val="0070C0"/>
                          </a:solidFill>
                          <a:latin typeface="Cambria Math"/>
                        </a:rPr>
                        <m:t>=0   ,      </m:t>
                      </m:r>
                      <m:r>
                        <a:rPr lang="en-GB" sz="40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4000" i="1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40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0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GB" sz="40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9</m:t>
                          </m:r>
                        </m:den>
                      </m:f>
                      <m:r>
                        <a:rPr lang="en-GB" sz="4000" i="1">
                          <a:solidFill>
                            <a:srgbClr val="0070C0"/>
                          </a:solidFill>
                          <a:latin typeface="Cambria Math"/>
                        </a:rPr>
                        <m:t>   </m:t>
                      </m:r>
                    </m:oMath>
                  </m:oMathPara>
                </a14:m>
                <a:endParaRPr lang="fr-FR" sz="4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" y="4648201"/>
                <a:ext cx="6705600" cy="12488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905000" y="3124201"/>
                <a:ext cx="44958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9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(9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−1)=0 </m:t>
                      </m:r>
                    </m:oMath>
                  </m:oMathPara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5000" y="3124201"/>
                <a:ext cx="4495800" cy="6463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524000" y="4078070"/>
                <a:ext cx="54102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9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=0     ,  9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−1=0 </m:t>
                      </m:r>
                    </m:oMath>
                  </m:oMathPara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0" y="4078070"/>
                <a:ext cx="5410200" cy="64633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93870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 animBg="1"/>
      <p:bldP spid="3" grpId="0"/>
      <p:bldP spid="13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239000" y="2590801"/>
                <a:ext cx="2514600" cy="9646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000" dirty="0">
                    <a:solidFill>
                      <a:prstClr val="black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</a:rPr>
                      <m:t>,0     (</m:t>
                    </m:r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</a:rPr>
                      <m:t>𝑎</m:t>
                    </m:r>
                  </m:oMath>
                </a14:m>
                <a:endParaRPr lang="fr-FR" sz="40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9000" y="2590801"/>
                <a:ext cx="2514600" cy="96462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7543800" y="3733801"/>
                <a:ext cx="2514600" cy="1014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     (</m:t>
                      </m:r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3800" y="3733801"/>
                <a:ext cx="2514600" cy="101431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7315200" y="4724401"/>
                <a:ext cx="2514600" cy="1014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0 , −</m:t>
                      </m:r>
                      <m:f>
                        <m:fPr>
                          <m:ctrlPr>
                            <a:rPr lang="en-GB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     (</m:t>
                      </m:r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𝑐</m:t>
                      </m:r>
                    </m:oMath>
                  </m:oMathPara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5200" y="4724401"/>
                <a:ext cx="2514600" cy="101431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7467600" y="5943601"/>
                <a:ext cx="25146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ar-EG" sz="3200" dirty="0">
                    <a:solidFill>
                      <a:prstClr val="black"/>
                    </a:solidFill>
                  </a:rPr>
                  <a:t>غير ذلك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     (</m:t>
                    </m:r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𝑑</m:t>
                    </m:r>
                  </m:oMath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67600" y="5943601"/>
                <a:ext cx="2514600" cy="584775"/>
              </a:xfrm>
              <a:prstGeom prst="rect">
                <a:avLst/>
              </a:prstGeom>
              <a:blipFill>
                <a:blip r:embed="rId5"/>
                <a:stretch>
                  <a:fillRect l="-6295" t="-15625" b="-31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val 7"/>
          <p:cNvSpPr/>
          <p:nvPr/>
        </p:nvSpPr>
        <p:spPr>
          <a:xfrm>
            <a:off x="8763000" y="2819400"/>
            <a:ext cx="609600" cy="609600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2286000" y="928068"/>
                <a:ext cx="8458200" cy="595932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GB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هو ........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ar-EG" sz="32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ar-EG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  </m:t>
                        </m:r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𝟔</m:t>
                        </m:r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𝒂</m:t>
                        </m:r>
                      </m:e>
                      <m:sup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−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𝟑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𝒂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=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 حل المعادلة الاتية </a:t>
                </a:r>
                <a:r>
                  <a:rPr lang="en-GB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endParaRPr lang="fr-FR" sz="7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928068"/>
                <a:ext cx="8458200" cy="595932"/>
              </a:xfrm>
              <a:prstGeom prst="rect">
                <a:avLst/>
              </a:prstGeom>
              <a:blipFill>
                <a:blip r:embed="rId6"/>
                <a:stretch>
                  <a:fillRect l="-793" t="-13265" b="-30612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9753600" y="76201"/>
            <a:ext cx="838200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</a:rPr>
              <a:t>3C</a:t>
            </a:r>
            <a:endParaRPr lang="fr-FR" sz="36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752600" y="2362201"/>
                <a:ext cx="44958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fr-FR" sz="3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6</m:t>
                          </m:r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−3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𝑎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=0 </m:t>
                      </m:r>
                    </m:oMath>
                  </m:oMathPara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2600" y="2362201"/>
                <a:ext cx="4495800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09600" y="4648201"/>
                <a:ext cx="6705600" cy="12488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>
                          <a:solidFill>
                            <a:srgbClr val="0070C0"/>
                          </a:solidFill>
                          <a:latin typeface="Cambria Math"/>
                        </a:rPr>
                        <m:t>𝑎</m:t>
                      </m:r>
                      <m:r>
                        <a:rPr lang="en-GB" sz="4000" i="1">
                          <a:solidFill>
                            <a:srgbClr val="0070C0"/>
                          </a:solidFill>
                          <a:latin typeface="Cambria Math"/>
                        </a:rPr>
                        <m:t>=0   ,      </m:t>
                      </m:r>
                      <m:r>
                        <a:rPr lang="en-GB" sz="4000" i="1">
                          <a:solidFill>
                            <a:srgbClr val="0070C0"/>
                          </a:solidFill>
                          <a:latin typeface="Cambria Math"/>
                        </a:rPr>
                        <m:t>𝑎</m:t>
                      </m:r>
                      <m:r>
                        <a:rPr lang="en-GB" sz="4000" i="1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40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40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GB" sz="40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GB" sz="4000" i="1">
                          <a:solidFill>
                            <a:srgbClr val="0070C0"/>
                          </a:solidFill>
                          <a:latin typeface="Cambria Math"/>
                        </a:rPr>
                        <m:t>   </m:t>
                      </m:r>
                    </m:oMath>
                  </m:oMathPara>
                </a14:m>
                <a:endParaRPr lang="fr-FR" sz="4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" y="4648201"/>
                <a:ext cx="6705600" cy="12488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905000" y="3124201"/>
                <a:ext cx="44958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3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𝑎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(2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𝑎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−1)=0 </m:t>
                      </m:r>
                    </m:oMath>
                  </m:oMathPara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5000" y="3124201"/>
                <a:ext cx="4495800" cy="6463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524000" y="4078070"/>
                <a:ext cx="54102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3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𝑎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=0     ,  2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𝑎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−1=0 </m:t>
                      </m:r>
                    </m:oMath>
                  </m:oMathPara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0" y="4078070"/>
                <a:ext cx="5410200" cy="64633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30939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 animBg="1"/>
      <p:bldP spid="3" grpId="0"/>
      <p:bldP spid="13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8229600" y="2743201"/>
                <a:ext cx="25146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- 6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     (</m:t>
                    </m:r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𝑎</m:t>
                    </m:r>
                  </m:oMath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29600" y="2743201"/>
                <a:ext cx="2514600" cy="584775"/>
              </a:xfrm>
              <a:prstGeom prst="rect">
                <a:avLst/>
              </a:prstGeom>
              <a:blipFill>
                <a:blip r:embed="rId2"/>
                <a:stretch>
                  <a:fillRect l="-6053" t="-12500" b="-343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8534400" y="3733801"/>
                <a:ext cx="25146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5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     (</m:t>
                    </m:r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𝑏</m:t>
                    </m:r>
                  </m:oMath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34400" y="3733801"/>
                <a:ext cx="2514600" cy="584775"/>
              </a:xfrm>
              <a:prstGeom prst="rect">
                <a:avLst/>
              </a:prstGeom>
              <a:blipFill>
                <a:blip r:embed="rId3"/>
                <a:stretch>
                  <a:fillRect l="-6053" t="-12632" b="-347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7467600" y="4673026"/>
                <a:ext cx="25146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 −6, −5     (</m:t>
                      </m:r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𝑐</m:t>
                      </m:r>
                    </m:oMath>
                  </m:oMathPara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67600" y="4673026"/>
                <a:ext cx="2514600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8229600" y="5638801"/>
                <a:ext cx="25146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6, 5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     (</m:t>
                    </m:r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𝑑</m:t>
                    </m:r>
                  </m:oMath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29600" y="5638801"/>
                <a:ext cx="2514600" cy="584775"/>
              </a:xfrm>
              <a:prstGeom prst="rect">
                <a:avLst/>
              </a:prstGeom>
              <a:blipFill>
                <a:blip r:embed="rId5"/>
                <a:stretch>
                  <a:fillRect l="-6053" t="-12500" b="-343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val 7"/>
          <p:cNvSpPr/>
          <p:nvPr/>
        </p:nvSpPr>
        <p:spPr>
          <a:xfrm>
            <a:off x="9296400" y="5715000"/>
            <a:ext cx="609600" cy="609600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2286000" y="928068"/>
                <a:ext cx="8458200" cy="595932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GB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هو ........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ar-EG" sz="32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ar-EG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  </m:t>
                        </m:r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−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𝟏𝟏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𝒙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+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𝟑𝟎</m:t>
                    </m:r>
                    <m:r>
                      <a:rPr lang="ar-EG" sz="3200" b="1" i="1">
                        <a:solidFill>
                          <a:prstClr val="black"/>
                        </a:solidFill>
                        <a:latin typeface="Cambria Math"/>
                      </a:rPr>
                      <m:t>=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 حل المعادلة الاتية </a:t>
                </a:r>
                <a:r>
                  <a:rPr lang="en-GB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endParaRPr lang="fr-FR" sz="7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928068"/>
                <a:ext cx="8458200" cy="595932"/>
              </a:xfrm>
              <a:prstGeom prst="rect">
                <a:avLst/>
              </a:prstGeom>
              <a:blipFill>
                <a:blip r:embed="rId6"/>
                <a:stretch>
                  <a:fillRect l="-793" t="-13265" b="-30612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9753600" y="76201"/>
            <a:ext cx="838200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</a:rPr>
              <a:t>4A</a:t>
            </a:r>
            <a:r>
              <a:rPr lang="ar-EG" sz="3600" dirty="0">
                <a:solidFill>
                  <a:prstClr val="black"/>
                </a:solidFill>
              </a:rPr>
              <a:t> </a:t>
            </a:r>
            <a:endParaRPr lang="fr-FR" sz="36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828800" y="2743201"/>
                <a:ext cx="44958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fr-FR" sz="3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−11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+30 =0 </m:t>
                      </m:r>
                    </m:oMath>
                  </m:oMathPara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8800" y="2743201"/>
                <a:ext cx="4495800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905000" y="3962401"/>
                <a:ext cx="44958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(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−5)(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 −6)=0 </m:t>
                      </m:r>
                    </m:oMath>
                  </m:oMathPara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5000" y="3962401"/>
                <a:ext cx="4495800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981200" y="5029201"/>
                <a:ext cx="44958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=5  ,    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=6 </m:t>
                      </m:r>
                    </m:oMath>
                  </m:oMathPara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1200" y="5029201"/>
                <a:ext cx="4495800" cy="6463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A58DB52E-2350-4C02-B76A-05583049FEBA}"/>
                  </a:ext>
                </a:extLst>
              </p14:cNvPr>
              <p14:cNvContentPartPr/>
              <p14:nvPr/>
            </p14:nvContentPartPr>
            <p14:xfrm>
              <a:off x="5110403" y="1663811"/>
              <a:ext cx="6357240" cy="27799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A58DB52E-2350-4C02-B76A-05583049FEBA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101403" y="1654811"/>
                <a:ext cx="6374880" cy="2797560"/>
              </a:xfrm>
              <a:prstGeom prst="rect">
                <a:avLst/>
              </a:prstGeom>
            </p:spPr>
          </p:pic>
        </mc:Fallback>
      </mc:AlternateContent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6BDF5CB-816A-44FB-AF35-9350D4A1525D}"/>
              </a:ext>
            </a:extLst>
          </p:cNvPr>
          <p:cNvCxnSpPr>
            <a:cxnSpLocks/>
          </p:cNvCxnSpPr>
          <p:nvPr/>
        </p:nvCxnSpPr>
        <p:spPr>
          <a:xfrm>
            <a:off x="3505200" y="-152400"/>
            <a:ext cx="0" cy="579120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F8B5A02-1F18-40F0-8C50-1FEC24001CBF}"/>
              </a:ext>
            </a:extLst>
          </p:cNvPr>
          <p:cNvCxnSpPr>
            <a:cxnSpLocks/>
          </p:cNvCxnSpPr>
          <p:nvPr/>
        </p:nvCxnSpPr>
        <p:spPr>
          <a:xfrm flipH="1">
            <a:off x="381000" y="2895600"/>
            <a:ext cx="6858000" cy="38100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51B010B3-2782-41A3-9682-479E4894B77F}"/>
                  </a:ext>
                </a:extLst>
              </p14:cNvPr>
              <p14:cNvContentPartPr/>
              <p14:nvPr/>
            </p14:nvContentPartPr>
            <p14:xfrm>
              <a:off x="1574123" y="1429091"/>
              <a:ext cx="5370480" cy="341208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51B010B3-2782-41A3-9682-479E4894B77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565123" y="1420091"/>
                <a:ext cx="5388120" cy="3429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79467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 animBg="1"/>
      <p:bldP spid="3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620000" y="2743201"/>
                <a:ext cx="25146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7 , - 3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     (</m:t>
                    </m:r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𝑎</m:t>
                    </m:r>
                  </m:oMath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00" y="2743201"/>
                <a:ext cx="2514600" cy="584775"/>
              </a:xfrm>
              <a:prstGeom prst="rect">
                <a:avLst/>
              </a:prstGeom>
              <a:blipFill>
                <a:blip r:embed="rId2"/>
                <a:stretch>
                  <a:fillRect l="-6053" t="-12500" b="-343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7924800" y="3733801"/>
                <a:ext cx="25146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3 , -7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     (</m:t>
                    </m:r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𝑏</m:t>
                    </m:r>
                  </m:oMath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24800" y="3733801"/>
                <a:ext cx="2514600" cy="584775"/>
              </a:xfrm>
              <a:prstGeom prst="rect">
                <a:avLst/>
              </a:prstGeom>
              <a:blipFill>
                <a:blip r:embed="rId3"/>
                <a:stretch>
                  <a:fillRect l="-6053" t="-12632" b="-347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7467600" y="4901626"/>
                <a:ext cx="25146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3 , 7     (</m:t>
                      </m:r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𝑐</m:t>
                      </m:r>
                    </m:oMath>
                  </m:oMathPara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67600" y="4901626"/>
                <a:ext cx="2514600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7620000" y="5943601"/>
                <a:ext cx="25146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-3 , -7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     (</m:t>
                    </m:r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𝑑</m:t>
                    </m:r>
                  </m:oMath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00" y="5943601"/>
                <a:ext cx="2514600" cy="584775"/>
              </a:xfrm>
              <a:prstGeom prst="rect">
                <a:avLst/>
              </a:prstGeom>
              <a:blipFill>
                <a:blip r:embed="rId5"/>
                <a:stretch>
                  <a:fillRect l="-6053" t="-12500" b="-343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val 7"/>
          <p:cNvSpPr/>
          <p:nvPr/>
        </p:nvSpPr>
        <p:spPr>
          <a:xfrm>
            <a:off x="9067800" y="2819400"/>
            <a:ext cx="609600" cy="609600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2286000" y="928068"/>
                <a:ext cx="8458200" cy="595932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GB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هو ........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ar-EG" sz="32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ar-EG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  </m:t>
                        </m:r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−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𝟒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𝒙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−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𝟐𝟏</m:t>
                    </m:r>
                    <m:r>
                      <a:rPr lang="ar-EG" sz="3200" b="1" i="1">
                        <a:solidFill>
                          <a:prstClr val="black"/>
                        </a:solidFill>
                        <a:latin typeface="Cambria Math"/>
                      </a:rPr>
                      <m:t>=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 حل المعادلة الاتية </a:t>
                </a:r>
                <a:r>
                  <a:rPr lang="en-GB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endParaRPr lang="fr-FR" sz="7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928068"/>
                <a:ext cx="8458200" cy="595932"/>
              </a:xfrm>
              <a:prstGeom prst="rect">
                <a:avLst/>
              </a:prstGeom>
              <a:blipFill>
                <a:blip r:embed="rId6"/>
                <a:stretch>
                  <a:fillRect l="-793" t="-13265" b="-30612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9753600" y="76201"/>
            <a:ext cx="838200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</a:rPr>
              <a:t>4B</a:t>
            </a:r>
            <a:r>
              <a:rPr lang="ar-EG" sz="3600" dirty="0">
                <a:solidFill>
                  <a:prstClr val="black"/>
                </a:solidFill>
              </a:rPr>
              <a:t> </a:t>
            </a:r>
            <a:endParaRPr lang="fr-FR" sz="36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828800" y="2743201"/>
                <a:ext cx="44958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fr-FR" sz="3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−4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−21 =0 </m:t>
                      </m:r>
                    </m:oMath>
                  </m:oMathPara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8800" y="2743201"/>
                <a:ext cx="4495800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524000" y="3925670"/>
                <a:ext cx="50292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3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−7</m:t>
                          </m:r>
                        </m:e>
                      </m:d>
                      <m:d>
                        <m:dPr>
                          <m:ctrlPr>
                            <a:rPr lang="en-GB" sz="3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+3</m:t>
                          </m:r>
                        </m:e>
                      </m:d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=0 </m:t>
                      </m:r>
                    </m:oMath>
                  </m:oMathPara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0" y="3925670"/>
                <a:ext cx="5029200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524000" y="4953001"/>
                <a:ext cx="50292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=7  ,  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=−3 </m:t>
                      </m:r>
                    </m:oMath>
                  </m:oMathPara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0" y="4953001"/>
                <a:ext cx="5029200" cy="6463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00504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 animBg="1"/>
      <p:bldP spid="3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924800" y="2743201"/>
                <a:ext cx="25146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-5 , -3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   (</m:t>
                    </m:r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𝑎</m:t>
                    </m:r>
                  </m:oMath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24800" y="2743201"/>
                <a:ext cx="2514600" cy="584775"/>
              </a:xfrm>
              <a:prstGeom prst="rect">
                <a:avLst/>
              </a:prstGeom>
              <a:blipFill>
                <a:blip r:embed="rId2"/>
                <a:stretch>
                  <a:fillRect l="-6053" t="-12500" b="-343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6553200" y="3657601"/>
                <a:ext cx="4343400" cy="1017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en-GB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 , −</m:t>
                      </m:r>
                      <m:f>
                        <m:fPr>
                          <m:ctrlPr>
                            <a:rPr lang="en-GB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    (</m:t>
                      </m:r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3200" y="3657601"/>
                <a:ext cx="4343400" cy="101752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7696200" y="4572000"/>
                <a:ext cx="2514600" cy="10567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 , </m:t>
                      </m:r>
                      <m:f>
                        <m:fPr>
                          <m:ctrlPr>
                            <a:rPr lang="en-GB" sz="32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GB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       (</m:t>
                      </m:r>
                      <m:r>
                        <a:rPr lang="en-GB" sz="3200" i="1">
                          <a:solidFill>
                            <a:prstClr val="black"/>
                          </a:solidFill>
                          <a:latin typeface="Cambria Math"/>
                        </a:rPr>
                        <m:t>𝑐</m:t>
                      </m:r>
                    </m:oMath>
                  </m:oMathPara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96200" y="4572000"/>
                <a:ext cx="2514600" cy="105676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8001000" y="5638801"/>
                <a:ext cx="23622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3 , 5   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     (</m:t>
                    </m:r>
                    <m:r>
                      <a:rPr lang="en-GB" sz="3200" i="1">
                        <a:solidFill>
                          <a:prstClr val="black"/>
                        </a:solidFill>
                        <a:latin typeface="Cambria Math"/>
                      </a:rPr>
                      <m:t>𝑑</m:t>
                    </m:r>
                  </m:oMath>
                </a14:m>
                <a:endParaRPr lang="fr-FR" sz="3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01000" y="5638801"/>
                <a:ext cx="2362200" cy="584775"/>
              </a:xfrm>
              <a:prstGeom prst="rect">
                <a:avLst/>
              </a:prstGeom>
              <a:blipFill>
                <a:blip r:embed="rId5"/>
                <a:stretch>
                  <a:fillRect l="-6718" t="-12500" b="-343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val 7"/>
          <p:cNvSpPr/>
          <p:nvPr/>
        </p:nvSpPr>
        <p:spPr>
          <a:xfrm>
            <a:off x="9372600" y="4876800"/>
            <a:ext cx="609600" cy="609600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2286000" y="928068"/>
                <a:ext cx="8458200" cy="595932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GB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هو ........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ar-EG" sz="32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ar-EG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  </m:t>
                        </m:r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𝟏𝟓</m:t>
                        </m:r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en-GB" sz="32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−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𝟖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𝒙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+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𝟏</m:t>
                    </m:r>
                    <m:r>
                      <a:rPr lang="ar-EG" sz="3200" b="1" i="1">
                        <a:solidFill>
                          <a:prstClr val="black"/>
                        </a:solidFill>
                        <a:latin typeface="Cambria Math"/>
                      </a:rPr>
                      <m:t>=</m:t>
                    </m:r>
                    <m:r>
                      <a:rPr lang="en-GB" sz="3200" b="1" i="1">
                        <a:solidFill>
                          <a:prstClr val="black"/>
                        </a:solidFill>
                        <a:latin typeface="Cambria Math"/>
                      </a:rPr>
                      <m:t>𝟎</m:t>
                    </m:r>
                  </m:oMath>
                </a14:m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 حل المعادلة الاتية </a:t>
                </a:r>
                <a:r>
                  <a:rPr lang="en-GB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r>
                  <a:rPr lang="ar-EG" sz="3200" b="1" dirty="0">
                    <a:solidFill>
                      <a:prstClr val="black"/>
                    </a:solidFill>
                    <a:latin typeface="BoutrosAdsProBoldCondensed"/>
                  </a:rPr>
                  <a:t> </a:t>
                </a:r>
                <a:endParaRPr lang="fr-FR" sz="72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928068"/>
                <a:ext cx="8458200" cy="595932"/>
              </a:xfrm>
              <a:prstGeom prst="rect">
                <a:avLst/>
              </a:prstGeom>
              <a:blipFill>
                <a:blip r:embed="rId6"/>
                <a:stretch>
                  <a:fillRect l="-793" t="-13265" b="-30612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9753600" y="76201"/>
            <a:ext cx="838200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prstClr val="black"/>
                </a:solidFill>
              </a:rPr>
              <a:t>4C</a:t>
            </a:r>
            <a:r>
              <a:rPr lang="ar-EG" sz="3600" dirty="0">
                <a:solidFill>
                  <a:prstClr val="black"/>
                </a:solidFill>
              </a:rPr>
              <a:t> </a:t>
            </a:r>
            <a:endParaRPr lang="fr-FR" sz="36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057400" y="2743201"/>
                <a:ext cx="44958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3600" dirty="0">
                    <a:solidFill>
                      <a:srgbClr val="0070C0"/>
                    </a:solidFill>
                  </a:rPr>
                  <a:t>15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sz="36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GB" sz="3600" i="1">
                            <a:solidFill>
                              <a:srgbClr val="0070C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−8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𝑥</m:t>
                    </m:r>
                    <m:r>
                      <a:rPr lang="en-GB" sz="3600" i="1">
                        <a:solidFill>
                          <a:srgbClr val="0070C0"/>
                        </a:solidFill>
                        <a:latin typeface="Cambria Math"/>
                      </a:rPr>
                      <m:t>+1 =0 </m:t>
                    </m:r>
                  </m:oMath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7400" y="2743201"/>
                <a:ext cx="4495800" cy="646331"/>
              </a:xfrm>
              <a:prstGeom prst="rect">
                <a:avLst/>
              </a:prstGeom>
              <a:blipFill>
                <a:blip r:embed="rId7"/>
                <a:stretch>
                  <a:fillRect l="-4206" t="-13208" b="-358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524000" y="3886201"/>
                <a:ext cx="47244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(5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−1)(3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−1)=0 </m:t>
                      </m:r>
                    </m:oMath>
                  </m:oMathPara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0" y="3886201"/>
                <a:ext cx="4724400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219200" y="4840070"/>
                <a:ext cx="5334000" cy="11330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3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        ,  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𝑥</m:t>
                      </m:r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sz="3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GB" sz="36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en-GB" sz="3600" i="1">
                          <a:solidFill>
                            <a:srgbClr val="0070C0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fr-FR" sz="36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9200" y="4840070"/>
                <a:ext cx="5334000" cy="113306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48272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 animBg="1"/>
      <p:bldP spid="3" grpId="0"/>
      <p:bldP spid="12" grpId="0"/>
      <p:bldP spid="1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2272</TotalTime>
  <Words>913</Words>
  <Application>Microsoft Office PowerPoint</Application>
  <PresentationFormat>شاشة عريضة</PresentationFormat>
  <Paragraphs>163</Paragraphs>
  <Slides>17</Slides>
  <Notes>1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17</vt:i4>
      </vt:variant>
    </vt:vector>
  </HeadingPairs>
  <TitlesOfParts>
    <vt:vector size="18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MOHAMMED SAAD</dc:creator>
  <cp:lastModifiedBy>Mohamed Saad</cp:lastModifiedBy>
  <cp:revision>139</cp:revision>
  <dcterms:created xsi:type="dcterms:W3CDTF">2006-08-16T00:00:00Z</dcterms:created>
  <dcterms:modified xsi:type="dcterms:W3CDTF">2021-09-25T12:54:09Z</dcterms:modified>
</cp:coreProperties>
</file>