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19" r:id="rId2"/>
    <p:sldId id="3654" r:id="rId3"/>
    <p:sldId id="3655" r:id="rId4"/>
    <p:sldId id="3612" r:id="rId5"/>
    <p:sldId id="3632" r:id="rId6"/>
    <p:sldId id="3614" r:id="rId7"/>
    <p:sldId id="3616" r:id="rId8"/>
    <p:sldId id="4310" r:id="rId9"/>
    <p:sldId id="3615" r:id="rId10"/>
    <p:sldId id="3633" r:id="rId11"/>
    <p:sldId id="3634" r:id="rId12"/>
    <p:sldId id="3635" r:id="rId13"/>
    <p:sldId id="3617" r:id="rId14"/>
    <p:sldId id="3636" r:id="rId15"/>
    <p:sldId id="3598" r:id="rId16"/>
    <p:sldId id="3618" r:id="rId17"/>
    <p:sldId id="3637" r:id="rId18"/>
    <p:sldId id="4385" r:id="rId19"/>
    <p:sldId id="4386" r:id="rId20"/>
    <p:sldId id="260" r:id="rId21"/>
    <p:sldId id="4312" r:id="rId22"/>
    <p:sldId id="438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شمه خاطر الشامسي" initials="شمه" lastIdx="1" clrIdx="0">
    <p:extLst>
      <p:ext uri="{19B8F6BF-5375-455C-9EA6-DF929625EA0E}">
        <p15:presenceInfo xmlns:p15="http://schemas.microsoft.com/office/powerpoint/2012/main" userId="S::Shamma280590@moe.ae::071dc07b-6cd2-4ec0-bf71-769dd9587b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A00"/>
    <a:srgbClr val="FF9933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49" autoAdjust="0"/>
  </p:normalViewPr>
  <p:slideViewPr>
    <p:cSldViewPr snapToGrid="0">
      <p:cViewPr>
        <p:scale>
          <a:sx n="47" d="100"/>
          <a:sy n="47" d="100"/>
        </p:scale>
        <p:origin x="1348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4" d="100"/>
        <a:sy n="54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5900E-7137-4E1D-B322-1121FD7D7278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BF4D-292C-4275-B73E-0A40B16FD3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184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DA5D3-9A78-4C40-8A45-0BF52C5B35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4666E1-4504-45A0-AFDB-9970C97ECD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C76A-42AC-4999-A71D-9F2071097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9B968-3782-42C8-9848-C0FD169A7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79125-4A24-431C-A87D-7D9C2A1A2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58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10CB5-BE9C-47DE-BDE4-8F975CEF1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1B29F-0187-4C87-838A-BBCBA4D12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0D76F-8CCE-4E68-8571-831AE2858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5FEB2-2C6E-4A08-A7A5-B41E9F353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6C45D-0139-4EDB-B00B-0DCA3146F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01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D973C-F470-4D9D-A995-4796F3BF7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A650AD-10F4-400E-8FC6-2DFF874849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D5A3D5-B3AF-4100-B7D7-0A854717B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FEF44F-6C56-4DF7-9965-80708AB7F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A86EEB-3208-4A0D-BBBA-333FEA296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906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7EB42-008C-4DA9-ACE9-218A13C49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424E8-9AB7-4B99-9268-B940BDE77F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896758-220D-435C-8277-233ECE2231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A5C3B-5B48-4932-99EA-C7DFAC414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B229C4-F09C-43E5-A4A0-D6DEE2CB2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66002D-DE01-40CB-9582-360D443C5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434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BC211-31FE-40BB-91BA-D7B92E602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093228-F0D4-4C32-92F0-E5E2743C12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386257-4571-47F4-9C5F-0915C9478E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5518EB-93B1-4271-8CA2-17192A086F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15E6C2-294C-4832-9718-6B42D9925C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1567B9-19A9-4D18-B0D0-51350E48D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481989-C09B-4908-9C1B-F3CE79189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A39E5C-F81A-4B4E-A6C2-2E3E67F92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501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80ADB-6B80-47E3-B53D-9D666BD01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A667F9-ABEE-4968-9BFB-9C4A542F1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BB661E-E3EC-4B5A-B7E0-CC0A27541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95EE43-4A9C-48D3-9B90-5386FA72B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34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6A60FC-C335-49F8-93D2-9792DFBD9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5F8229-F846-46E6-9F97-6C76F473C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6576EE-2D1C-4EE6-831D-DA6743688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302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A2C4A-FD60-4BD2-BCE6-7D7A05A93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CD99A-FB4E-42E4-B076-C31D27435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5DC8B5-E78F-430B-B455-30FA25075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54C14-9C03-4F85-B147-45EFC4CD3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D2B607-17BC-4B2D-A213-DBEAD610F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16EEC5-C2B6-4A3A-8304-415FFAE21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333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54D1A-33B5-4CE5-8075-6FDCC34CF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42DA6C-B66D-4944-8030-75ACF7AC23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574274-9FE4-4EB5-B401-4FCBB0A163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EA243C-1F07-4BEA-ABA6-983FA3760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3D61D5-696F-4633-B082-8BB731B45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F79206-4EFD-4158-907D-850583511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085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87AC6-5F28-47C5-BA4D-BD06F698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D9CF3A-6284-4FB6-A55C-AB306B5FF0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DF2A7-2619-4DBD-9BEF-8D2AFDC7A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BC8A62-093C-4DD9-89FB-AE28D578F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B5624E-4CE0-4620-8513-10B1D68D8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43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3CA3FF-3861-404D-AF13-8AD560535C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AA96C8-8361-4F46-82BD-652EC23248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4B634-4D5F-4EEB-9795-21C097B9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8092A2-EA48-4A8A-B51C-F8F9A7553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EF4AB6-89CE-494B-A82C-A2F80A0B6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08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540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E1C7EC-308E-46CE-AE56-B78F406C5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C1ABA1-8BD2-425F-8044-C0AFBB913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2C32B8-02F7-425E-AA8D-DA323F42AB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950A3-B322-403C-AA68-A8D1C999199A}" type="datetimeFigureOut">
              <a:rPr lang="en-US" smtClean="0"/>
              <a:t>1/28/2023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092F51-4E32-413E-8897-C03B248A2A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F1765F-84F8-4A21-B6BC-9C1653F7AE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63819-698A-4088-B09C-8295BEB48D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335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tm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quizizz.com/admin/quiz/6009f741c7b465001b29e98d/%D8%A7%D9%84%D8%B7%D9%82%D8%B3" TargetMode="Externa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www.jigsawplanet.com/?rc=play&amp;pid=3c325b711dad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dushare.moe.gov.ae/Uploads/Resources/533f4901-21a6-4796-ac0a-021a28c4fa75/index.htm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35.png"/><Relationship Id="rId5" Type="http://schemas.openxmlformats.org/officeDocument/2006/relationships/image" Target="../media/image34.jp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microsoft.com/office/2007/relationships/hdphoto" Target="../media/hdphoto2.wdp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ستطيل 22">
            <a:extLst>
              <a:ext uri="{FF2B5EF4-FFF2-40B4-BE49-F238E27FC236}">
                <a16:creationId xmlns:a16="http://schemas.microsoft.com/office/drawing/2014/main" id="{41174AD9-0319-4587-9027-8EE6CCBED102}"/>
              </a:ext>
            </a:extLst>
          </p:cNvPr>
          <p:cNvSpPr/>
          <p:nvPr/>
        </p:nvSpPr>
        <p:spPr>
          <a:xfrm>
            <a:off x="6339885" y="4516469"/>
            <a:ext cx="3330435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514350" rtl="1">
              <a:spcAft>
                <a:spcPts val="338"/>
              </a:spcAft>
            </a:pPr>
            <a:endParaRPr lang="ar-AE" sz="2800" b="1">
              <a:ln/>
              <a:solidFill>
                <a:schemeClr val="tx1"/>
              </a:solidFill>
              <a:latin typeface="Calibri" panose="020F0502020204030204" pitchFamily="34" charset="0"/>
              <a:cs typeface="(AH) Manal Black" pitchFamily="2" charset="-78"/>
            </a:endParaRPr>
          </a:p>
        </p:txBody>
      </p:sp>
      <p:sp>
        <p:nvSpPr>
          <p:cNvPr id="4" name="مربع نص 2">
            <a:extLst>
              <a:ext uri="{FF2B5EF4-FFF2-40B4-BE49-F238E27FC236}">
                <a16:creationId xmlns:a16="http://schemas.microsoft.com/office/drawing/2014/main" id="{1C26674B-8517-4EB0-85E2-CF22DD4A2BEE}"/>
              </a:ext>
            </a:extLst>
          </p:cNvPr>
          <p:cNvSpPr txBox="1"/>
          <p:nvPr/>
        </p:nvSpPr>
        <p:spPr>
          <a:xfrm>
            <a:off x="9700562" y="3429000"/>
            <a:ext cx="152347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4800" b="1" i="0" u="none" strike="noStrike" kern="1200" cap="none" spc="0" normalizeH="0" baseline="0" noProof="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l-Mujahed Gift 7" pitchFamily="2" charset="-78"/>
              </a:rPr>
              <a:t>اليوم :</a:t>
            </a:r>
          </a:p>
        </p:txBody>
      </p:sp>
      <p:sp>
        <p:nvSpPr>
          <p:cNvPr id="6" name="مربع نص 2">
            <a:extLst>
              <a:ext uri="{FF2B5EF4-FFF2-40B4-BE49-F238E27FC236}">
                <a16:creationId xmlns:a16="http://schemas.microsoft.com/office/drawing/2014/main" id="{A3F61D8A-AC2D-4E47-8C4C-2A7A5C6689F8}"/>
              </a:ext>
            </a:extLst>
          </p:cNvPr>
          <p:cNvSpPr txBox="1"/>
          <p:nvPr/>
        </p:nvSpPr>
        <p:spPr>
          <a:xfrm>
            <a:off x="9741433" y="4422513"/>
            <a:ext cx="1650947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4400" b="1" i="0" u="none" strike="noStrike" kern="1200" cap="none" spc="0" normalizeH="0" baseline="0" noProof="0" dirty="0">
                <a:ln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l-Mujahed Gift 7" pitchFamily="2" charset="-78"/>
              </a:rPr>
              <a:t>التاريخ:</a:t>
            </a:r>
          </a:p>
        </p:txBody>
      </p:sp>
      <p:sp>
        <p:nvSpPr>
          <p:cNvPr id="7" name="مربع نص 29">
            <a:extLst>
              <a:ext uri="{FF2B5EF4-FFF2-40B4-BE49-F238E27FC236}">
                <a16:creationId xmlns:a16="http://schemas.microsoft.com/office/drawing/2014/main" id="{A47CDCD9-B3CB-4918-AD1E-82A99A605561}"/>
              </a:ext>
            </a:extLst>
          </p:cNvPr>
          <p:cNvSpPr txBox="1"/>
          <p:nvPr/>
        </p:nvSpPr>
        <p:spPr>
          <a:xfrm>
            <a:off x="7020108" y="4701135"/>
            <a:ext cx="24574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 Extra Bold" panose="02060903040505020403" pitchFamily="18" charset="0"/>
                <a:ea typeface="+mn-ea"/>
                <a:cs typeface="Arial" panose="020B0604020202020204" pitchFamily="34" charset="0"/>
              </a:rPr>
              <a:t>2023\2\1</a:t>
            </a:r>
          </a:p>
        </p:txBody>
      </p:sp>
      <p:sp>
        <p:nvSpPr>
          <p:cNvPr id="9" name="مربع نص 29">
            <a:extLst>
              <a:ext uri="{FF2B5EF4-FFF2-40B4-BE49-F238E27FC236}">
                <a16:creationId xmlns:a16="http://schemas.microsoft.com/office/drawing/2014/main" id="{9AA2129B-EE39-41E0-A3D7-2D82566CF6C0}"/>
              </a:ext>
            </a:extLst>
          </p:cNvPr>
          <p:cNvSpPr txBox="1"/>
          <p:nvPr/>
        </p:nvSpPr>
        <p:spPr>
          <a:xfrm>
            <a:off x="6339886" y="3480878"/>
            <a:ext cx="3137672" cy="830996"/>
          </a:xfrm>
          <a:custGeom>
            <a:avLst/>
            <a:gdLst>
              <a:gd name="connsiteX0" fmla="*/ 0 w 3137672"/>
              <a:gd name="connsiteY0" fmla="*/ 0 h 830996"/>
              <a:gd name="connsiteX1" fmla="*/ 3137672 w 3137672"/>
              <a:gd name="connsiteY1" fmla="*/ 0 h 830996"/>
              <a:gd name="connsiteX2" fmla="*/ 3137672 w 3137672"/>
              <a:gd name="connsiteY2" fmla="*/ 830996 h 830996"/>
              <a:gd name="connsiteX3" fmla="*/ 0 w 3137672"/>
              <a:gd name="connsiteY3" fmla="*/ 830996 h 830996"/>
              <a:gd name="connsiteX4" fmla="*/ 0 w 3137672"/>
              <a:gd name="connsiteY4" fmla="*/ 0 h 830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7672" h="830996" fill="none" extrusionOk="0">
                <a:moveTo>
                  <a:pt x="0" y="0"/>
                </a:moveTo>
                <a:cubicBezTo>
                  <a:pt x="916680" y="72676"/>
                  <a:pt x="1635534" y="94415"/>
                  <a:pt x="3137672" y="0"/>
                </a:cubicBezTo>
                <a:cubicBezTo>
                  <a:pt x="3195833" y="222980"/>
                  <a:pt x="3210450" y="639155"/>
                  <a:pt x="3137672" y="830996"/>
                </a:cubicBezTo>
                <a:cubicBezTo>
                  <a:pt x="2163428" y="699724"/>
                  <a:pt x="314721" y="700188"/>
                  <a:pt x="0" y="830996"/>
                </a:cubicBezTo>
                <a:cubicBezTo>
                  <a:pt x="38000" y="620166"/>
                  <a:pt x="-11650" y="181214"/>
                  <a:pt x="0" y="0"/>
                </a:cubicBezTo>
                <a:close/>
              </a:path>
              <a:path w="3137672" h="830996" stroke="0" extrusionOk="0">
                <a:moveTo>
                  <a:pt x="0" y="0"/>
                </a:moveTo>
                <a:cubicBezTo>
                  <a:pt x="1394021" y="91941"/>
                  <a:pt x="1778019" y="-80030"/>
                  <a:pt x="3137672" y="0"/>
                </a:cubicBezTo>
                <a:cubicBezTo>
                  <a:pt x="3092776" y="330983"/>
                  <a:pt x="3093840" y="560145"/>
                  <a:pt x="3137672" y="830996"/>
                </a:cubicBezTo>
                <a:cubicBezTo>
                  <a:pt x="2043475" y="693483"/>
                  <a:pt x="1036676" y="984291"/>
                  <a:pt x="0" y="830996"/>
                </a:cubicBezTo>
                <a:cubicBezTo>
                  <a:pt x="-41912" y="653596"/>
                  <a:pt x="-59854" y="411193"/>
                  <a:pt x="0" y="0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2976467059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algn="ctr" defTabSz="514350" rtl="1">
              <a:spcAft>
                <a:spcPts val="338"/>
              </a:spcAft>
              <a:defRPr sz="2800" b="1">
                <a:ln/>
                <a:latin typeface="Calibri" panose="020F0502020204030204" pitchFamily="34" charset="0"/>
                <a:cs typeface="(AH) Manal Black" pitchFamily="2" charset="-78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ar-AE" sz="4000" dirty="0">
                <a:solidFill>
                  <a:schemeClr val="tx1"/>
                </a:solidFill>
              </a:rPr>
              <a:t>الأربعاء</a:t>
            </a:r>
          </a:p>
        </p:txBody>
      </p:sp>
      <p:pic>
        <p:nvPicPr>
          <p:cNvPr id="13" name="Picture 2" descr="Image result for ‫بسم الله الرحمن الرحيم‬‎">
            <a:extLst>
              <a:ext uri="{FF2B5EF4-FFF2-40B4-BE49-F238E27FC236}">
                <a16:creationId xmlns:a16="http://schemas.microsoft.com/office/drawing/2014/main" id="{9F6A0DF9-1DE3-41DB-A8FE-6CDA3D611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90" y="2668292"/>
            <a:ext cx="4267588" cy="6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مستطيل 7">
            <a:extLst>
              <a:ext uri="{FF2B5EF4-FFF2-40B4-BE49-F238E27FC236}">
                <a16:creationId xmlns:a16="http://schemas.microsoft.com/office/drawing/2014/main" id="{9D39236E-A08C-45A8-899D-1329D4A7BEDF}"/>
              </a:ext>
            </a:extLst>
          </p:cNvPr>
          <p:cNvSpPr/>
          <p:nvPr/>
        </p:nvSpPr>
        <p:spPr>
          <a:xfrm>
            <a:off x="384123" y="3429000"/>
            <a:ext cx="5113575" cy="3271484"/>
          </a:xfrm>
          <a:custGeom>
            <a:avLst/>
            <a:gdLst>
              <a:gd name="connsiteX0" fmla="*/ 0 w 5113575"/>
              <a:gd name="connsiteY0" fmla="*/ 0 h 3271484"/>
              <a:gd name="connsiteX1" fmla="*/ 5113575 w 5113575"/>
              <a:gd name="connsiteY1" fmla="*/ 0 h 3271484"/>
              <a:gd name="connsiteX2" fmla="*/ 5113575 w 5113575"/>
              <a:gd name="connsiteY2" fmla="*/ 3271484 h 3271484"/>
              <a:gd name="connsiteX3" fmla="*/ 0 w 5113575"/>
              <a:gd name="connsiteY3" fmla="*/ 3271484 h 3271484"/>
              <a:gd name="connsiteX4" fmla="*/ 0 w 5113575"/>
              <a:gd name="connsiteY4" fmla="*/ 0 h 327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3575" h="3271484" fill="none" extrusionOk="0">
                <a:moveTo>
                  <a:pt x="0" y="0"/>
                </a:moveTo>
                <a:cubicBezTo>
                  <a:pt x="1457139" y="-73955"/>
                  <a:pt x="3731751" y="129217"/>
                  <a:pt x="5113575" y="0"/>
                </a:cubicBezTo>
                <a:cubicBezTo>
                  <a:pt x="5278141" y="1345450"/>
                  <a:pt x="4963435" y="2483564"/>
                  <a:pt x="5113575" y="3271484"/>
                </a:cubicBezTo>
                <a:cubicBezTo>
                  <a:pt x="3608283" y="3127569"/>
                  <a:pt x="2182146" y="3118474"/>
                  <a:pt x="0" y="3271484"/>
                </a:cubicBezTo>
                <a:cubicBezTo>
                  <a:pt x="-47450" y="2404880"/>
                  <a:pt x="-843" y="1369117"/>
                  <a:pt x="0" y="0"/>
                </a:cubicBezTo>
                <a:close/>
              </a:path>
              <a:path w="5113575" h="3271484" stroke="0" extrusionOk="0">
                <a:moveTo>
                  <a:pt x="0" y="0"/>
                </a:moveTo>
                <a:cubicBezTo>
                  <a:pt x="1918566" y="106996"/>
                  <a:pt x="2716865" y="118095"/>
                  <a:pt x="5113575" y="0"/>
                </a:cubicBezTo>
                <a:cubicBezTo>
                  <a:pt x="5074988" y="481480"/>
                  <a:pt x="5220877" y="2778521"/>
                  <a:pt x="5113575" y="3271484"/>
                </a:cubicBezTo>
                <a:cubicBezTo>
                  <a:pt x="2927391" y="3409342"/>
                  <a:pt x="885145" y="3103236"/>
                  <a:pt x="0" y="3271484"/>
                </a:cubicBezTo>
                <a:cubicBezTo>
                  <a:pt x="-158910" y="2705270"/>
                  <a:pt x="70599" y="1574506"/>
                  <a:pt x="0" y="0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222331526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514350" rtl="1">
              <a:spcAft>
                <a:spcPts val="338"/>
              </a:spcAft>
              <a:defRPr/>
            </a:pPr>
            <a:endParaRPr lang="ar-AE" sz="2800" b="1" dirty="0">
              <a:ln/>
              <a:solidFill>
                <a:schemeClr val="tx1"/>
              </a:solidFill>
              <a:latin typeface="Calibri" panose="020F0502020204030204" pitchFamily="34" charset="0"/>
              <a:cs typeface="(AH) Manal Black" pitchFamily="2" charset="-78"/>
            </a:endParaRPr>
          </a:p>
          <a:p>
            <a:pPr algn="ctr" defTabSz="514350" rtl="1">
              <a:spcAft>
                <a:spcPts val="338"/>
              </a:spcAft>
              <a:defRPr/>
            </a:pPr>
            <a:endParaRPr lang="ar-AE" sz="2800" b="1" dirty="0">
              <a:ln/>
              <a:solidFill>
                <a:schemeClr val="tx1"/>
              </a:solidFill>
              <a:latin typeface="Calibri" panose="020F0502020204030204" pitchFamily="34" charset="0"/>
              <a:cs typeface="(AH) Manal Black" pitchFamily="2" charset="-78"/>
            </a:endParaRPr>
          </a:p>
          <a:p>
            <a:pPr algn="ctr" defTabSz="514350" rtl="1">
              <a:spcAft>
                <a:spcPts val="338"/>
              </a:spcAft>
              <a:defRPr/>
            </a:pPr>
            <a:r>
              <a:rPr lang="ar-AE" sz="3200" b="1" dirty="0">
                <a:ln/>
                <a:solidFill>
                  <a:schemeClr val="tx1"/>
                </a:solidFill>
                <a:latin typeface="Calibri" panose="020F0502020204030204" pitchFamily="34" charset="0"/>
                <a:cs typeface="(AH) Manal Black" pitchFamily="2" charset="-78"/>
              </a:rPr>
              <a:t>السلام عليكم ورحمة الله وبركاته</a:t>
            </a:r>
          </a:p>
          <a:p>
            <a:pPr algn="ctr" defTabSz="514350">
              <a:spcAft>
                <a:spcPts val="338"/>
              </a:spcAft>
              <a:defRPr/>
            </a:pPr>
            <a:r>
              <a:rPr lang="ar-AE" sz="3200" b="1" dirty="0">
                <a:ln/>
                <a:solidFill>
                  <a:schemeClr val="tx1"/>
                </a:solidFill>
                <a:latin typeface="Calibri" panose="020F0502020204030204" pitchFamily="34" charset="0"/>
                <a:cs typeface="(AH) Manal Black" pitchFamily="2" charset="-78"/>
              </a:rPr>
              <a:t>  كيف حالكم يا علماء المستقبل </a:t>
            </a:r>
          </a:p>
          <a:p>
            <a:pPr algn="ctr" defTabSz="514350">
              <a:spcAft>
                <a:spcPts val="338"/>
              </a:spcAft>
              <a:defRPr/>
            </a:pPr>
            <a:r>
              <a:rPr lang="ar-AE" sz="3200" b="1" dirty="0">
                <a:ln/>
                <a:solidFill>
                  <a:schemeClr val="tx1"/>
                </a:solidFill>
                <a:latin typeface="Calibri" panose="020F0502020204030204" pitchFamily="34" charset="0"/>
                <a:cs typeface="(AH) Manal Black" pitchFamily="2" charset="-78"/>
              </a:rPr>
              <a:t>هل أنتم مستعدون </a:t>
            </a:r>
          </a:p>
          <a:p>
            <a:pPr algn="ctr" defTabSz="514350">
              <a:spcAft>
                <a:spcPts val="338"/>
              </a:spcAft>
              <a:defRPr/>
            </a:pPr>
            <a:r>
              <a:rPr lang="ar-AE" sz="3200" b="1" dirty="0">
                <a:ln/>
                <a:solidFill>
                  <a:schemeClr val="tx1"/>
                </a:solidFill>
                <a:latin typeface="Calibri" panose="020F0502020204030204" pitchFamily="34" charset="0"/>
                <a:cs typeface="(AH) Manal Black" pitchFamily="2" charset="-78"/>
              </a:rPr>
              <a:t>لحصتنا اليوم  </a:t>
            </a:r>
            <a:endParaRPr lang="en-US" sz="3200" b="1" dirty="0">
              <a:ln/>
              <a:solidFill>
                <a:schemeClr val="tx1"/>
              </a:solidFill>
              <a:latin typeface="Calibri" panose="020F0502020204030204" pitchFamily="34" charset="0"/>
              <a:cs typeface="(AH) Manal Black" pitchFamily="2" charset="-78"/>
            </a:endParaRPr>
          </a:p>
          <a:p>
            <a:pPr algn="ctr" defTabSz="514350">
              <a:spcAft>
                <a:spcPts val="338"/>
              </a:spcAft>
              <a:defRPr/>
            </a:pPr>
            <a:r>
              <a:rPr lang="ar-SA" sz="3200" b="1" dirty="0">
                <a:ln/>
                <a:solidFill>
                  <a:srgbClr val="FF0000"/>
                </a:solidFill>
                <a:latin typeface="Calibri" panose="020F0502020204030204" pitchFamily="34" charset="0"/>
                <a:cs typeface="(AH) Manal Black" pitchFamily="2" charset="-78"/>
              </a:rPr>
              <a:t>قبل أن نبدأ بأي عمل ماذا نقول</a:t>
            </a:r>
            <a:endParaRPr lang="en-US" sz="3200" b="1" dirty="0">
              <a:ln/>
              <a:solidFill>
                <a:srgbClr val="FF0000"/>
              </a:solidFill>
              <a:latin typeface="Calibri" panose="020F0502020204030204" pitchFamily="34" charset="0"/>
              <a:cs typeface="(AH) Manal Black" pitchFamily="2" charset="-78"/>
            </a:endParaRPr>
          </a:p>
          <a:p>
            <a:pPr algn="ctr" defTabSz="514350">
              <a:spcAft>
                <a:spcPts val="338"/>
              </a:spcAft>
              <a:defRPr/>
            </a:pPr>
            <a:endParaRPr lang="ar-AE" sz="3600" b="1" kern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900B8C7-C7D8-4EE7-A373-DAEA4D79E1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5519" y="2087455"/>
            <a:ext cx="719246" cy="1341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7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>
            <a:extLst>
              <a:ext uri="{FF2B5EF4-FFF2-40B4-BE49-F238E27FC236}">
                <a16:creationId xmlns:a16="http://schemas.microsoft.com/office/drawing/2014/main" id="{A8B601BA-075B-4E8E-B4AD-15E8B836D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80" y="527476"/>
            <a:ext cx="10861039" cy="580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629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DDF867-404C-4EFC-95F2-302749999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360" y="704775"/>
            <a:ext cx="5978371" cy="544844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7AEC79C-1739-41AA-BD57-43DC7068DB0C}"/>
              </a:ext>
            </a:extLst>
          </p:cNvPr>
          <p:cNvSpPr/>
          <p:nvPr/>
        </p:nvSpPr>
        <p:spPr>
          <a:xfrm>
            <a:off x="2596788" y="864598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6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dhabi" panose="01000000000000000000" pitchFamily="2" charset="-78"/>
                <a:ea typeface="+mn-ea"/>
                <a:cs typeface="Aldhabi" panose="01000000000000000000" pitchFamily="2" charset="-78"/>
              </a:rPr>
              <a:t>الحضور والغياب</a:t>
            </a:r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293F8D17-72B9-4A97-92BF-4959D900A2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3" t="7361" r="10181" b="4682"/>
          <a:stretch/>
        </p:blipFill>
        <p:spPr bwMode="auto">
          <a:xfrm>
            <a:off x="831695" y="1121037"/>
            <a:ext cx="151532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064371F-0B06-4135-8649-01C5F90C9EE8}"/>
              </a:ext>
            </a:extLst>
          </p:cNvPr>
          <p:cNvSpPr/>
          <p:nvPr/>
        </p:nvSpPr>
        <p:spPr>
          <a:xfrm>
            <a:off x="920269" y="3532988"/>
            <a:ext cx="2286278" cy="1054135"/>
          </a:xfrm>
          <a:prstGeom prst="rect">
            <a:avLst/>
          </a:prstGeom>
          <a:solidFill>
            <a:srgbClr val="66FFCC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ar-AE" sz="3200" b="1" spc="38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من هو المتميز اليوم؟</a:t>
            </a:r>
            <a:endParaRPr lang="en-US" sz="3200" b="1" spc="38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6" name="Picture 5" descr="Screen Clipping">
            <a:extLst>
              <a:ext uri="{FF2B5EF4-FFF2-40B4-BE49-F238E27FC236}">
                <a16:creationId xmlns:a16="http://schemas.microsoft.com/office/drawing/2014/main" id="{5874348B-5954-4342-91BA-E5950C4328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502" y="3428999"/>
            <a:ext cx="1694998" cy="115812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0908482-2CC4-4AB2-B185-148714EF21D9}"/>
              </a:ext>
            </a:extLst>
          </p:cNvPr>
          <p:cNvSpPr/>
          <p:nvPr/>
        </p:nvSpPr>
        <p:spPr>
          <a:xfrm>
            <a:off x="1111905" y="4654574"/>
            <a:ext cx="3889595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AE" sz="27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1.ذات السلوك المميز في الحصة</a:t>
            </a:r>
          </a:p>
          <a:p>
            <a:pPr algn="r" rtl="1"/>
            <a:r>
              <a:rPr lang="ar-AE" sz="27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2.المشارك الفعال </a:t>
            </a:r>
          </a:p>
          <a:p>
            <a:pPr algn="r" rtl="1"/>
            <a:r>
              <a:rPr lang="ar-AE" sz="27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(AH) Manal Black" pitchFamily="2" charset="-78"/>
              </a:rPr>
              <a:t>3.لايقاطع المعلمة ويحترم زملاؤه</a:t>
            </a:r>
          </a:p>
        </p:txBody>
      </p:sp>
    </p:spTree>
    <p:extLst>
      <p:ext uri="{BB962C8B-B14F-4D97-AF65-F5344CB8AC3E}">
        <p14:creationId xmlns:p14="http://schemas.microsoft.com/office/powerpoint/2010/main" val="2241585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1">
            <a:extLst>
              <a:ext uri="{FF2B5EF4-FFF2-40B4-BE49-F238E27FC236}">
                <a16:creationId xmlns:a16="http://schemas.microsoft.com/office/drawing/2014/main" id="{1B417BB8-5C53-4DEC-9C81-7A3F4DB97C8C}"/>
              </a:ext>
            </a:extLst>
          </p:cNvPr>
          <p:cNvSpPr txBox="1">
            <a:spLocks/>
          </p:cNvSpPr>
          <p:nvPr/>
        </p:nvSpPr>
        <p:spPr>
          <a:xfrm>
            <a:off x="1140036" y="633267"/>
            <a:ext cx="5885490" cy="1160459"/>
          </a:xfrm>
          <a:prstGeom prst="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AE" sz="4800" b="1" spc="50" dirty="0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Sultan Medium" pitchFamily="2" charset="-78"/>
              </a:rPr>
              <a:t>خط سير الحصة</a:t>
            </a:r>
            <a:endParaRPr lang="en-US" sz="4800" b="1" spc="50" dirty="0">
              <a:ln w="11430"/>
              <a:solidFill>
                <a:srgbClr val="FF99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Sultan Medium" pitchFamily="2" charset="-78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8DC3066-7D98-4E11-BB4F-3891FE3EFACF}"/>
              </a:ext>
            </a:extLst>
          </p:cNvPr>
          <p:cNvGrpSpPr>
            <a:grpSpLocks/>
          </p:cNvGrpSpPr>
          <p:nvPr/>
        </p:nvGrpSpPr>
        <p:grpSpPr bwMode="auto">
          <a:xfrm>
            <a:off x="9470573" y="2454559"/>
            <a:ext cx="1943829" cy="1752600"/>
            <a:chOff x="6946090" y="1922875"/>
            <a:chExt cx="2198659" cy="2182448"/>
          </a:xfrm>
        </p:grpSpPr>
        <p:pic>
          <p:nvPicPr>
            <p:cNvPr id="39" name="Picture 17">
              <a:extLst>
                <a:ext uri="{FF2B5EF4-FFF2-40B4-BE49-F238E27FC236}">
                  <a16:creationId xmlns:a16="http://schemas.microsoft.com/office/drawing/2014/main" id="{4FD068D4-DB84-4342-A8E1-2AE92236EF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90" y="1922875"/>
              <a:ext cx="2128991" cy="2182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7AD4910-E7CE-4B95-859D-7A9796E105DF}"/>
                </a:ext>
              </a:extLst>
            </p:cNvPr>
            <p:cNvSpPr txBox="1"/>
            <p:nvPr/>
          </p:nvSpPr>
          <p:spPr>
            <a:xfrm>
              <a:off x="6946090" y="2397320"/>
              <a:ext cx="2198659" cy="14947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rtl="1">
                <a:defRPr/>
              </a:pPr>
              <a:r>
                <a:rPr lang="ar-AE" sz="3600" b="1" kern="0" dirty="0">
                  <a:solidFill>
                    <a:srgbClr val="000000"/>
                  </a:solidFill>
                </a:rPr>
                <a:t>التغذية الراجعة</a:t>
              </a:r>
              <a:endParaRPr lang="en-GB" sz="3600" b="1" kern="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9B068CF-6215-4DEB-A397-E1BACA1E464D}"/>
              </a:ext>
            </a:extLst>
          </p:cNvPr>
          <p:cNvGrpSpPr>
            <a:grpSpLocks/>
          </p:cNvGrpSpPr>
          <p:nvPr/>
        </p:nvGrpSpPr>
        <p:grpSpPr bwMode="auto">
          <a:xfrm>
            <a:off x="7162799" y="4578671"/>
            <a:ext cx="2457450" cy="1866900"/>
            <a:chOff x="4889240" y="3582954"/>
            <a:chExt cx="2278920" cy="2108719"/>
          </a:xfrm>
        </p:grpSpPr>
        <p:pic>
          <p:nvPicPr>
            <p:cNvPr id="42" name="Picture 20">
              <a:extLst>
                <a:ext uri="{FF2B5EF4-FFF2-40B4-BE49-F238E27FC236}">
                  <a16:creationId xmlns:a16="http://schemas.microsoft.com/office/drawing/2014/main" id="{459A4585-9E76-43AC-A54B-10DD64F129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9240" y="3582954"/>
              <a:ext cx="2226599" cy="2108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CF5B850-491E-405B-886F-C1D53157CA04}"/>
                </a:ext>
              </a:extLst>
            </p:cNvPr>
            <p:cNvSpPr txBox="1"/>
            <p:nvPr/>
          </p:nvSpPr>
          <p:spPr>
            <a:xfrm>
              <a:off x="4970209" y="4136293"/>
              <a:ext cx="2197951" cy="7995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rtl="1">
                <a:defRPr/>
              </a:pPr>
              <a:r>
                <a:rPr lang="ar-AE" sz="4000" b="1" kern="0" dirty="0">
                  <a:solidFill>
                    <a:srgbClr val="000000"/>
                  </a:solidFill>
                </a:rPr>
                <a:t>شرح الدرس</a:t>
              </a:r>
              <a:endParaRPr lang="en-GB" sz="4000" b="1" kern="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2A501A3B-E753-4B77-AA3F-0F2047A47415}"/>
              </a:ext>
            </a:extLst>
          </p:cNvPr>
          <p:cNvGrpSpPr>
            <a:grpSpLocks/>
          </p:cNvGrpSpPr>
          <p:nvPr/>
        </p:nvGrpSpPr>
        <p:grpSpPr bwMode="auto">
          <a:xfrm>
            <a:off x="5279572" y="2454559"/>
            <a:ext cx="2104755" cy="1905000"/>
            <a:chOff x="3862872" y="1017588"/>
            <a:chExt cx="2245629" cy="2182448"/>
          </a:xfrm>
        </p:grpSpPr>
        <p:pic>
          <p:nvPicPr>
            <p:cNvPr id="45" name="Picture 23">
              <a:extLst>
                <a:ext uri="{FF2B5EF4-FFF2-40B4-BE49-F238E27FC236}">
                  <a16:creationId xmlns:a16="http://schemas.microsoft.com/office/drawing/2014/main" id="{C3AF274E-0893-4A44-880F-9C6757E29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2872" y="1017588"/>
              <a:ext cx="2242530" cy="2182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C5D75CF8-E7F0-4E51-B85D-3F4FDC75E3FC}"/>
                </a:ext>
              </a:extLst>
            </p:cNvPr>
            <p:cNvSpPr txBox="1"/>
            <p:nvPr/>
          </p:nvSpPr>
          <p:spPr>
            <a:xfrm>
              <a:off x="3910009" y="1412235"/>
              <a:ext cx="2198492" cy="15161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rtl="1">
                <a:defRPr/>
              </a:pPr>
              <a:r>
                <a:rPr lang="ar-AE" sz="4000" b="1" kern="0" dirty="0">
                  <a:solidFill>
                    <a:srgbClr val="000000"/>
                  </a:solidFill>
                </a:rPr>
                <a:t> نواتج التعلم</a:t>
              </a:r>
              <a:endParaRPr lang="en-GB" sz="4000" b="1" kern="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3549B814-73F0-49F1-9B2B-E70EF7DADFBB}"/>
              </a:ext>
            </a:extLst>
          </p:cNvPr>
          <p:cNvGrpSpPr>
            <a:grpSpLocks/>
          </p:cNvGrpSpPr>
          <p:nvPr/>
        </p:nvGrpSpPr>
        <p:grpSpPr bwMode="auto">
          <a:xfrm>
            <a:off x="737281" y="2454559"/>
            <a:ext cx="2178050" cy="1905000"/>
            <a:chOff x="3862873" y="1017588"/>
            <a:chExt cx="2440082" cy="2182448"/>
          </a:xfrm>
        </p:grpSpPr>
        <p:pic>
          <p:nvPicPr>
            <p:cNvPr id="48" name="Picture 26">
              <a:extLst>
                <a:ext uri="{FF2B5EF4-FFF2-40B4-BE49-F238E27FC236}">
                  <a16:creationId xmlns:a16="http://schemas.microsoft.com/office/drawing/2014/main" id="{0E9CEE2C-93B9-4FF0-B550-E2EE3C81EF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2873" y="1017588"/>
              <a:ext cx="2440082" cy="2182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5B18792-3824-4D4F-98D8-2229D49CF3DE}"/>
                </a:ext>
              </a:extLst>
            </p:cNvPr>
            <p:cNvSpPr txBox="1"/>
            <p:nvPr/>
          </p:nvSpPr>
          <p:spPr>
            <a:xfrm>
              <a:off x="4010487" y="1460120"/>
              <a:ext cx="2230221" cy="8109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rtl="1">
                <a:defRPr/>
              </a:pPr>
              <a:r>
                <a:rPr lang="ar-AE" sz="4000" b="1" kern="0" dirty="0">
                  <a:solidFill>
                    <a:srgbClr val="000000"/>
                  </a:solidFill>
                </a:rPr>
                <a:t> </a:t>
              </a:r>
              <a:r>
                <a:rPr lang="ar-AE" sz="3600" b="1" kern="0" dirty="0">
                  <a:solidFill>
                    <a:srgbClr val="000000"/>
                  </a:solidFill>
                </a:rPr>
                <a:t>تقويم قبلي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8C3621B1-E920-4A42-A634-FE017B9FBF3E}"/>
              </a:ext>
            </a:extLst>
          </p:cNvPr>
          <p:cNvGrpSpPr>
            <a:grpSpLocks/>
          </p:cNvGrpSpPr>
          <p:nvPr/>
        </p:nvGrpSpPr>
        <p:grpSpPr bwMode="auto">
          <a:xfrm>
            <a:off x="2915331" y="4555549"/>
            <a:ext cx="2414588" cy="1981200"/>
            <a:chOff x="3862873" y="1017588"/>
            <a:chExt cx="2242530" cy="2182448"/>
          </a:xfrm>
        </p:grpSpPr>
        <p:pic>
          <p:nvPicPr>
            <p:cNvPr id="51" name="Picture 29">
              <a:extLst>
                <a:ext uri="{FF2B5EF4-FFF2-40B4-BE49-F238E27FC236}">
                  <a16:creationId xmlns:a16="http://schemas.microsoft.com/office/drawing/2014/main" id="{4BE3E8EB-3CCA-4B15-BA0D-F7827849D6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2873" y="1017588"/>
              <a:ext cx="2242530" cy="2182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3BF5913-175C-4262-AFAD-07453472628B}"/>
                </a:ext>
              </a:extLst>
            </p:cNvPr>
            <p:cNvSpPr txBox="1"/>
            <p:nvPr/>
          </p:nvSpPr>
          <p:spPr>
            <a:xfrm>
              <a:off x="3884989" y="1433893"/>
              <a:ext cx="2198298" cy="14578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rtl="1">
                <a:defRPr/>
              </a:pPr>
              <a:r>
                <a:rPr lang="ar-AE" sz="4000" b="1" kern="0" dirty="0">
                  <a:solidFill>
                    <a:srgbClr val="000000"/>
                  </a:solidFill>
                </a:rPr>
                <a:t> التقويم الختامي</a:t>
              </a:r>
              <a:endParaRPr lang="en-GB" sz="4000" b="1" kern="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5698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26">
            <a:extLst>
              <a:ext uri="{FF2B5EF4-FFF2-40B4-BE49-F238E27FC236}">
                <a16:creationId xmlns:a16="http://schemas.microsoft.com/office/drawing/2014/main" id="{190F3E12-FA79-4D17-9431-30A2FE9E894C}"/>
              </a:ext>
            </a:extLst>
          </p:cNvPr>
          <p:cNvGrpSpPr>
            <a:grpSpLocks/>
          </p:cNvGrpSpPr>
          <p:nvPr/>
        </p:nvGrpSpPr>
        <p:grpSpPr bwMode="auto">
          <a:xfrm>
            <a:off x="7990114" y="1147226"/>
            <a:ext cx="2397460" cy="754062"/>
            <a:chOff x="5706826" y="2446856"/>
            <a:chExt cx="2788787" cy="685619"/>
          </a:xfrm>
        </p:grpSpPr>
        <p:pic>
          <p:nvPicPr>
            <p:cNvPr id="16" name="Picture 4" descr="31.png">
              <a:hlinkClick r:id="" action="ppaction://noaction"/>
              <a:extLst>
                <a:ext uri="{FF2B5EF4-FFF2-40B4-BE49-F238E27FC236}">
                  <a16:creationId xmlns:a16="http://schemas.microsoft.com/office/drawing/2014/main" id="{88A01052-4BF7-4284-B74D-9D98FE3829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48" t="8163" b="11690"/>
            <a:stretch>
              <a:fillRect/>
            </a:stretch>
          </p:blipFill>
          <p:spPr bwMode="auto">
            <a:xfrm>
              <a:off x="5972739" y="2446856"/>
              <a:ext cx="2522874" cy="685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23">
              <a:hlinkClick r:id="" action="ppaction://noaction"/>
              <a:extLst>
                <a:ext uri="{FF2B5EF4-FFF2-40B4-BE49-F238E27FC236}">
                  <a16:creationId xmlns:a16="http://schemas.microsoft.com/office/drawing/2014/main" id="{27D28CBA-E46B-4254-83FF-D6BB53BDC4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06826" y="2634904"/>
              <a:ext cx="1900562" cy="4197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 defTabSz="685800">
                <a:defRPr/>
              </a:pPr>
              <a:r>
                <a:rPr lang="ar-AE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التغذية الراجعة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2BE7CEE3-0DFF-4678-9C6F-19868F0E4CA1}"/>
              </a:ext>
            </a:extLst>
          </p:cNvPr>
          <p:cNvSpPr txBox="1"/>
          <p:nvPr/>
        </p:nvSpPr>
        <p:spPr>
          <a:xfrm>
            <a:off x="2554514" y="766466"/>
            <a:ext cx="4678316" cy="7694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Low" rtl="1">
              <a:defRPr/>
            </a:pPr>
            <a:r>
              <a:rPr lang="ar-AE" sz="4400" b="1" u="sng" dirty="0">
                <a:ln w="0"/>
                <a:solidFill>
                  <a:schemeClr val="accent6">
                    <a:lumMod val="50000"/>
                  </a:schemeClr>
                </a:solidFill>
                <a:cs typeface="(AH) Manal Black" pitchFamily="2" charset="-78"/>
              </a:rPr>
              <a:t>استراتيجية التعلم باللعب</a:t>
            </a:r>
            <a:endParaRPr lang="en-US" sz="4400" b="1" u="sng" dirty="0">
              <a:ln w="0"/>
              <a:solidFill>
                <a:schemeClr val="accent6">
                  <a:lumMod val="50000"/>
                </a:schemeClr>
              </a:solidFill>
              <a:cs typeface="(AH) Manal Black" pitchFamily="2" charset="-78"/>
            </a:endParaRPr>
          </a:p>
        </p:txBody>
      </p:sp>
      <p:pic>
        <p:nvPicPr>
          <p:cNvPr id="5" name="1 m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0114" y="5154265"/>
            <a:ext cx="2184400" cy="1228725"/>
          </a:xfrm>
          <a:prstGeom prst="rect">
            <a:avLst/>
          </a:prstGeom>
        </p:spPr>
      </p:pic>
      <p:pic>
        <p:nvPicPr>
          <p:cNvPr id="13" name="Picture 4" descr="تطبيق quizizz Quiz - Quizizz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396" y="5154265"/>
            <a:ext cx="2457612" cy="152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852057" y="410391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800"/>
            <a:r>
              <a:rPr lang="en-US" dirty="0">
                <a:solidFill>
                  <a:prstClr val="black"/>
                </a:solidFill>
                <a:hlinkClick r:id="rId7"/>
              </a:rPr>
              <a:t>https://quizizz.com/admin/quiz/6009f741c7b465001b29e98d/%D8%A7%D9%84%D8%B7%D9%82%D8%B3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8"/>
          <a:srcRect l="20780" t="23550" r="32987" b="54978"/>
          <a:stretch/>
        </p:blipFill>
        <p:spPr>
          <a:xfrm>
            <a:off x="3214067" y="2394857"/>
            <a:ext cx="4227616" cy="147254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4BA9553-4F44-4CBF-BA3D-9E0A98D1646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571" y="2990970"/>
            <a:ext cx="1785737" cy="333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249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26">
            <a:extLst>
              <a:ext uri="{FF2B5EF4-FFF2-40B4-BE49-F238E27FC236}">
                <a16:creationId xmlns:a16="http://schemas.microsoft.com/office/drawing/2014/main" id="{190F3E12-FA79-4D17-9431-30A2FE9E894C}"/>
              </a:ext>
            </a:extLst>
          </p:cNvPr>
          <p:cNvGrpSpPr>
            <a:grpSpLocks/>
          </p:cNvGrpSpPr>
          <p:nvPr/>
        </p:nvGrpSpPr>
        <p:grpSpPr bwMode="auto">
          <a:xfrm>
            <a:off x="8352322" y="1099466"/>
            <a:ext cx="1814513" cy="754062"/>
            <a:chOff x="6384925" y="2446856"/>
            <a:chExt cx="2110688" cy="685619"/>
          </a:xfrm>
        </p:grpSpPr>
        <p:pic>
          <p:nvPicPr>
            <p:cNvPr id="16" name="Picture 4" descr="31.png">
              <a:hlinkClick r:id="" action="ppaction://noaction"/>
              <a:extLst>
                <a:ext uri="{FF2B5EF4-FFF2-40B4-BE49-F238E27FC236}">
                  <a16:creationId xmlns:a16="http://schemas.microsoft.com/office/drawing/2014/main" id="{88A01052-4BF7-4284-B74D-9D98FE3829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48" t="8163" b="11690"/>
            <a:stretch>
              <a:fillRect/>
            </a:stretch>
          </p:blipFill>
          <p:spPr bwMode="auto">
            <a:xfrm>
              <a:off x="6450913" y="2446856"/>
              <a:ext cx="2044700" cy="685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23">
              <a:hlinkClick r:id="" action="ppaction://noaction"/>
              <a:extLst>
                <a:ext uri="{FF2B5EF4-FFF2-40B4-BE49-F238E27FC236}">
                  <a16:creationId xmlns:a16="http://schemas.microsoft.com/office/drawing/2014/main" id="{27D28CBA-E46B-4254-83FF-D6BB53BDC4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4925" y="2620065"/>
              <a:ext cx="1311101" cy="420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defTabSz="685800">
                <a:defRPr/>
              </a:pPr>
              <a:r>
                <a:rPr lang="ar-AE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التهيئة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2BE7CEE3-0DFF-4678-9C6F-19868F0E4CA1}"/>
              </a:ext>
            </a:extLst>
          </p:cNvPr>
          <p:cNvSpPr txBox="1"/>
          <p:nvPr/>
        </p:nvSpPr>
        <p:spPr>
          <a:xfrm>
            <a:off x="3214067" y="454120"/>
            <a:ext cx="4678316" cy="7694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Low" rtl="1">
              <a:defRPr/>
            </a:pPr>
            <a:r>
              <a:rPr lang="ar-AE" sz="4400" b="1" u="sng" dirty="0">
                <a:ln w="0"/>
                <a:solidFill>
                  <a:schemeClr val="accent6">
                    <a:lumMod val="50000"/>
                  </a:schemeClr>
                </a:solidFill>
                <a:cs typeface="(AH) Manal Black" pitchFamily="2" charset="-78"/>
              </a:rPr>
              <a:t>استراتيجية التعلم باللعب</a:t>
            </a:r>
            <a:endParaRPr lang="en-US" sz="4400" b="1" u="sng" dirty="0">
              <a:ln w="0"/>
              <a:solidFill>
                <a:schemeClr val="accent6">
                  <a:lumMod val="50000"/>
                </a:schemeClr>
              </a:solidFill>
              <a:cs typeface="(AH) Manal Black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1213A53-FF2C-49AF-91B1-F2022D300E97}"/>
              </a:ext>
            </a:extLst>
          </p:cNvPr>
          <p:cNvSpPr txBox="1"/>
          <p:nvPr/>
        </p:nvSpPr>
        <p:spPr>
          <a:xfrm>
            <a:off x="8022771" y="5758534"/>
            <a:ext cx="347552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2400" dirty="0">
                <a:solidFill>
                  <a:srgbClr val="FF000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(AH) Manal Black" pitchFamily="2" charset="-78"/>
              </a:rPr>
              <a:t>تعرف على عنوان الدرس</a:t>
            </a:r>
          </a:p>
          <a:p>
            <a:pPr algn="ctr"/>
            <a:r>
              <a:rPr lang="ar-AE" sz="2400" dirty="0">
                <a:latin typeface="Felix Titling" panose="04060505060202020A04" pitchFamily="82" charset="0"/>
                <a:ea typeface="GE SS Two Bold" panose="020A0503020102020204" pitchFamily="18" charset="-78"/>
                <a:cs typeface="(AH) Manal Black" pitchFamily="2" charset="-78"/>
              </a:rPr>
              <a:t>من خلال لعبة التركيب</a:t>
            </a:r>
            <a:endParaRPr lang="en-US" sz="2400" b="1" dirty="0">
              <a:solidFill>
                <a:srgbClr val="FF0000"/>
              </a:solidFill>
              <a:latin typeface="Felix Titling" panose="04060505060202020A04" pitchFamily="82" charset="0"/>
              <a:ea typeface="GE SS Two Bold" panose="020A0503020102020204" pitchFamily="18" charset="-78"/>
              <a:cs typeface="(AH) Manal Black" pitchFamily="2" charset="-78"/>
            </a:endParaRPr>
          </a:p>
        </p:txBody>
      </p:sp>
      <p:pic>
        <p:nvPicPr>
          <p:cNvPr id="19" name="Picture 8" descr="Jigsaw Planet: Making puzzles online - Website - KlasCement">
            <a:extLst>
              <a:ext uri="{FF2B5EF4-FFF2-40B4-BE49-F238E27FC236}">
                <a16:creationId xmlns:a16="http://schemas.microsoft.com/office/drawing/2014/main" id="{EC053652-0418-4C99-AC7D-8CC791431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440" y="2928258"/>
            <a:ext cx="4163569" cy="183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7D2B362-ED3C-4309-8152-5166273F9417}"/>
              </a:ext>
            </a:extLst>
          </p:cNvPr>
          <p:cNvSpPr/>
          <p:nvPr/>
        </p:nvSpPr>
        <p:spPr>
          <a:xfrm>
            <a:off x="3972283" y="5091797"/>
            <a:ext cx="37726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https://www.jigsawplanet.com/?rc=play&amp;pid=3c325b711dad</a:t>
            </a:r>
            <a:endParaRPr lang="en-US" dirty="0"/>
          </a:p>
          <a:p>
            <a:endParaRPr lang="ar-AE" dirty="0"/>
          </a:p>
        </p:txBody>
      </p:sp>
      <p:pic>
        <p:nvPicPr>
          <p:cNvPr id="5" name="1 m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1257" y="5400765"/>
            <a:ext cx="2184400" cy="12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548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14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26">
            <a:extLst>
              <a:ext uri="{FF2B5EF4-FFF2-40B4-BE49-F238E27FC236}">
                <a16:creationId xmlns:a16="http://schemas.microsoft.com/office/drawing/2014/main" id="{C76B1D74-7CD3-4282-9627-A0479446C3AF}"/>
              </a:ext>
            </a:extLst>
          </p:cNvPr>
          <p:cNvGrpSpPr>
            <a:grpSpLocks/>
          </p:cNvGrpSpPr>
          <p:nvPr/>
        </p:nvGrpSpPr>
        <p:grpSpPr bwMode="auto">
          <a:xfrm>
            <a:off x="7978956" y="1011369"/>
            <a:ext cx="2549860" cy="968820"/>
            <a:chOff x="6098368" y="2446856"/>
            <a:chExt cx="2397245" cy="685619"/>
          </a:xfrm>
        </p:grpSpPr>
        <p:pic>
          <p:nvPicPr>
            <p:cNvPr id="10" name="Picture 4" descr="31.png">
              <a:hlinkClick r:id="" action="ppaction://noaction"/>
              <a:extLst>
                <a:ext uri="{FF2B5EF4-FFF2-40B4-BE49-F238E27FC236}">
                  <a16:creationId xmlns:a16="http://schemas.microsoft.com/office/drawing/2014/main" id="{4A987DF4-0282-4272-8BAC-75D285AA37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48" t="8163" b="11690"/>
            <a:stretch>
              <a:fillRect/>
            </a:stretch>
          </p:blipFill>
          <p:spPr bwMode="auto">
            <a:xfrm>
              <a:off x="6170006" y="2446856"/>
              <a:ext cx="2325607" cy="685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23">
              <a:hlinkClick r:id="" action="ppaction://noaction"/>
              <a:extLst>
                <a:ext uri="{FF2B5EF4-FFF2-40B4-BE49-F238E27FC236}">
                  <a16:creationId xmlns:a16="http://schemas.microsoft.com/office/drawing/2014/main" id="{A75864A7-B3CF-48D4-8DE9-8F43497FA0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98368" y="2620065"/>
              <a:ext cx="1597659" cy="32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 defTabSz="685800">
                <a:defRPr/>
              </a:pPr>
              <a:r>
                <a:rPr lang="ar-AE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 عنوان الدرس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endParaRP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DA7D8FA4-D750-4A76-B6BF-9FF9C6B34A02}"/>
              </a:ext>
            </a:extLst>
          </p:cNvPr>
          <p:cNvSpPr/>
          <p:nvPr/>
        </p:nvSpPr>
        <p:spPr>
          <a:xfrm>
            <a:off x="1663184" y="1495779"/>
            <a:ext cx="1266092" cy="126609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x-none" sz="1246"/>
          </a:p>
        </p:txBody>
      </p:sp>
      <p:pic>
        <p:nvPicPr>
          <p:cNvPr id="15" name="Picture 9">
            <a:extLst>
              <a:ext uri="{FF2B5EF4-FFF2-40B4-BE49-F238E27FC236}">
                <a16:creationId xmlns:a16="http://schemas.microsoft.com/office/drawing/2014/main" id="{34018F7B-3323-4EDE-B7B6-84B65E6EAF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69" b="51673"/>
          <a:stretch/>
        </p:blipFill>
        <p:spPr>
          <a:xfrm flipH="1">
            <a:off x="2808515" y="4807162"/>
            <a:ext cx="4310787" cy="89559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B8C5C75-F1BA-4226-94B2-7E3C4CA38396}"/>
              </a:ext>
            </a:extLst>
          </p:cNvPr>
          <p:cNvSpPr txBox="1"/>
          <p:nvPr/>
        </p:nvSpPr>
        <p:spPr>
          <a:xfrm>
            <a:off x="3113315" y="5035762"/>
            <a:ext cx="2756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نواتج التعلم</a:t>
            </a:r>
            <a:endParaRPr lang="ar-SA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1B797CF-8F1B-47FF-AE04-BDC68489E232}"/>
              </a:ext>
            </a:extLst>
          </p:cNvPr>
          <p:cNvGrpSpPr/>
          <p:nvPr/>
        </p:nvGrpSpPr>
        <p:grpSpPr>
          <a:xfrm>
            <a:off x="2513844" y="5790370"/>
            <a:ext cx="4735234" cy="839029"/>
            <a:chOff x="0" y="0"/>
            <a:chExt cx="6995160" cy="2194560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36792E3D-9B1D-4F5C-9F02-F237B1CAF3EF}"/>
                </a:ext>
              </a:extLst>
            </p:cNvPr>
            <p:cNvSpPr/>
            <p:nvPr/>
          </p:nvSpPr>
          <p:spPr>
            <a:xfrm>
              <a:off x="0" y="0"/>
              <a:ext cx="6995160" cy="219456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ounded Rectangle 4">
              <a:extLst>
                <a:ext uri="{FF2B5EF4-FFF2-40B4-BE49-F238E27FC236}">
                  <a16:creationId xmlns:a16="http://schemas.microsoft.com/office/drawing/2014/main" id="{C5852F61-2F83-47B2-80C4-F0CD333AFC74}"/>
                </a:ext>
              </a:extLst>
            </p:cNvPr>
            <p:cNvSpPr/>
            <p:nvPr/>
          </p:nvSpPr>
          <p:spPr>
            <a:xfrm>
              <a:off x="0" y="7468"/>
              <a:ext cx="6995160" cy="2117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0970" tIns="140970" rIns="140970" bIns="140970" numCol="1" spcCol="1270" anchor="ctr" anchorCtr="0">
              <a:noAutofit/>
            </a:bodyPr>
            <a:lstStyle/>
            <a:p>
              <a:pPr algn="r" defTabSz="16446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LB" altLang="en-US" sz="2800" b="1" dirty="0">
                  <a:solidFill>
                    <a:schemeClr val="tx1"/>
                  </a:solidFill>
                </a:rPr>
                <a:t>أن يتعرّف </a:t>
              </a:r>
              <a:r>
                <a:rPr lang="ar-AE" altLang="en-US" sz="2800" b="1" dirty="0">
                  <a:solidFill>
                    <a:schemeClr val="tx1"/>
                  </a:solidFill>
                </a:rPr>
                <a:t>المتعلم كيف يصف الطقس.</a:t>
              </a:r>
              <a:endParaRPr lang="en-US" sz="3200" b="1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endParaRPr>
            </a:p>
          </p:txBody>
        </p:sp>
      </p:grpSp>
      <p:pic>
        <p:nvPicPr>
          <p:cNvPr id="29" name="صورة 5">
            <a:extLst>
              <a:ext uri="{FF2B5EF4-FFF2-40B4-BE49-F238E27FC236}">
                <a16:creationId xmlns:a16="http://schemas.microsoft.com/office/drawing/2014/main" id="{44D5646C-FB79-4065-AE89-3656387855E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6"/>
          <a:stretch/>
        </p:blipFill>
        <p:spPr>
          <a:xfrm>
            <a:off x="1752600" y="804400"/>
            <a:ext cx="6096000" cy="369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6267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0AA050-C674-4EBE-AFE5-31A98A4D3E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4115" y="401636"/>
            <a:ext cx="8654614" cy="6456363"/>
          </a:xfrm>
          <a:prstGeom prst="rect">
            <a:avLst/>
          </a:prstGeom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id="{284AD664-BE58-413E-A004-A50E7474D078}"/>
              </a:ext>
            </a:extLst>
          </p:cNvPr>
          <p:cNvSpPr/>
          <p:nvPr/>
        </p:nvSpPr>
        <p:spPr>
          <a:xfrm>
            <a:off x="10269270" y="39756"/>
            <a:ext cx="1922730" cy="1762539"/>
          </a:xfrm>
          <a:prstGeom prst="leftArrow">
            <a:avLst>
              <a:gd name="adj1" fmla="val 66774"/>
              <a:gd name="adj2" fmla="val 36904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dirty="0">
                <a:solidFill>
                  <a:schemeClr val="tx1"/>
                </a:solidFill>
                <a:cs typeface="(AH) Manal Black" pitchFamily="2" charset="-78"/>
              </a:rPr>
              <a:t>هدف تعليمي</a:t>
            </a:r>
            <a:endParaRPr lang="en-US" sz="4000" dirty="0">
              <a:solidFill>
                <a:schemeClr val="tx1"/>
              </a:solidFill>
              <a:cs typeface="(AH) Manal Black" pitchFamily="2" charset="-78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6A8EDEB-2C0D-4E60-9A29-1D96E11BBC38}"/>
              </a:ext>
            </a:extLst>
          </p:cNvPr>
          <p:cNvCxnSpPr>
            <a:cxnSpLocks/>
          </p:cNvCxnSpPr>
          <p:nvPr/>
        </p:nvCxnSpPr>
        <p:spPr>
          <a:xfrm flipH="1">
            <a:off x="7500257" y="934277"/>
            <a:ext cx="2940658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610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2" descr="46.png">
            <a:hlinkClick r:id="" action="ppaction://noaction"/>
            <a:extLst>
              <a:ext uri="{FF2B5EF4-FFF2-40B4-BE49-F238E27FC236}">
                <a16:creationId xmlns:a16="http://schemas.microsoft.com/office/drawing/2014/main" id="{943B83DD-742F-4083-A6A9-8BFAB6541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7359" r="6322" b="15840"/>
          <a:stretch>
            <a:fillRect/>
          </a:stretch>
        </p:blipFill>
        <p:spPr bwMode="auto">
          <a:xfrm>
            <a:off x="8104821" y="1153545"/>
            <a:ext cx="1870113" cy="85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34">
            <a:hlinkClick r:id="" action="ppaction://noaction"/>
            <a:extLst>
              <a:ext uri="{FF2B5EF4-FFF2-40B4-BE49-F238E27FC236}">
                <a16:creationId xmlns:a16="http://schemas.microsoft.com/office/drawing/2014/main" id="{78F580F0-954F-4CC6-B1CB-D1AECFEAEAAA}"/>
              </a:ext>
            </a:extLst>
          </p:cNvPr>
          <p:cNvSpPr txBox="1"/>
          <p:nvPr/>
        </p:nvSpPr>
        <p:spPr bwMode="auto">
          <a:xfrm>
            <a:off x="8104821" y="1347878"/>
            <a:ext cx="1198790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r" defTabSz="685800">
              <a:defRPr/>
            </a:pPr>
            <a:r>
              <a:rPr lang="ar-AE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rPr>
              <a:t>تقييم قبلي</a:t>
            </a:r>
            <a:endParaRPr lang="ar-JO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itchFamily="82" charset="0"/>
              <a:cs typeface="Traditional Arabic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599ED7-6562-47E1-B446-3A16F6B02D4F}"/>
              </a:ext>
            </a:extLst>
          </p:cNvPr>
          <p:cNvSpPr txBox="1"/>
          <p:nvPr/>
        </p:nvSpPr>
        <p:spPr>
          <a:xfrm>
            <a:off x="1001487" y="3516087"/>
            <a:ext cx="4442545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2800" dirty="0">
                <a:solidFill>
                  <a:srgbClr val="FF0000"/>
                </a:solidFill>
                <a:latin typeface="Felix Titling" panose="04060505060202020A04" pitchFamily="82" charset="0"/>
                <a:ea typeface="GE SS Two Bold" panose="020A0503020102020204" pitchFamily="18" charset="-78"/>
                <a:cs typeface="(AH) Manal Black" pitchFamily="2" charset="-78"/>
              </a:rPr>
              <a:t> طالبي الذكي هل تستطيع أن تتعرف على هذه الأداة؟؟؟</a:t>
            </a:r>
          </a:p>
        </p:txBody>
      </p:sp>
      <p:pic>
        <p:nvPicPr>
          <p:cNvPr id="12" name="Picture 11" descr="A picture containing sky, grass, outdoor, aircraft&#10;&#10;Description automatically generated">
            <a:extLst>
              <a:ext uri="{FF2B5EF4-FFF2-40B4-BE49-F238E27FC236}">
                <a16:creationId xmlns:a16="http://schemas.microsoft.com/office/drawing/2014/main" id="{35D96FDB-6E8F-4964-8D66-67E71A6B62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05" y="2536371"/>
            <a:ext cx="4494576" cy="351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0509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2" descr="46.png">
            <a:hlinkClick r:id="" action="ppaction://noaction"/>
            <a:extLst>
              <a:ext uri="{FF2B5EF4-FFF2-40B4-BE49-F238E27FC236}">
                <a16:creationId xmlns:a16="http://schemas.microsoft.com/office/drawing/2014/main" id="{87D70778-329F-4240-803D-E8D3FC466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7359" r="6322" b="15840"/>
          <a:stretch>
            <a:fillRect/>
          </a:stretch>
        </p:blipFill>
        <p:spPr bwMode="auto">
          <a:xfrm>
            <a:off x="7993120" y="917514"/>
            <a:ext cx="2582278" cy="120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34">
            <a:hlinkClick r:id="" action="ppaction://noaction"/>
            <a:extLst>
              <a:ext uri="{FF2B5EF4-FFF2-40B4-BE49-F238E27FC236}">
                <a16:creationId xmlns:a16="http://schemas.microsoft.com/office/drawing/2014/main" id="{20597CF4-48FB-4901-94F5-D87E4DC1669C}"/>
              </a:ext>
            </a:extLst>
          </p:cNvPr>
          <p:cNvSpPr txBox="1"/>
          <p:nvPr/>
        </p:nvSpPr>
        <p:spPr bwMode="auto">
          <a:xfrm>
            <a:off x="8101978" y="1396865"/>
            <a:ext cx="1680021" cy="523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defTabSz="685800">
              <a:defRPr/>
            </a:pPr>
            <a:r>
              <a:rPr lang="ar-AE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rPr>
              <a:t>مهارة الاستنتاج</a:t>
            </a:r>
            <a:endParaRPr lang="ar-JO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itchFamily="82" charset="0"/>
              <a:cs typeface="Traditional Arabic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3CF5C9F-262C-4102-86F3-51734A24C1F3}"/>
              </a:ext>
            </a:extLst>
          </p:cNvPr>
          <p:cNvSpPr txBox="1"/>
          <p:nvPr/>
        </p:nvSpPr>
        <p:spPr>
          <a:xfrm>
            <a:off x="3132769" y="2543488"/>
            <a:ext cx="6858000" cy="1200329"/>
          </a:xfrm>
          <a:custGeom>
            <a:avLst/>
            <a:gdLst>
              <a:gd name="connsiteX0" fmla="*/ 0 w 6858000"/>
              <a:gd name="connsiteY0" fmla="*/ 0 h 1200329"/>
              <a:gd name="connsiteX1" fmla="*/ 502920 w 6858000"/>
              <a:gd name="connsiteY1" fmla="*/ 0 h 1200329"/>
              <a:gd name="connsiteX2" fmla="*/ 1005840 w 6858000"/>
              <a:gd name="connsiteY2" fmla="*/ 0 h 1200329"/>
              <a:gd name="connsiteX3" fmla="*/ 1508760 w 6858000"/>
              <a:gd name="connsiteY3" fmla="*/ 0 h 1200329"/>
              <a:gd name="connsiteX4" fmla="*/ 1874520 w 6858000"/>
              <a:gd name="connsiteY4" fmla="*/ 0 h 1200329"/>
              <a:gd name="connsiteX5" fmla="*/ 2308860 w 6858000"/>
              <a:gd name="connsiteY5" fmla="*/ 0 h 1200329"/>
              <a:gd name="connsiteX6" fmla="*/ 2948940 w 6858000"/>
              <a:gd name="connsiteY6" fmla="*/ 0 h 1200329"/>
              <a:gd name="connsiteX7" fmla="*/ 3314700 w 6858000"/>
              <a:gd name="connsiteY7" fmla="*/ 0 h 1200329"/>
              <a:gd name="connsiteX8" fmla="*/ 3680460 w 6858000"/>
              <a:gd name="connsiteY8" fmla="*/ 0 h 1200329"/>
              <a:gd name="connsiteX9" fmla="*/ 4389120 w 6858000"/>
              <a:gd name="connsiteY9" fmla="*/ 0 h 1200329"/>
              <a:gd name="connsiteX10" fmla="*/ 4823460 w 6858000"/>
              <a:gd name="connsiteY10" fmla="*/ 0 h 1200329"/>
              <a:gd name="connsiteX11" fmla="*/ 5463540 w 6858000"/>
              <a:gd name="connsiteY11" fmla="*/ 0 h 1200329"/>
              <a:gd name="connsiteX12" fmla="*/ 6103620 w 6858000"/>
              <a:gd name="connsiteY12" fmla="*/ 0 h 1200329"/>
              <a:gd name="connsiteX13" fmla="*/ 6858000 w 6858000"/>
              <a:gd name="connsiteY13" fmla="*/ 0 h 1200329"/>
              <a:gd name="connsiteX14" fmla="*/ 6858000 w 6858000"/>
              <a:gd name="connsiteY14" fmla="*/ 424116 h 1200329"/>
              <a:gd name="connsiteX15" fmla="*/ 6858000 w 6858000"/>
              <a:gd name="connsiteY15" fmla="*/ 836229 h 1200329"/>
              <a:gd name="connsiteX16" fmla="*/ 6858000 w 6858000"/>
              <a:gd name="connsiteY16" fmla="*/ 1200329 h 1200329"/>
              <a:gd name="connsiteX17" fmla="*/ 6286500 w 6858000"/>
              <a:gd name="connsiteY17" fmla="*/ 1200329 h 1200329"/>
              <a:gd name="connsiteX18" fmla="*/ 5920740 w 6858000"/>
              <a:gd name="connsiteY18" fmla="*/ 1200329 h 1200329"/>
              <a:gd name="connsiteX19" fmla="*/ 5486400 w 6858000"/>
              <a:gd name="connsiteY19" fmla="*/ 1200329 h 1200329"/>
              <a:gd name="connsiteX20" fmla="*/ 4914900 w 6858000"/>
              <a:gd name="connsiteY20" fmla="*/ 1200329 h 1200329"/>
              <a:gd name="connsiteX21" fmla="*/ 4549140 w 6858000"/>
              <a:gd name="connsiteY21" fmla="*/ 1200329 h 1200329"/>
              <a:gd name="connsiteX22" fmla="*/ 3909060 w 6858000"/>
              <a:gd name="connsiteY22" fmla="*/ 1200329 h 1200329"/>
              <a:gd name="connsiteX23" fmla="*/ 3200400 w 6858000"/>
              <a:gd name="connsiteY23" fmla="*/ 1200329 h 1200329"/>
              <a:gd name="connsiteX24" fmla="*/ 2491740 w 6858000"/>
              <a:gd name="connsiteY24" fmla="*/ 1200329 h 1200329"/>
              <a:gd name="connsiteX25" fmla="*/ 1988820 w 6858000"/>
              <a:gd name="connsiteY25" fmla="*/ 1200329 h 1200329"/>
              <a:gd name="connsiteX26" fmla="*/ 1348740 w 6858000"/>
              <a:gd name="connsiteY26" fmla="*/ 1200329 h 1200329"/>
              <a:gd name="connsiteX27" fmla="*/ 982980 w 6858000"/>
              <a:gd name="connsiteY27" fmla="*/ 1200329 h 1200329"/>
              <a:gd name="connsiteX28" fmla="*/ 0 w 6858000"/>
              <a:gd name="connsiteY28" fmla="*/ 1200329 h 1200329"/>
              <a:gd name="connsiteX29" fmla="*/ 0 w 6858000"/>
              <a:gd name="connsiteY29" fmla="*/ 776213 h 1200329"/>
              <a:gd name="connsiteX30" fmla="*/ 0 w 6858000"/>
              <a:gd name="connsiteY30" fmla="*/ 376103 h 1200329"/>
              <a:gd name="connsiteX31" fmla="*/ 0 w 6858000"/>
              <a:gd name="connsiteY31" fmla="*/ 0 h 120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858000" h="1200329" fill="none" extrusionOk="0">
                <a:moveTo>
                  <a:pt x="0" y="0"/>
                </a:moveTo>
                <a:cubicBezTo>
                  <a:pt x="222291" y="-51972"/>
                  <a:pt x="279800" y="48740"/>
                  <a:pt x="502920" y="0"/>
                </a:cubicBezTo>
                <a:cubicBezTo>
                  <a:pt x="726040" y="-48740"/>
                  <a:pt x="843392" y="6202"/>
                  <a:pt x="1005840" y="0"/>
                </a:cubicBezTo>
                <a:cubicBezTo>
                  <a:pt x="1168288" y="-6202"/>
                  <a:pt x="1284221" y="34602"/>
                  <a:pt x="1508760" y="0"/>
                </a:cubicBezTo>
                <a:cubicBezTo>
                  <a:pt x="1733299" y="-34602"/>
                  <a:pt x="1729166" y="18252"/>
                  <a:pt x="1874520" y="0"/>
                </a:cubicBezTo>
                <a:cubicBezTo>
                  <a:pt x="2019874" y="-18252"/>
                  <a:pt x="2099478" y="5232"/>
                  <a:pt x="2308860" y="0"/>
                </a:cubicBezTo>
                <a:cubicBezTo>
                  <a:pt x="2518242" y="-5232"/>
                  <a:pt x="2713485" y="40770"/>
                  <a:pt x="2948940" y="0"/>
                </a:cubicBezTo>
                <a:cubicBezTo>
                  <a:pt x="3184395" y="-40770"/>
                  <a:pt x="3207126" y="32892"/>
                  <a:pt x="3314700" y="0"/>
                </a:cubicBezTo>
                <a:cubicBezTo>
                  <a:pt x="3422274" y="-32892"/>
                  <a:pt x="3546825" y="11586"/>
                  <a:pt x="3680460" y="0"/>
                </a:cubicBezTo>
                <a:cubicBezTo>
                  <a:pt x="3814095" y="-11586"/>
                  <a:pt x="4237613" y="60678"/>
                  <a:pt x="4389120" y="0"/>
                </a:cubicBezTo>
                <a:cubicBezTo>
                  <a:pt x="4540627" y="-60678"/>
                  <a:pt x="4716050" y="32655"/>
                  <a:pt x="4823460" y="0"/>
                </a:cubicBezTo>
                <a:cubicBezTo>
                  <a:pt x="4930870" y="-32655"/>
                  <a:pt x="5250842" y="56580"/>
                  <a:pt x="5463540" y="0"/>
                </a:cubicBezTo>
                <a:cubicBezTo>
                  <a:pt x="5676238" y="-56580"/>
                  <a:pt x="5938387" y="18812"/>
                  <a:pt x="6103620" y="0"/>
                </a:cubicBezTo>
                <a:cubicBezTo>
                  <a:pt x="6268853" y="-18812"/>
                  <a:pt x="6593106" y="37635"/>
                  <a:pt x="6858000" y="0"/>
                </a:cubicBezTo>
                <a:cubicBezTo>
                  <a:pt x="6861467" y="101534"/>
                  <a:pt x="6857072" y="234289"/>
                  <a:pt x="6858000" y="424116"/>
                </a:cubicBezTo>
                <a:cubicBezTo>
                  <a:pt x="6858928" y="613943"/>
                  <a:pt x="6847230" y="737933"/>
                  <a:pt x="6858000" y="836229"/>
                </a:cubicBezTo>
                <a:cubicBezTo>
                  <a:pt x="6868770" y="934525"/>
                  <a:pt x="6816139" y="1046209"/>
                  <a:pt x="6858000" y="1200329"/>
                </a:cubicBezTo>
                <a:cubicBezTo>
                  <a:pt x="6669597" y="1225888"/>
                  <a:pt x="6436133" y="1170005"/>
                  <a:pt x="6286500" y="1200329"/>
                </a:cubicBezTo>
                <a:cubicBezTo>
                  <a:pt x="6136867" y="1230653"/>
                  <a:pt x="6060965" y="1173197"/>
                  <a:pt x="5920740" y="1200329"/>
                </a:cubicBezTo>
                <a:cubicBezTo>
                  <a:pt x="5780515" y="1227461"/>
                  <a:pt x="5674902" y="1161793"/>
                  <a:pt x="5486400" y="1200329"/>
                </a:cubicBezTo>
                <a:cubicBezTo>
                  <a:pt x="5297898" y="1238865"/>
                  <a:pt x="5129602" y="1177637"/>
                  <a:pt x="4914900" y="1200329"/>
                </a:cubicBezTo>
                <a:cubicBezTo>
                  <a:pt x="4700198" y="1223021"/>
                  <a:pt x="4716490" y="1183208"/>
                  <a:pt x="4549140" y="1200329"/>
                </a:cubicBezTo>
                <a:cubicBezTo>
                  <a:pt x="4381790" y="1217450"/>
                  <a:pt x="4209241" y="1199490"/>
                  <a:pt x="3909060" y="1200329"/>
                </a:cubicBezTo>
                <a:cubicBezTo>
                  <a:pt x="3608879" y="1201168"/>
                  <a:pt x="3524432" y="1145849"/>
                  <a:pt x="3200400" y="1200329"/>
                </a:cubicBezTo>
                <a:cubicBezTo>
                  <a:pt x="2876368" y="1254809"/>
                  <a:pt x="2827844" y="1179999"/>
                  <a:pt x="2491740" y="1200329"/>
                </a:cubicBezTo>
                <a:cubicBezTo>
                  <a:pt x="2155636" y="1220659"/>
                  <a:pt x="2224882" y="1153934"/>
                  <a:pt x="1988820" y="1200329"/>
                </a:cubicBezTo>
                <a:cubicBezTo>
                  <a:pt x="1752758" y="1246724"/>
                  <a:pt x="1591020" y="1146020"/>
                  <a:pt x="1348740" y="1200329"/>
                </a:cubicBezTo>
                <a:cubicBezTo>
                  <a:pt x="1106460" y="1254638"/>
                  <a:pt x="1107873" y="1179849"/>
                  <a:pt x="982980" y="1200329"/>
                </a:cubicBezTo>
                <a:cubicBezTo>
                  <a:pt x="858087" y="1220809"/>
                  <a:pt x="462661" y="1163313"/>
                  <a:pt x="0" y="1200329"/>
                </a:cubicBezTo>
                <a:cubicBezTo>
                  <a:pt x="-42834" y="1085297"/>
                  <a:pt x="42485" y="877241"/>
                  <a:pt x="0" y="776213"/>
                </a:cubicBezTo>
                <a:cubicBezTo>
                  <a:pt x="-42485" y="675185"/>
                  <a:pt x="40136" y="483262"/>
                  <a:pt x="0" y="376103"/>
                </a:cubicBezTo>
                <a:cubicBezTo>
                  <a:pt x="-40136" y="268944"/>
                  <a:pt x="36019" y="126701"/>
                  <a:pt x="0" y="0"/>
                </a:cubicBezTo>
                <a:close/>
              </a:path>
              <a:path w="6858000" h="1200329" stroke="0" extrusionOk="0">
                <a:moveTo>
                  <a:pt x="0" y="0"/>
                </a:moveTo>
                <a:cubicBezTo>
                  <a:pt x="106625" y="-39554"/>
                  <a:pt x="289135" y="38032"/>
                  <a:pt x="365760" y="0"/>
                </a:cubicBezTo>
                <a:cubicBezTo>
                  <a:pt x="442385" y="-38032"/>
                  <a:pt x="765723" y="41847"/>
                  <a:pt x="1005840" y="0"/>
                </a:cubicBezTo>
                <a:cubicBezTo>
                  <a:pt x="1245957" y="-41847"/>
                  <a:pt x="1245559" y="35156"/>
                  <a:pt x="1371600" y="0"/>
                </a:cubicBezTo>
                <a:cubicBezTo>
                  <a:pt x="1497641" y="-35156"/>
                  <a:pt x="1828861" y="53982"/>
                  <a:pt x="2011680" y="0"/>
                </a:cubicBezTo>
                <a:cubicBezTo>
                  <a:pt x="2194499" y="-53982"/>
                  <a:pt x="2251099" y="8288"/>
                  <a:pt x="2377440" y="0"/>
                </a:cubicBezTo>
                <a:cubicBezTo>
                  <a:pt x="2503781" y="-8288"/>
                  <a:pt x="2760269" y="14854"/>
                  <a:pt x="3086100" y="0"/>
                </a:cubicBezTo>
                <a:cubicBezTo>
                  <a:pt x="3411931" y="-14854"/>
                  <a:pt x="3442421" y="69006"/>
                  <a:pt x="3726180" y="0"/>
                </a:cubicBezTo>
                <a:cubicBezTo>
                  <a:pt x="4009939" y="-69006"/>
                  <a:pt x="3993153" y="25883"/>
                  <a:pt x="4091940" y="0"/>
                </a:cubicBezTo>
                <a:cubicBezTo>
                  <a:pt x="4190727" y="-25883"/>
                  <a:pt x="4448223" y="23541"/>
                  <a:pt x="4594860" y="0"/>
                </a:cubicBezTo>
                <a:cubicBezTo>
                  <a:pt x="4741497" y="-23541"/>
                  <a:pt x="4923914" y="65494"/>
                  <a:pt x="5234940" y="0"/>
                </a:cubicBezTo>
                <a:cubicBezTo>
                  <a:pt x="5545966" y="-65494"/>
                  <a:pt x="5575639" y="57443"/>
                  <a:pt x="5875020" y="0"/>
                </a:cubicBezTo>
                <a:cubicBezTo>
                  <a:pt x="6174401" y="-57443"/>
                  <a:pt x="6395953" y="61428"/>
                  <a:pt x="6858000" y="0"/>
                </a:cubicBezTo>
                <a:cubicBezTo>
                  <a:pt x="6858701" y="193476"/>
                  <a:pt x="6852427" y="278104"/>
                  <a:pt x="6858000" y="424116"/>
                </a:cubicBezTo>
                <a:cubicBezTo>
                  <a:pt x="6863573" y="570128"/>
                  <a:pt x="6839370" y="686608"/>
                  <a:pt x="6858000" y="848232"/>
                </a:cubicBezTo>
                <a:cubicBezTo>
                  <a:pt x="6876630" y="1009856"/>
                  <a:pt x="6834264" y="1047575"/>
                  <a:pt x="6858000" y="1200329"/>
                </a:cubicBezTo>
                <a:cubicBezTo>
                  <a:pt x="6621838" y="1278718"/>
                  <a:pt x="6383525" y="1181482"/>
                  <a:pt x="6149340" y="1200329"/>
                </a:cubicBezTo>
                <a:cubicBezTo>
                  <a:pt x="5915155" y="1219176"/>
                  <a:pt x="5746781" y="1135376"/>
                  <a:pt x="5509260" y="1200329"/>
                </a:cubicBezTo>
                <a:cubicBezTo>
                  <a:pt x="5271739" y="1265282"/>
                  <a:pt x="5009849" y="1150509"/>
                  <a:pt x="4800600" y="1200329"/>
                </a:cubicBezTo>
                <a:cubicBezTo>
                  <a:pt x="4591351" y="1250149"/>
                  <a:pt x="4491948" y="1192198"/>
                  <a:pt x="4366260" y="1200329"/>
                </a:cubicBezTo>
                <a:cubicBezTo>
                  <a:pt x="4240572" y="1208460"/>
                  <a:pt x="4100389" y="1180967"/>
                  <a:pt x="4000500" y="1200329"/>
                </a:cubicBezTo>
                <a:cubicBezTo>
                  <a:pt x="3900611" y="1219691"/>
                  <a:pt x="3692279" y="1164660"/>
                  <a:pt x="3566160" y="1200329"/>
                </a:cubicBezTo>
                <a:cubicBezTo>
                  <a:pt x="3440041" y="1235998"/>
                  <a:pt x="3232392" y="1158952"/>
                  <a:pt x="3131820" y="1200329"/>
                </a:cubicBezTo>
                <a:cubicBezTo>
                  <a:pt x="3031248" y="1241706"/>
                  <a:pt x="2948274" y="1192471"/>
                  <a:pt x="2766060" y="1200329"/>
                </a:cubicBezTo>
                <a:cubicBezTo>
                  <a:pt x="2583846" y="1208187"/>
                  <a:pt x="2464634" y="1170993"/>
                  <a:pt x="2194560" y="1200329"/>
                </a:cubicBezTo>
                <a:cubicBezTo>
                  <a:pt x="1924486" y="1229665"/>
                  <a:pt x="1946512" y="1179130"/>
                  <a:pt x="1760220" y="1200329"/>
                </a:cubicBezTo>
                <a:cubicBezTo>
                  <a:pt x="1573928" y="1221528"/>
                  <a:pt x="1545369" y="1161714"/>
                  <a:pt x="1394460" y="1200329"/>
                </a:cubicBezTo>
                <a:cubicBezTo>
                  <a:pt x="1243551" y="1238944"/>
                  <a:pt x="995428" y="1184899"/>
                  <a:pt x="891540" y="1200329"/>
                </a:cubicBezTo>
                <a:cubicBezTo>
                  <a:pt x="787652" y="1215759"/>
                  <a:pt x="222990" y="1116694"/>
                  <a:pt x="0" y="1200329"/>
                </a:cubicBezTo>
                <a:cubicBezTo>
                  <a:pt x="-37263" y="1078864"/>
                  <a:pt x="24904" y="983097"/>
                  <a:pt x="0" y="824226"/>
                </a:cubicBezTo>
                <a:cubicBezTo>
                  <a:pt x="-24904" y="665355"/>
                  <a:pt x="36899" y="625847"/>
                  <a:pt x="0" y="448123"/>
                </a:cubicBezTo>
                <a:cubicBezTo>
                  <a:pt x="-36899" y="270399"/>
                  <a:pt x="47600" y="154807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587895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AE" sz="3600" dirty="0">
                <a:solidFill>
                  <a:srgbClr val="FF0000"/>
                </a:solidFill>
                <a:cs typeface="(AH) Manal Black" pitchFamily="2" charset="-78"/>
              </a:rPr>
              <a:t>لماذا من المفيد معرفة كيف ستكون حالة الطقس غدا؟</a:t>
            </a:r>
            <a:endParaRPr lang="ar-SA" sz="3600" dirty="0">
              <a:solidFill>
                <a:prstClr val="black"/>
              </a:solidFill>
              <a:cs typeface="(AH) Manal Black" pitchFamily="2" charset="-78"/>
            </a:endParaRPr>
          </a:p>
        </p:txBody>
      </p:sp>
      <p:sp>
        <p:nvSpPr>
          <p:cNvPr id="17" name="مربع نص 5">
            <a:extLst>
              <a:ext uri="{FF2B5EF4-FFF2-40B4-BE49-F238E27FC236}">
                <a16:creationId xmlns:a16="http://schemas.microsoft.com/office/drawing/2014/main" id="{8ABFB94C-E61C-41DA-8A96-112980B19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875" y="190721"/>
            <a:ext cx="3493737" cy="4308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2857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altLang="ar-AE" sz="1600" b="1" dirty="0"/>
              <a:t>ناتج التعلم </a:t>
            </a:r>
            <a:r>
              <a:rPr lang="ar-AE" sz="1600" b="1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أن يتعرف المتعلم كيف نتنبأ بالطقس</a:t>
            </a:r>
            <a:endParaRPr lang="ar-AE" altLang="ar-AE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F751264-BAB3-4E8F-BBBB-E83F2BE8ABC4}"/>
              </a:ext>
            </a:extLst>
          </p:cNvPr>
          <p:cNvSpPr txBox="1"/>
          <p:nvPr/>
        </p:nvSpPr>
        <p:spPr>
          <a:xfrm>
            <a:off x="4071257" y="4942113"/>
            <a:ext cx="5035452" cy="1569660"/>
          </a:xfrm>
          <a:custGeom>
            <a:avLst/>
            <a:gdLst>
              <a:gd name="connsiteX0" fmla="*/ 0 w 5035452"/>
              <a:gd name="connsiteY0" fmla="*/ 0 h 1569660"/>
              <a:gd name="connsiteX1" fmla="*/ 609849 w 5035452"/>
              <a:gd name="connsiteY1" fmla="*/ 0 h 1569660"/>
              <a:gd name="connsiteX2" fmla="*/ 1018280 w 5035452"/>
              <a:gd name="connsiteY2" fmla="*/ 0 h 1569660"/>
              <a:gd name="connsiteX3" fmla="*/ 1527420 w 5035452"/>
              <a:gd name="connsiteY3" fmla="*/ 0 h 1569660"/>
              <a:gd name="connsiteX4" fmla="*/ 1935852 w 5035452"/>
              <a:gd name="connsiteY4" fmla="*/ 0 h 1569660"/>
              <a:gd name="connsiteX5" fmla="*/ 2545701 w 5035452"/>
              <a:gd name="connsiteY5" fmla="*/ 0 h 1569660"/>
              <a:gd name="connsiteX6" fmla="*/ 2954132 w 5035452"/>
              <a:gd name="connsiteY6" fmla="*/ 0 h 1569660"/>
              <a:gd name="connsiteX7" fmla="*/ 3614336 w 5035452"/>
              <a:gd name="connsiteY7" fmla="*/ 0 h 1569660"/>
              <a:gd name="connsiteX8" fmla="*/ 4022767 w 5035452"/>
              <a:gd name="connsiteY8" fmla="*/ 0 h 1569660"/>
              <a:gd name="connsiteX9" fmla="*/ 4531907 w 5035452"/>
              <a:gd name="connsiteY9" fmla="*/ 0 h 1569660"/>
              <a:gd name="connsiteX10" fmla="*/ 5035452 w 5035452"/>
              <a:gd name="connsiteY10" fmla="*/ 0 h 1569660"/>
              <a:gd name="connsiteX11" fmla="*/ 5035452 w 5035452"/>
              <a:gd name="connsiteY11" fmla="*/ 491827 h 1569660"/>
              <a:gd name="connsiteX12" fmla="*/ 5035452 w 5035452"/>
              <a:gd name="connsiteY12" fmla="*/ 999350 h 1569660"/>
              <a:gd name="connsiteX13" fmla="*/ 5035452 w 5035452"/>
              <a:gd name="connsiteY13" fmla="*/ 1569660 h 1569660"/>
              <a:gd name="connsiteX14" fmla="*/ 4425603 w 5035452"/>
              <a:gd name="connsiteY14" fmla="*/ 1569660 h 1569660"/>
              <a:gd name="connsiteX15" fmla="*/ 3966817 w 5035452"/>
              <a:gd name="connsiteY15" fmla="*/ 1569660 h 1569660"/>
              <a:gd name="connsiteX16" fmla="*/ 3356968 w 5035452"/>
              <a:gd name="connsiteY16" fmla="*/ 1569660 h 1569660"/>
              <a:gd name="connsiteX17" fmla="*/ 2948537 w 5035452"/>
              <a:gd name="connsiteY17" fmla="*/ 1569660 h 1569660"/>
              <a:gd name="connsiteX18" fmla="*/ 2389042 w 5035452"/>
              <a:gd name="connsiteY18" fmla="*/ 1569660 h 1569660"/>
              <a:gd name="connsiteX19" fmla="*/ 1980611 w 5035452"/>
              <a:gd name="connsiteY19" fmla="*/ 1569660 h 1569660"/>
              <a:gd name="connsiteX20" fmla="*/ 1521825 w 5035452"/>
              <a:gd name="connsiteY20" fmla="*/ 1569660 h 1569660"/>
              <a:gd name="connsiteX21" fmla="*/ 911976 w 5035452"/>
              <a:gd name="connsiteY21" fmla="*/ 1569660 h 1569660"/>
              <a:gd name="connsiteX22" fmla="*/ 0 w 5035452"/>
              <a:gd name="connsiteY22" fmla="*/ 1569660 h 1569660"/>
              <a:gd name="connsiteX23" fmla="*/ 0 w 5035452"/>
              <a:gd name="connsiteY23" fmla="*/ 1046440 h 1569660"/>
              <a:gd name="connsiteX24" fmla="*/ 0 w 5035452"/>
              <a:gd name="connsiteY24" fmla="*/ 491827 h 1569660"/>
              <a:gd name="connsiteX25" fmla="*/ 0 w 5035452"/>
              <a:gd name="connsiteY25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035452" h="1569660" fill="none" extrusionOk="0">
                <a:moveTo>
                  <a:pt x="0" y="0"/>
                </a:moveTo>
                <a:cubicBezTo>
                  <a:pt x="139002" y="-31772"/>
                  <a:pt x="316787" y="9342"/>
                  <a:pt x="609849" y="0"/>
                </a:cubicBezTo>
                <a:cubicBezTo>
                  <a:pt x="902911" y="-9342"/>
                  <a:pt x="848558" y="41135"/>
                  <a:pt x="1018280" y="0"/>
                </a:cubicBezTo>
                <a:cubicBezTo>
                  <a:pt x="1188002" y="-41135"/>
                  <a:pt x="1383478" y="6060"/>
                  <a:pt x="1527420" y="0"/>
                </a:cubicBezTo>
                <a:cubicBezTo>
                  <a:pt x="1671362" y="-6060"/>
                  <a:pt x="1782841" y="13803"/>
                  <a:pt x="1935852" y="0"/>
                </a:cubicBezTo>
                <a:cubicBezTo>
                  <a:pt x="2088863" y="-13803"/>
                  <a:pt x="2354969" y="69458"/>
                  <a:pt x="2545701" y="0"/>
                </a:cubicBezTo>
                <a:cubicBezTo>
                  <a:pt x="2736433" y="-69458"/>
                  <a:pt x="2762570" y="18696"/>
                  <a:pt x="2954132" y="0"/>
                </a:cubicBezTo>
                <a:cubicBezTo>
                  <a:pt x="3145694" y="-18696"/>
                  <a:pt x="3392699" y="2347"/>
                  <a:pt x="3614336" y="0"/>
                </a:cubicBezTo>
                <a:cubicBezTo>
                  <a:pt x="3835973" y="-2347"/>
                  <a:pt x="3832910" y="36957"/>
                  <a:pt x="4022767" y="0"/>
                </a:cubicBezTo>
                <a:cubicBezTo>
                  <a:pt x="4212624" y="-36957"/>
                  <a:pt x="4420639" y="44974"/>
                  <a:pt x="4531907" y="0"/>
                </a:cubicBezTo>
                <a:cubicBezTo>
                  <a:pt x="4643175" y="-44974"/>
                  <a:pt x="4856484" y="51515"/>
                  <a:pt x="5035452" y="0"/>
                </a:cubicBezTo>
                <a:cubicBezTo>
                  <a:pt x="5080668" y="231475"/>
                  <a:pt x="5006912" y="287666"/>
                  <a:pt x="5035452" y="491827"/>
                </a:cubicBezTo>
                <a:cubicBezTo>
                  <a:pt x="5063992" y="695988"/>
                  <a:pt x="5031298" y="829906"/>
                  <a:pt x="5035452" y="999350"/>
                </a:cubicBezTo>
                <a:cubicBezTo>
                  <a:pt x="5039606" y="1168794"/>
                  <a:pt x="4970676" y="1368322"/>
                  <a:pt x="5035452" y="1569660"/>
                </a:cubicBezTo>
                <a:cubicBezTo>
                  <a:pt x="4749620" y="1600934"/>
                  <a:pt x="4655524" y="1524050"/>
                  <a:pt x="4425603" y="1569660"/>
                </a:cubicBezTo>
                <a:cubicBezTo>
                  <a:pt x="4195682" y="1615270"/>
                  <a:pt x="4152816" y="1526296"/>
                  <a:pt x="3966817" y="1569660"/>
                </a:cubicBezTo>
                <a:cubicBezTo>
                  <a:pt x="3780818" y="1613024"/>
                  <a:pt x="3577064" y="1559315"/>
                  <a:pt x="3356968" y="1569660"/>
                </a:cubicBezTo>
                <a:cubicBezTo>
                  <a:pt x="3136872" y="1580005"/>
                  <a:pt x="3078227" y="1523620"/>
                  <a:pt x="2948537" y="1569660"/>
                </a:cubicBezTo>
                <a:cubicBezTo>
                  <a:pt x="2818847" y="1615700"/>
                  <a:pt x="2575355" y="1557006"/>
                  <a:pt x="2389042" y="1569660"/>
                </a:cubicBezTo>
                <a:cubicBezTo>
                  <a:pt x="2202730" y="1582314"/>
                  <a:pt x="2087907" y="1564236"/>
                  <a:pt x="1980611" y="1569660"/>
                </a:cubicBezTo>
                <a:cubicBezTo>
                  <a:pt x="1873315" y="1575084"/>
                  <a:pt x="1739816" y="1534538"/>
                  <a:pt x="1521825" y="1569660"/>
                </a:cubicBezTo>
                <a:cubicBezTo>
                  <a:pt x="1303834" y="1604782"/>
                  <a:pt x="1060943" y="1533949"/>
                  <a:pt x="911976" y="1569660"/>
                </a:cubicBezTo>
                <a:cubicBezTo>
                  <a:pt x="763009" y="1605371"/>
                  <a:pt x="304246" y="1530211"/>
                  <a:pt x="0" y="1569660"/>
                </a:cubicBezTo>
                <a:cubicBezTo>
                  <a:pt x="-58713" y="1402489"/>
                  <a:pt x="61908" y="1268571"/>
                  <a:pt x="0" y="1046440"/>
                </a:cubicBezTo>
                <a:cubicBezTo>
                  <a:pt x="-61908" y="824309"/>
                  <a:pt x="9748" y="731223"/>
                  <a:pt x="0" y="491827"/>
                </a:cubicBezTo>
                <a:cubicBezTo>
                  <a:pt x="-9748" y="252431"/>
                  <a:pt x="54383" y="161339"/>
                  <a:pt x="0" y="0"/>
                </a:cubicBezTo>
                <a:close/>
              </a:path>
              <a:path w="5035452" h="1569660" stroke="0" extrusionOk="0">
                <a:moveTo>
                  <a:pt x="0" y="0"/>
                </a:moveTo>
                <a:cubicBezTo>
                  <a:pt x="204199" y="-34724"/>
                  <a:pt x="256362" y="8109"/>
                  <a:pt x="509140" y="0"/>
                </a:cubicBezTo>
                <a:cubicBezTo>
                  <a:pt x="761918" y="-8109"/>
                  <a:pt x="898738" y="10118"/>
                  <a:pt x="1068635" y="0"/>
                </a:cubicBezTo>
                <a:cubicBezTo>
                  <a:pt x="1238532" y="-10118"/>
                  <a:pt x="1433958" y="36080"/>
                  <a:pt x="1577775" y="0"/>
                </a:cubicBezTo>
                <a:cubicBezTo>
                  <a:pt x="1721592" y="-36080"/>
                  <a:pt x="1968577" y="38908"/>
                  <a:pt x="2187624" y="0"/>
                </a:cubicBezTo>
                <a:cubicBezTo>
                  <a:pt x="2406671" y="-38908"/>
                  <a:pt x="2604399" y="17112"/>
                  <a:pt x="2797473" y="0"/>
                </a:cubicBezTo>
                <a:cubicBezTo>
                  <a:pt x="2990547" y="-17112"/>
                  <a:pt x="3106667" y="27127"/>
                  <a:pt x="3205904" y="0"/>
                </a:cubicBezTo>
                <a:cubicBezTo>
                  <a:pt x="3305141" y="-27127"/>
                  <a:pt x="3460972" y="48406"/>
                  <a:pt x="3664690" y="0"/>
                </a:cubicBezTo>
                <a:cubicBezTo>
                  <a:pt x="3868408" y="-48406"/>
                  <a:pt x="3899813" y="43060"/>
                  <a:pt x="4073121" y="0"/>
                </a:cubicBezTo>
                <a:cubicBezTo>
                  <a:pt x="4246429" y="-43060"/>
                  <a:pt x="4781765" y="88763"/>
                  <a:pt x="5035452" y="0"/>
                </a:cubicBezTo>
                <a:cubicBezTo>
                  <a:pt x="5085605" y="218536"/>
                  <a:pt x="5005735" y="334024"/>
                  <a:pt x="5035452" y="476130"/>
                </a:cubicBezTo>
                <a:cubicBezTo>
                  <a:pt x="5065169" y="618236"/>
                  <a:pt x="5022603" y="724800"/>
                  <a:pt x="5035452" y="952260"/>
                </a:cubicBezTo>
                <a:cubicBezTo>
                  <a:pt x="5048301" y="1179720"/>
                  <a:pt x="5004284" y="1399514"/>
                  <a:pt x="5035452" y="1569660"/>
                </a:cubicBezTo>
                <a:cubicBezTo>
                  <a:pt x="4901886" y="1591840"/>
                  <a:pt x="4725057" y="1561254"/>
                  <a:pt x="4576666" y="1569660"/>
                </a:cubicBezTo>
                <a:cubicBezTo>
                  <a:pt x="4428275" y="1578066"/>
                  <a:pt x="4331317" y="1562726"/>
                  <a:pt x="4117881" y="1569660"/>
                </a:cubicBezTo>
                <a:cubicBezTo>
                  <a:pt x="3904446" y="1576594"/>
                  <a:pt x="3819514" y="1549119"/>
                  <a:pt x="3608741" y="1569660"/>
                </a:cubicBezTo>
                <a:cubicBezTo>
                  <a:pt x="3397968" y="1590201"/>
                  <a:pt x="3307965" y="1552388"/>
                  <a:pt x="3099600" y="1569660"/>
                </a:cubicBezTo>
                <a:cubicBezTo>
                  <a:pt x="2891235" y="1586932"/>
                  <a:pt x="2772609" y="1512221"/>
                  <a:pt x="2489751" y="1569660"/>
                </a:cubicBezTo>
                <a:cubicBezTo>
                  <a:pt x="2206893" y="1627099"/>
                  <a:pt x="2112837" y="1547071"/>
                  <a:pt x="1829548" y="1569660"/>
                </a:cubicBezTo>
                <a:cubicBezTo>
                  <a:pt x="1546259" y="1592249"/>
                  <a:pt x="1519634" y="1527014"/>
                  <a:pt x="1421116" y="1569660"/>
                </a:cubicBezTo>
                <a:cubicBezTo>
                  <a:pt x="1322598" y="1612306"/>
                  <a:pt x="1105651" y="1539014"/>
                  <a:pt x="1012685" y="1569660"/>
                </a:cubicBezTo>
                <a:cubicBezTo>
                  <a:pt x="919719" y="1600306"/>
                  <a:pt x="215264" y="1504363"/>
                  <a:pt x="0" y="1569660"/>
                </a:cubicBezTo>
                <a:cubicBezTo>
                  <a:pt x="-17688" y="1328798"/>
                  <a:pt x="4951" y="1193005"/>
                  <a:pt x="0" y="1046440"/>
                </a:cubicBezTo>
                <a:cubicBezTo>
                  <a:pt x="-4951" y="899875"/>
                  <a:pt x="32622" y="718615"/>
                  <a:pt x="0" y="538917"/>
                </a:cubicBezTo>
                <a:cubicBezTo>
                  <a:pt x="-32622" y="359219"/>
                  <a:pt x="26469" y="172387"/>
                  <a:pt x="0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91002879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AE" sz="3200" dirty="0">
                <a:cs typeface="(AH) Manal Black" pitchFamily="2" charset="-78"/>
              </a:rPr>
              <a:t>لمعرفة أنواع الملابس التي سأرتديها، </a:t>
            </a:r>
          </a:p>
          <a:p>
            <a:pPr algn="ctr">
              <a:defRPr/>
            </a:pPr>
            <a:r>
              <a:rPr lang="ar-AE" sz="3200" dirty="0">
                <a:cs typeface="(AH) Manal Black" pitchFamily="2" charset="-78"/>
              </a:rPr>
              <a:t>ولمعرفة ما إذا كان بإمكاني اللعب في الخارج</a:t>
            </a:r>
            <a:endParaRPr lang="ar-SA" sz="3200" dirty="0">
              <a:cs typeface="(AH) Manal Black" pitchFamily="2" charset="-78"/>
            </a:endParaRPr>
          </a:p>
        </p:txBody>
      </p:sp>
      <p:pic>
        <p:nvPicPr>
          <p:cNvPr id="20" name="Picture 19" descr="A picture containing clipart&#10;&#10;Description automatically generated">
            <a:extLst>
              <a:ext uri="{FF2B5EF4-FFF2-40B4-BE49-F238E27FC236}">
                <a16:creationId xmlns:a16="http://schemas.microsoft.com/office/drawing/2014/main" id="{3A2ABFF0-E06C-43E1-816C-DAD3F124DF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4828" y="3581400"/>
            <a:ext cx="944118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2" descr="Happy boy playing football on the grass Stock Photo - Alamy">
            <a:extLst>
              <a:ext uri="{FF2B5EF4-FFF2-40B4-BE49-F238E27FC236}">
                <a16:creationId xmlns:a16="http://schemas.microsoft.com/office/drawing/2014/main" id="{D173F3BC-79D9-46B3-8AF2-A2A2A1DAC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5" y="3749694"/>
            <a:ext cx="1934354" cy="3108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64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2" descr="46.png">
            <a:hlinkClick r:id="" action="ppaction://noaction"/>
            <a:extLst>
              <a:ext uri="{FF2B5EF4-FFF2-40B4-BE49-F238E27FC236}">
                <a16:creationId xmlns:a16="http://schemas.microsoft.com/office/drawing/2014/main" id="{87D70778-329F-4240-803D-E8D3FC466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7359" r="6322" b="15840"/>
          <a:stretch>
            <a:fillRect/>
          </a:stretch>
        </p:blipFill>
        <p:spPr bwMode="auto">
          <a:xfrm>
            <a:off x="7766260" y="963213"/>
            <a:ext cx="2582278" cy="120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34">
            <a:hlinkClick r:id="" action="ppaction://noaction"/>
            <a:extLst>
              <a:ext uri="{FF2B5EF4-FFF2-40B4-BE49-F238E27FC236}">
                <a16:creationId xmlns:a16="http://schemas.microsoft.com/office/drawing/2014/main" id="{20597CF4-48FB-4901-94F5-D87E4DC1669C}"/>
              </a:ext>
            </a:extLst>
          </p:cNvPr>
          <p:cNvSpPr txBox="1"/>
          <p:nvPr/>
        </p:nvSpPr>
        <p:spPr bwMode="auto">
          <a:xfrm>
            <a:off x="7862492" y="1379910"/>
            <a:ext cx="1680021" cy="523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defTabSz="685800">
              <a:defRPr/>
            </a:pPr>
            <a:r>
              <a:rPr lang="ar-AE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rPr>
              <a:t>مهارة الاستنتاج</a:t>
            </a:r>
            <a:endParaRPr lang="ar-JO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itchFamily="82" charset="0"/>
              <a:cs typeface="Traditional Arabic" pitchFamily="2" charset="-78"/>
            </a:endParaRPr>
          </a:p>
        </p:txBody>
      </p:sp>
      <p:sp>
        <p:nvSpPr>
          <p:cNvPr id="17" name="مربع نص 5">
            <a:extLst>
              <a:ext uri="{FF2B5EF4-FFF2-40B4-BE49-F238E27FC236}">
                <a16:creationId xmlns:a16="http://schemas.microsoft.com/office/drawing/2014/main" id="{8ABFB94C-E61C-41DA-8A96-112980B19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31" y="140488"/>
            <a:ext cx="3493737" cy="4308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2857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altLang="ar-AE" sz="1600" b="1" dirty="0"/>
              <a:t>ناتج التعلم </a:t>
            </a:r>
            <a:r>
              <a:rPr lang="ar-AE" sz="1600" b="1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أن يتعرف المتعلم كيف نتنبأ بالطقس</a:t>
            </a:r>
            <a:endParaRPr lang="ar-AE" altLang="ar-AE" sz="12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CF5C9F-262C-4102-86F3-51734A24C1F3}"/>
              </a:ext>
            </a:extLst>
          </p:cNvPr>
          <p:cNvSpPr txBox="1"/>
          <p:nvPr/>
        </p:nvSpPr>
        <p:spPr>
          <a:xfrm>
            <a:off x="3141346" y="2598003"/>
            <a:ext cx="5909307" cy="830997"/>
          </a:xfrm>
          <a:custGeom>
            <a:avLst/>
            <a:gdLst>
              <a:gd name="connsiteX0" fmla="*/ 0 w 5909307"/>
              <a:gd name="connsiteY0" fmla="*/ 0 h 830997"/>
              <a:gd name="connsiteX1" fmla="*/ 709117 w 5909307"/>
              <a:gd name="connsiteY1" fmla="*/ 0 h 830997"/>
              <a:gd name="connsiteX2" fmla="*/ 1122768 w 5909307"/>
              <a:gd name="connsiteY2" fmla="*/ 0 h 830997"/>
              <a:gd name="connsiteX3" fmla="*/ 1772792 w 5909307"/>
              <a:gd name="connsiteY3" fmla="*/ 0 h 830997"/>
              <a:gd name="connsiteX4" fmla="*/ 2245537 w 5909307"/>
              <a:gd name="connsiteY4" fmla="*/ 0 h 830997"/>
              <a:gd name="connsiteX5" fmla="*/ 2954654 w 5909307"/>
              <a:gd name="connsiteY5" fmla="*/ 0 h 830997"/>
              <a:gd name="connsiteX6" fmla="*/ 3427398 w 5909307"/>
              <a:gd name="connsiteY6" fmla="*/ 0 h 830997"/>
              <a:gd name="connsiteX7" fmla="*/ 4077422 w 5909307"/>
              <a:gd name="connsiteY7" fmla="*/ 0 h 830997"/>
              <a:gd name="connsiteX8" fmla="*/ 4550166 w 5909307"/>
              <a:gd name="connsiteY8" fmla="*/ 0 h 830997"/>
              <a:gd name="connsiteX9" fmla="*/ 5082004 w 5909307"/>
              <a:gd name="connsiteY9" fmla="*/ 0 h 830997"/>
              <a:gd name="connsiteX10" fmla="*/ 5909307 w 5909307"/>
              <a:gd name="connsiteY10" fmla="*/ 0 h 830997"/>
              <a:gd name="connsiteX11" fmla="*/ 5909307 w 5909307"/>
              <a:gd name="connsiteY11" fmla="*/ 390569 h 830997"/>
              <a:gd name="connsiteX12" fmla="*/ 5909307 w 5909307"/>
              <a:gd name="connsiteY12" fmla="*/ 830997 h 830997"/>
              <a:gd name="connsiteX13" fmla="*/ 5200190 w 5909307"/>
              <a:gd name="connsiteY13" fmla="*/ 830997 h 830997"/>
              <a:gd name="connsiteX14" fmla="*/ 4668353 w 5909307"/>
              <a:gd name="connsiteY14" fmla="*/ 830997 h 830997"/>
              <a:gd name="connsiteX15" fmla="*/ 4195608 w 5909307"/>
              <a:gd name="connsiteY15" fmla="*/ 830997 h 830997"/>
              <a:gd name="connsiteX16" fmla="*/ 3486491 w 5909307"/>
              <a:gd name="connsiteY16" fmla="*/ 830997 h 830997"/>
              <a:gd name="connsiteX17" fmla="*/ 2836467 w 5909307"/>
              <a:gd name="connsiteY17" fmla="*/ 830997 h 830997"/>
              <a:gd name="connsiteX18" fmla="*/ 2127351 w 5909307"/>
              <a:gd name="connsiteY18" fmla="*/ 830997 h 830997"/>
              <a:gd name="connsiteX19" fmla="*/ 1477327 w 5909307"/>
              <a:gd name="connsiteY19" fmla="*/ 830997 h 830997"/>
              <a:gd name="connsiteX20" fmla="*/ 1004582 w 5909307"/>
              <a:gd name="connsiteY20" fmla="*/ 830997 h 830997"/>
              <a:gd name="connsiteX21" fmla="*/ 0 w 5909307"/>
              <a:gd name="connsiteY21" fmla="*/ 830997 h 830997"/>
              <a:gd name="connsiteX22" fmla="*/ 0 w 5909307"/>
              <a:gd name="connsiteY22" fmla="*/ 415499 h 830997"/>
              <a:gd name="connsiteX23" fmla="*/ 0 w 5909307"/>
              <a:gd name="connsiteY23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909307" h="830997" fill="none" extrusionOk="0">
                <a:moveTo>
                  <a:pt x="0" y="0"/>
                </a:moveTo>
                <a:cubicBezTo>
                  <a:pt x="283819" y="-28570"/>
                  <a:pt x="355846" y="62222"/>
                  <a:pt x="709117" y="0"/>
                </a:cubicBezTo>
                <a:cubicBezTo>
                  <a:pt x="1062388" y="-62222"/>
                  <a:pt x="998001" y="39587"/>
                  <a:pt x="1122768" y="0"/>
                </a:cubicBezTo>
                <a:cubicBezTo>
                  <a:pt x="1247535" y="-39587"/>
                  <a:pt x="1635934" y="5127"/>
                  <a:pt x="1772792" y="0"/>
                </a:cubicBezTo>
                <a:cubicBezTo>
                  <a:pt x="1909650" y="-5127"/>
                  <a:pt x="2095280" y="50830"/>
                  <a:pt x="2245537" y="0"/>
                </a:cubicBezTo>
                <a:cubicBezTo>
                  <a:pt x="2395795" y="-50830"/>
                  <a:pt x="2661254" y="64061"/>
                  <a:pt x="2954654" y="0"/>
                </a:cubicBezTo>
                <a:cubicBezTo>
                  <a:pt x="3248054" y="-64061"/>
                  <a:pt x="3310378" y="9282"/>
                  <a:pt x="3427398" y="0"/>
                </a:cubicBezTo>
                <a:cubicBezTo>
                  <a:pt x="3544418" y="-9282"/>
                  <a:pt x="3940572" y="19593"/>
                  <a:pt x="4077422" y="0"/>
                </a:cubicBezTo>
                <a:cubicBezTo>
                  <a:pt x="4214272" y="-19593"/>
                  <a:pt x="4324244" y="56533"/>
                  <a:pt x="4550166" y="0"/>
                </a:cubicBezTo>
                <a:cubicBezTo>
                  <a:pt x="4776088" y="-56533"/>
                  <a:pt x="4932125" y="38976"/>
                  <a:pt x="5082004" y="0"/>
                </a:cubicBezTo>
                <a:cubicBezTo>
                  <a:pt x="5231883" y="-38976"/>
                  <a:pt x="5615166" y="81792"/>
                  <a:pt x="5909307" y="0"/>
                </a:cubicBezTo>
                <a:cubicBezTo>
                  <a:pt x="5926991" y="107805"/>
                  <a:pt x="5875429" y="295877"/>
                  <a:pt x="5909307" y="390569"/>
                </a:cubicBezTo>
                <a:cubicBezTo>
                  <a:pt x="5943185" y="485261"/>
                  <a:pt x="5856468" y="669408"/>
                  <a:pt x="5909307" y="830997"/>
                </a:cubicBezTo>
                <a:cubicBezTo>
                  <a:pt x="5649705" y="867197"/>
                  <a:pt x="5543994" y="788898"/>
                  <a:pt x="5200190" y="830997"/>
                </a:cubicBezTo>
                <a:cubicBezTo>
                  <a:pt x="4856386" y="873096"/>
                  <a:pt x="4835206" y="811169"/>
                  <a:pt x="4668353" y="830997"/>
                </a:cubicBezTo>
                <a:cubicBezTo>
                  <a:pt x="4501500" y="850825"/>
                  <a:pt x="4329144" y="775605"/>
                  <a:pt x="4195608" y="830997"/>
                </a:cubicBezTo>
                <a:cubicBezTo>
                  <a:pt x="4062072" y="886389"/>
                  <a:pt x="3743584" y="783600"/>
                  <a:pt x="3486491" y="830997"/>
                </a:cubicBezTo>
                <a:cubicBezTo>
                  <a:pt x="3229398" y="878394"/>
                  <a:pt x="3144308" y="782249"/>
                  <a:pt x="2836467" y="830997"/>
                </a:cubicBezTo>
                <a:cubicBezTo>
                  <a:pt x="2528626" y="879745"/>
                  <a:pt x="2337656" y="760512"/>
                  <a:pt x="2127351" y="830997"/>
                </a:cubicBezTo>
                <a:cubicBezTo>
                  <a:pt x="1917046" y="901482"/>
                  <a:pt x="1715919" y="763589"/>
                  <a:pt x="1477327" y="830997"/>
                </a:cubicBezTo>
                <a:cubicBezTo>
                  <a:pt x="1238735" y="898405"/>
                  <a:pt x="1223205" y="813104"/>
                  <a:pt x="1004582" y="830997"/>
                </a:cubicBezTo>
                <a:cubicBezTo>
                  <a:pt x="785960" y="848890"/>
                  <a:pt x="351508" y="805711"/>
                  <a:pt x="0" y="830997"/>
                </a:cubicBezTo>
                <a:cubicBezTo>
                  <a:pt x="-28827" y="650497"/>
                  <a:pt x="21389" y="601861"/>
                  <a:pt x="0" y="415499"/>
                </a:cubicBezTo>
                <a:cubicBezTo>
                  <a:pt x="-21389" y="229137"/>
                  <a:pt x="30609" y="103966"/>
                  <a:pt x="0" y="0"/>
                </a:cubicBezTo>
                <a:close/>
              </a:path>
              <a:path w="5909307" h="830997" stroke="0" extrusionOk="0">
                <a:moveTo>
                  <a:pt x="0" y="0"/>
                </a:moveTo>
                <a:cubicBezTo>
                  <a:pt x="143800" y="-39404"/>
                  <a:pt x="267483" y="15268"/>
                  <a:pt x="413651" y="0"/>
                </a:cubicBezTo>
                <a:cubicBezTo>
                  <a:pt x="559819" y="-15268"/>
                  <a:pt x="844126" y="53729"/>
                  <a:pt x="1063675" y="0"/>
                </a:cubicBezTo>
                <a:cubicBezTo>
                  <a:pt x="1283224" y="-53729"/>
                  <a:pt x="1340995" y="933"/>
                  <a:pt x="1477327" y="0"/>
                </a:cubicBezTo>
                <a:cubicBezTo>
                  <a:pt x="1613659" y="-933"/>
                  <a:pt x="1988773" y="35600"/>
                  <a:pt x="2127351" y="0"/>
                </a:cubicBezTo>
                <a:cubicBezTo>
                  <a:pt x="2265929" y="-35600"/>
                  <a:pt x="2445123" y="30813"/>
                  <a:pt x="2541002" y="0"/>
                </a:cubicBezTo>
                <a:cubicBezTo>
                  <a:pt x="2636881" y="-30813"/>
                  <a:pt x="2978606" y="2119"/>
                  <a:pt x="3250119" y="0"/>
                </a:cubicBezTo>
                <a:cubicBezTo>
                  <a:pt x="3521632" y="-2119"/>
                  <a:pt x="3723720" y="16445"/>
                  <a:pt x="3900143" y="0"/>
                </a:cubicBezTo>
                <a:cubicBezTo>
                  <a:pt x="4076566" y="-16445"/>
                  <a:pt x="4146901" y="15517"/>
                  <a:pt x="4313794" y="0"/>
                </a:cubicBezTo>
                <a:cubicBezTo>
                  <a:pt x="4480687" y="-15517"/>
                  <a:pt x="4683478" y="61047"/>
                  <a:pt x="4845632" y="0"/>
                </a:cubicBezTo>
                <a:cubicBezTo>
                  <a:pt x="5007786" y="-61047"/>
                  <a:pt x="5508024" y="92578"/>
                  <a:pt x="5909307" y="0"/>
                </a:cubicBezTo>
                <a:cubicBezTo>
                  <a:pt x="5958335" y="177711"/>
                  <a:pt x="5903998" y="275694"/>
                  <a:pt x="5909307" y="423808"/>
                </a:cubicBezTo>
                <a:cubicBezTo>
                  <a:pt x="5914616" y="571922"/>
                  <a:pt x="5869189" y="709738"/>
                  <a:pt x="5909307" y="830997"/>
                </a:cubicBezTo>
                <a:cubicBezTo>
                  <a:pt x="5667137" y="864676"/>
                  <a:pt x="5437259" y="821108"/>
                  <a:pt x="5318376" y="830997"/>
                </a:cubicBezTo>
                <a:cubicBezTo>
                  <a:pt x="5199493" y="840886"/>
                  <a:pt x="4931422" y="825831"/>
                  <a:pt x="4786539" y="830997"/>
                </a:cubicBezTo>
                <a:cubicBezTo>
                  <a:pt x="4641656" y="836163"/>
                  <a:pt x="4504857" y="775264"/>
                  <a:pt x="4313794" y="830997"/>
                </a:cubicBezTo>
                <a:cubicBezTo>
                  <a:pt x="4122731" y="886730"/>
                  <a:pt x="3837018" y="763652"/>
                  <a:pt x="3604677" y="830997"/>
                </a:cubicBezTo>
                <a:cubicBezTo>
                  <a:pt x="3372336" y="898342"/>
                  <a:pt x="3095320" y="800367"/>
                  <a:pt x="2954654" y="830997"/>
                </a:cubicBezTo>
                <a:cubicBezTo>
                  <a:pt x="2813988" y="861627"/>
                  <a:pt x="2551294" y="809953"/>
                  <a:pt x="2245537" y="830997"/>
                </a:cubicBezTo>
                <a:cubicBezTo>
                  <a:pt x="1939780" y="852041"/>
                  <a:pt x="1949763" y="794767"/>
                  <a:pt x="1772792" y="830997"/>
                </a:cubicBezTo>
                <a:cubicBezTo>
                  <a:pt x="1595822" y="867227"/>
                  <a:pt x="1487327" y="791314"/>
                  <a:pt x="1359141" y="830997"/>
                </a:cubicBezTo>
                <a:cubicBezTo>
                  <a:pt x="1230955" y="870680"/>
                  <a:pt x="1073334" y="805769"/>
                  <a:pt x="886396" y="830997"/>
                </a:cubicBezTo>
                <a:cubicBezTo>
                  <a:pt x="699458" y="856225"/>
                  <a:pt x="399498" y="815883"/>
                  <a:pt x="0" y="830997"/>
                </a:cubicBezTo>
                <a:cubicBezTo>
                  <a:pt x="-4353" y="646525"/>
                  <a:pt x="82" y="577059"/>
                  <a:pt x="0" y="440428"/>
                </a:cubicBezTo>
                <a:cubicBezTo>
                  <a:pt x="-82" y="303797"/>
                  <a:pt x="2363" y="106138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587895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AE" sz="4800" dirty="0">
                <a:solidFill>
                  <a:srgbClr val="FF0000"/>
                </a:solidFill>
                <a:cs typeface="(AH) Manal Black" pitchFamily="2" charset="-78"/>
              </a:rPr>
              <a:t>كيف نعرف حالة الطقس غدا؟</a:t>
            </a:r>
            <a:endParaRPr lang="ar-SA" sz="4800" dirty="0">
              <a:solidFill>
                <a:prstClr val="black"/>
              </a:solidFill>
              <a:cs typeface="(AH) Manal Black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2D7B5D-A00C-410A-A27D-767CD291A3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942" y="3589210"/>
            <a:ext cx="2737060" cy="2040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7" descr="Graphical user interface&#10;&#10;Description automatically generated">
            <a:extLst>
              <a:ext uri="{FF2B5EF4-FFF2-40B4-BE49-F238E27FC236}">
                <a16:creationId xmlns:a16="http://schemas.microsoft.com/office/drawing/2014/main" id="{D2C0439F-8CDF-41FC-9857-62E0AE51DE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399" y="3666849"/>
            <a:ext cx="3387587" cy="1811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Picture 21" descr="A picture containing text, newspaper, screenshot&#10;&#10;Description automatically generated">
            <a:extLst>
              <a:ext uri="{FF2B5EF4-FFF2-40B4-BE49-F238E27FC236}">
                <a16:creationId xmlns:a16="http://schemas.microsoft.com/office/drawing/2014/main" id="{8236FAD8-091A-411A-B342-F5B32FC43B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638" y="3666849"/>
            <a:ext cx="2183744" cy="1962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F9AE7120-9F51-47EE-B87A-6C6D944530A4}"/>
              </a:ext>
            </a:extLst>
          </p:cNvPr>
          <p:cNvSpPr txBox="1"/>
          <p:nvPr/>
        </p:nvSpPr>
        <p:spPr>
          <a:xfrm>
            <a:off x="5181600" y="5867401"/>
            <a:ext cx="2183744" cy="830997"/>
          </a:xfrm>
          <a:custGeom>
            <a:avLst/>
            <a:gdLst>
              <a:gd name="connsiteX0" fmla="*/ 0 w 2183744"/>
              <a:gd name="connsiteY0" fmla="*/ 0 h 830997"/>
              <a:gd name="connsiteX1" fmla="*/ 545936 w 2183744"/>
              <a:gd name="connsiteY1" fmla="*/ 0 h 830997"/>
              <a:gd name="connsiteX2" fmla="*/ 1135547 w 2183744"/>
              <a:gd name="connsiteY2" fmla="*/ 0 h 830997"/>
              <a:gd name="connsiteX3" fmla="*/ 1659645 w 2183744"/>
              <a:gd name="connsiteY3" fmla="*/ 0 h 830997"/>
              <a:gd name="connsiteX4" fmla="*/ 2183744 w 2183744"/>
              <a:gd name="connsiteY4" fmla="*/ 0 h 830997"/>
              <a:gd name="connsiteX5" fmla="*/ 2183744 w 2183744"/>
              <a:gd name="connsiteY5" fmla="*/ 423808 h 830997"/>
              <a:gd name="connsiteX6" fmla="*/ 2183744 w 2183744"/>
              <a:gd name="connsiteY6" fmla="*/ 830997 h 830997"/>
              <a:gd name="connsiteX7" fmla="*/ 1681483 w 2183744"/>
              <a:gd name="connsiteY7" fmla="*/ 830997 h 830997"/>
              <a:gd name="connsiteX8" fmla="*/ 1135547 w 2183744"/>
              <a:gd name="connsiteY8" fmla="*/ 830997 h 830997"/>
              <a:gd name="connsiteX9" fmla="*/ 545936 w 2183744"/>
              <a:gd name="connsiteY9" fmla="*/ 830997 h 830997"/>
              <a:gd name="connsiteX10" fmla="*/ 0 w 2183744"/>
              <a:gd name="connsiteY10" fmla="*/ 830997 h 830997"/>
              <a:gd name="connsiteX11" fmla="*/ 0 w 2183744"/>
              <a:gd name="connsiteY11" fmla="*/ 398879 h 830997"/>
              <a:gd name="connsiteX12" fmla="*/ 0 w 2183744"/>
              <a:gd name="connsiteY12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83744" h="830997" fill="none" extrusionOk="0">
                <a:moveTo>
                  <a:pt x="0" y="0"/>
                </a:moveTo>
                <a:cubicBezTo>
                  <a:pt x="268114" y="-9732"/>
                  <a:pt x="344114" y="41974"/>
                  <a:pt x="545936" y="0"/>
                </a:cubicBezTo>
                <a:cubicBezTo>
                  <a:pt x="747758" y="-41974"/>
                  <a:pt x="984148" y="42362"/>
                  <a:pt x="1135547" y="0"/>
                </a:cubicBezTo>
                <a:cubicBezTo>
                  <a:pt x="1286946" y="-42362"/>
                  <a:pt x="1540131" y="22494"/>
                  <a:pt x="1659645" y="0"/>
                </a:cubicBezTo>
                <a:cubicBezTo>
                  <a:pt x="1779159" y="-22494"/>
                  <a:pt x="2058458" y="13801"/>
                  <a:pt x="2183744" y="0"/>
                </a:cubicBezTo>
                <a:cubicBezTo>
                  <a:pt x="2220642" y="124829"/>
                  <a:pt x="2174830" y="302325"/>
                  <a:pt x="2183744" y="423808"/>
                </a:cubicBezTo>
                <a:cubicBezTo>
                  <a:pt x="2192658" y="545291"/>
                  <a:pt x="2157511" y="724368"/>
                  <a:pt x="2183744" y="830997"/>
                </a:cubicBezTo>
                <a:cubicBezTo>
                  <a:pt x="1938353" y="868948"/>
                  <a:pt x="1881096" y="772287"/>
                  <a:pt x="1681483" y="830997"/>
                </a:cubicBezTo>
                <a:cubicBezTo>
                  <a:pt x="1481870" y="889707"/>
                  <a:pt x="1363358" y="829496"/>
                  <a:pt x="1135547" y="830997"/>
                </a:cubicBezTo>
                <a:cubicBezTo>
                  <a:pt x="907736" y="832498"/>
                  <a:pt x="719340" y="794361"/>
                  <a:pt x="545936" y="830997"/>
                </a:cubicBezTo>
                <a:cubicBezTo>
                  <a:pt x="372532" y="867633"/>
                  <a:pt x="162636" y="787602"/>
                  <a:pt x="0" y="830997"/>
                </a:cubicBezTo>
                <a:cubicBezTo>
                  <a:pt x="-37707" y="629414"/>
                  <a:pt x="20176" y="579453"/>
                  <a:pt x="0" y="398879"/>
                </a:cubicBezTo>
                <a:cubicBezTo>
                  <a:pt x="-20176" y="218305"/>
                  <a:pt x="20470" y="149579"/>
                  <a:pt x="0" y="0"/>
                </a:cubicBezTo>
                <a:close/>
              </a:path>
              <a:path w="2183744" h="830997" stroke="0" extrusionOk="0">
                <a:moveTo>
                  <a:pt x="0" y="0"/>
                </a:moveTo>
                <a:cubicBezTo>
                  <a:pt x="104100" y="-7007"/>
                  <a:pt x="365491" y="54125"/>
                  <a:pt x="480424" y="0"/>
                </a:cubicBezTo>
                <a:cubicBezTo>
                  <a:pt x="595357" y="-54125"/>
                  <a:pt x="888896" y="11607"/>
                  <a:pt x="1048197" y="0"/>
                </a:cubicBezTo>
                <a:cubicBezTo>
                  <a:pt x="1207498" y="-11607"/>
                  <a:pt x="1421816" y="14322"/>
                  <a:pt x="1528621" y="0"/>
                </a:cubicBezTo>
                <a:cubicBezTo>
                  <a:pt x="1635426" y="-14322"/>
                  <a:pt x="1957627" y="35143"/>
                  <a:pt x="2183744" y="0"/>
                </a:cubicBezTo>
                <a:cubicBezTo>
                  <a:pt x="2225690" y="147431"/>
                  <a:pt x="2144475" y="242865"/>
                  <a:pt x="2183744" y="390569"/>
                </a:cubicBezTo>
                <a:cubicBezTo>
                  <a:pt x="2223013" y="538273"/>
                  <a:pt x="2136891" y="659809"/>
                  <a:pt x="2183744" y="830997"/>
                </a:cubicBezTo>
                <a:cubicBezTo>
                  <a:pt x="2036064" y="835894"/>
                  <a:pt x="1819416" y="780917"/>
                  <a:pt x="1659645" y="830997"/>
                </a:cubicBezTo>
                <a:cubicBezTo>
                  <a:pt x="1499874" y="881077"/>
                  <a:pt x="1257832" y="790779"/>
                  <a:pt x="1113709" y="830997"/>
                </a:cubicBezTo>
                <a:cubicBezTo>
                  <a:pt x="969586" y="871215"/>
                  <a:pt x="734646" y="797158"/>
                  <a:pt x="524099" y="830997"/>
                </a:cubicBezTo>
                <a:cubicBezTo>
                  <a:pt x="313552" y="864836"/>
                  <a:pt x="156943" y="788278"/>
                  <a:pt x="0" y="830997"/>
                </a:cubicBezTo>
                <a:cubicBezTo>
                  <a:pt x="-13385" y="718982"/>
                  <a:pt x="8098" y="561522"/>
                  <a:pt x="0" y="440428"/>
                </a:cubicBezTo>
                <a:cubicBezTo>
                  <a:pt x="-8098" y="319334"/>
                  <a:pt x="50450" y="215142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587895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AE" sz="4800" dirty="0">
                <a:solidFill>
                  <a:srgbClr val="FF0000"/>
                </a:solidFill>
                <a:cs typeface="(AH) Manal Black" pitchFamily="2" charset="-78"/>
              </a:rPr>
              <a:t>التلفاز</a:t>
            </a:r>
            <a:endParaRPr lang="ar-SA" sz="4800" dirty="0">
              <a:solidFill>
                <a:prstClr val="black"/>
              </a:solidFill>
              <a:cs typeface="(AH) Manal Black" pitchFamily="2" charset="-7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F53E2A-6DB6-415E-A12F-82CE2AC88804}"/>
              </a:ext>
            </a:extLst>
          </p:cNvPr>
          <p:cNvSpPr txBox="1"/>
          <p:nvPr/>
        </p:nvSpPr>
        <p:spPr>
          <a:xfrm>
            <a:off x="9136321" y="5867401"/>
            <a:ext cx="2183744" cy="830997"/>
          </a:xfrm>
          <a:custGeom>
            <a:avLst/>
            <a:gdLst>
              <a:gd name="connsiteX0" fmla="*/ 0 w 2183744"/>
              <a:gd name="connsiteY0" fmla="*/ 0 h 830997"/>
              <a:gd name="connsiteX1" fmla="*/ 545936 w 2183744"/>
              <a:gd name="connsiteY1" fmla="*/ 0 h 830997"/>
              <a:gd name="connsiteX2" fmla="*/ 1135547 w 2183744"/>
              <a:gd name="connsiteY2" fmla="*/ 0 h 830997"/>
              <a:gd name="connsiteX3" fmla="*/ 1659645 w 2183744"/>
              <a:gd name="connsiteY3" fmla="*/ 0 h 830997"/>
              <a:gd name="connsiteX4" fmla="*/ 2183744 w 2183744"/>
              <a:gd name="connsiteY4" fmla="*/ 0 h 830997"/>
              <a:gd name="connsiteX5" fmla="*/ 2183744 w 2183744"/>
              <a:gd name="connsiteY5" fmla="*/ 423808 h 830997"/>
              <a:gd name="connsiteX6" fmla="*/ 2183744 w 2183744"/>
              <a:gd name="connsiteY6" fmla="*/ 830997 h 830997"/>
              <a:gd name="connsiteX7" fmla="*/ 1681483 w 2183744"/>
              <a:gd name="connsiteY7" fmla="*/ 830997 h 830997"/>
              <a:gd name="connsiteX8" fmla="*/ 1135547 w 2183744"/>
              <a:gd name="connsiteY8" fmla="*/ 830997 h 830997"/>
              <a:gd name="connsiteX9" fmla="*/ 545936 w 2183744"/>
              <a:gd name="connsiteY9" fmla="*/ 830997 h 830997"/>
              <a:gd name="connsiteX10" fmla="*/ 0 w 2183744"/>
              <a:gd name="connsiteY10" fmla="*/ 830997 h 830997"/>
              <a:gd name="connsiteX11" fmla="*/ 0 w 2183744"/>
              <a:gd name="connsiteY11" fmla="*/ 398879 h 830997"/>
              <a:gd name="connsiteX12" fmla="*/ 0 w 2183744"/>
              <a:gd name="connsiteY12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83744" h="830997" fill="none" extrusionOk="0">
                <a:moveTo>
                  <a:pt x="0" y="0"/>
                </a:moveTo>
                <a:cubicBezTo>
                  <a:pt x="268114" y="-9732"/>
                  <a:pt x="344114" y="41974"/>
                  <a:pt x="545936" y="0"/>
                </a:cubicBezTo>
                <a:cubicBezTo>
                  <a:pt x="747758" y="-41974"/>
                  <a:pt x="984148" y="42362"/>
                  <a:pt x="1135547" y="0"/>
                </a:cubicBezTo>
                <a:cubicBezTo>
                  <a:pt x="1286946" y="-42362"/>
                  <a:pt x="1540131" y="22494"/>
                  <a:pt x="1659645" y="0"/>
                </a:cubicBezTo>
                <a:cubicBezTo>
                  <a:pt x="1779159" y="-22494"/>
                  <a:pt x="2058458" y="13801"/>
                  <a:pt x="2183744" y="0"/>
                </a:cubicBezTo>
                <a:cubicBezTo>
                  <a:pt x="2220642" y="124829"/>
                  <a:pt x="2174830" y="302325"/>
                  <a:pt x="2183744" y="423808"/>
                </a:cubicBezTo>
                <a:cubicBezTo>
                  <a:pt x="2192658" y="545291"/>
                  <a:pt x="2157511" y="724368"/>
                  <a:pt x="2183744" y="830997"/>
                </a:cubicBezTo>
                <a:cubicBezTo>
                  <a:pt x="1938353" y="868948"/>
                  <a:pt x="1881096" y="772287"/>
                  <a:pt x="1681483" y="830997"/>
                </a:cubicBezTo>
                <a:cubicBezTo>
                  <a:pt x="1481870" y="889707"/>
                  <a:pt x="1363358" y="829496"/>
                  <a:pt x="1135547" y="830997"/>
                </a:cubicBezTo>
                <a:cubicBezTo>
                  <a:pt x="907736" y="832498"/>
                  <a:pt x="719340" y="794361"/>
                  <a:pt x="545936" y="830997"/>
                </a:cubicBezTo>
                <a:cubicBezTo>
                  <a:pt x="372532" y="867633"/>
                  <a:pt x="162636" y="787602"/>
                  <a:pt x="0" y="830997"/>
                </a:cubicBezTo>
                <a:cubicBezTo>
                  <a:pt x="-37707" y="629414"/>
                  <a:pt x="20176" y="579453"/>
                  <a:pt x="0" y="398879"/>
                </a:cubicBezTo>
                <a:cubicBezTo>
                  <a:pt x="-20176" y="218305"/>
                  <a:pt x="20470" y="149579"/>
                  <a:pt x="0" y="0"/>
                </a:cubicBezTo>
                <a:close/>
              </a:path>
              <a:path w="2183744" h="830997" stroke="0" extrusionOk="0">
                <a:moveTo>
                  <a:pt x="0" y="0"/>
                </a:moveTo>
                <a:cubicBezTo>
                  <a:pt x="104100" y="-7007"/>
                  <a:pt x="365491" y="54125"/>
                  <a:pt x="480424" y="0"/>
                </a:cubicBezTo>
                <a:cubicBezTo>
                  <a:pt x="595357" y="-54125"/>
                  <a:pt x="888896" y="11607"/>
                  <a:pt x="1048197" y="0"/>
                </a:cubicBezTo>
                <a:cubicBezTo>
                  <a:pt x="1207498" y="-11607"/>
                  <a:pt x="1421816" y="14322"/>
                  <a:pt x="1528621" y="0"/>
                </a:cubicBezTo>
                <a:cubicBezTo>
                  <a:pt x="1635426" y="-14322"/>
                  <a:pt x="1957627" y="35143"/>
                  <a:pt x="2183744" y="0"/>
                </a:cubicBezTo>
                <a:cubicBezTo>
                  <a:pt x="2225690" y="147431"/>
                  <a:pt x="2144475" y="242865"/>
                  <a:pt x="2183744" y="390569"/>
                </a:cubicBezTo>
                <a:cubicBezTo>
                  <a:pt x="2223013" y="538273"/>
                  <a:pt x="2136891" y="659809"/>
                  <a:pt x="2183744" y="830997"/>
                </a:cubicBezTo>
                <a:cubicBezTo>
                  <a:pt x="2036064" y="835894"/>
                  <a:pt x="1819416" y="780917"/>
                  <a:pt x="1659645" y="830997"/>
                </a:cubicBezTo>
                <a:cubicBezTo>
                  <a:pt x="1499874" y="881077"/>
                  <a:pt x="1257832" y="790779"/>
                  <a:pt x="1113709" y="830997"/>
                </a:cubicBezTo>
                <a:cubicBezTo>
                  <a:pt x="969586" y="871215"/>
                  <a:pt x="734646" y="797158"/>
                  <a:pt x="524099" y="830997"/>
                </a:cubicBezTo>
                <a:cubicBezTo>
                  <a:pt x="313552" y="864836"/>
                  <a:pt x="156943" y="788278"/>
                  <a:pt x="0" y="830997"/>
                </a:cubicBezTo>
                <a:cubicBezTo>
                  <a:pt x="-13385" y="718982"/>
                  <a:pt x="8098" y="561522"/>
                  <a:pt x="0" y="440428"/>
                </a:cubicBezTo>
                <a:cubicBezTo>
                  <a:pt x="-8098" y="319334"/>
                  <a:pt x="50450" y="215142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587895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AE" sz="4800" dirty="0">
                <a:solidFill>
                  <a:srgbClr val="FF0000"/>
                </a:solidFill>
                <a:cs typeface="(AH) Manal Black" pitchFamily="2" charset="-78"/>
              </a:rPr>
              <a:t>الراديو</a:t>
            </a:r>
            <a:endParaRPr lang="ar-SA" sz="4800" dirty="0">
              <a:solidFill>
                <a:prstClr val="black"/>
              </a:solidFill>
              <a:cs typeface="(AH) Manal Black" pitchFamily="2" charset="-7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67EE3EA-5D84-404D-9FE6-120A9B5ED170}"/>
              </a:ext>
            </a:extLst>
          </p:cNvPr>
          <p:cNvSpPr txBox="1"/>
          <p:nvPr/>
        </p:nvSpPr>
        <p:spPr>
          <a:xfrm>
            <a:off x="1491343" y="5867399"/>
            <a:ext cx="2183744" cy="830997"/>
          </a:xfrm>
          <a:custGeom>
            <a:avLst/>
            <a:gdLst>
              <a:gd name="connsiteX0" fmla="*/ 0 w 2183744"/>
              <a:gd name="connsiteY0" fmla="*/ 0 h 830997"/>
              <a:gd name="connsiteX1" fmla="*/ 545936 w 2183744"/>
              <a:gd name="connsiteY1" fmla="*/ 0 h 830997"/>
              <a:gd name="connsiteX2" fmla="*/ 1135547 w 2183744"/>
              <a:gd name="connsiteY2" fmla="*/ 0 h 830997"/>
              <a:gd name="connsiteX3" fmla="*/ 1659645 w 2183744"/>
              <a:gd name="connsiteY3" fmla="*/ 0 h 830997"/>
              <a:gd name="connsiteX4" fmla="*/ 2183744 w 2183744"/>
              <a:gd name="connsiteY4" fmla="*/ 0 h 830997"/>
              <a:gd name="connsiteX5" fmla="*/ 2183744 w 2183744"/>
              <a:gd name="connsiteY5" fmla="*/ 423808 h 830997"/>
              <a:gd name="connsiteX6" fmla="*/ 2183744 w 2183744"/>
              <a:gd name="connsiteY6" fmla="*/ 830997 h 830997"/>
              <a:gd name="connsiteX7" fmla="*/ 1681483 w 2183744"/>
              <a:gd name="connsiteY7" fmla="*/ 830997 h 830997"/>
              <a:gd name="connsiteX8" fmla="*/ 1135547 w 2183744"/>
              <a:gd name="connsiteY8" fmla="*/ 830997 h 830997"/>
              <a:gd name="connsiteX9" fmla="*/ 545936 w 2183744"/>
              <a:gd name="connsiteY9" fmla="*/ 830997 h 830997"/>
              <a:gd name="connsiteX10" fmla="*/ 0 w 2183744"/>
              <a:gd name="connsiteY10" fmla="*/ 830997 h 830997"/>
              <a:gd name="connsiteX11" fmla="*/ 0 w 2183744"/>
              <a:gd name="connsiteY11" fmla="*/ 398879 h 830997"/>
              <a:gd name="connsiteX12" fmla="*/ 0 w 2183744"/>
              <a:gd name="connsiteY12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83744" h="830997" fill="none" extrusionOk="0">
                <a:moveTo>
                  <a:pt x="0" y="0"/>
                </a:moveTo>
                <a:cubicBezTo>
                  <a:pt x="268114" y="-9732"/>
                  <a:pt x="344114" y="41974"/>
                  <a:pt x="545936" y="0"/>
                </a:cubicBezTo>
                <a:cubicBezTo>
                  <a:pt x="747758" y="-41974"/>
                  <a:pt x="984148" y="42362"/>
                  <a:pt x="1135547" y="0"/>
                </a:cubicBezTo>
                <a:cubicBezTo>
                  <a:pt x="1286946" y="-42362"/>
                  <a:pt x="1540131" y="22494"/>
                  <a:pt x="1659645" y="0"/>
                </a:cubicBezTo>
                <a:cubicBezTo>
                  <a:pt x="1779159" y="-22494"/>
                  <a:pt x="2058458" y="13801"/>
                  <a:pt x="2183744" y="0"/>
                </a:cubicBezTo>
                <a:cubicBezTo>
                  <a:pt x="2220642" y="124829"/>
                  <a:pt x="2174830" y="302325"/>
                  <a:pt x="2183744" y="423808"/>
                </a:cubicBezTo>
                <a:cubicBezTo>
                  <a:pt x="2192658" y="545291"/>
                  <a:pt x="2157511" y="724368"/>
                  <a:pt x="2183744" y="830997"/>
                </a:cubicBezTo>
                <a:cubicBezTo>
                  <a:pt x="1938353" y="868948"/>
                  <a:pt x="1881096" y="772287"/>
                  <a:pt x="1681483" y="830997"/>
                </a:cubicBezTo>
                <a:cubicBezTo>
                  <a:pt x="1481870" y="889707"/>
                  <a:pt x="1363358" y="829496"/>
                  <a:pt x="1135547" y="830997"/>
                </a:cubicBezTo>
                <a:cubicBezTo>
                  <a:pt x="907736" y="832498"/>
                  <a:pt x="719340" y="794361"/>
                  <a:pt x="545936" y="830997"/>
                </a:cubicBezTo>
                <a:cubicBezTo>
                  <a:pt x="372532" y="867633"/>
                  <a:pt x="162636" y="787602"/>
                  <a:pt x="0" y="830997"/>
                </a:cubicBezTo>
                <a:cubicBezTo>
                  <a:pt x="-37707" y="629414"/>
                  <a:pt x="20176" y="579453"/>
                  <a:pt x="0" y="398879"/>
                </a:cubicBezTo>
                <a:cubicBezTo>
                  <a:pt x="-20176" y="218305"/>
                  <a:pt x="20470" y="149579"/>
                  <a:pt x="0" y="0"/>
                </a:cubicBezTo>
                <a:close/>
              </a:path>
              <a:path w="2183744" h="830997" stroke="0" extrusionOk="0">
                <a:moveTo>
                  <a:pt x="0" y="0"/>
                </a:moveTo>
                <a:cubicBezTo>
                  <a:pt x="104100" y="-7007"/>
                  <a:pt x="365491" y="54125"/>
                  <a:pt x="480424" y="0"/>
                </a:cubicBezTo>
                <a:cubicBezTo>
                  <a:pt x="595357" y="-54125"/>
                  <a:pt x="888896" y="11607"/>
                  <a:pt x="1048197" y="0"/>
                </a:cubicBezTo>
                <a:cubicBezTo>
                  <a:pt x="1207498" y="-11607"/>
                  <a:pt x="1421816" y="14322"/>
                  <a:pt x="1528621" y="0"/>
                </a:cubicBezTo>
                <a:cubicBezTo>
                  <a:pt x="1635426" y="-14322"/>
                  <a:pt x="1957627" y="35143"/>
                  <a:pt x="2183744" y="0"/>
                </a:cubicBezTo>
                <a:cubicBezTo>
                  <a:pt x="2225690" y="147431"/>
                  <a:pt x="2144475" y="242865"/>
                  <a:pt x="2183744" y="390569"/>
                </a:cubicBezTo>
                <a:cubicBezTo>
                  <a:pt x="2223013" y="538273"/>
                  <a:pt x="2136891" y="659809"/>
                  <a:pt x="2183744" y="830997"/>
                </a:cubicBezTo>
                <a:cubicBezTo>
                  <a:pt x="2036064" y="835894"/>
                  <a:pt x="1819416" y="780917"/>
                  <a:pt x="1659645" y="830997"/>
                </a:cubicBezTo>
                <a:cubicBezTo>
                  <a:pt x="1499874" y="881077"/>
                  <a:pt x="1257832" y="790779"/>
                  <a:pt x="1113709" y="830997"/>
                </a:cubicBezTo>
                <a:cubicBezTo>
                  <a:pt x="969586" y="871215"/>
                  <a:pt x="734646" y="797158"/>
                  <a:pt x="524099" y="830997"/>
                </a:cubicBezTo>
                <a:cubicBezTo>
                  <a:pt x="313552" y="864836"/>
                  <a:pt x="156943" y="788278"/>
                  <a:pt x="0" y="830997"/>
                </a:cubicBezTo>
                <a:cubicBezTo>
                  <a:pt x="-13385" y="718982"/>
                  <a:pt x="8098" y="561522"/>
                  <a:pt x="0" y="440428"/>
                </a:cubicBezTo>
                <a:cubicBezTo>
                  <a:pt x="-8098" y="319334"/>
                  <a:pt x="50450" y="215142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587895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AE" sz="4800" dirty="0">
                <a:solidFill>
                  <a:srgbClr val="FF0000"/>
                </a:solidFill>
                <a:cs typeface="(AH) Manal Black" pitchFamily="2" charset="-78"/>
              </a:rPr>
              <a:t>الجرائد</a:t>
            </a:r>
            <a:endParaRPr lang="ar-SA" sz="4800" dirty="0">
              <a:solidFill>
                <a:prstClr val="black"/>
              </a:solidFill>
              <a:cs typeface="(AH) Manal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9164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4" grpId="0" animBg="1"/>
      <p:bldP spid="25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2" descr="46.png">
            <a:hlinkClick r:id="" action="ppaction://noaction"/>
            <a:extLst>
              <a:ext uri="{FF2B5EF4-FFF2-40B4-BE49-F238E27FC236}">
                <a16:creationId xmlns:a16="http://schemas.microsoft.com/office/drawing/2014/main" id="{87D70778-329F-4240-803D-E8D3FC466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7359" r="6322" b="15840"/>
          <a:stretch>
            <a:fillRect/>
          </a:stretch>
        </p:blipFill>
        <p:spPr bwMode="auto">
          <a:xfrm>
            <a:off x="7764520" y="961712"/>
            <a:ext cx="2582278" cy="120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34">
            <a:hlinkClick r:id="" action="ppaction://noaction"/>
            <a:extLst>
              <a:ext uri="{FF2B5EF4-FFF2-40B4-BE49-F238E27FC236}">
                <a16:creationId xmlns:a16="http://schemas.microsoft.com/office/drawing/2014/main" id="{20597CF4-48FB-4901-94F5-D87E4DC1669C}"/>
              </a:ext>
            </a:extLst>
          </p:cNvPr>
          <p:cNvSpPr txBox="1"/>
          <p:nvPr/>
        </p:nvSpPr>
        <p:spPr bwMode="auto">
          <a:xfrm>
            <a:off x="7764521" y="1303512"/>
            <a:ext cx="1680021" cy="5232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defTabSz="685800">
              <a:defRPr/>
            </a:pPr>
            <a:r>
              <a:rPr lang="ar-AE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rPr>
              <a:t>مهارة الاستنتاج</a:t>
            </a:r>
            <a:endParaRPr lang="ar-JO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itchFamily="82" charset="0"/>
              <a:cs typeface="Traditional Arabic" pitchFamily="2" charset="-78"/>
            </a:endParaRPr>
          </a:p>
        </p:txBody>
      </p:sp>
      <p:sp>
        <p:nvSpPr>
          <p:cNvPr id="17" name="مربع نص 5">
            <a:extLst>
              <a:ext uri="{FF2B5EF4-FFF2-40B4-BE49-F238E27FC236}">
                <a16:creationId xmlns:a16="http://schemas.microsoft.com/office/drawing/2014/main" id="{8ABFB94C-E61C-41DA-8A96-112980B19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5058"/>
            <a:ext cx="3493737" cy="4308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2857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altLang="ar-AE" sz="1600" b="1" dirty="0"/>
              <a:t>ناتج التعلم </a:t>
            </a:r>
            <a:r>
              <a:rPr lang="ar-AE" sz="1600" b="1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أن يتعرف المتعلم كيف نتنبأ بالطقس</a:t>
            </a:r>
            <a:endParaRPr lang="ar-AE" altLang="ar-AE" sz="12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CF5C9F-262C-4102-86F3-51734A24C1F3}"/>
              </a:ext>
            </a:extLst>
          </p:cNvPr>
          <p:cNvSpPr txBox="1"/>
          <p:nvPr/>
        </p:nvSpPr>
        <p:spPr>
          <a:xfrm>
            <a:off x="2928258" y="3211287"/>
            <a:ext cx="5909307" cy="830997"/>
          </a:xfrm>
          <a:custGeom>
            <a:avLst/>
            <a:gdLst>
              <a:gd name="connsiteX0" fmla="*/ 0 w 5909307"/>
              <a:gd name="connsiteY0" fmla="*/ 0 h 830997"/>
              <a:gd name="connsiteX1" fmla="*/ 709117 w 5909307"/>
              <a:gd name="connsiteY1" fmla="*/ 0 h 830997"/>
              <a:gd name="connsiteX2" fmla="*/ 1122768 w 5909307"/>
              <a:gd name="connsiteY2" fmla="*/ 0 h 830997"/>
              <a:gd name="connsiteX3" fmla="*/ 1772792 w 5909307"/>
              <a:gd name="connsiteY3" fmla="*/ 0 h 830997"/>
              <a:gd name="connsiteX4" fmla="*/ 2245537 w 5909307"/>
              <a:gd name="connsiteY4" fmla="*/ 0 h 830997"/>
              <a:gd name="connsiteX5" fmla="*/ 2954654 w 5909307"/>
              <a:gd name="connsiteY5" fmla="*/ 0 h 830997"/>
              <a:gd name="connsiteX6" fmla="*/ 3427398 w 5909307"/>
              <a:gd name="connsiteY6" fmla="*/ 0 h 830997"/>
              <a:gd name="connsiteX7" fmla="*/ 4077422 w 5909307"/>
              <a:gd name="connsiteY7" fmla="*/ 0 h 830997"/>
              <a:gd name="connsiteX8" fmla="*/ 4550166 w 5909307"/>
              <a:gd name="connsiteY8" fmla="*/ 0 h 830997"/>
              <a:gd name="connsiteX9" fmla="*/ 5082004 w 5909307"/>
              <a:gd name="connsiteY9" fmla="*/ 0 h 830997"/>
              <a:gd name="connsiteX10" fmla="*/ 5909307 w 5909307"/>
              <a:gd name="connsiteY10" fmla="*/ 0 h 830997"/>
              <a:gd name="connsiteX11" fmla="*/ 5909307 w 5909307"/>
              <a:gd name="connsiteY11" fmla="*/ 390569 h 830997"/>
              <a:gd name="connsiteX12" fmla="*/ 5909307 w 5909307"/>
              <a:gd name="connsiteY12" fmla="*/ 830997 h 830997"/>
              <a:gd name="connsiteX13" fmla="*/ 5200190 w 5909307"/>
              <a:gd name="connsiteY13" fmla="*/ 830997 h 830997"/>
              <a:gd name="connsiteX14" fmla="*/ 4668353 w 5909307"/>
              <a:gd name="connsiteY14" fmla="*/ 830997 h 830997"/>
              <a:gd name="connsiteX15" fmla="*/ 4195608 w 5909307"/>
              <a:gd name="connsiteY15" fmla="*/ 830997 h 830997"/>
              <a:gd name="connsiteX16" fmla="*/ 3486491 w 5909307"/>
              <a:gd name="connsiteY16" fmla="*/ 830997 h 830997"/>
              <a:gd name="connsiteX17" fmla="*/ 2836467 w 5909307"/>
              <a:gd name="connsiteY17" fmla="*/ 830997 h 830997"/>
              <a:gd name="connsiteX18" fmla="*/ 2127351 w 5909307"/>
              <a:gd name="connsiteY18" fmla="*/ 830997 h 830997"/>
              <a:gd name="connsiteX19" fmla="*/ 1477327 w 5909307"/>
              <a:gd name="connsiteY19" fmla="*/ 830997 h 830997"/>
              <a:gd name="connsiteX20" fmla="*/ 1004582 w 5909307"/>
              <a:gd name="connsiteY20" fmla="*/ 830997 h 830997"/>
              <a:gd name="connsiteX21" fmla="*/ 0 w 5909307"/>
              <a:gd name="connsiteY21" fmla="*/ 830997 h 830997"/>
              <a:gd name="connsiteX22" fmla="*/ 0 w 5909307"/>
              <a:gd name="connsiteY22" fmla="*/ 415499 h 830997"/>
              <a:gd name="connsiteX23" fmla="*/ 0 w 5909307"/>
              <a:gd name="connsiteY23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909307" h="830997" fill="none" extrusionOk="0">
                <a:moveTo>
                  <a:pt x="0" y="0"/>
                </a:moveTo>
                <a:cubicBezTo>
                  <a:pt x="283819" y="-28570"/>
                  <a:pt x="355846" y="62222"/>
                  <a:pt x="709117" y="0"/>
                </a:cubicBezTo>
                <a:cubicBezTo>
                  <a:pt x="1062388" y="-62222"/>
                  <a:pt x="998001" y="39587"/>
                  <a:pt x="1122768" y="0"/>
                </a:cubicBezTo>
                <a:cubicBezTo>
                  <a:pt x="1247535" y="-39587"/>
                  <a:pt x="1635934" y="5127"/>
                  <a:pt x="1772792" y="0"/>
                </a:cubicBezTo>
                <a:cubicBezTo>
                  <a:pt x="1909650" y="-5127"/>
                  <a:pt x="2095280" y="50830"/>
                  <a:pt x="2245537" y="0"/>
                </a:cubicBezTo>
                <a:cubicBezTo>
                  <a:pt x="2395795" y="-50830"/>
                  <a:pt x="2661254" y="64061"/>
                  <a:pt x="2954654" y="0"/>
                </a:cubicBezTo>
                <a:cubicBezTo>
                  <a:pt x="3248054" y="-64061"/>
                  <a:pt x="3310378" y="9282"/>
                  <a:pt x="3427398" y="0"/>
                </a:cubicBezTo>
                <a:cubicBezTo>
                  <a:pt x="3544418" y="-9282"/>
                  <a:pt x="3940572" y="19593"/>
                  <a:pt x="4077422" y="0"/>
                </a:cubicBezTo>
                <a:cubicBezTo>
                  <a:pt x="4214272" y="-19593"/>
                  <a:pt x="4324244" y="56533"/>
                  <a:pt x="4550166" y="0"/>
                </a:cubicBezTo>
                <a:cubicBezTo>
                  <a:pt x="4776088" y="-56533"/>
                  <a:pt x="4932125" y="38976"/>
                  <a:pt x="5082004" y="0"/>
                </a:cubicBezTo>
                <a:cubicBezTo>
                  <a:pt x="5231883" y="-38976"/>
                  <a:pt x="5615166" y="81792"/>
                  <a:pt x="5909307" y="0"/>
                </a:cubicBezTo>
                <a:cubicBezTo>
                  <a:pt x="5926991" y="107805"/>
                  <a:pt x="5875429" y="295877"/>
                  <a:pt x="5909307" y="390569"/>
                </a:cubicBezTo>
                <a:cubicBezTo>
                  <a:pt x="5943185" y="485261"/>
                  <a:pt x="5856468" y="669408"/>
                  <a:pt x="5909307" y="830997"/>
                </a:cubicBezTo>
                <a:cubicBezTo>
                  <a:pt x="5649705" y="867197"/>
                  <a:pt x="5543994" y="788898"/>
                  <a:pt x="5200190" y="830997"/>
                </a:cubicBezTo>
                <a:cubicBezTo>
                  <a:pt x="4856386" y="873096"/>
                  <a:pt x="4835206" y="811169"/>
                  <a:pt x="4668353" y="830997"/>
                </a:cubicBezTo>
                <a:cubicBezTo>
                  <a:pt x="4501500" y="850825"/>
                  <a:pt x="4329144" y="775605"/>
                  <a:pt x="4195608" y="830997"/>
                </a:cubicBezTo>
                <a:cubicBezTo>
                  <a:pt x="4062072" y="886389"/>
                  <a:pt x="3743584" y="783600"/>
                  <a:pt x="3486491" y="830997"/>
                </a:cubicBezTo>
                <a:cubicBezTo>
                  <a:pt x="3229398" y="878394"/>
                  <a:pt x="3144308" y="782249"/>
                  <a:pt x="2836467" y="830997"/>
                </a:cubicBezTo>
                <a:cubicBezTo>
                  <a:pt x="2528626" y="879745"/>
                  <a:pt x="2337656" y="760512"/>
                  <a:pt x="2127351" y="830997"/>
                </a:cubicBezTo>
                <a:cubicBezTo>
                  <a:pt x="1917046" y="901482"/>
                  <a:pt x="1715919" y="763589"/>
                  <a:pt x="1477327" y="830997"/>
                </a:cubicBezTo>
                <a:cubicBezTo>
                  <a:pt x="1238735" y="898405"/>
                  <a:pt x="1223205" y="813104"/>
                  <a:pt x="1004582" y="830997"/>
                </a:cubicBezTo>
                <a:cubicBezTo>
                  <a:pt x="785960" y="848890"/>
                  <a:pt x="351508" y="805711"/>
                  <a:pt x="0" y="830997"/>
                </a:cubicBezTo>
                <a:cubicBezTo>
                  <a:pt x="-28827" y="650497"/>
                  <a:pt x="21389" y="601861"/>
                  <a:pt x="0" y="415499"/>
                </a:cubicBezTo>
                <a:cubicBezTo>
                  <a:pt x="-21389" y="229137"/>
                  <a:pt x="30609" y="103966"/>
                  <a:pt x="0" y="0"/>
                </a:cubicBezTo>
                <a:close/>
              </a:path>
              <a:path w="5909307" h="830997" stroke="0" extrusionOk="0">
                <a:moveTo>
                  <a:pt x="0" y="0"/>
                </a:moveTo>
                <a:cubicBezTo>
                  <a:pt x="143800" y="-39404"/>
                  <a:pt x="267483" y="15268"/>
                  <a:pt x="413651" y="0"/>
                </a:cubicBezTo>
                <a:cubicBezTo>
                  <a:pt x="559819" y="-15268"/>
                  <a:pt x="844126" y="53729"/>
                  <a:pt x="1063675" y="0"/>
                </a:cubicBezTo>
                <a:cubicBezTo>
                  <a:pt x="1283224" y="-53729"/>
                  <a:pt x="1340995" y="933"/>
                  <a:pt x="1477327" y="0"/>
                </a:cubicBezTo>
                <a:cubicBezTo>
                  <a:pt x="1613659" y="-933"/>
                  <a:pt x="1988773" y="35600"/>
                  <a:pt x="2127351" y="0"/>
                </a:cubicBezTo>
                <a:cubicBezTo>
                  <a:pt x="2265929" y="-35600"/>
                  <a:pt x="2445123" y="30813"/>
                  <a:pt x="2541002" y="0"/>
                </a:cubicBezTo>
                <a:cubicBezTo>
                  <a:pt x="2636881" y="-30813"/>
                  <a:pt x="2978606" y="2119"/>
                  <a:pt x="3250119" y="0"/>
                </a:cubicBezTo>
                <a:cubicBezTo>
                  <a:pt x="3521632" y="-2119"/>
                  <a:pt x="3723720" y="16445"/>
                  <a:pt x="3900143" y="0"/>
                </a:cubicBezTo>
                <a:cubicBezTo>
                  <a:pt x="4076566" y="-16445"/>
                  <a:pt x="4146901" y="15517"/>
                  <a:pt x="4313794" y="0"/>
                </a:cubicBezTo>
                <a:cubicBezTo>
                  <a:pt x="4480687" y="-15517"/>
                  <a:pt x="4683478" y="61047"/>
                  <a:pt x="4845632" y="0"/>
                </a:cubicBezTo>
                <a:cubicBezTo>
                  <a:pt x="5007786" y="-61047"/>
                  <a:pt x="5508024" y="92578"/>
                  <a:pt x="5909307" y="0"/>
                </a:cubicBezTo>
                <a:cubicBezTo>
                  <a:pt x="5958335" y="177711"/>
                  <a:pt x="5903998" y="275694"/>
                  <a:pt x="5909307" y="423808"/>
                </a:cubicBezTo>
                <a:cubicBezTo>
                  <a:pt x="5914616" y="571922"/>
                  <a:pt x="5869189" y="709738"/>
                  <a:pt x="5909307" y="830997"/>
                </a:cubicBezTo>
                <a:cubicBezTo>
                  <a:pt x="5667137" y="864676"/>
                  <a:pt x="5437259" y="821108"/>
                  <a:pt x="5318376" y="830997"/>
                </a:cubicBezTo>
                <a:cubicBezTo>
                  <a:pt x="5199493" y="840886"/>
                  <a:pt x="4931422" y="825831"/>
                  <a:pt x="4786539" y="830997"/>
                </a:cubicBezTo>
                <a:cubicBezTo>
                  <a:pt x="4641656" y="836163"/>
                  <a:pt x="4504857" y="775264"/>
                  <a:pt x="4313794" y="830997"/>
                </a:cubicBezTo>
                <a:cubicBezTo>
                  <a:pt x="4122731" y="886730"/>
                  <a:pt x="3837018" y="763652"/>
                  <a:pt x="3604677" y="830997"/>
                </a:cubicBezTo>
                <a:cubicBezTo>
                  <a:pt x="3372336" y="898342"/>
                  <a:pt x="3095320" y="800367"/>
                  <a:pt x="2954654" y="830997"/>
                </a:cubicBezTo>
                <a:cubicBezTo>
                  <a:pt x="2813988" y="861627"/>
                  <a:pt x="2551294" y="809953"/>
                  <a:pt x="2245537" y="830997"/>
                </a:cubicBezTo>
                <a:cubicBezTo>
                  <a:pt x="1939780" y="852041"/>
                  <a:pt x="1949763" y="794767"/>
                  <a:pt x="1772792" y="830997"/>
                </a:cubicBezTo>
                <a:cubicBezTo>
                  <a:pt x="1595822" y="867227"/>
                  <a:pt x="1487327" y="791314"/>
                  <a:pt x="1359141" y="830997"/>
                </a:cubicBezTo>
                <a:cubicBezTo>
                  <a:pt x="1230955" y="870680"/>
                  <a:pt x="1073334" y="805769"/>
                  <a:pt x="886396" y="830997"/>
                </a:cubicBezTo>
                <a:cubicBezTo>
                  <a:pt x="699458" y="856225"/>
                  <a:pt x="399498" y="815883"/>
                  <a:pt x="0" y="830997"/>
                </a:cubicBezTo>
                <a:cubicBezTo>
                  <a:pt x="-4353" y="646525"/>
                  <a:pt x="82" y="577059"/>
                  <a:pt x="0" y="440428"/>
                </a:cubicBezTo>
                <a:cubicBezTo>
                  <a:pt x="-82" y="303797"/>
                  <a:pt x="2363" y="106138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587895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ar-AE" sz="4800" dirty="0">
                <a:solidFill>
                  <a:srgbClr val="FF0000"/>
                </a:solidFill>
                <a:cs typeface="(AH) Manal Black" pitchFamily="2" charset="-78"/>
              </a:rPr>
              <a:t>كيف نعرف حالة الطقس غدا؟</a:t>
            </a:r>
            <a:endParaRPr lang="ar-SA" sz="4800" dirty="0">
              <a:solidFill>
                <a:prstClr val="black"/>
              </a:solidFill>
              <a:cs typeface="(AH) Manal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843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701.png">
            <a:hlinkClick r:id="" action="ppaction://noaction"/>
            <a:extLst>
              <a:ext uri="{FF2B5EF4-FFF2-40B4-BE49-F238E27FC236}">
                <a16:creationId xmlns:a16="http://schemas.microsoft.com/office/drawing/2014/main" id="{0BD50792-44F0-4AEF-A684-4A6A76ABE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4" r="3751" b="12627"/>
          <a:stretch>
            <a:fillRect/>
          </a:stretch>
        </p:blipFill>
        <p:spPr bwMode="auto">
          <a:xfrm>
            <a:off x="8613774" y="1066181"/>
            <a:ext cx="1901825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40">
            <a:hlinkClick r:id="" action="ppaction://noaction"/>
            <a:extLst>
              <a:ext uri="{FF2B5EF4-FFF2-40B4-BE49-F238E27FC236}">
                <a16:creationId xmlns:a16="http://schemas.microsoft.com/office/drawing/2014/main" id="{9A83F645-A2C1-4821-B3E3-A163DC889EFA}"/>
              </a:ext>
            </a:extLst>
          </p:cNvPr>
          <p:cNvSpPr txBox="1"/>
          <p:nvPr/>
        </p:nvSpPr>
        <p:spPr bwMode="auto">
          <a:xfrm>
            <a:off x="8897630" y="1308445"/>
            <a:ext cx="1144865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defTabSz="685800">
              <a:defRPr/>
            </a:pPr>
            <a:r>
              <a:rPr lang="ar-AE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rPr>
              <a:t>شاهد ودون</a:t>
            </a:r>
            <a:endParaRPr lang="ar-JO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itchFamily="82" charset="0"/>
              <a:cs typeface="Traditional Arabic" pitchFamily="2" charset="-78"/>
            </a:endParaRPr>
          </a:p>
        </p:txBody>
      </p:sp>
      <p:sp>
        <p:nvSpPr>
          <p:cNvPr id="14" name="مربع نص 5">
            <a:extLst>
              <a:ext uri="{FF2B5EF4-FFF2-40B4-BE49-F238E27FC236}">
                <a16:creationId xmlns:a16="http://schemas.microsoft.com/office/drawing/2014/main" id="{8ABFB94C-E61C-41DA-8A96-112980B19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70468" y="344363"/>
            <a:ext cx="3493737" cy="4308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2857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altLang="ar-AE" sz="1600" b="1" dirty="0"/>
              <a:t>ناتج التعلم </a:t>
            </a:r>
            <a:r>
              <a:rPr lang="ar-AE" sz="1600" b="1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أن يتعرف المتعلم كيف نتنبأ بالطقس</a:t>
            </a:r>
            <a:endParaRPr lang="ar-AE" altLang="ar-AE" sz="12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A6D19CD-E675-4E6F-8FDD-4B384717273A}"/>
              </a:ext>
            </a:extLst>
          </p:cNvPr>
          <p:cNvSpPr txBox="1"/>
          <p:nvPr/>
        </p:nvSpPr>
        <p:spPr>
          <a:xfrm>
            <a:off x="2667000" y="6248400"/>
            <a:ext cx="48768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rtl="1">
              <a:defRPr/>
            </a:pPr>
            <a:r>
              <a:rPr lang="ar-AE" sz="2000" b="1" dirty="0">
                <a:solidFill>
                  <a:srgbClr val="242527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Akhbar MT" pitchFamily="2" charset="-78"/>
              </a:rPr>
              <a:t>ركز في المعلومات المقدمة لأنها ستفيدك في فهم و استيعاب الدرس</a:t>
            </a:r>
            <a:endParaRPr lang="en-US" sz="2000" b="1" dirty="0">
              <a:solidFill>
                <a:srgbClr val="242527"/>
              </a:solidFill>
              <a:latin typeface="GE SS Two Bold" panose="020A0503020102020204" pitchFamily="18" charset="-78"/>
              <a:ea typeface="GE SS Two Bold" panose="020A0503020102020204" pitchFamily="18" charset="-78"/>
              <a:cs typeface="Akhbar MT" pitchFamily="2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1CD596-3D92-4C40-B01A-0BAFF2CB16F8}"/>
              </a:ext>
            </a:extLst>
          </p:cNvPr>
          <p:cNvSpPr txBox="1"/>
          <p:nvPr/>
        </p:nvSpPr>
        <p:spPr>
          <a:xfrm>
            <a:off x="2743201" y="5246915"/>
            <a:ext cx="4442545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2400" dirty="0">
                <a:solidFill>
                  <a:srgbClr val="FF0000"/>
                </a:solidFill>
                <a:latin typeface="GE SS Two Bold" panose="020A0503020102020204" pitchFamily="18" charset="-78"/>
                <a:ea typeface="GE SS Two Bold" panose="020A0503020102020204" pitchFamily="18" charset="-78"/>
                <a:cs typeface="(AH) Manal Black" pitchFamily="2" charset="-78"/>
              </a:rPr>
              <a:t>هيا نشاهد أخبار الإمارات من قناة دبي</a:t>
            </a:r>
          </a:p>
          <a:p>
            <a:pPr algn="ctr"/>
            <a:r>
              <a:rPr lang="ar-AE" sz="2400" dirty="0">
                <a:latin typeface="Felix Titling" panose="04060505060202020A04" pitchFamily="82" charset="0"/>
                <a:ea typeface="GE SS Two Bold" panose="020A0503020102020204" pitchFamily="18" charset="-78"/>
                <a:cs typeface="(AH) Manal Black" pitchFamily="2" charset="-78"/>
              </a:rPr>
              <a:t>ونستنتج عمّا كانوا يتحدثون؟</a:t>
            </a:r>
          </a:p>
        </p:txBody>
      </p:sp>
      <p:pic>
        <p:nvPicPr>
          <p:cNvPr id="22" name="بالون الطقس">
            <a:hlinkClick r:id="" action="ppaction://media"/>
            <a:extLst>
              <a:ext uri="{FF2B5EF4-FFF2-40B4-BE49-F238E27FC236}">
                <a16:creationId xmlns:a16="http://schemas.microsoft.com/office/drawing/2014/main" id="{681EB1D2-851D-4767-948B-48CFF21D4CF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78373" y="1656471"/>
            <a:ext cx="6172200" cy="3505200"/>
          </a:xfrm>
          <a:prstGeom prst="roundRect">
            <a:avLst>
              <a:gd name="adj" fmla="val 5299"/>
            </a:avLst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plastic">
            <a:bevelT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3341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2197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video>
              <p:cMediaNode vol="80000">
                <p:cTn id="24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</p:childTnLst>
        </p:cTn>
      </p:par>
    </p:tnLst>
    <p:bldLst>
      <p:bldP spid="18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701.png">
            <a:hlinkClick r:id="" action="ppaction://noaction"/>
            <a:extLst>
              <a:ext uri="{FF2B5EF4-FFF2-40B4-BE49-F238E27FC236}">
                <a16:creationId xmlns:a16="http://schemas.microsoft.com/office/drawing/2014/main" id="{0BD50792-44F0-4AEF-A684-4A6A76ABE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4" r="3751" b="12627"/>
          <a:stretch>
            <a:fillRect/>
          </a:stretch>
        </p:blipFill>
        <p:spPr bwMode="auto">
          <a:xfrm>
            <a:off x="8383747" y="1035838"/>
            <a:ext cx="1901825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40">
            <a:hlinkClick r:id="" action="ppaction://noaction"/>
            <a:extLst>
              <a:ext uri="{FF2B5EF4-FFF2-40B4-BE49-F238E27FC236}">
                <a16:creationId xmlns:a16="http://schemas.microsoft.com/office/drawing/2014/main" id="{9A83F645-A2C1-4821-B3E3-A163DC889EFA}"/>
              </a:ext>
            </a:extLst>
          </p:cNvPr>
          <p:cNvSpPr txBox="1"/>
          <p:nvPr/>
        </p:nvSpPr>
        <p:spPr bwMode="auto">
          <a:xfrm>
            <a:off x="8534400" y="1242363"/>
            <a:ext cx="160052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defTabSz="685800">
              <a:defRPr/>
            </a:pPr>
            <a:r>
              <a:rPr lang="ar-AE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rPr>
              <a:t>التقويم المرحلي</a:t>
            </a:r>
            <a:endParaRPr lang="ar-JO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itchFamily="82" charset="0"/>
              <a:cs typeface="Traditional Arabic" pitchFamily="2" charset="-78"/>
            </a:endParaRPr>
          </a:p>
        </p:txBody>
      </p:sp>
      <p:sp>
        <p:nvSpPr>
          <p:cNvPr id="14" name="مربع نص 5">
            <a:extLst>
              <a:ext uri="{FF2B5EF4-FFF2-40B4-BE49-F238E27FC236}">
                <a16:creationId xmlns:a16="http://schemas.microsoft.com/office/drawing/2014/main" id="{8ABFB94C-E61C-41DA-8A96-112980B19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190" y="205568"/>
            <a:ext cx="3493737" cy="4308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2857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altLang="ar-AE" sz="1600" b="1" dirty="0"/>
              <a:t>ناتج التعلم </a:t>
            </a:r>
            <a:r>
              <a:rPr lang="ar-AE" sz="1600" b="1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أن يتعرف المتعلم كيف نتنبأ بالطقس</a:t>
            </a:r>
            <a:endParaRPr lang="ar-AE" altLang="ar-AE" sz="1200" b="1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CC94971-E9E5-470B-95CC-9F3861C28CE8}"/>
              </a:ext>
            </a:extLst>
          </p:cNvPr>
          <p:cNvSpPr txBox="1">
            <a:spLocks/>
          </p:cNvSpPr>
          <p:nvPr/>
        </p:nvSpPr>
        <p:spPr>
          <a:xfrm>
            <a:off x="3387587" y="2606693"/>
            <a:ext cx="3733799" cy="10745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>
              <a:defRPr/>
            </a:pPr>
            <a:endParaRPr lang="ar-AE" dirty="0"/>
          </a:p>
          <a:p>
            <a:pPr marL="274320" indent="-274320" algn="r" rtl="1">
              <a:buFont typeface="Wingdings"/>
              <a:buChar char=""/>
              <a:defRPr/>
            </a:pPr>
            <a:r>
              <a:rPr lang="ar-AE" sz="3600" dirty="0">
                <a:cs typeface="(AH) Manal Black" pitchFamily="2" charset="-78"/>
              </a:rPr>
              <a:t>ما وظيفة بالون الطقس؟</a:t>
            </a:r>
          </a:p>
          <a:p>
            <a:pPr marL="274320" indent="-274320" algn="r" rtl="1">
              <a:buFont typeface="Wingdings"/>
              <a:buChar char=""/>
              <a:defRPr/>
            </a:pPr>
            <a:endParaRPr lang="ar-AE" sz="3600" dirty="0">
              <a:cs typeface="(AH) Manal Black" pitchFamily="2" charset="-78"/>
            </a:endParaRPr>
          </a:p>
          <a:p>
            <a:pPr rtl="1">
              <a:buFont typeface="Wingdings"/>
              <a:buNone/>
              <a:defRPr/>
            </a:pPr>
            <a:endParaRPr lang="ar-AE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08990E6-D622-479E-B8DE-16D2AF97475C}"/>
              </a:ext>
            </a:extLst>
          </p:cNvPr>
          <p:cNvSpPr txBox="1">
            <a:spLocks/>
          </p:cNvSpPr>
          <p:nvPr/>
        </p:nvSpPr>
        <p:spPr>
          <a:xfrm>
            <a:off x="1752601" y="3984171"/>
            <a:ext cx="7206342" cy="235131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1">
              <a:defRPr/>
            </a:pPr>
            <a:endParaRPr lang="ar-AE" sz="8000" dirty="0"/>
          </a:p>
          <a:p>
            <a:pPr marL="274320" indent="-274320" algn="r" rtl="1">
              <a:buFont typeface="Wingdings"/>
              <a:buChar char=""/>
              <a:defRPr/>
            </a:pPr>
            <a:r>
              <a:rPr lang="ar-AE" sz="14400" dirty="0">
                <a:cs typeface="(AH) Manal Black" pitchFamily="2" charset="-78"/>
              </a:rPr>
              <a:t>التعرف على الأحوال الجوية من رياح ، أمطار، عواصف، درجة حرارة</a:t>
            </a:r>
          </a:p>
          <a:p>
            <a:pPr algn="r" rtl="1">
              <a:defRPr/>
            </a:pPr>
            <a:endParaRPr lang="ar-AE" sz="3600" dirty="0">
              <a:cs typeface="(AH) Manal Black" pitchFamily="2" charset="-78"/>
            </a:endParaRPr>
          </a:p>
          <a:p>
            <a:pPr rtl="1">
              <a:buFont typeface="Wingdings"/>
              <a:buNone/>
              <a:defRPr/>
            </a:pPr>
            <a:endParaRPr lang="ar-AE" dirty="0"/>
          </a:p>
        </p:txBody>
      </p:sp>
    </p:spTree>
    <p:extLst>
      <p:ext uri="{BB962C8B-B14F-4D97-AF65-F5344CB8AC3E}">
        <p14:creationId xmlns:p14="http://schemas.microsoft.com/office/powerpoint/2010/main" val="3914000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4">
            <a:extLst>
              <a:ext uri="{FF2B5EF4-FFF2-40B4-BE49-F238E27FC236}">
                <a16:creationId xmlns:a16="http://schemas.microsoft.com/office/drawing/2014/main" id="{42802E4B-CFCF-478A-9B85-19A5697FDFEB}"/>
              </a:ext>
            </a:extLst>
          </p:cNvPr>
          <p:cNvGrpSpPr>
            <a:grpSpLocks/>
          </p:cNvGrpSpPr>
          <p:nvPr/>
        </p:nvGrpSpPr>
        <p:grpSpPr bwMode="auto">
          <a:xfrm>
            <a:off x="8369991" y="1093719"/>
            <a:ext cx="1863763" cy="931025"/>
            <a:chOff x="6667096" y="1899449"/>
            <a:chExt cx="1680905" cy="851074"/>
          </a:xfrm>
        </p:grpSpPr>
        <p:pic>
          <p:nvPicPr>
            <p:cNvPr id="12" name="Picture 7" descr="701.png">
              <a:hlinkClick r:id="" action="ppaction://noaction"/>
              <a:extLst>
                <a:ext uri="{FF2B5EF4-FFF2-40B4-BE49-F238E27FC236}">
                  <a16:creationId xmlns:a16="http://schemas.microsoft.com/office/drawing/2014/main" id="{21E78E39-27BC-4DC8-B4A6-A8A42C63F2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474" r="3751" b="12627"/>
            <a:stretch>
              <a:fillRect/>
            </a:stretch>
          </p:blipFill>
          <p:spPr bwMode="auto">
            <a:xfrm>
              <a:off x="6667096" y="1899449"/>
              <a:ext cx="1680905" cy="851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40">
              <a:hlinkClick r:id="" action="ppaction://noaction"/>
              <a:extLst>
                <a:ext uri="{FF2B5EF4-FFF2-40B4-BE49-F238E27FC236}">
                  <a16:creationId xmlns:a16="http://schemas.microsoft.com/office/drawing/2014/main" id="{343C2699-8FBC-4911-8030-2B7717585DBB}"/>
                </a:ext>
              </a:extLst>
            </p:cNvPr>
            <p:cNvSpPr txBox="1"/>
            <p:nvPr/>
          </p:nvSpPr>
          <p:spPr>
            <a:xfrm>
              <a:off x="6860370" y="2113975"/>
              <a:ext cx="1032540" cy="42202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defTabSz="685800">
                <a:defRPr/>
              </a:pPr>
              <a:r>
                <a:rPr lang="ar-AE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شاهد ودون</a:t>
              </a:r>
              <a:endParaRPr lang="ar-JO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D35A2C2C-D2D1-42C3-A72E-7AB3225B1FA3}"/>
              </a:ext>
            </a:extLst>
          </p:cNvPr>
          <p:cNvSpPr txBox="1"/>
          <p:nvPr/>
        </p:nvSpPr>
        <p:spPr>
          <a:xfrm>
            <a:off x="8686799" y="4699812"/>
            <a:ext cx="3093910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2400" dirty="0">
                <a:latin typeface="Felix Titling" panose="04060505060202020A04" pitchFamily="82" charset="0"/>
                <a:ea typeface="GE SS Two Bold" panose="020A0503020102020204" pitchFamily="18" charset="-78"/>
                <a:cs typeface="(AH) Manal Black" pitchFamily="2" charset="-78"/>
              </a:rPr>
              <a:t>من خلال المادة المعروضة استنتج كيف يتنبأ بالطقس؟</a:t>
            </a:r>
          </a:p>
          <a:p>
            <a:pPr algn="ctr"/>
            <a:r>
              <a:rPr lang="ar-AE" sz="2400" dirty="0">
                <a:latin typeface="Felix Titling" panose="04060505060202020A04" pitchFamily="82" charset="0"/>
                <a:ea typeface="GE SS Two Bold" panose="020A0503020102020204" pitchFamily="18" charset="-78"/>
                <a:cs typeface="(AH) Manal Black" pitchFamily="2" charset="-78"/>
              </a:rPr>
              <a:t>من منصة</a:t>
            </a:r>
          </a:p>
          <a:p>
            <a:pPr algn="ctr"/>
            <a:r>
              <a:rPr lang="ar-AE" sz="2400" dirty="0">
                <a:latin typeface="Felix Titling" panose="04060505060202020A04" pitchFamily="82" charset="0"/>
                <a:ea typeface="GE SS Two Bold" panose="020A0503020102020204" pitchFamily="18" charset="-78"/>
                <a:cs typeface="(AH) Manal Black" pitchFamily="2" charset="-78"/>
              </a:rPr>
              <a:t> </a:t>
            </a:r>
            <a:r>
              <a:rPr lang="en-US" sz="2400" dirty="0">
                <a:latin typeface="Felix Titling" panose="04060505060202020A04" pitchFamily="82" charset="0"/>
                <a:ea typeface="GE SS Two Bold" panose="020A0503020102020204" pitchFamily="18" charset="-78"/>
                <a:cs typeface="(AH) Manal Black" pitchFamily="2" charset="-78"/>
              </a:rPr>
              <a:t>Edu share</a:t>
            </a:r>
            <a:r>
              <a:rPr lang="ar-AE" sz="2400" b="1" dirty="0">
                <a:solidFill>
                  <a:srgbClr val="00589A"/>
                </a:solidFill>
              </a:rPr>
              <a:t> </a:t>
            </a:r>
            <a:endParaRPr lang="en-US" sz="2400" b="1" dirty="0">
              <a:solidFill>
                <a:srgbClr val="00589A"/>
              </a:solidFill>
            </a:endParaRPr>
          </a:p>
        </p:txBody>
      </p:sp>
      <p:sp>
        <p:nvSpPr>
          <p:cNvPr id="14" name="مربع نص 5">
            <a:extLst>
              <a:ext uri="{FF2B5EF4-FFF2-40B4-BE49-F238E27FC236}">
                <a16:creationId xmlns:a16="http://schemas.microsoft.com/office/drawing/2014/main" id="{8ABFB94C-E61C-41DA-8A96-112980B19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229" y="189133"/>
            <a:ext cx="3493737" cy="4308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2857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altLang="ar-AE" sz="1600" b="1" dirty="0"/>
              <a:t>ناتج التعلم </a:t>
            </a:r>
            <a:r>
              <a:rPr lang="ar-AE" sz="1600" b="1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أن يتعرف المتعلم كيف نتنبأ بالطقس</a:t>
            </a:r>
            <a:endParaRPr lang="ar-AE" altLang="ar-AE" sz="1200" b="1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D93DF52-F6FB-47E4-A756-DCEA3C9F9B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76" t="12307" r="51250" b="7006"/>
          <a:stretch/>
        </p:blipFill>
        <p:spPr>
          <a:xfrm>
            <a:off x="1354983" y="2512842"/>
            <a:ext cx="5512904" cy="29718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E0214AC-22BB-426B-B92E-59F9FB8A3814}"/>
              </a:ext>
            </a:extLst>
          </p:cNvPr>
          <p:cNvSpPr/>
          <p:nvPr/>
        </p:nvSpPr>
        <p:spPr>
          <a:xfrm>
            <a:off x="1354983" y="572588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hlinkClick r:id="rId4"/>
              </a:rPr>
              <a:t>https://edushare.moe.gov.ae/Uploads/Resources/533f4901-21a6-4796-ac0a-021a28c4fa75/index.html</a:t>
            </a:r>
            <a:r>
              <a:rPr lang="ar-AE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980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مجموعة 21">
            <a:extLst>
              <a:ext uri="{FF2B5EF4-FFF2-40B4-BE49-F238E27FC236}">
                <a16:creationId xmlns:a16="http://schemas.microsoft.com/office/drawing/2014/main" id="{84E379E6-4DA6-40A5-9207-087592227BBC}"/>
              </a:ext>
            </a:extLst>
          </p:cNvPr>
          <p:cNvGrpSpPr/>
          <p:nvPr/>
        </p:nvGrpSpPr>
        <p:grpSpPr>
          <a:xfrm>
            <a:off x="7934449" y="1163969"/>
            <a:ext cx="2647162" cy="844135"/>
            <a:chOff x="6169794" y="243521"/>
            <a:chExt cx="3561562" cy="844135"/>
          </a:xfrm>
        </p:grpSpPr>
        <p:pic>
          <p:nvPicPr>
            <p:cNvPr id="32" name="Picture 12" descr="46.png">
              <a:hlinkClick r:id="" action="ppaction://noaction"/>
              <a:extLst>
                <a:ext uri="{FF2B5EF4-FFF2-40B4-BE49-F238E27FC236}">
                  <a16:creationId xmlns:a16="http://schemas.microsoft.com/office/drawing/2014/main" id="{EA5BC528-AD31-4275-8DBF-C3C107CEA8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lum bright="-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24" t="7359" r="6322" b="15840"/>
            <a:stretch>
              <a:fillRect/>
            </a:stretch>
          </p:blipFill>
          <p:spPr bwMode="auto">
            <a:xfrm>
              <a:off x="6285297" y="243521"/>
              <a:ext cx="3446059" cy="844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TextBox 34">
              <a:hlinkClick r:id="" action="ppaction://noaction"/>
              <a:extLst>
                <a:ext uri="{FF2B5EF4-FFF2-40B4-BE49-F238E27FC236}">
                  <a16:creationId xmlns:a16="http://schemas.microsoft.com/office/drawing/2014/main" id="{FD0FAFDB-1519-4B48-B335-D875D7154A50}"/>
                </a:ext>
              </a:extLst>
            </p:cNvPr>
            <p:cNvSpPr txBox="1"/>
            <p:nvPr/>
          </p:nvSpPr>
          <p:spPr bwMode="auto">
            <a:xfrm>
              <a:off x="6169794" y="421689"/>
              <a:ext cx="2637321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defTabSz="685800">
                <a:defRPr/>
              </a:pPr>
              <a:r>
                <a:rPr lang="ar-AE" sz="28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القراءة الموجهة</a:t>
              </a:r>
              <a:endParaRPr lang="ar-JO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endParaRPr>
            </a:p>
          </p:txBody>
        </p:sp>
      </p:grpSp>
      <p:sp>
        <p:nvSpPr>
          <p:cNvPr id="11" name="مربع نص 5">
            <a:extLst>
              <a:ext uri="{FF2B5EF4-FFF2-40B4-BE49-F238E27FC236}">
                <a16:creationId xmlns:a16="http://schemas.microsoft.com/office/drawing/2014/main" id="{8ABFB94C-E61C-41DA-8A96-112980B19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610" y="948525"/>
            <a:ext cx="3493737" cy="4308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2857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AE" altLang="ar-AE" sz="1600" b="1" dirty="0"/>
              <a:t>ناتج التعلم </a:t>
            </a:r>
            <a:r>
              <a:rPr lang="ar-AE" sz="1600" b="1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أن يتعرف المتعلم كيف نتنبأ بالطقس</a:t>
            </a:r>
            <a:endParaRPr lang="ar-AE" altLang="ar-AE" sz="12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D6829B-F6F1-47B0-AE9E-E72F8A803C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543" y="2008104"/>
            <a:ext cx="7509906" cy="41721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4A5D1F-A922-4F7D-8C34-5D0520D28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3257" y="3722604"/>
            <a:ext cx="2667000" cy="2667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مستطيل 9">
            <a:extLst>
              <a:ext uri="{FF2B5EF4-FFF2-40B4-BE49-F238E27FC236}">
                <a16:creationId xmlns:a16="http://schemas.microsoft.com/office/drawing/2014/main" id="{47FE7B5E-B981-438E-8FEE-2DA683C6E463}"/>
              </a:ext>
            </a:extLst>
          </p:cNvPr>
          <p:cNvSpPr/>
          <p:nvPr/>
        </p:nvSpPr>
        <p:spPr>
          <a:xfrm>
            <a:off x="9119543" y="2304241"/>
            <a:ext cx="1714428" cy="1122225"/>
          </a:xfrm>
          <a:custGeom>
            <a:avLst/>
            <a:gdLst>
              <a:gd name="connsiteX0" fmla="*/ 857214 w 1714428"/>
              <a:gd name="connsiteY0" fmla="*/ 1122225 h 1122225"/>
              <a:gd name="connsiteX1" fmla="*/ 57646 w 1714428"/>
              <a:gd name="connsiteY1" fmla="*/ 763405 h 1122225"/>
              <a:gd name="connsiteX2" fmla="*/ 571248 w 1714428"/>
              <a:gd name="connsiteY2" fmla="*/ 32143 h 1122225"/>
              <a:gd name="connsiteX3" fmla="*/ 1354400 w 1714428"/>
              <a:gd name="connsiteY3" fmla="*/ 104021 h 1122225"/>
              <a:gd name="connsiteX4" fmla="*/ 1463356 w 1714428"/>
              <a:gd name="connsiteY4" fmla="*/ 957879 h 1122225"/>
              <a:gd name="connsiteX5" fmla="*/ 1714428 w 1714428"/>
              <a:gd name="connsiteY5" fmla="*/ 957879 h 1122225"/>
              <a:gd name="connsiteX6" fmla="*/ 1714428 w 1714428"/>
              <a:gd name="connsiteY6" fmla="*/ 1122225 h 1122225"/>
              <a:gd name="connsiteX7" fmla="*/ 857214 w 1714428"/>
              <a:gd name="connsiteY7" fmla="*/ 1122225 h 1122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14428" h="1122225" fill="none" extrusionOk="0">
                <a:moveTo>
                  <a:pt x="857214" y="1122225"/>
                </a:moveTo>
                <a:cubicBezTo>
                  <a:pt x="506955" y="1169377"/>
                  <a:pt x="167636" y="1026586"/>
                  <a:pt x="57646" y="763405"/>
                </a:cubicBezTo>
                <a:cubicBezTo>
                  <a:pt x="-132376" y="510841"/>
                  <a:pt x="183723" y="176324"/>
                  <a:pt x="571248" y="32143"/>
                </a:cubicBezTo>
                <a:cubicBezTo>
                  <a:pt x="812470" y="-1614"/>
                  <a:pt x="1082336" y="19314"/>
                  <a:pt x="1354400" y="104021"/>
                </a:cubicBezTo>
                <a:cubicBezTo>
                  <a:pt x="1834796" y="283565"/>
                  <a:pt x="1854394" y="715218"/>
                  <a:pt x="1463356" y="957879"/>
                </a:cubicBezTo>
                <a:cubicBezTo>
                  <a:pt x="1585732" y="945080"/>
                  <a:pt x="1655916" y="955534"/>
                  <a:pt x="1714428" y="957879"/>
                </a:cubicBezTo>
                <a:cubicBezTo>
                  <a:pt x="1717574" y="1013492"/>
                  <a:pt x="1709088" y="1089533"/>
                  <a:pt x="1714428" y="1122225"/>
                </a:cubicBezTo>
                <a:cubicBezTo>
                  <a:pt x="1303031" y="1181685"/>
                  <a:pt x="1176164" y="1057317"/>
                  <a:pt x="857214" y="1122225"/>
                </a:cubicBezTo>
                <a:close/>
              </a:path>
              <a:path w="1714428" h="1122225" stroke="0" extrusionOk="0">
                <a:moveTo>
                  <a:pt x="857214" y="1122225"/>
                </a:moveTo>
                <a:cubicBezTo>
                  <a:pt x="507601" y="1136488"/>
                  <a:pt x="191642" y="1018661"/>
                  <a:pt x="57646" y="763405"/>
                </a:cubicBezTo>
                <a:cubicBezTo>
                  <a:pt x="-50195" y="510575"/>
                  <a:pt x="157958" y="186193"/>
                  <a:pt x="571248" y="32143"/>
                </a:cubicBezTo>
                <a:cubicBezTo>
                  <a:pt x="832782" y="-33892"/>
                  <a:pt x="1133841" y="-13882"/>
                  <a:pt x="1354400" y="104021"/>
                </a:cubicBezTo>
                <a:cubicBezTo>
                  <a:pt x="1737153" y="289923"/>
                  <a:pt x="1837781" y="694025"/>
                  <a:pt x="1463356" y="957879"/>
                </a:cubicBezTo>
                <a:cubicBezTo>
                  <a:pt x="1555595" y="969936"/>
                  <a:pt x="1672668" y="951124"/>
                  <a:pt x="1714428" y="957879"/>
                </a:cubicBezTo>
                <a:cubicBezTo>
                  <a:pt x="1715223" y="1012256"/>
                  <a:pt x="1720777" y="1065970"/>
                  <a:pt x="1714428" y="1122225"/>
                </a:cubicBezTo>
                <a:cubicBezTo>
                  <a:pt x="1535938" y="1153855"/>
                  <a:pt x="1023555" y="1135953"/>
                  <a:pt x="857214" y="1122225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2223315268">
                  <a:prstGeom prst="flowChartMagneticTap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AE" sz="4400" b="1" dirty="0">
                <a:solidFill>
                  <a:schemeClr val="tx1"/>
                </a:solidFill>
              </a:rPr>
              <a:t>282</a:t>
            </a:r>
          </a:p>
        </p:txBody>
      </p:sp>
    </p:spTree>
    <p:extLst>
      <p:ext uri="{BB962C8B-B14F-4D97-AF65-F5344CB8AC3E}">
        <p14:creationId xmlns:p14="http://schemas.microsoft.com/office/powerpoint/2010/main" val="2906924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عنوان 1">
            <a:extLst>
              <a:ext uri="{FF2B5EF4-FFF2-40B4-BE49-F238E27FC236}">
                <a16:creationId xmlns:a16="http://schemas.microsoft.com/office/drawing/2014/main" id="{E44D3C73-9B81-4A94-8883-9D335EBA4741}"/>
              </a:ext>
            </a:extLst>
          </p:cNvPr>
          <p:cNvSpPr txBox="1">
            <a:spLocks/>
          </p:cNvSpPr>
          <p:nvPr/>
        </p:nvSpPr>
        <p:spPr>
          <a:xfrm>
            <a:off x="1903722" y="5246942"/>
            <a:ext cx="1105539" cy="12663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ar-AE" sz="2400" b="1" dirty="0">
                <a:solidFill>
                  <a:srgbClr val="1F1F1F"/>
                </a:solidFill>
                <a:latin typeface="Solis"/>
              </a:rPr>
              <a:t>ارتدي الملابس المناسبة</a:t>
            </a:r>
            <a:endParaRPr lang="ar-AE" sz="24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2" name="عنوان 1">
            <a:extLst>
              <a:ext uri="{FF2B5EF4-FFF2-40B4-BE49-F238E27FC236}">
                <a16:creationId xmlns:a16="http://schemas.microsoft.com/office/drawing/2014/main" id="{8797491C-710D-4ED5-A527-DD16141A70C6}"/>
              </a:ext>
            </a:extLst>
          </p:cNvPr>
          <p:cNvSpPr txBox="1">
            <a:spLocks/>
          </p:cNvSpPr>
          <p:nvPr/>
        </p:nvSpPr>
        <p:spPr>
          <a:xfrm>
            <a:off x="3056469" y="2106289"/>
            <a:ext cx="3661223" cy="45720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ar-AE" sz="1800" b="1" dirty="0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اقرأ الصور </a:t>
            </a:r>
            <a:r>
              <a:rPr lang="ar-AE" sz="18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= لماذا نريد معرفة أحوال الطقس؟ </a:t>
            </a:r>
            <a:endParaRPr lang="ar-SA" sz="18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24" name="Group 20">
            <a:extLst>
              <a:ext uri="{FF2B5EF4-FFF2-40B4-BE49-F238E27FC236}">
                <a16:creationId xmlns:a16="http://schemas.microsoft.com/office/drawing/2014/main" id="{70079CF8-24C2-4944-BA43-DEC592D5752E}"/>
              </a:ext>
            </a:extLst>
          </p:cNvPr>
          <p:cNvGrpSpPr>
            <a:grpSpLocks/>
          </p:cNvGrpSpPr>
          <p:nvPr/>
        </p:nvGrpSpPr>
        <p:grpSpPr bwMode="auto">
          <a:xfrm>
            <a:off x="8357394" y="1075296"/>
            <a:ext cx="2087562" cy="830881"/>
            <a:chOff x="6305245" y="5984382"/>
            <a:chExt cx="2039178" cy="825343"/>
          </a:xfrm>
        </p:grpSpPr>
        <p:pic>
          <p:nvPicPr>
            <p:cNvPr id="25" name="Picture 8" descr="36.png">
              <a:hlinkClick r:id="" action="ppaction://noaction"/>
              <a:extLst>
                <a:ext uri="{FF2B5EF4-FFF2-40B4-BE49-F238E27FC236}">
                  <a16:creationId xmlns:a16="http://schemas.microsoft.com/office/drawing/2014/main" id="{68A0A4A9-9A3E-4546-8DC8-01CC21CF22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689" b="20323"/>
            <a:stretch>
              <a:fillRect/>
            </a:stretch>
          </p:blipFill>
          <p:spPr bwMode="auto">
            <a:xfrm>
              <a:off x="6305245" y="5984382"/>
              <a:ext cx="2039178" cy="825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Box 28">
              <a:hlinkClick r:id="" action="ppaction://noaction"/>
              <a:extLst>
                <a:ext uri="{FF2B5EF4-FFF2-40B4-BE49-F238E27FC236}">
                  <a16:creationId xmlns:a16="http://schemas.microsoft.com/office/drawing/2014/main" id="{CD0CCDF7-83CF-4C6A-83D1-431B8122E376}"/>
                </a:ext>
              </a:extLst>
            </p:cNvPr>
            <p:cNvSpPr txBox="1"/>
            <p:nvPr/>
          </p:nvSpPr>
          <p:spPr>
            <a:xfrm>
              <a:off x="6451011" y="6213675"/>
              <a:ext cx="1598777" cy="458588"/>
            </a:xfrm>
            <a:prstGeom prst="rect">
              <a:avLst/>
            </a:prstGeom>
            <a:noFill/>
          </p:spPr>
          <p:txBody>
            <a:bodyPr rtlCol="1">
              <a:spAutoFit/>
            </a:bodyPr>
            <a:lstStyle/>
            <a:p>
              <a:pPr defTabSz="685800">
                <a:defRPr/>
              </a:pPr>
              <a:r>
                <a:rPr lang="ar-JO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Akhbar MT" pitchFamily="2" charset="-78"/>
                </a:rPr>
                <a:t>أ</a:t>
              </a:r>
              <a:r>
                <a:rPr lang="ar-JO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Akhbar MT" pitchFamily="2" charset="-78"/>
                </a:rPr>
                <a:t>َ</a:t>
              </a:r>
              <a:r>
                <a:rPr lang="ar-SA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خ</a:t>
              </a:r>
              <a:r>
                <a:rPr lang="ar-JO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ْ</a:t>
              </a:r>
              <a:r>
                <a:rPr lang="ar-SA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ت</a:t>
              </a:r>
              <a:r>
                <a:rPr lang="ar-JO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َ</a:t>
              </a:r>
              <a:r>
                <a:rPr lang="ar-SA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ب</a:t>
              </a:r>
              <a:r>
                <a:rPr lang="ar-JO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ِ</a:t>
              </a:r>
              <a:r>
                <a:rPr lang="ar-SA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رُ ن</a:t>
              </a:r>
              <a:r>
                <a:rPr lang="ar-JO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َ</a:t>
              </a:r>
              <a:r>
                <a:rPr lang="ar-SA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ف</a:t>
              </a:r>
              <a:r>
                <a:rPr lang="ar-JO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ْ</a:t>
              </a:r>
              <a:r>
                <a:rPr lang="ar-SA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howcard Gothic" pitchFamily="82" charset="0"/>
                  <a:cs typeface="Traditional Arabic" pitchFamily="2" charset="-78"/>
                </a:rPr>
                <a:t>سي؟</a:t>
              </a:r>
              <a:endParaRPr lang="ar-JO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  <a:cs typeface="Traditional Arabic" pitchFamily="2" charset="-78"/>
              </a:endParaRPr>
            </a:p>
          </p:txBody>
        </p:sp>
      </p:grpSp>
      <p:sp>
        <p:nvSpPr>
          <p:cNvPr id="27" name="عنوان 1">
            <a:extLst>
              <a:ext uri="{FF2B5EF4-FFF2-40B4-BE49-F238E27FC236}">
                <a16:creationId xmlns:a16="http://schemas.microsoft.com/office/drawing/2014/main" id="{206EAFC6-4F01-4279-895C-4C7BD02B7AA3}"/>
              </a:ext>
            </a:extLst>
          </p:cNvPr>
          <p:cNvSpPr txBox="1">
            <a:spLocks/>
          </p:cNvSpPr>
          <p:nvPr/>
        </p:nvSpPr>
        <p:spPr>
          <a:xfrm>
            <a:off x="3947268" y="5266341"/>
            <a:ext cx="1630504" cy="12663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ar-AE" sz="2400" b="1" dirty="0">
                <a:solidFill>
                  <a:srgbClr val="1F1F1F"/>
                </a:solidFill>
                <a:latin typeface="Solis"/>
              </a:rPr>
              <a:t>معرفة المزارع متي يزرع ومتي يحصد</a:t>
            </a:r>
            <a:endParaRPr lang="ar-AE" sz="24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8" name="عنوان 1">
            <a:extLst>
              <a:ext uri="{FF2B5EF4-FFF2-40B4-BE49-F238E27FC236}">
                <a16:creationId xmlns:a16="http://schemas.microsoft.com/office/drawing/2014/main" id="{46477424-9585-465F-97E1-B48624501581}"/>
              </a:ext>
            </a:extLst>
          </p:cNvPr>
          <p:cNvSpPr txBox="1">
            <a:spLocks/>
          </p:cNvSpPr>
          <p:nvPr/>
        </p:nvSpPr>
        <p:spPr>
          <a:xfrm>
            <a:off x="6365659" y="5205219"/>
            <a:ext cx="2217160" cy="126447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ar-AE" sz="2400" b="1" dirty="0">
                <a:solidFill>
                  <a:srgbClr val="1F1F1F"/>
                </a:solidFill>
                <a:latin typeface="Solis"/>
              </a:rPr>
              <a:t>معرفة الطيار لأحوال الطقس ليلحق بالطيران بأمان</a:t>
            </a:r>
            <a:endParaRPr lang="ar-AE" sz="24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2050" name="Picture 2" descr="TUGAS 3 - ANIMASI PESAWAT TERBANG">
            <a:extLst>
              <a:ext uri="{FF2B5EF4-FFF2-40B4-BE49-F238E27FC236}">
                <a16:creationId xmlns:a16="http://schemas.microsoft.com/office/drawing/2014/main" id="{A8118FD2-C5A2-4210-9577-FB0750626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434" y="2607177"/>
            <a:ext cx="2465363" cy="2482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ágenes y Gifs animados de Semillas ~ Gifmania | Semillas, Gifs, Siembras">
            <a:extLst>
              <a:ext uri="{FF2B5EF4-FFF2-40B4-BE49-F238E27FC236}">
                <a16:creationId xmlns:a16="http://schemas.microsoft.com/office/drawing/2014/main" id="{F81B3B2E-8919-42C6-B087-E1308CB9B7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606" y="2649403"/>
            <a:ext cx="2455828" cy="245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haking Cold Weather Sticker for iOS &amp; Android | GIPHY">
            <a:extLst>
              <a:ext uri="{FF2B5EF4-FFF2-40B4-BE49-F238E27FC236}">
                <a16:creationId xmlns:a16="http://schemas.microsoft.com/office/drawing/2014/main" id="{01A3E8B7-9C78-47EE-B750-F311BFCDB6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662" y="2665747"/>
            <a:ext cx="1982767" cy="245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مربع نص 28">
            <a:extLst>
              <a:ext uri="{FF2B5EF4-FFF2-40B4-BE49-F238E27FC236}">
                <a16:creationId xmlns:a16="http://schemas.microsoft.com/office/drawing/2014/main" id="{5247148F-6F44-4BFC-90CF-ACCC7F86663D}"/>
              </a:ext>
            </a:extLst>
          </p:cNvPr>
          <p:cNvSpPr txBox="1"/>
          <p:nvPr/>
        </p:nvSpPr>
        <p:spPr>
          <a:xfrm>
            <a:off x="3202011" y="670166"/>
            <a:ext cx="394635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AE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ader" pitchFamily="2" charset="-78"/>
              </a:rPr>
              <a:t>كيف تتنبأ الطقس</a:t>
            </a:r>
            <a:endParaRPr lang="ar-SA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ade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87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90D8EE-3DC9-4A6F-AAFA-8B76FA81A6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261" t="17693" r="32031" b="10398"/>
          <a:stretch/>
        </p:blipFill>
        <p:spPr>
          <a:xfrm>
            <a:off x="-1" y="21867"/>
            <a:ext cx="11286698" cy="68361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5E20AA-3518-40DE-A667-3744631CB4C7}"/>
              </a:ext>
            </a:extLst>
          </p:cNvPr>
          <p:cNvSpPr txBox="1"/>
          <p:nvPr/>
        </p:nvSpPr>
        <p:spPr>
          <a:xfrm>
            <a:off x="6022896" y="1643479"/>
            <a:ext cx="434030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defRPr/>
            </a:pPr>
            <a:r>
              <a:rPr lang="ar-SA" sz="4400" b="1" dirty="0">
                <a:solidFill>
                  <a:srgbClr val="C00000"/>
                </a:solidFill>
                <a:cs typeface="(AH) Manal Black" pitchFamily="2" charset="-78"/>
              </a:rPr>
              <a:t>الطقس معتدل</a:t>
            </a:r>
          </a:p>
        </p:txBody>
      </p:sp>
      <p:grpSp>
        <p:nvGrpSpPr>
          <p:cNvPr id="5" name="مجموعة 3">
            <a:extLst>
              <a:ext uri="{FF2B5EF4-FFF2-40B4-BE49-F238E27FC236}">
                <a16:creationId xmlns:a16="http://schemas.microsoft.com/office/drawing/2014/main" id="{41A59E72-0EE1-4525-AB9C-70EA88FF25F6}"/>
              </a:ext>
            </a:extLst>
          </p:cNvPr>
          <p:cNvGrpSpPr/>
          <p:nvPr/>
        </p:nvGrpSpPr>
        <p:grpSpPr>
          <a:xfrm>
            <a:off x="10252838" y="55210"/>
            <a:ext cx="1766519" cy="1699839"/>
            <a:chOff x="10252838" y="55210"/>
            <a:chExt cx="1766519" cy="1699839"/>
          </a:xfrm>
        </p:grpSpPr>
        <p:pic>
          <p:nvPicPr>
            <p:cNvPr id="8" name="Picture 32">
              <a:extLst>
                <a:ext uri="{FF2B5EF4-FFF2-40B4-BE49-F238E27FC236}">
                  <a16:creationId xmlns:a16="http://schemas.microsoft.com/office/drawing/2014/main" id="{C72304FE-7133-4367-9D1A-D09E1D2CC9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DFFFE"/>
                </a:clrFrom>
                <a:clrTo>
                  <a:srgbClr val="FDFFFE">
                    <a:alpha val="0"/>
                  </a:srgbClr>
                </a:clrTo>
              </a:clrChange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544" t="55425" r="35805" b="7844"/>
            <a:stretch/>
          </p:blipFill>
          <p:spPr>
            <a:xfrm rot="21378073">
              <a:off x="10252838" y="55210"/>
              <a:ext cx="1766519" cy="1699839"/>
            </a:xfrm>
            <a:prstGeom prst="rect">
              <a:avLst/>
            </a:prstGeom>
          </p:spPr>
        </p:pic>
        <p:sp>
          <p:nvSpPr>
            <p:cNvPr id="9" name="مربع نص 2">
              <a:extLst>
                <a:ext uri="{FF2B5EF4-FFF2-40B4-BE49-F238E27FC236}">
                  <a16:creationId xmlns:a16="http://schemas.microsoft.com/office/drawing/2014/main" id="{6490517E-830D-467F-BBFC-3050C5AD60BB}"/>
                </a:ext>
              </a:extLst>
            </p:cNvPr>
            <p:cNvSpPr txBox="1"/>
            <p:nvPr/>
          </p:nvSpPr>
          <p:spPr>
            <a:xfrm>
              <a:off x="10363200" y="320040"/>
              <a:ext cx="155448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تحقق سريع</a:t>
              </a:r>
              <a:endPara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D32FC114-5E38-4940-8B82-F4549BB07A09}"/>
              </a:ext>
            </a:extLst>
          </p:cNvPr>
          <p:cNvGrpSpPr/>
          <p:nvPr/>
        </p:nvGrpSpPr>
        <p:grpSpPr>
          <a:xfrm>
            <a:off x="789285" y="1262686"/>
            <a:ext cx="5268838" cy="1370020"/>
            <a:chOff x="420827" y="1692091"/>
            <a:chExt cx="6492953" cy="70788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1E6AE06-61B3-4505-A2AC-055D5224BB19}"/>
                </a:ext>
              </a:extLst>
            </p:cNvPr>
            <p:cNvSpPr txBox="1"/>
            <p:nvPr/>
          </p:nvSpPr>
          <p:spPr>
            <a:xfrm>
              <a:off x="420827" y="1692091"/>
              <a:ext cx="6492953" cy="707886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 rtl="1">
                <a:defRPr/>
              </a:pPr>
              <a:r>
                <a:rPr lang="ar-SA" sz="4000" b="1" dirty="0">
                  <a:solidFill>
                    <a:srgbClr val="C00000"/>
                  </a:solidFill>
                  <a:cs typeface="(AH) Manal Black" pitchFamily="2" charset="-78"/>
                </a:rPr>
                <a:t>درجة الحرارة في ابوظبي </a:t>
              </a:r>
              <a:endParaRPr lang="ar-AE" sz="4000" b="1" dirty="0">
                <a:solidFill>
                  <a:srgbClr val="C00000"/>
                </a:solidFill>
                <a:cs typeface="(AH) Manal Black" pitchFamily="2" charset="-78"/>
              </a:endParaRPr>
            </a:p>
            <a:p>
              <a:pPr algn="ctr" rtl="1">
                <a:defRPr/>
              </a:pPr>
              <a:r>
                <a:rPr lang="en-US" sz="4000" b="1" dirty="0">
                  <a:solidFill>
                    <a:srgbClr val="C00000"/>
                  </a:solidFill>
                  <a:cs typeface="(AH) Manal Black" pitchFamily="2" charset="-78"/>
                </a:rPr>
                <a:t>25 c</a:t>
              </a:r>
              <a:r>
                <a:rPr lang="ar-SA" sz="4000" b="1" dirty="0">
                  <a:solidFill>
                    <a:srgbClr val="C00000"/>
                  </a:solidFill>
                  <a:cs typeface="(AH) Manal Black" pitchFamily="2" charset="-78"/>
                </a:rPr>
                <a:t> والجو غائم </a:t>
              </a: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95F5798E-9A74-410A-8525-7A72A826E309}"/>
                </a:ext>
              </a:extLst>
            </p:cNvPr>
            <p:cNvSpPr txBox="1"/>
            <p:nvPr/>
          </p:nvSpPr>
          <p:spPr>
            <a:xfrm>
              <a:off x="4794305" y="1931186"/>
              <a:ext cx="3445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C00000"/>
                  </a:solidFill>
                  <a:sym typeface="Wingdings" panose="05000000000000000000" pitchFamily="2" charset="2"/>
                </a:rPr>
                <a:t></a:t>
              </a:r>
              <a:endParaRPr lang="en-US" dirty="0">
                <a:solidFill>
                  <a:srgbClr val="C00000"/>
                </a:solidFill>
              </a:endParaRPr>
            </a:p>
          </p:txBody>
        </p:sp>
      </p:grp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9936AD2-2FB5-43BA-BBE8-4F4DA372EDF9}"/>
              </a:ext>
            </a:extLst>
          </p:cNvPr>
          <p:cNvCxnSpPr/>
          <p:nvPr/>
        </p:nvCxnSpPr>
        <p:spPr>
          <a:xfrm flipV="1">
            <a:off x="6533094" y="-13252"/>
            <a:ext cx="0" cy="2551876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Arrow: Left 12">
            <a:extLst>
              <a:ext uri="{FF2B5EF4-FFF2-40B4-BE49-F238E27FC236}">
                <a16:creationId xmlns:a16="http://schemas.microsoft.com/office/drawing/2014/main" id="{AF242C37-C584-48FD-8F3A-98A9D71A7B44}"/>
              </a:ext>
            </a:extLst>
          </p:cNvPr>
          <p:cNvSpPr/>
          <p:nvPr/>
        </p:nvSpPr>
        <p:spPr>
          <a:xfrm>
            <a:off x="10608275" y="6239785"/>
            <a:ext cx="993913" cy="596348"/>
          </a:xfrm>
          <a:prstGeom prst="leftArrow">
            <a:avLst>
              <a:gd name="adj1" fmla="val 41111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2min">
            <a:hlinkClick r:id="" action="ppaction://media"/>
            <a:extLst>
              <a:ext uri="{FF2B5EF4-FFF2-40B4-BE49-F238E27FC236}">
                <a16:creationId xmlns:a16="http://schemas.microsoft.com/office/drawing/2014/main" id="{1CE08FAF-149A-487D-B2BB-0A4530BEE50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22435" y="4503761"/>
            <a:ext cx="1128525" cy="119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86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289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6">
            <a:extLst>
              <a:ext uri="{FF2B5EF4-FFF2-40B4-BE49-F238E27FC236}">
                <a16:creationId xmlns:a16="http://schemas.microsoft.com/office/drawing/2014/main" id="{80F4EE23-3095-4169-87C9-FE2181611E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2231548"/>
              </p:ext>
            </p:extLst>
          </p:nvPr>
        </p:nvGraphicFramePr>
        <p:xfrm>
          <a:off x="205822" y="189601"/>
          <a:ext cx="9994026" cy="63703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31342">
                  <a:extLst>
                    <a:ext uri="{9D8B030D-6E8A-4147-A177-3AD203B41FA5}">
                      <a16:colId xmlns:a16="http://schemas.microsoft.com/office/drawing/2014/main" val="1717987515"/>
                    </a:ext>
                  </a:extLst>
                </a:gridCol>
                <a:gridCol w="3331342">
                  <a:extLst>
                    <a:ext uri="{9D8B030D-6E8A-4147-A177-3AD203B41FA5}">
                      <a16:colId xmlns:a16="http://schemas.microsoft.com/office/drawing/2014/main" val="4275116905"/>
                    </a:ext>
                  </a:extLst>
                </a:gridCol>
                <a:gridCol w="3331342">
                  <a:extLst>
                    <a:ext uri="{9D8B030D-6E8A-4147-A177-3AD203B41FA5}">
                      <a16:colId xmlns:a16="http://schemas.microsoft.com/office/drawing/2014/main" val="2737693572"/>
                    </a:ext>
                  </a:extLst>
                </a:gridCol>
              </a:tblGrid>
              <a:tr h="690052">
                <a:tc gridSpan="3">
                  <a:txBody>
                    <a:bodyPr/>
                    <a:lstStyle/>
                    <a:p>
                      <a:pPr algn="ctr"/>
                      <a:r>
                        <a:rPr lang="ar-AE" sz="4400" dirty="0">
                          <a:cs typeface="(AH) Manal Black" pitchFamily="2" charset="-78"/>
                        </a:rPr>
                        <a:t>اخــتــبر مــعــلــومــاتــك</a:t>
                      </a:r>
                      <a:endParaRPr lang="en-US" sz="4400" dirty="0">
                        <a:cs typeface="(AH) Manal Black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2739144"/>
                  </a:ext>
                </a:extLst>
              </a:tr>
              <a:tr h="690052">
                <a:tc gridSpan="3">
                  <a:txBody>
                    <a:bodyPr/>
                    <a:lstStyle/>
                    <a:p>
                      <a:pPr algn="r" rtl="1"/>
                      <a:r>
                        <a:rPr lang="ar-AE" sz="4400" dirty="0">
                          <a:latin typeface="Calibri" panose="020F0502020204030204" pitchFamily="34" charset="0"/>
                          <a:cs typeface="(AH) Manal Black" pitchFamily="2" charset="-78"/>
                        </a:rPr>
                        <a:t>1- يتم مراقبة الطقس من فوق سطح الأرض باستخدام؟ </a:t>
                      </a:r>
                      <a:endParaRPr lang="en-US" sz="4400" dirty="0">
                        <a:latin typeface="Calibri" panose="020F0502020204030204" pitchFamily="34" charset="0"/>
                        <a:cs typeface="(AH) Manal Black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r>
                        <a:rPr lang="ar-AE" dirty="0"/>
                        <a:t>يتم مراقبة الطقس من فوق سطح الأرض باستخدام؟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5175708"/>
                  </a:ext>
                </a:extLst>
              </a:tr>
              <a:tr h="524439"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ج/ البوابة الذكية</a:t>
                      </a:r>
                      <a:endParaRPr lang="en-US" sz="32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ب/ الأقمار الصناعية</a:t>
                      </a:r>
                      <a:endParaRPr lang="en-US" sz="32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أ/ كاميرات التصوير</a:t>
                      </a:r>
                      <a:endParaRPr lang="en-US" sz="32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92275"/>
                  </a:ext>
                </a:extLst>
              </a:tr>
              <a:tr h="682491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40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(AH) Manal Black" pitchFamily="2" charset="-78"/>
                        </a:rPr>
                        <a:t>2- نحن الناس ، لـماذا من الـمهم أن نعرف حالة الطقس؟ </a:t>
                      </a:r>
                      <a:endParaRPr lang="en-US" sz="40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74574370"/>
                  </a:ext>
                </a:extLst>
              </a:tr>
              <a:tr h="524439"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ج/ لنحدد ما نسمع</a:t>
                      </a:r>
                      <a:endParaRPr lang="en-US" sz="32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ب/ لنحدد ما ندرس</a:t>
                      </a:r>
                      <a:endParaRPr lang="en-US" sz="32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أ/ لنحدد ما نلبس</a:t>
                      </a:r>
                      <a:endParaRPr lang="en-US" sz="32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343039"/>
                  </a:ext>
                </a:extLst>
              </a:tr>
              <a:tr h="690052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44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(AH) Manal Black" pitchFamily="2" charset="-78"/>
                        </a:rPr>
                        <a:t>3- يهتم الـمزارع، بحالة الطقس ليحدد؟؟ </a:t>
                      </a:r>
                      <a:endParaRPr lang="en-US" sz="44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12454311"/>
                  </a:ext>
                </a:extLst>
              </a:tr>
              <a:tr h="469235"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ج/ موعد الزراعة و الحصاد</a:t>
                      </a:r>
                      <a:endParaRPr lang="en-US" sz="28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ب/ نوع الطقس</a:t>
                      </a:r>
                      <a:endParaRPr lang="en-US" sz="28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أ/ ما يلبس و يشرب</a:t>
                      </a:r>
                      <a:endParaRPr lang="en-US" sz="28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1927233"/>
                  </a:ext>
                </a:extLst>
              </a:tr>
              <a:tr h="690052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44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(AH) Manal Black" pitchFamily="2" charset="-78"/>
                        </a:rPr>
                        <a:t>4- يهتم الطيار، بحالة الطقس ، لـماذا؟؟ </a:t>
                      </a:r>
                      <a:endParaRPr lang="en-US" sz="44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(AH) Manal Black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2981720"/>
                  </a:ext>
                </a:extLst>
              </a:tr>
              <a:tr h="855664"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ج/ لمعرفة درجة حرارة الجو</a:t>
                      </a:r>
                      <a:endParaRPr lang="en-US" sz="28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ب/ ليحدد موعد الطيران بأمان</a:t>
                      </a:r>
                      <a:endParaRPr lang="en-US" sz="28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800" dirty="0">
                          <a:solidFill>
                            <a:schemeClr val="accent1">
                              <a:lumMod val="50000"/>
                            </a:schemeClr>
                          </a:solidFill>
                          <a:cs typeface="+mj-cs"/>
                        </a:rPr>
                        <a:t>أ/ متى ينام</a:t>
                      </a:r>
                      <a:endParaRPr lang="en-US" sz="2800" dirty="0">
                        <a:solidFill>
                          <a:schemeClr val="accent1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3400394"/>
                  </a:ext>
                </a:extLst>
              </a:tr>
            </a:tbl>
          </a:graphicData>
        </a:graphic>
      </p:graphicFrame>
      <p:grpSp>
        <p:nvGrpSpPr>
          <p:cNvPr id="7" name="مجموعة 3">
            <a:extLst>
              <a:ext uri="{FF2B5EF4-FFF2-40B4-BE49-F238E27FC236}">
                <a16:creationId xmlns:a16="http://schemas.microsoft.com/office/drawing/2014/main" id="{06357538-4121-4494-94E3-41C9586BB6BE}"/>
              </a:ext>
            </a:extLst>
          </p:cNvPr>
          <p:cNvGrpSpPr/>
          <p:nvPr/>
        </p:nvGrpSpPr>
        <p:grpSpPr>
          <a:xfrm>
            <a:off x="10363072" y="2292626"/>
            <a:ext cx="1766519" cy="1699839"/>
            <a:chOff x="10252838" y="55210"/>
            <a:chExt cx="1766519" cy="1699839"/>
          </a:xfrm>
        </p:grpSpPr>
        <p:pic>
          <p:nvPicPr>
            <p:cNvPr id="8" name="Picture 32">
              <a:extLst>
                <a:ext uri="{FF2B5EF4-FFF2-40B4-BE49-F238E27FC236}">
                  <a16:creationId xmlns:a16="http://schemas.microsoft.com/office/drawing/2014/main" id="{7444FA4D-32CF-46E6-B4F8-982BA6D6C7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DFFFE"/>
                </a:clrFrom>
                <a:clrTo>
                  <a:srgbClr val="FDFFFE">
                    <a:alpha val="0"/>
                  </a:srgbClr>
                </a:clrTo>
              </a:clrChange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544" t="55425" r="35805" b="7844"/>
            <a:stretch/>
          </p:blipFill>
          <p:spPr>
            <a:xfrm rot="21378073">
              <a:off x="10252838" y="55210"/>
              <a:ext cx="1766519" cy="1699839"/>
            </a:xfrm>
            <a:prstGeom prst="rect">
              <a:avLst/>
            </a:prstGeom>
          </p:spPr>
        </p:pic>
        <p:sp>
          <p:nvSpPr>
            <p:cNvPr id="9" name="مربع نص 2">
              <a:extLst>
                <a:ext uri="{FF2B5EF4-FFF2-40B4-BE49-F238E27FC236}">
                  <a16:creationId xmlns:a16="http://schemas.microsoft.com/office/drawing/2014/main" id="{5EDD5D42-6697-4A8B-8A1E-8D51D96A495F}"/>
                </a:ext>
              </a:extLst>
            </p:cNvPr>
            <p:cNvSpPr txBox="1"/>
            <p:nvPr/>
          </p:nvSpPr>
          <p:spPr>
            <a:xfrm>
              <a:off x="10363200" y="320040"/>
              <a:ext cx="155448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Arial" panose="020B0604020202020204" pitchFamily="34" charset="0"/>
                </a:rPr>
                <a:t>القراءة بتفكر</a:t>
              </a:r>
              <a:endPara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1E47B019-EEB5-4367-AD62-E5E7D2A5C72C}"/>
              </a:ext>
            </a:extLst>
          </p:cNvPr>
          <p:cNvSpPr/>
          <p:nvPr/>
        </p:nvSpPr>
        <p:spPr>
          <a:xfrm>
            <a:off x="3617843" y="1669983"/>
            <a:ext cx="3180522" cy="62264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6CC579-C1A5-40A9-AE9C-36DB7E721810}"/>
              </a:ext>
            </a:extLst>
          </p:cNvPr>
          <p:cNvSpPr/>
          <p:nvPr/>
        </p:nvSpPr>
        <p:spPr>
          <a:xfrm>
            <a:off x="7434471" y="3008664"/>
            <a:ext cx="2358887" cy="62264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C9EA9E-4B5B-4F10-9B17-15F7F8158385}"/>
              </a:ext>
            </a:extLst>
          </p:cNvPr>
          <p:cNvSpPr/>
          <p:nvPr/>
        </p:nvSpPr>
        <p:spPr>
          <a:xfrm>
            <a:off x="291548" y="4393517"/>
            <a:ext cx="3160645" cy="49653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5E2A29-B4DC-4641-B0AC-3DB240AB95FB}"/>
              </a:ext>
            </a:extLst>
          </p:cNvPr>
          <p:cNvSpPr/>
          <p:nvPr/>
        </p:nvSpPr>
        <p:spPr>
          <a:xfrm>
            <a:off x="3737113" y="5678977"/>
            <a:ext cx="2915478" cy="94190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8C61C07F-254B-4F70-B14F-88DAD41D6A5A}"/>
              </a:ext>
            </a:extLst>
          </p:cNvPr>
          <p:cNvSpPr/>
          <p:nvPr/>
        </p:nvSpPr>
        <p:spPr>
          <a:xfrm rot="19087887">
            <a:off x="9488300" y="1641841"/>
            <a:ext cx="728869" cy="716038"/>
          </a:xfrm>
          <a:prstGeom prst="plus">
            <a:avLst>
              <a:gd name="adj" fmla="val 4535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E661B948-001E-42BA-AA01-D1094E3B958E}"/>
              </a:ext>
            </a:extLst>
          </p:cNvPr>
          <p:cNvSpPr/>
          <p:nvPr/>
        </p:nvSpPr>
        <p:spPr>
          <a:xfrm rot="18964326">
            <a:off x="2314346" y="1665045"/>
            <a:ext cx="728869" cy="716038"/>
          </a:xfrm>
          <a:prstGeom prst="plus">
            <a:avLst>
              <a:gd name="adj" fmla="val 4535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ross 15">
            <a:extLst>
              <a:ext uri="{FF2B5EF4-FFF2-40B4-BE49-F238E27FC236}">
                <a16:creationId xmlns:a16="http://schemas.microsoft.com/office/drawing/2014/main" id="{A5D6F624-6069-4B0C-BC65-4A7F59AF2E62}"/>
              </a:ext>
            </a:extLst>
          </p:cNvPr>
          <p:cNvSpPr/>
          <p:nvPr/>
        </p:nvSpPr>
        <p:spPr>
          <a:xfrm rot="18964326">
            <a:off x="2522466" y="2987831"/>
            <a:ext cx="728869" cy="716038"/>
          </a:xfrm>
          <a:prstGeom prst="plus">
            <a:avLst>
              <a:gd name="adj" fmla="val 4535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ross 16">
            <a:extLst>
              <a:ext uri="{FF2B5EF4-FFF2-40B4-BE49-F238E27FC236}">
                <a16:creationId xmlns:a16="http://schemas.microsoft.com/office/drawing/2014/main" id="{660918CD-AF5A-48E6-BBC8-17F9FDFB0B20}"/>
              </a:ext>
            </a:extLst>
          </p:cNvPr>
          <p:cNvSpPr/>
          <p:nvPr/>
        </p:nvSpPr>
        <p:spPr>
          <a:xfrm rot="18964326">
            <a:off x="5828245" y="3004410"/>
            <a:ext cx="728869" cy="716038"/>
          </a:xfrm>
          <a:prstGeom prst="plus">
            <a:avLst>
              <a:gd name="adj" fmla="val 4535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E81349D9-6ABF-4AFD-89A3-F66670F4C85B}"/>
              </a:ext>
            </a:extLst>
          </p:cNvPr>
          <p:cNvSpPr/>
          <p:nvPr/>
        </p:nvSpPr>
        <p:spPr>
          <a:xfrm rot="18964326">
            <a:off x="5612296" y="4266364"/>
            <a:ext cx="728869" cy="716038"/>
          </a:xfrm>
          <a:prstGeom prst="plus">
            <a:avLst>
              <a:gd name="adj" fmla="val 4535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DABFCBAE-40DF-493D-A970-4816B7949EEA}"/>
              </a:ext>
            </a:extLst>
          </p:cNvPr>
          <p:cNvSpPr/>
          <p:nvPr/>
        </p:nvSpPr>
        <p:spPr>
          <a:xfrm rot="18964326">
            <a:off x="9222875" y="4282927"/>
            <a:ext cx="728869" cy="716038"/>
          </a:xfrm>
          <a:prstGeom prst="plus">
            <a:avLst>
              <a:gd name="adj" fmla="val 4535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ross 19">
            <a:extLst>
              <a:ext uri="{FF2B5EF4-FFF2-40B4-BE49-F238E27FC236}">
                <a16:creationId xmlns:a16="http://schemas.microsoft.com/office/drawing/2014/main" id="{69363D75-9889-43E9-834B-88E3FECAB3C9}"/>
              </a:ext>
            </a:extLst>
          </p:cNvPr>
          <p:cNvSpPr/>
          <p:nvPr/>
        </p:nvSpPr>
        <p:spPr>
          <a:xfrm rot="18964326">
            <a:off x="2694332" y="5633404"/>
            <a:ext cx="728869" cy="716038"/>
          </a:xfrm>
          <a:prstGeom prst="plus">
            <a:avLst>
              <a:gd name="adj" fmla="val 4535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Cross 20">
            <a:extLst>
              <a:ext uri="{FF2B5EF4-FFF2-40B4-BE49-F238E27FC236}">
                <a16:creationId xmlns:a16="http://schemas.microsoft.com/office/drawing/2014/main" id="{53E9F3D4-0EE3-4EB9-AC87-E0ECC324E212}"/>
              </a:ext>
            </a:extLst>
          </p:cNvPr>
          <p:cNvSpPr/>
          <p:nvPr/>
        </p:nvSpPr>
        <p:spPr>
          <a:xfrm rot="18964326">
            <a:off x="8712027" y="5752185"/>
            <a:ext cx="728869" cy="716038"/>
          </a:xfrm>
          <a:prstGeom prst="plus">
            <a:avLst>
              <a:gd name="adj" fmla="val 4535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15">
            <a:extLst>
              <a:ext uri="{FF2B5EF4-FFF2-40B4-BE49-F238E27FC236}">
                <a16:creationId xmlns:a16="http://schemas.microsoft.com/office/drawing/2014/main" id="{A9BEDD47-FFA0-4FA9-9431-0459AC3C5F45}"/>
              </a:ext>
            </a:extLst>
          </p:cNvPr>
          <p:cNvSpPr txBox="1"/>
          <p:nvPr/>
        </p:nvSpPr>
        <p:spPr>
          <a:xfrm>
            <a:off x="0" y="0"/>
            <a:ext cx="2690191" cy="369332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ناتج التعلم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: </a:t>
            </a: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كيف نتنبأ بالطقس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031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000"/>
                            </p:stCondLst>
                            <p:childTnLst>
                              <p:par>
                                <p:cTn id="9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000"/>
                            </p:stCondLst>
                            <p:childTnLst>
                              <p:par>
                                <p:cTn id="14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000"/>
                            </p:stCondLst>
                            <p:childTnLst>
                              <p:par>
                                <p:cTn id="17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4000"/>
                            </p:stCondLst>
                            <p:childTnLst>
                              <p:par>
                                <p:cTn id="19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BB5AEFA-2915-4C33-8C14-C66A38AF1A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2" t="27826" r="3127" b="48402"/>
          <a:stretch/>
        </p:blipFill>
        <p:spPr>
          <a:xfrm>
            <a:off x="2736531" y="0"/>
            <a:ext cx="9455468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7DA65A8-1BD4-483A-B242-8A6BC2965E5B}"/>
              </a:ext>
            </a:extLst>
          </p:cNvPr>
          <p:cNvSpPr/>
          <p:nvPr/>
        </p:nvSpPr>
        <p:spPr>
          <a:xfrm>
            <a:off x="1037325" y="1825919"/>
            <a:ext cx="9455468" cy="158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ar-JO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هو الماء الذي يسقط على الارض من الغلاف الجو</a:t>
            </a:r>
            <a:r>
              <a:rPr lang="ar-SA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</a:t>
            </a:r>
          </a:p>
          <a:p>
            <a:pPr algn="r" rtl="1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ar-SA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الأمثلة :</a:t>
            </a:r>
            <a:r>
              <a:rPr lang="ar-JO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المطر والثلج والبرد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178267-E7E5-425B-BD2F-440FBC79DF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73" t="77031" r="82108" b="18454"/>
          <a:stretch/>
        </p:blipFill>
        <p:spPr>
          <a:xfrm>
            <a:off x="39756" y="5685183"/>
            <a:ext cx="997569" cy="117281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BE3F30D-4083-4494-A731-712E32EF8F8D}"/>
              </a:ext>
            </a:extLst>
          </p:cNvPr>
          <p:cNvSpPr/>
          <p:nvPr/>
        </p:nvSpPr>
        <p:spPr>
          <a:xfrm>
            <a:off x="7333428" y="5233810"/>
            <a:ext cx="15151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ar-SA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الأمطار</a:t>
            </a:r>
            <a:endParaRPr lang="ar-AE" sz="44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67A518-E29B-4683-9676-6C60078E8A2C}"/>
              </a:ext>
            </a:extLst>
          </p:cNvPr>
          <p:cNvSpPr/>
          <p:nvPr/>
        </p:nvSpPr>
        <p:spPr>
          <a:xfrm>
            <a:off x="4968667" y="5141044"/>
            <a:ext cx="151515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ar-SA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تسقط </a:t>
            </a:r>
            <a:endParaRPr lang="ar-AE" sz="44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ar-SA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الأمطار</a:t>
            </a:r>
            <a:endParaRPr lang="ar-AE" sz="44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361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BB5AEFA-2915-4C33-8C14-C66A38AF1A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92" t="50767" r="3126" b="18454"/>
          <a:stretch/>
        </p:blipFill>
        <p:spPr>
          <a:xfrm>
            <a:off x="3034748" y="14778"/>
            <a:ext cx="9157252" cy="684322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1162503-5E88-49B2-9E6D-06DBCE85B15F}"/>
              </a:ext>
            </a:extLst>
          </p:cNvPr>
          <p:cNvSpPr/>
          <p:nvPr/>
        </p:nvSpPr>
        <p:spPr>
          <a:xfrm>
            <a:off x="1623288" y="611794"/>
            <a:ext cx="89454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ar-JO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ربما يحدث تحول مفاجئ في الطقس تغير اتجاه الرياح وتغير في درجة الحرارة</a:t>
            </a:r>
            <a:r>
              <a:rPr lang="ar-AE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4862A7-EA88-49CB-B5C2-3667CB0E9ADD}"/>
              </a:ext>
            </a:extLst>
          </p:cNvPr>
          <p:cNvSpPr/>
          <p:nvPr/>
        </p:nvSpPr>
        <p:spPr>
          <a:xfrm>
            <a:off x="3723860" y="4288452"/>
            <a:ext cx="699240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457200">
              <a:defRPr/>
            </a:pPr>
            <a:r>
              <a:rPr lang="ar-JO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الادوات المستخدمة لقياس عناصر الطقس تساعد على التنبؤ به</a:t>
            </a:r>
            <a:r>
              <a:rPr lang="ar-AE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ar-JO" sz="4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440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EE0113-4C90-4F07-A0B3-5D02262503C0}"/>
              </a:ext>
            </a:extLst>
          </p:cNvPr>
          <p:cNvSpPr/>
          <p:nvPr/>
        </p:nvSpPr>
        <p:spPr>
          <a:xfrm>
            <a:off x="7898296" y="2676939"/>
            <a:ext cx="371061" cy="4885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25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>
            <a:extLst>
              <a:ext uri="{FF2B5EF4-FFF2-40B4-BE49-F238E27FC236}">
                <a16:creationId xmlns:a16="http://schemas.microsoft.com/office/drawing/2014/main" id="{650EF431-026C-4A14-B498-6101B94D069D}"/>
              </a:ext>
            </a:extLst>
          </p:cNvPr>
          <p:cNvSpPr/>
          <p:nvPr/>
        </p:nvSpPr>
        <p:spPr>
          <a:xfrm>
            <a:off x="3454512" y="0"/>
            <a:ext cx="9311639" cy="1479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5062" b="1" i="0" u="none" strike="noStrike" kern="1200" cap="none" spc="0" normalizeH="0" baseline="0" noProof="0" dirty="0">
                <a:ln>
                  <a:solidFill>
                    <a:srgbClr val="000000"/>
                  </a:solidFill>
                </a:ln>
                <a:solidFill>
                  <a:srgbClr val="F8F8F8"/>
                </a:solidFill>
                <a:effectLst/>
                <a:highlight>
                  <a:srgbClr val="FF9900"/>
                </a:highlight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Helvetica"/>
              </a:rPr>
              <a:t>أنا أقيم نفسي</a:t>
            </a:r>
            <a:r>
              <a:rPr kumimoji="0" lang="ar-AE" sz="5062" b="1" i="0" u="none" strike="noStrike" kern="1200" cap="none" spc="0" normalizeH="0" baseline="0" noProof="0" dirty="0">
                <a:ln>
                  <a:solidFill>
                    <a:srgbClr val="000000"/>
                  </a:solidFill>
                </a:ln>
                <a:solidFill>
                  <a:srgbClr val="F8F8F8"/>
                </a:solidFill>
                <a:effectLst/>
                <a:highlight>
                  <a:srgbClr val="FF9900"/>
                </a:highlight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Helvetica"/>
              </a:rPr>
              <a:t> لفهم درسي اليوم </a:t>
            </a:r>
            <a:r>
              <a:rPr kumimoji="0" lang="ar-SA" sz="5062" b="1" i="0" u="none" strike="noStrike" kern="1200" cap="none" spc="0" normalizeH="0" baseline="0" noProof="0" dirty="0">
                <a:ln>
                  <a:solidFill>
                    <a:srgbClr val="000000"/>
                  </a:solidFill>
                </a:ln>
                <a:solidFill>
                  <a:srgbClr val="F8F8F8"/>
                </a:solidFill>
                <a:effectLst/>
                <a:highlight>
                  <a:srgbClr val="FF9900"/>
                </a:highlight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Helvetica"/>
              </a:rPr>
              <a:t> :</a:t>
            </a:r>
            <a:endParaRPr kumimoji="0" lang="en-US" sz="5062" b="1" i="0" u="none" strike="noStrike" kern="1200" cap="none" spc="0" normalizeH="0" baseline="0" noProof="0" dirty="0">
              <a:ln>
                <a:solidFill>
                  <a:srgbClr val="000000"/>
                </a:solidFill>
              </a:ln>
              <a:solidFill>
                <a:srgbClr val="F8F8F8"/>
              </a:solidFill>
              <a:effectLst/>
              <a:highlight>
                <a:srgbClr val="FF9900"/>
              </a:highlight>
              <a:uLnTx/>
              <a:uFillTx/>
              <a:latin typeface="Calibri" panose="020F0502020204030204" pitchFamily="34" charset="0"/>
              <a:cs typeface="Calibri" panose="020F0502020204030204" pitchFamily="34" charset="0"/>
              <a:sym typeface="Helvetica"/>
            </a:endParaRPr>
          </a:p>
        </p:txBody>
      </p:sp>
      <p:pic>
        <p:nvPicPr>
          <p:cNvPr id="7" name="Picture 2" descr="Happy to unhappy smileys stock illustration. Illustration of faces -  39762115">
            <a:extLst>
              <a:ext uri="{FF2B5EF4-FFF2-40B4-BE49-F238E27FC236}">
                <a16:creationId xmlns:a16="http://schemas.microsoft.com/office/drawing/2014/main" id="{2373CD47-6245-4DFA-9BB4-60013593CA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25" b="93750" l="2720" r="96444">
                        <a14:foregroundMark x1="14017" y1="51250" x2="14017" y2="51250"/>
                        <a14:foregroundMark x1="13598" y1="36875" x2="15272" y2="76875"/>
                        <a14:foregroundMark x1="86820" y1="31875" x2="86192" y2="58125"/>
                        <a14:foregroundMark x1="86192" y1="58125" x2="84937" y2="67500"/>
                        <a14:foregroundMark x1="92678" y1="44375" x2="89121" y2="23125"/>
                        <a14:foregroundMark x1="89121" y1="23125" x2="80544" y2="22500"/>
                        <a14:foregroundMark x1="80544" y1="22500" x2="74477" y2="40000"/>
                        <a14:foregroundMark x1="74477" y1="40000" x2="71548" y2="62500"/>
                        <a14:foregroundMark x1="71548" y1="62500" x2="75314" y2="86875"/>
                        <a14:foregroundMark x1="75314" y1="86875" x2="85774" y2="88750"/>
                        <a14:foregroundMark x1="85774" y1="88750" x2="93724" y2="75000"/>
                        <a14:foregroundMark x1="93724" y1="75000" x2="90586" y2="45625"/>
                        <a14:foregroundMark x1="90586" y1="45625" x2="80335" y2="29375"/>
                        <a14:foregroundMark x1="80335" y1="29375" x2="72803" y2="28750"/>
                        <a14:foregroundMark x1="93096" y1="35000" x2="94142" y2="70000"/>
                        <a14:foregroundMark x1="96444" y1="54375" x2="96444" y2="54375"/>
                        <a14:foregroundMark x1="49163" y1="22500" x2="40167" y2="32500"/>
                        <a14:foregroundMark x1="40167" y1="32500" x2="39958" y2="61875"/>
                        <a14:foregroundMark x1="39958" y1="61875" x2="48954" y2="78125"/>
                        <a14:foregroundMark x1="48954" y1="78125" x2="57531" y2="70000"/>
                        <a14:foregroundMark x1="57531" y1="70000" x2="58996" y2="42500"/>
                        <a14:foregroundMark x1="58996" y1="42500" x2="50837" y2="26250"/>
                        <a14:foregroundMark x1="50837" y1="26250" x2="41423" y2="37500"/>
                        <a14:foregroundMark x1="41423" y1="37500" x2="42469" y2="67500"/>
                        <a14:foregroundMark x1="42469" y1="67500" x2="49372" y2="80000"/>
                        <a14:foregroundMark x1="49372" y1="80000" x2="49582" y2="80000"/>
                        <a14:foregroundMark x1="20921" y1="67500" x2="26151" y2="48750"/>
                        <a14:foregroundMark x1="26151" y1="48750" x2="21130" y2="27500"/>
                        <a14:foregroundMark x1="21130" y1="27500" x2="11297" y2="31875"/>
                        <a14:foregroundMark x1="11297" y1="31875" x2="5649" y2="58125"/>
                        <a14:foregroundMark x1="5649" y1="58125" x2="8159" y2="83750"/>
                        <a14:foregroundMark x1="8159" y1="83750" x2="19247" y2="83750"/>
                        <a14:foregroundMark x1="19247" y1="83750" x2="26987" y2="61250"/>
                        <a14:foregroundMark x1="26987" y1="61250" x2="25314" y2="33125"/>
                        <a14:foregroundMark x1="25314" y1="33125" x2="15900" y2="23750"/>
                        <a14:foregroundMark x1="15900" y1="23750" x2="8159" y2="35000"/>
                        <a14:foregroundMark x1="3138" y1="35000" x2="2720" y2="64375"/>
                        <a14:foregroundMark x1="2720" y1="64375" x2="4812" y2="73125"/>
                        <a14:foregroundMark x1="49163" y1="9375" x2="49163" y2="9375"/>
                        <a14:foregroundMark x1="49791" y1="93125" x2="49791" y2="93125"/>
                        <a14:foregroundMark x1="83264" y1="8750" x2="83264" y2="8750"/>
                        <a14:foregroundMark x1="83264" y1="8125" x2="83264" y2="8125"/>
                        <a14:foregroundMark x1="83891" y1="93750" x2="83891" y2="9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02" b="1"/>
          <a:stretch/>
        </p:blipFill>
        <p:spPr bwMode="auto">
          <a:xfrm>
            <a:off x="6005131" y="1239382"/>
            <a:ext cx="4263409" cy="138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مجموعة 2">
            <a:extLst>
              <a:ext uri="{FF2B5EF4-FFF2-40B4-BE49-F238E27FC236}">
                <a16:creationId xmlns:a16="http://schemas.microsoft.com/office/drawing/2014/main" id="{B8EF77D5-50AC-44AC-B86E-8ACA7E029FFF}"/>
              </a:ext>
            </a:extLst>
          </p:cNvPr>
          <p:cNvGrpSpPr/>
          <p:nvPr/>
        </p:nvGrpSpPr>
        <p:grpSpPr>
          <a:xfrm>
            <a:off x="4849609" y="5155868"/>
            <a:ext cx="6842166" cy="1188537"/>
            <a:chOff x="4693920" y="4787758"/>
            <a:chExt cx="6842166" cy="1188537"/>
          </a:xfrm>
        </p:grpSpPr>
        <p:grpSp>
          <p:nvGrpSpPr>
            <p:cNvPr id="13" name="Google Shape;553;p45">
              <a:extLst>
                <a:ext uri="{FF2B5EF4-FFF2-40B4-BE49-F238E27FC236}">
                  <a16:creationId xmlns:a16="http://schemas.microsoft.com/office/drawing/2014/main" id="{CEA9CF12-B791-433B-81A5-6BB7A2105514}"/>
                </a:ext>
              </a:extLst>
            </p:cNvPr>
            <p:cNvGrpSpPr/>
            <p:nvPr/>
          </p:nvGrpSpPr>
          <p:grpSpPr>
            <a:xfrm flipH="1">
              <a:off x="4693920" y="4787758"/>
              <a:ext cx="6842166" cy="1188537"/>
              <a:chOff x="533893" y="3352700"/>
              <a:chExt cx="3257618" cy="1188537"/>
            </a:xfrm>
          </p:grpSpPr>
          <p:sp>
            <p:nvSpPr>
              <p:cNvPr id="16" name="Google Shape;554;p45">
                <a:extLst>
                  <a:ext uri="{FF2B5EF4-FFF2-40B4-BE49-F238E27FC236}">
                    <a16:creationId xmlns:a16="http://schemas.microsoft.com/office/drawing/2014/main" id="{1E6F2530-8AD3-463B-A298-BF4C91A4D5D6}"/>
                  </a:ext>
                </a:extLst>
              </p:cNvPr>
              <p:cNvSpPr/>
              <p:nvPr/>
            </p:nvSpPr>
            <p:spPr>
              <a:xfrm>
                <a:off x="833675" y="3352700"/>
                <a:ext cx="2957836" cy="1188537"/>
              </a:xfrm>
              <a:custGeom>
                <a:avLst/>
                <a:gdLst/>
                <a:ahLst/>
                <a:cxnLst/>
                <a:rect l="l" t="t" r="r" b="b"/>
                <a:pathLst>
                  <a:path w="24987" h="11946" extrusionOk="0">
                    <a:moveTo>
                      <a:pt x="24196" y="0"/>
                    </a:moveTo>
                    <a:lnTo>
                      <a:pt x="1" y="10608"/>
                    </a:lnTo>
                    <a:lnTo>
                      <a:pt x="24986" y="11946"/>
                    </a:lnTo>
                    <a:lnTo>
                      <a:pt x="22007" y="7174"/>
                    </a:lnTo>
                    <a:lnTo>
                      <a:pt x="24196" y="0"/>
                    </a:lnTo>
                    <a:close/>
                  </a:path>
                </a:pathLst>
              </a:custGeom>
              <a:solidFill>
                <a:srgbClr val="000000">
                  <a:alpha val="195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555;p45">
                <a:extLst>
                  <a:ext uri="{FF2B5EF4-FFF2-40B4-BE49-F238E27FC236}">
                    <a16:creationId xmlns:a16="http://schemas.microsoft.com/office/drawing/2014/main" id="{F6271B6A-623F-4F94-9827-741FB1E31C0D}"/>
                  </a:ext>
                </a:extLst>
              </p:cNvPr>
              <p:cNvSpPr/>
              <p:nvPr/>
            </p:nvSpPr>
            <p:spPr>
              <a:xfrm>
                <a:off x="763050" y="3352700"/>
                <a:ext cx="2957856" cy="1055516"/>
              </a:xfrm>
              <a:custGeom>
                <a:avLst/>
                <a:gdLst/>
                <a:ahLst/>
                <a:cxnLst/>
                <a:rect l="l" t="t" r="r" b="b"/>
                <a:pathLst>
                  <a:path w="24165" h="10609" extrusionOk="0">
                    <a:moveTo>
                      <a:pt x="0" y="0"/>
                    </a:moveTo>
                    <a:lnTo>
                      <a:pt x="0" y="10608"/>
                    </a:lnTo>
                    <a:lnTo>
                      <a:pt x="24165" y="10608"/>
                    </a:lnTo>
                    <a:lnTo>
                      <a:pt x="20821" y="5319"/>
                    </a:lnTo>
                    <a:lnTo>
                      <a:pt x="24165" y="0"/>
                    </a:lnTo>
                    <a:close/>
                  </a:path>
                </a:pathLst>
              </a:custGeom>
              <a:solidFill>
                <a:srgbClr val="99FF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18" name="Google Shape;556;p45">
                <a:extLst>
                  <a:ext uri="{FF2B5EF4-FFF2-40B4-BE49-F238E27FC236}">
                    <a16:creationId xmlns:a16="http://schemas.microsoft.com/office/drawing/2014/main" id="{9469229C-5A6E-444E-BE78-ACBB713BA6ED}"/>
                  </a:ext>
                </a:extLst>
              </p:cNvPr>
              <p:cNvSpPr/>
              <p:nvPr/>
            </p:nvSpPr>
            <p:spPr>
              <a:xfrm rot="9349269">
                <a:off x="533893" y="3355323"/>
                <a:ext cx="811028" cy="366885"/>
              </a:xfrm>
              <a:custGeom>
                <a:avLst/>
                <a:gdLst/>
                <a:ahLst/>
                <a:cxnLst/>
                <a:rect l="l" t="t" r="r" b="b"/>
                <a:pathLst>
                  <a:path w="6019" h="2585" extrusionOk="0">
                    <a:moveTo>
                      <a:pt x="5654" y="1"/>
                    </a:moveTo>
                    <a:lnTo>
                      <a:pt x="31" y="335"/>
                    </a:lnTo>
                    <a:cubicBezTo>
                      <a:pt x="31" y="456"/>
                      <a:pt x="91" y="456"/>
                      <a:pt x="152" y="517"/>
                    </a:cubicBezTo>
                    <a:cubicBezTo>
                      <a:pt x="304" y="639"/>
                      <a:pt x="365" y="821"/>
                      <a:pt x="335" y="1004"/>
                    </a:cubicBezTo>
                    <a:cubicBezTo>
                      <a:pt x="274" y="1156"/>
                      <a:pt x="122" y="1156"/>
                      <a:pt x="61" y="1277"/>
                    </a:cubicBezTo>
                    <a:cubicBezTo>
                      <a:pt x="0" y="1399"/>
                      <a:pt x="91" y="1368"/>
                      <a:pt x="152" y="1399"/>
                    </a:cubicBezTo>
                    <a:cubicBezTo>
                      <a:pt x="213" y="1460"/>
                      <a:pt x="274" y="1520"/>
                      <a:pt x="335" y="1612"/>
                    </a:cubicBezTo>
                    <a:cubicBezTo>
                      <a:pt x="395" y="1672"/>
                      <a:pt x="395" y="1733"/>
                      <a:pt x="395" y="1824"/>
                    </a:cubicBezTo>
                    <a:cubicBezTo>
                      <a:pt x="395" y="1885"/>
                      <a:pt x="335" y="1915"/>
                      <a:pt x="304" y="1946"/>
                    </a:cubicBezTo>
                    <a:cubicBezTo>
                      <a:pt x="274" y="1976"/>
                      <a:pt x="304" y="2037"/>
                      <a:pt x="365" y="2098"/>
                    </a:cubicBezTo>
                    <a:cubicBezTo>
                      <a:pt x="487" y="2219"/>
                      <a:pt x="547" y="2402"/>
                      <a:pt x="487" y="2554"/>
                    </a:cubicBezTo>
                    <a:lnTo>
                      <a:pt x="487" y="2584"/>
                    </a:lnTo>
                    <a:lnTo>
                      <a:pt x="5867" y="2280"/>
                    </a:lnTo>
                    <a:cubicBezTo>
                      <a:pt x="5836" y="2189"/>
                      <a:pt x="5867" y="2067"/>
                      <a:pt x="5897" y="1976"/>
                    </a:cubicBezTo>
                    <a:cubicBezTo>
                      <a:pt x="5745" y="1946"/>
                      <a:pt x="5563" y="1885"/>
                      <a:pt x="5411" y="1794"/>
                    </a:cubicBezTo>
                    <a:cubicBezTo>
                      <a:pt x="5593" y="1794"/>
                      <a:pt x="5775" y="1764"/>
                      <a:pt x="5958" y="1733"/>
                    </a:cubicBezTo>
                    <a:cubicBezTo>
                      <a:pt x="5958" y="1612"/>
                      <a:pt x="5897" y="1490"/>
                      <a:pt x="5897" y="1368"/>
                    </a:cubicBezTo>
                    <a:cubicBezTo>
                      <a:pt x="5867" y="1277"/>
                      <a:pt x="5867" y="1186"/>
                      <a:pt x="5897" y="1095"/>
                    </a:cubicBezTo>
                    <a:cubicBezTo>
                      <a:pt x="5927" y="1034"/>
                      <a:pt x="5958" y="973"/>
                      <a:pt x="5988" y="882"/>
                    </a:cubicBezTo>
                    <a:cubicBezTo>
                      <a:pt x="5988" y="852"/>
                      <a:pt x="6019" y="882"/>
                      <a:pt x="5958" y="821"/>
                    </a:cubicBezTo>
                    <a:cubicBezTo>
                      <a:pt x="5897" y="791"/>
                      <a:pt x="5836" y="760"/>
                      <a:pt x="5806" y="700"/>
                    </a:cubicBezTo>
                    <a:cubicBezTo>
                      <a:pt x="5715" y="578"/>
                      <a:pt x="5684" y="426"/>
                      <a:pt x="5684" y="274"/>
                    </a:cubicBezTo>
                    <a:cubicBezTo>
                      <a:pt x="5684" y="153"/>
                      <a:pt x="5684" y="92"/>
                      <a:pt x="5654" y="1"/>
                    </a:cubicBezTo>
                    <a:close/>
                  </a:path>
                </a:pathLst>
              </a:custGeom>
              <a:solidFill>
                <a:srgbClr val="00B050">
                  <a:alpha val="7556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4" name="Rectangle 1">
              <a:extLst>
                <a:ext uri="{FF2B5EF4-FFF2-40B4-BE49-F238E27FC236}">
                  <a16:creationId xmlns:a16="http://schemas.microsoft.com/office/drawing/2014/main" id="{BA85DCE4-9F43-422F-8420-897498574242}"/>
                </a:ext>
              </a:extLst>
            </p:cNvPr>
            <p:cNvSpPr/>
            <p:nvPr/>
          </p:nvSpPr>
          <p:spPr>
            <a:xfrm>
              <a:off x="6486835" y="4937479"/>
              <a:ext cx="4054072" cy="830997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lvl="0" algn="ctr" defTabSz="457200">
                <a:defRPr/>
              </a:pPr>
              <a:r>
                <a:rPr lang="ar-AE" sz="2400" b="1">
                  <a:solidFill>
                    <a:schemeClr val="accent1">
                      <a:lumMod val="50000"/>
                    </a:schemeClr>
                  </a:solidFill>
                </a:rPr>
                <a:t>سَيْحصُل </a:t>
              </a:r>
              <a:r>
                <a:rPr lang="ar-AE" sz="2400" b="1" dirty="0">
                  <a:solidFill>
                    <a:schemeClr val="accent1">
                      <a:lumMod val="50000"/>
                    </a:schemeClr>
                  </a:solidFill>
                </a:rPr>
                <a:t>كل حاضر عَلى وِسام الْحُضْور الْمِثالي في بَوابَة التَّعلم الذَّكي</a:t>
              </a:r>
              <a:endParaRPr lang="en-US" sz="24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pic>
          <p:nvPicPr>
            <p:cNvPr id="15" name="Picture 5">
              <a:extLst>
                <a:ext uri="{FF2B5EF4-FFF2-40B4-BE49-F238E27FC236}">
                  <a16:creationId xmlns:a16="http://schemas.microsoft.com/office/drawing/2014/main" id="{79987CA6-A7C6-4EB6-A195-47F80633CD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b="17880"/>
            <a:stretch/>
          </p:blipFill>
          <p:spPr>
            <a:xfrm>
              <a:off x="5775960" y="4959605"/>
              <a:ext cx="807720" cy="728167"/>
            </a:xfrm>
            <a:prstGeom prst="rect">
              <a:avLst/>
            </a:prstGeom>
            <a:ln w="38100">
              <a:solidFill>
                <a:srgbClr val="FF0000"/>
              </a:solidFill>
            </a:ln>
          </p:spPr>
        </p:pic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604A330C-2D95-47D8-8F89-63DD5DB365F4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768852"/>
            <a:ext cx="3610041" cy="3983638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CA394261-1A81-4F6E-AE1F-92B8B2309A8D}"/>
              </a:ext>
            </a:extLst>
          </p:cNvPr>
          <p:cNvSpPr/>
          <p:nvPr/>
        </p:nvSpPr>
        <p:spPr>
          <a:xfrm>
            <a:off x="1287052" y="761335"/>
            <a:ext cx="2504661" cy="23710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dirty="0">
                <a:cs typeface="(AH) Manal Black" pitchFamily="2" charset="-78"/>
              </a:rPr>
              <a:t>مع السلامة</a:t>
            </a:r>
          </a:p>
          <a:p>
            <a:pPr algn="ctr"/>
            <a:r>
              <a:rPr lang="ar-AE" sz="3200" dirty="0">
                <a:cs typeface="(AH) Manal Black" pitchFamily="2" charset="-78"/>
              </a:rPr>
              <a:t>سنلتقي في الحصة القادمة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13AF7D6-1CE1-4C82-95AA-54E0828A5C6A}"/>
              </a:ext>
            </a:extLst>
          </p:cNvPr>
          <p:cNvCxnSpPr/>
          <p:nvPr/>
        </p:nvCxnSpPr>
        <p:spPr>
          <a:xfrm>
            <a:off x="4055165" y="105510"/>
            <a:ext cx="0" cy="664698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8FD4B470-4A90-4112-BFE6-017D2E9DFB64}"/>
              </a:ext>
            </a:extLst>
          </p:cNvPr>
          <p:cNvSpPr txBox="1"/>
          <p:nvPr/>
        </p:nvSpPr>
        <p:spPr>
          <a:xfrm>
            <a:off x="6077099" y="2525895"/>
            <a:ext cx="1258956" cy="230832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4800" dirty="0">
                <a:solidFill>
                  <a:srgbClr val="00B050"/>
                </a:solidFill>
                <a:cs typeface="(AH) Manal Black" pitchFamily="2" charset="-78"/>
              </a:rPr>
              <a:t>1</a:t>
            </a:r>
          </a:p>
          <a:p>
            <a:pPr algn="ctr"/>
            <a:r>
              <a:rPr lang="ar-AE" sz="3200" dirty="0">
                <a:cs typeface="(AH) Manal Black" pitchFamily="2" charset="-78"/>
              </a:rPr>
              <a:t>الدرس سهل و ممتع</a:t>
            </a:r>
            <a:endParaRPr lang="en-US" sz="3200" dirty="0">
              <a:cs typeface="(AH) Manal Black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12CB41B-A48A-436A-925C-98F81971C04B}"/>
              </a:ext>
            </a:extLst>
          </p:cNvPr>
          <p:cNvSpPr txBox="1"/>
          <p:nvPr/>
        </p:nvSpPr>
        <p:spPr>
          <a:xfrm>
            <a:off x="7501708" y="2519266"/>
            <a:ext cx="1258956" cy="230832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4800" dirty="0">
                <a:solidFill>
                  <a:srgbClr val="FFFA00"/>
                </a:solidFill>
                <a:cs typeface="(AH) Manal Black" pitchFamily="2" charset="-78"/>
              </a:rPr>
              <a:t>2</a:t>
            </a:r>
          </a:p>
          <a:p>
            <a:pPr algn="ctr"/>
            <a:r>
              <a:rPr lang="ar-AE" sz="3200" dirty="0">
                <a:cs typeface="(AH) Manal Black" pitchFamily="2" charset="-78"/>
              </a:rPr>
              <a:t>الدرس سهل و ممتع</a:t>
            </a:r>
            <a:endParaRPr lang="en-US" sz="3200" dirty="0">
              <a:cs typeface="(AH) Manal Black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A26B20-4E42-4B44-9D94-2244768F6036}"/>
              </a:ext>
            </a:extLst>
          </p:cNvPr>
          <p:cNvSpPr txBox="1"/>
          <p:nvPr/>
        </p:nvSpPr>
        <p:spPr>
          <a:xfrm>
            <a:off x="8930061" y="2549007"/>
            <a:ext cx="1258956" cy="230832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4800" dirty="0">
                <a:solidFill>
                  <a:srgbClr val="FF0000"/>
                </a:solidFill>
                <a:cs typeface="(AH) Manal Black" pitchFamily="2" charset="-78"/>
              </a:rPr>
              <a:t>3</a:t>
            </a:r>
          </a:p>
          <a:p>
            <a:pPr algn="ctr"/>
            <a:r>
              <a:rPr lang="ar-AE" sz="3200" dirty="0">
                <a:cs typeface="(AH) Manal Black" pitchFamily="2" charset="-78"/>
              </a:rPr>
              <a:t>الدرس سهل و ممتع</a:t>
            </a:r>
            <a:endParaRPr lang="en-US" sz="3200" dirty="0">
              <a:cs typeface="(AH) Manal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82823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583</Words>
  <Application>Microsoft Office PowerPoint</Application>
  <PresentationFormat>Widescreen</PresentationFormat>
  <Paragraphs>117</Paragraphs>
  <Slides>22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7" baseType="lpstr">
      <vt:lpstr>(AH) Manal Black</vt:lpstr>
      <vt:lpstr>Aldhabi</vt:lpstr>
      <vt:lpstr>Arial</vt:lpstr>
      <vt:lpstr>Calibri</vt:lpstr>
      <vt:lpstr>Calibri Light</vt:lpstr>
      <vt:lpstr>Felix Titling</vt:lpstr>
      <vt:lpstr>GE SS Two Bold</vt:lpstr>
      <vt:lpstr>Rockwell Extra Bold</vt:lpstr>
      <vt:lpstr>Sakkal Majalla</vt:lpstr>
      <vt:lpstr>Showcard Gothic</vt:lpstr>
      <vt:lpstr>Solis</vt:lpstr>
      <vt:lpstr>Tahoma</vt:lpstr>
      <vt:lpstr>Twinkl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شمه خاطر الشامسي</dc:creator>
  <cp:lastModifiedBy>SENDEYAH  SAEED  SALEM  ALKAABI</cp:lastModifiedBy>
  <cp:revision>49</cp:revision>
  <dcterms:created xsi:type="dcterms:W3CDTF">2021-02-06T19:17:20Z</dcterms:created>
  <dcterms:modified xsi:type="dcterms:W3CDTF">2023-01-28T12:44:59Z</dcterms:modified>
</cp:coreProperties>
</file>