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5" r:id="rId13"/>
    <p:sldId id="263" r:id="rId14"/>
    <p:sldId id="266" r:id="rId15"/>
    <p:sldId id="268" r:id="rId16"/>
    <p:sldId id="269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545DA78-DA9D-462B-845F-845E3931302D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4"/>
            <p14:sldId id="265"/>
            <p14:sldId id="263"/>
            <p14:sldId id="266"/>
            <p14:sldId id="268"/>
            <p14:sldId id="269"/>
            <p14:sldId id="271"/>
            <p14:sldId id="272"/>
            <p14:sldId id="273"/>
          </p14:sldIdLst>
        </p14:section>
        <p14:section name="Untitled Section" id="{02BFCAB2-5E95-4D95-ACCA-563BB45CE64E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02-01-2021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1245" y="1859837"/>
            <a:ext cx="8915399" cy="1406769"/>
          </a:xfrm>
        </p:spPr>
        <p:txBody>
          <a:bodyPr>
            <a:noAutofit/>
          </a:bodyPr>
          <a:lstStyle/>
          <a:p>
            <a:pPr algn="ctr" rtl="1"/>
            <a:r>
              <a:rPr lang="ar-AE" dirty="0" smtClean="0"/>
              <a:t>الدرس الثالث</a:t>
            </a:r>
            <a:br>
              <a:rPr lang="ar-AE" dirty="0" smtClean="0"/>
            </a:br>
            <a:r>
              <a:rPr lang="ar-AE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الحضارة العربية الإسلامية</a:t>
            </a:r>
            <a:r>
              <a:rPr lang="en-US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68" y="3105664"/>
            <a:ext cx="5683850" cy="37523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778" y="3105664"/>
            <a:ext cx="5099222" cy="3752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8599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09"/>
            <a:ext cx="8911687" cy="1740149"/>
          </a:xfrm>
        </p:spPr>
        <p:txBody>
          <a:bodyPr>
            <a:normAutofit/>
          </a:bodyPr>
          <a:lstStyle/>
          <a:p>
            <a:pPr algn="r" rtl="1"/>
            <a:r>
              <a:rPr lang="ar-AE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              أولا :-خصائص الحضارة الإسلامية وعوامل إزدهارها :-</a:t>
            </a:r>
            <a:br>
              <a:rPr lang="ar-AE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ar-AE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ar-AE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ar-AE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سؤال 1 ما هي الحضارة العربية الإسلامية؟ </a:t>
            </a:r>
            <a:endParaRPr lang="en-US" sz="2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71701"/>
            <a:ext cx="11957693" cy="4851630"/>
          </a:xfrm>
        </p:spPr>
        <p:txBody>
          <a:bodyPr/>
          <a:lstStyle/>
          <a:p>
            <a:pPr marL="0" indent="0" algn="r" rtl="1">
              <a:buNone/>
            </a:pPr>
            <a:r>
              <a:rPr lang="ar-AE" b="1" dirty="0" smtClean="0"/>
              <a:t>جواب 1 </a:t>
            </a:r>
            <a:r>
              <a:rPr lang="ar-AE" sz="2400" b="1" dirty="0" smtClean="0"/>
              <a:t>هي جميع ما قدمه الإسلام للمجتمع البشري من قيم ومبادئ</a:t>
            </a:r>
          </a:p>
          <a:p>
            <a:pPr marL="0" indent="0" algn="r" rtl="1">
              <a:buNone/>
            </a:pPr>
            <a:endParaRPr lang="ar-AE" dirty="0"/>
          </a:p>
          <a:p>
            <a:pPr marL="0" indent="0" algn="r" rtl="1">
              <a:buNone/>
            </a:pPr>
            <a:r>
              <a:rPr lang="ar-AE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سؤال 2  ما هي خصائص الحضارة العربية الإسلامية؟</a:t>
            </a:r>
          </a:p>
          <a:p>
            <a:pPr marL="0" indent="0" algn="r" rtl="1">
              <a:buNone/>
            </a:pPr>
            <a:r>
              <a:rPr lang="ar-AE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جواب 2  1- حضارة إنسانية      2- حضارة واقعية</a:t>
            </a:r>
          </a:p>
          <a:p>
            <a:pPr marL="0" indent="0" algn="r" rtl="1">
              <a:buNone/>
            </a:pPr>
            <a:r>
              <a:rPr lang="ar-AE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 حضارة مرنة وواسعة الأفق    4- حضارة تقدمية</a:t>
            </a:r>
          </a:p>
          <a:p>
            <a:pPr marL="0" indent="0" algn="r" rtl="1">
              <a:buNone/>
            </a:pPr>
            <a:r>
              <a:rPr lang="ar-AE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5- حضارة محبة و سلام           </a:t>
            </a:r>
            <a:r>
              <a:rPr lang="en-GB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ar-AE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حضارة إيمان</a:t>
            </a:r>
          </a:p>
          <a:p>
            <a:pPr marL="0" indent="0" algn="r" rtl="1">
              <a:buNone/>
            </a:pPr>
            <a:r>
              <a:rPr lang="ar-AE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7- حضارة التسامح                 8- حضارة تتصف بالحيوية والإستمرار والتفرد</a:t>
            </a:r>
            <a:endParaRPr lang="en-US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13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0347" y="624110"/>
            <a:ext cx="11071653" cy="1280890"/>
          </a:xfrm>
        </p:spPr>
        <p:txBody>
          <a:bodyPr>
            <a:normAutofit/>
          </a:bodyPr>
          <a:lstStyle/>
          <a:p>
            <a:pPr algn="r" rtl="1"/>
            <a:r>
              <a:rPr lang="ar-AE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سؤال 3 ما هي العوامل التي أدت إلى إزدهار الحضارة العربية الإسلامية؟</a:t>
            </a:r>
            <a:endParaRPr lang="en-US" sz="2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568" y="1647568"/>
            <a:ext cx="12068432" cy="5371070"/>
          </a:xfrm>
        </p:spPr>
        <p:txBody>
          <a:bodyPr>
            <a:noAutofit/>
          </a:bodyPr>
          <a:lstStyle/>
          <a:p>
            <a:pPr marL="0" indent="0" algn="just" rtl="1">
              <a:buNone/>
            </a:pPr>
            <a:r>
              <a:rPr lang="ar-A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جواب3 1- حث الإسلام على اكتساب العلم (تشجيع القرآن والسنة على اكتساب العلم)</a:t>
            </a:r>
          </a:p>
          <a:p>
            <a:pPr marL="0" indent="0" algn="just" rtl="1">
              <a:buNone/>
            </a:pPr>
            <a:r>
              <a:rPr lang="ar-A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انفتاح الحضارة الإسلامية على الآخر(إنتشار روح التسامح بين الأديان الأخرى).</a:t>
            </a:r>
          </a:p>
          <a:p>
            <a:pPr marL="0" indent="0" algn="just" rtl="1">
              <a:buNone/>
            </a:pPr>
            <a:r>
              <a:rPr lang="ar-A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التنوع الحضاري والتبادل الثقافي.</a:t>
            </a:r>
          </a:p>
          <a:p>
            <a:pPr marL="0" indent="0" algn="just" rtl="1">
              <a:buNone/>
            </a:pPr>
            <a:endParaRPr lang="ar-A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 rtl="1">
              <a:buNone/>
            </a:pPr>
            <a:r>
              <a:rPr lang="ar-AE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سؤال4 بين أثر التنوع الحضاري والتبادل الثقافي؟</a:t>
            </a:r>
          </a:p>
          <a:p>
            <a:pPr marL="0" indent="0" algn="just" rtl="1">
              <a:buNone/>
            </a:pPr>
            <a:r>
              <a:rPr lang="ar-A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جواب 4  ضمت بلاد المسلمين أعراقا مختلفة كالفرس والروم والترك والهنود ف أدى إنتقال العادات والتقاليد والثقافات إلى :-</a:t>
            </a:r>
          </a:p>
          <a:p>
            <a:pPr marL="457200" indent="-457200" algn="just" rtl="1">
              <a:buFont typeface="+mj-lt"/>
              <a:buAutoNum type="arabicPeriod"/>
            </a:pPr>
            <a:r>
              <a:rPr lang="ar-A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إقبال المسلمين غير العرب على تعلم اللغة العربية.</a:t>
            </a:r>
          </a:p>
          <a:p>
            <a:pPr marL="457200" indent="-457200" algn="just" rtl="1">
              <a:buFont typeface="+mj-lt"/>
              <a:buAutoNum type="arabicPeriod"/>
            </a:pPr>
            <a:r>
              <a:rPr lang="ar-A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كثرة علماء النحو والصرف على الإعتناء باللغة العربية (سيبويه)</a:t>
            </a:r>
          </a:p>
          <a:p>
            <a:pPr marL="457200" indent="-457200" algn="just" rtl="1">
              <a:buFont typeface="+mj-lt"/>
              <a:buAutoNum type="arabicPeriod"/>
            </a:pPr>
            <a:r>
              <a:rPr lang="ar-A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إقبال كثير من العرب على دراسة اللغات الأخرى</a:t>
            </a:r>
          </a:p>
          <a:p>
            <a:pPr marL="0" indent="0" algn="just" rtl="1">
              <a:buNone/>
            </a:pP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9093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633" y="624110"/>
            <a:ext cx="10408980" cy="1280890"/>
          </a:xfrm>
        </p:spPr>
        <p:txBody>
          <a:bodyPr>
            <a:noAutofit/>
          </a:bodyPr>
          <a:lstStyle/>
          <a:p>
            <a:pPr algn="r" rtl="1"/>
            <a:r>
              <a:rPr lang="ar-AE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سؤال 5 ما هي الترجمة؟</a:t>
            </a:r>
            <a:br>
              <a:rPr lang="ar-AE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r-AE" sz="3200" dirty="0" smtClean="0">
                <a:solidFill>
                  <a:schemeClr val="tx1"/>
                </a:solidFill>
              </a:rPr>
              <a:t>جواب 5 هي نقل العلوم من لغتها الأصلية إلى لغة </a:t>
            </a:r>
            <a:r>
              <a:rPr lang="ar-AE" sz="3200" dirty="0">
                <a:solidFill>
                  <a:schemeClr val="tx1"/>
                </a:solidFill>
              </a:rPr>
              <a:t>أخرى</a:t>
            </a:r>
            <a:r>
              <a:rPr lang="en-US" sz="3200" dirty="0">
                <a:solidFill>
                  <a:schemeClr val="tx1"/>
                </a:solidFill>
              </a:rPr>
              <a:t/>
            </a:r>
            <a:br>
              <a:rPr lang="en-US" sz="3200" dirty="0">
                <a:solidFill>
                  <a:schemeClr val="tx1"/>
                </a:solidFill>
              </a:rPr>
            </a:br>
            <a:r>
              <a:rPr lang="ar-AE" sz="4000" dirty="0" smtClean="0"/>
              <a:t> 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849" y="2133600"/>
            <a:ext cx="11903675" cy="5502876"/>
          </a:xfrm>
        </p:spPr>
        <p:txBody>
          <a:bodyPr>
            <a:normAutofit/>
          </a:bodyPr>
          <a:lstStyle/>
          <a:p>
            <a:pPr algn="r" rtl="1"/>
            <a:r>
              <a:rPr lang="ar-AE" sz="4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سؤال 6 بم تفسر مقولة الشيخ محمد بن راشد "التسامح والإمارات وجهان لعملة واحدة" ؟</a:t>
            </a:r>
          </a:p>
          <a:p>
            <a:pPr algn="r" rtl="1"/>
            <a:r>
              <a:rPr lang="ar-AE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جواب 6 هو قيمة أساسية لشعبنا وضمانة لمستقبل التنمية في بلدنا</a:t>
            </a:r>
            <a:endParaRPr lang="en-US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76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AE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ثانيا إنتقال  الحضارة العربية الإسلامية</a:t>
            </a:r>
            <a:endParaRPr lang="en-US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/>
          <a:srcRect l="12577" t="14746" r="30960" b="29582"/>
          <a:stretch/>
        </p:blipFill>
        <p:spPr bwMode="auto">
          <a:xfrm>
            <a:off x="175847" y="1239715"/>
            <a:ext cx="12016154" cy="56182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40753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/>
          <a:srcRect l="12442" t="14983" r="28963" b="27932"/>
          <a:stretch/>
        </p:blipFill>
        <p:spPr bwMode="auto">
          <a:xfrm>
            <a:off x="1485901" y="105507"/>
            <a:ext cx="10546948" cy="64975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98898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AE" dirty="0" smtClean="0"/>
              <a:t>2- صقلية:-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/>
          <a:srcRect l="12979" t="15221" r="28696" b="29119"/>
          <a:stretch/>
        </p:blipFill>
        <p:spPr bwMode="auto">
          <a:xfrm>
            <a:off x="993531" y="1538653"/>
            <a:ext cx="11198469" cy="53193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1252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12693" t="14131" r="28846" b="22507"/>
          <a:stretch/>
        </p:blipFill>
        <p:spPr bwMode="auto">
          <a:xfrm>
            <a:off x="1459523" y="-165588"/>
            <a:ext cx="10389576" cy="68829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78927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/>
          <a:srcRect l="11923" t="15499" r="28590" b="24558"/>
          <a:stretch/>
        </p:blipFill>
        <p:spPr bwMode="auto">
          <a:xfrm>
            <a:off x="1582616" y="0"/>
            <a:ext cx="10609384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064263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 rotWithShape="1">
          <a:blip r:embed="rId2"/>
          <a:srcRect l="13913" t="22119" r="29090" b="29824"/>
          <a:stretch/>
        </p:blipFill>
        <p:spPr bwMode="auto">
          <a:xfrm>
            <a:off x="1283677" y="515815"/>
            <a:ext cx="10458625" cy="50409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54088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4601" y="2872405"/>
            <a:ext cx="8247016" cy="3011560"/>
          </a:xfrm>
        </p:spPr>
        <p:txBody>
          <a:bodyPr>
            <a:normAutofit/>
          </a:bodyPr>
          <a:lstStyle/>
          <a:p>
            <a:pPr algn="ctr" rtl="1"/>
            <a:r>
              <a:rPr lang="ar-AE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ثالثا:إنجازات الحضارة العربية </a:t>
            </a:r>
            <a:r>
              <a:rPr lang="ar-AE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الإسلامية وأثرها</a:t>
            </a:r>
            <a:endParaRPr 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87366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ar-AE" dirty="0" smtClean="0"/>
              <a:t>س1 </a:t>
            </a:r>
            <a:r>
              <a:rPr lang="ar-AE" sz="5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ما هي أهمية حركة النقل والترجمة؟</a:t>
            </a:r>
            <a:endParaRPr lang="en-US" sz="5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ar-AE" sz="3200" b="1" dirty="0" smtClean="0"/>
              <a:t>ج1 1- استطاع المسلمون أن يقفوا على كثير من العلوم .</a:t>
            </a:r>
          </a:p>
          <a:p>
            <a:pPr algn="r" rtl="1"/>
            <a:r>
              <a:rPr lang="ar-AE" sz="3200" b="1" dirty="0" smtClean="0"/>
              <a:t>2- استطاعوا أن يتعرفوا  تراث الأمم الأخرى. </a:t>
            </a:r>
          </a:p>
          <a:p>
            <a:pPr algn="r" rtl="1"/>
            <a:r>
              <a:rPr lang="ar-AE" sz="3200" b="1" dirty="0" smtClean="0"/>
              <a:t>3- تمكنوا من نقل ثقافاتهم إلى الشعوب الأخرى فساعد على إنتشار الإسلام.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8497267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982132"/>
            <a:ext cx="10972801" cy="1303867"/>
          </a:xfrm>
        </p:spPr>
        <p:txBody>
          <a:bodyPr>
            <a:noAutofit/>
          </a:bodyPr>
          <a:lstStyle/>
          <a:p>
            <a:pPr algn="r" rtl="1"/>
            <a:r>
              <a:rPr lang="ar-AE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س2 قارن بين حركة الترجمة في العصر الأموي و العصر العباسي؟</a:t>
            </a:r>
            <a:endParaRPr lang="en-US" sz="36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766354" y="2461377"/>
          <a:ext cx="10659291" cy="4206240"/>
        </p:xfrm>
        <a:graphic>
          <a:graphicData uri="http://schemas.openxmlformats.org/drawingml/2006/table">
            <a:tbl>
              <a:tblPr firstRow="1" bandRow="1"/>
              <a:tblGrid>
                <a:gridCol w="4294198">
                  <a:extLst>
                    <a:ext uri="{9D8B030D-6E8A-4147-A177-3AD203B41FA5}">
                      <a16:colId xmlns:a16="http://schemas.microsoft.com/office/drawing/2014/main" val="487386816"/>
                    </a:ext>
                  </a:extLst>
                </a:gridCol>
                <a:gridCol w="4417383">
                  <a:extLst>
                    <a:ext uri="{9D8B030D-6E8A-4147-A177-3AD203B41FA5}">
                      <a16:colId xmlns:a16="http://schemas.microsoft.com/office/drawing/2014/main" val="3563661254"/>
                    </a:ext>
                  </a:extLst>
                </a:gridCol>
                <a:gridCol w="1947710">
                  <a:extLst>
                    <a:ext uri="{9D8B030D-6E8A-4147-A177-3AD203B41FA5}">
                      <a16:colId xmlns:a16="http://schemas.microsoft.com/office/drawing/2014/main" val="3681099711"/>
                    </a:ext>
                  </a:extLst>
                </a:gridCol>
              </a:tblGrid>
              <a:tr h="795629">
                <a:tc>
                  <a:txBody>
                    <a:bodyPr/>
                    <a:lstStyle/>
                    <a:p>
                      <a:pPr algn="r" rtl="1"/>
                      <a:r>
                        <a:rPr lang="ar-AE" sz="2800" b="1" dirty="0" smtClean="0"/>
                        <a:t>العصر العباسي</a:t>
                      </a:r>
                      <a:endParaRPr lang="en-US" sz="28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800" b="1" dirty="0" smtClean="0"/>
                        <a:t>في العصر الأموي</a:t>
                      </a:r>
                      <a:endParaRPr lang="en-US" sz="2800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800" b="1" dirty="0" smtClean="0"/>
                        <a:t>حركة</a:t>
                      </a:r>
                      <a:r>
                        <a:rPr lang="ar-AE" sz="2800" b="1" baseline="0" dirty="0" smtClean="0"/>
                        <a:t> الترجمة</a:t>
                      </a:r>
                      <a:endParaRPr lang="en-US" sz="28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4948506"/>
                  </a:ext>
                </a:extLst>
              </a:tr>
              <a:tr h="799983">
                <a:tc>
                  <a:txBody>
                    <a:bodyPr/>
                    <a:lstStyle/>
                    <a:p>
                      <a:pPr algn="r" rtl="1"/>
                      <a:r>
                        <a:rPr lang="ar-AE" sz="2800" b="1" dirty="0" smtClean="0"/>
                        <a:t>ازدهرت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800" b="1" dirty="0" smtClean="0"/>
                        <a:t>كانت البداية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800" b="1" dirty="0" smtClean="0"/>
                        <a:t>وضع</a:t>
                      </a:r>
                      <a:r>
                        <a:rPr lang="ar-AE" sz="2800" b="1" baseline="0" dirty="0" smtClean="0"/>
                        <a:t> الترجمه</a:t>
                      </a:r>
                      <a:endParaRPr lang="en-US" sz="28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3665205"/>
                  </a:ext>
                </a:extLst>
              </a:tr>
              <a:tr h="921246">
                <a:tc>
                  <a:txBody>
                    <a:bodyPr/>
                    <a:lstStyle/>
                    <a:p>
                      <a:pPr algn="r" rtl="1"/>
                      <a:r>
                        <a:rPr lang="ar-AE" sz="2800" b="1" dirty="0" smtClean="0"/>
                        <a:t>أبو جعفر</a:t>
                      </a:r>
                      <a:r>
                        <a:rPr lang="ar-AE" sz="2800" b="1" baseline="0" dirty="0" smtClean="0"/>
                        <a:t> المنصور</a:t>
                      </a:r>
                      <a:endParaRPr 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800" b="1" dirty="0" smtClean="0"/>
                        <a:t>الأمير خالد بن يزيد بن معاوية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800" b="1" dirty="0" smtClean="0"/>
                        <a:t>ظهرت على يد</a:t>
                      </a:r>
                      <a:endParaRPr lang="en-US" sz="28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8340814"/>
                  </a:ext>
                </a:extLst>
              </a:tr>
              <a:tr h="1122597">
                <a:tc>
                  <a:txBody>
                    <a:bodyPr/>
                    <a:lstStyle/>
                    <a:p>
                      <a:pPr algn="r" rtl="1"/>
                      <a:r>
                        <a:rPr lang="ar-AE" sz="2800" b="1" dirty="0" smtClean="0"/>
                        <a:t>كتب الطب والمنطق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800" b="1" dirty="0" smtClean="0"/>
                        <a:t>الفلك والطب والكيمياء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800" b="1" dirty="0" smtClean="0"/>
                        <a:t>أهم الكتب التي ترجمت</a:t>
                      </a:r>
                      <a:endParaRPr lang="en-US" sz="2800" b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35223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764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1196" cy="1303867"/>
          </a:xfrm>
        </p:spPr>
        <p:txBody>
          <a:bodyPr>
            <a:normAutofit fontScale="90000"/>
          </a:bodyPr>
          <a:lstStyle/>
          <a:p>
            <a:pPr algn="r"/>
            <a:r>
              <a:rPr lang="ar-AE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س3 أعدد بعض الجهود التي تبذلها  دولة الإمارات العربية المتحدة لتحقيق الرقي والتقدم؟</a:t>
            </a:r>
            <a:endParaRPr lang="en-US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726" y="2556932"/>
            <a:ext cx="10911840" cy="2772714"/>
          </a:xfrm>
        </p:spPr>
        <p:txBody>
          <a:bodyPr>
            <a:noAutofit/>
          </a:bodyPr>
          <a:lstStyle/>
          <a:p>
            <a:pPr algn="r" rtl="1"/>
            <a:r>
              <a:rPr lang="ar-AE" sz="3600" b="1" dirty="0" smtClean="0"/>
              <a:t>ج3  إطلاق صاحب السمو الشيخ محمد بن راشد آل مكتوم حاكم دبي </a:t>
            </a:r>
            <a:r>
              <a:rPr lang="ar-AE" sz="3600" b="1" dirty="0" smtClean="0">
                <a:solidFill>
                  <a:srgbClr val="FF0000"/>
                </a:solidFill>
              </a:rPr>
              <a:t>" </a:t>
            </a:r>
            <a:r>
              <a:rPr lang="ar-AE" sz="3600" b="1" dirty="0" smtClean="0">
                <a:solidFill>
                  <a:srgbClr val="0070C0"/>
                </a:solidFill>
              </a:rPr>
              <a:t>مشروع محمد بن راشد للتعليم الإلكتروني العربي</a:t>
            </a:r>
            <a:r>
              <a:rPr lang="ar-AE" sz="3600" b="1" dirty="0" smtClean="0">
                <a:solidFill>
                  <a:srgbClr val="FF0000"/>
                </a:solidFill>
              </a:rPr>
              <a:t>" </a:t>
            </a:r>
            <a:r>
              <a:rPr lang="ar-AE" sz="3600" b="1" dirty="0" smtClean="0"/>
              <a:t>الذي يضم " </a:t>
            </a:r>
            <a:r>
              <a:rPr lang="ar-AE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تحدي</a:t>
            </a:r>
            <a:r>
              <a:rPr lang="ar-AE" sz="3600" b="1" dirty="0" smtClean="0"/>
              <a:t> </a:t>
            </a:r>
            <a:r>
              <a:rPr lang="ar-AE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الترجمة</a:t>
            </a:r>
            <a:r>
              <a:rPr lang="ar-AE" sz="3600" b="1" dirty="0" smtClean="0"/>
              <a:t>" كأكبر تحد من نوعه في العالم العربي يسعى إلى ترجمة 5000 فيديو 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5028740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10286998" cy="1303867"/>
          </a:xfrm>
        </p:spPr>
        <p:txBody>
          <a:bodyPr>
            <a:normAutofit/>
          </a:bodyPr>
          <a:lstStyle/>
          <a:p>
            <a:pPr rtl="1"/>
            <a:r>
              <a:rPr lang="ar-AE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س4 ما هو أثر الحضارة العربية الإسلامية في الحضارة الأوروبية؟</a:t>
            </a:r>
            <a:endParaRPr lang="en-US" sz="36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1520" y="2556932"/>
            <a:ext cx="10702834" cy="3318936"/>
          </a:xfrm>
        </p:spPr>
        <p:txBody>
          <a:bodyPr>
            <a:normAutofit/>
          </a:bodyPr>
          <a:lstStyle/>
          <a:p>
            <a:pPr algn="r" rtl="1"/>
            <a:r>
              <a:rPr lang="ar-AE" sz="3600" b="1" dirty="0" smtClean="0"/>
              <a:t>ج4 1- انتقلت كثير من المؤلفات العلمية من مختلف العلوم إلى أوروبا.</a:t>
            </a:r>
          </a:p>
          <a:p>
            <a:pPr algn="r" rtl="1"/>
            <a:r>
              <a:rPr lang="ar-AE" sz="3600" b="1" dirty="0" smtClean="0"/>
              <a:t>2- ترجمت إلى اللغات اللاتينية.</a:t>
            </a:r>
          </a:p>
          <a:p>
            <a:pPr algn="r" rtl="1"/>
            <a:r>
              <a:rPr lang="ar-AE" sz="3600" b="1" dirty="0" smtClean="0"/>
              <a:t>3- كانت تدرس في الجامعات و يعتمد عليها كمراجع أساسية.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8454067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727" y="982132"/>
            <a:ext cx="10955382" cy="1303867"/>
          </a:xfrm>
        </p:spPr>
        <p:txBody>
          <a:bodyPr>
            <a:normAutofit fontScale="90000"/>
          </a:bodyPr>
          <a:lstStyle/>
          <a:p>
            <a:pPr algn="r" rtl="1"/>
            <a:r>
              <a:rPr lang="ar-AE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س5 اذكر بعض الأمثلة على أثر الحضارة العربية الإسلامية  في الحضارة الأوروبية </a:t>
            </a:r>
            <a:r>
              <a:rPr lang="ar-AE" sz="3200" b="1" u="sng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(أبرز العلماء المسلمين الذين برعوا في العلوم)</a:t>
            </a:r>
            <a:r>
              <a:rPr lang="ar-AE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؟</a:t>
            </a:r>
            <a:endParaRPr lang="en-US" sz="32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020389" y="2481942"/>
          <a:ext cx="8038012" cy="4073942"/>
        </p:xfrm>
        <a:graphic>
          <a:graphicData uri="http://schemas.openxmlformats.org/drawingml/2006/table">
            <a:tbl>
              <a:tblPr firstRow="1" bandRow="1"/>
              <a:tblGrid>
                <a:gridCol w="6270171">
                  <a:extLst>
                    <a:ext uri="{9D8B030D-6E8A-4147-A177-3AD203B41FA5}">
                      <a16:colId xmlns:a16="http://schemas.microsoft.com/office/drawing/2014/main" val="1858914453"/>
                    </a:ext>
                  </a:extLst>
                </a:gridCol>
                <a:gridCol w="1767841">
                  <a:extLst>
                    <a:ext uri="{9D8B030D-6E8A-4147-A177-3AD203B41FA5}">
                      <a16:colId xmlns:a16="http://schemas.microsoft.com/office/drawing/2014/main" val="4141650943"/>
                    </a:ext>
                  </a:extLst>
                </a:gridCol>
              </a:tblGrid>
              <a:tr h="464426"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اسم العالم</a:t>
                      </a:r>
                      <a:endParaRPr lang="en-US" sz="24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العلوم</a:t>
                      </a:r>
                      <a:endParaRPr lang="en-US" sz="2400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957632"/>
                  </a:ext>
                </a:extLst>
              </a:tr>
              <a:tr h="464426"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أبوبكر الرازي – ابن سينا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الطب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1071464"/>
                  </a:ext>
                </a:extLst>
              </a:tr>
              <a:tr h="464426"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الخوارزمي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الرياضيات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5846009"/>
                  </a:ext>
                </a:extLst>
              </a:tr>
              <a:tr h="464426"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ابن ماجد – المسعودي - الإدريسي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الجغرافيا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3954797"/>
                  </a:ext>
                </a:extLst>
              </a:tr>
              <a:tr h="464426"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البيروني – ابن سينا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الفلك 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5875106"/>
                  </a:ext>
                </a:extLst>
              </a:tr>
              <a:tr h="464426"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ابن الهيثم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الفيزياء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2291073"/>
                  </a:ext>
                </a:extLst>
              </a:tr>
              <a:tr h="464426"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جابر بن حيان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الكيمياء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5775831"/>
                  </a:ext>
                </a:extLst>
              </a:tr>
              <a:tr h="464426"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>
                          <a:solidFill>
                            <a:srgbClr val="FF0000"/>
                          </a:solidFill>
                        </a:rPr>
                        <a:t>شهاب الدين أحمد بن ماجد (أسد البحار) </a:t>
                      </a:r>
                      <a:r>
                        <a:rPr lang="ar-AE" sz="2400" b="1" dirty="0" smtClean="0">
                          <a:solidFill>
                            <a:schemeClr val="tx1"/>
                          </a:solidFill>
                        </a:rPr>
                        <a:t>ولد في رأس الخيمة</a:t>
                      </a:r>
                      <a:endParaRPr 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AE" sz="2400" b="1" dirty="0" smtClean="0"/>
                        <a:t>الملاحة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0432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1588715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C7923ECAA85C34A9E743AD9BC1584FB" ma:contentTypeVersion="12" ma:contentTypeDescription="Create a new document." ma:contentTypeScope="" ma:versionID="865d2c0c9532c9234e95a301ab1fee91">
  <xsd:schema xmlns:xsd="http://www.w3.org/2001/XMLSchema" xmlns:xs="http://www.w3.org/2001/XMLSchema" xmlns:p="http://schemas.microsoft.com/office/2006/metadata/properties" xmlns:ns3="8bd2c7d1-7d92-4852-ba49-7e6de0e50001" xmlns:ns4="97a0e831-87cd-4dc3-a828-0eb1ec8cdae8" targetNamespace="http://schemas.microsoft.com/office/2006/metadata/properties" ma:root="true" ma:fieldsID="fc7297a5dca16f7978d0a4623f653d8a" ns3:_="" ns4:_="">
    <xsd:import namespace="8bd2c7d1-7d92-4852-ba49-7e6de0e50001"/>
    <xsd:import namespace="97a0e831-87cd-4dc3-a828-0eb1ec8cdae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d2c7d1-7d92-4852-ba49-7e6de0e500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a0e831-87cd-4dc3-a828-0eb1ec8cdae8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994B305-FCCA-4243-BD13-869AC5A6D1B0}">
  <ds:schemaRefs>
    <ds:schemaRef ds:uri="http://purl.org/dc/terms/"/>
    <ds:schemaRef ds:uri="http://www.w3.org/XML/1998/namespace"/>
    <ds:schemaRef ds:uri="97a0e831-87cd-4dc3-a828-0eb1ec8cdae8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8bd2c7d1-7d92-4852-ba49-7e6de0e50001"/>
  </ds:schemaRefs>
</ds:datastoreItem>
</file>

<file path=customXml/itemProps2.xml><?xml version="1.0" encoding="utf-8"?>
<ds:datastoreItem xmlns:ds="http://schemas.openxmlformats.org/officeDocument/2006/customXml" ds:itemID="{D093C6CF-F7A1-4F27-A3AA-D8A8247BBFB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7019F05-446B-4ABF-A251-9242970254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d2c7d1-7d92-4852-ba49-7e6de0e50001"/>
    <ds:schemaRef ds:uri="97a0e831-87cd-4dc3-a828-0eb1ec8cdae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616</TotalTime>
  <Words>488</Words>
  <Application>Microsoft Office PowerPoint</Application>
  <PresentationFormat>Widescreen</PresentationFormat>
  <Paragraphs>65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Tahoma</vt:lpstr>
      <vt:lpstr>Wingdings 3</vt:lpstr>
      <vt:lpstr>Wisp</vt:lpstr>
      <vt:lpstr>الدرس الثالث الحضارة العربية الإسلامية </vt:lpstr>
      <vt:lpstr>                    أولا :-خصائص الحضارة الإسلامية وعوامل إزدهارها :-  سؤال 1 ما هي الحضارة العربية الإسلامية؟ </vt:lpstr>
      <vt:lpstr>سؤال 3 ما هي العوامل التي أدت إلى إزدهار الحضارة العربية الإسلامية؟</vt:lpstr>
      <vt:lpstr>سؤال 5 ما هي الترجمة؟ جواب 5 هي نقل العلوم من لغتها الأصلية إلى لغة أخرى   </vt:lpstr>
      <vt:lpstr>ثانيا إنتقال  الحضارة العربية الإسلامية</vt:lpstr>
      <vt:lpstr>PowerPoint Presentation</vt:lpstr>
      <vt:lpstr>2- صقلية:-</vt:lpstr>
      <vt:lpstr>PowerPoint Presentation</vt:lpstr>
      <vt:lpstr>PowerPoint Presentation</vt:lpstr>
      <vt:lpstr>PowerPoint Presentation</vt:lpstr>
      <vt:lpstr>PowerPoint Presentation</vt:lpstr>
      <vt:lpstr>س1 ما هي أهمية حركة النقل والترجمة؟</vt:lpstr>
      <vt:lpstr>س2 قارن بين حركة الترجمة في العصر الأموي و العصر العباسي؟</vt:lpstr>
      <vt:lpstr>س3 أعدد بعض الجهود التي تبذلها  دولة الإمارات العربية المتحدة لتحقيق الرقي والتقدم؟</vt:lpstr>
      <vt:lpstr>س4 ما هو أثر الحضارة العربية الإسلامية في الحضارة الأوروبية؟</vt:lpstr>
      <vt:lpstr>س5 اذكر بعض الأمثلة على أثر الحضارة العربية الإسلامية  في الحضارة الأوروبية (أبرز العلماء المسلمين الذين برعوا في العلوم)؟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الدرس الثالث الحضارة العربية الإسلامية</dc:title>
  <dc:creator>Somaya Abbas</dc:creator>
  <cp:lastModifiedBy>Somaya Abbas</cp:lastModifiedBy>
  <cp:revision>15</cp:revision>
  <dcterms:created xsi:type="dcterms:W3CDTF">2020-02-15T03:42:23Z</dcterms:created>
  <dcterms:modified xsi:type="dcterms:W3CDTF">2021-01-02T10:23:17Z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0x0101005C7923ECAA85C34A9E743AD9BC1584FB</vt:lpwstr>
  </property>
  <property fmtid="{D5CDD505-2E9C-101B-9397-08002B2CF9AE}" pid="3" name="MSIP_Label_2c1703a4-cc6f-4025-8438-815d9f7bd05c_Enabled">
    <vt:lpwstr>True</vt:lpwstr>
  </property>
  <property fmtid="{D5CDD505-2E9C-101B-9397-08002B2CF9AE}" pid="4" name="MSIP_Label_2c1703a4-cc6f-4025-8438-815d9f7bd05c_SiteId">
    <vt:lpwstr>d2b3a7dc-d57e-417f-90ad-149b872e9aa1</vt:lpwstr>
  </property>
  <property fmtid="{D5CDD505-2E9C-101B-9397-08002B2CF9AE}" pid="5" name="MSIP_Label_2c1703a4-cc6f-4025-8438-815d9f7bd05c_Owner">
    <vt:lpwstr>somaya.a_wsa@gemsedu.com</vt:lpwstr>
  </property>
  <property fmtid="{D5CDD505-2E9C-101B-9397-08002B2CF9AE}" pid="6" name="MSIP_Label_2c1703a4-cc6f-4025-8438-815d9f7bd05c_SetDate">
    <vt:lpwstr>2021-01-02T10:23:14.3248360Z</vt:lpwstr>
  </property>
  <property fmtid="{D5CDD505-2E9C-101B-9397-08002B2CF9AE}" pid="7" name="MSIP_Label_2c1703a4-cc6f-4025-8438-815d9f7bd05c_Name">
    <vt:lpwstr>Internal</vt:lpwstr>
  </property>
  <property fmtid="{D5CDD505-2E9C-101B-9397-08002B2CF9AE}" pid="8" name="MSIP_Label_2c1703a4-cc6f-4025-8438-815d9f7bd05c_Application">
    <vt:lpwstr>Microsoft Azure Information Protection</vt:lpwstr>
  </property>
  <property fmtid="{D5CDD505-2E9C-101B-9397-08002B2CF9AE}" pid="9" name="MSIP_Label_2c1703a4-cc6f-4025-8438-815d9f7bd05c_ActionId">
    <vt:lpwstr>7f0445de-14ba-4eaf-8c15-d82835e35b23</vt:lpwstr>
  </property>
  <property fmtid="{D5CDD505-2E9C-101B-9397-08002B2CF9AE}" pid="10" name="MSIP_Label_2c1703a4-cc6f-4025-8438-815d9f7bd05c_Extended_MSFT_Method">
    <vt:lpwstr>Automatic</vt:lpwstr>
  </property>
  <property fmtid="{D5CDD505-2E9C-101B-9397-08002B2CF9AE}" pid="11" name="Sensitivity">
    <vt:lpwstr>Internal</vt:lpwstr>
  </property>
</Properties>
</file>