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7" r:id="rId2"/>
    <p:sldId id="258" r:id="rId3"/>
    <p:sldId id="259" r:id="rId4"/>
    <p:sldId id="260" r:id="rId5"/>
    <p:sldId id="261" r:id="rId6"/>
    <p:sldId id="263" r:id="rId7"/>
    <p:sldId id="264" r:id="rId8"/>
    <p:sldId id="262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2" d="100"/>
          <a:sy n="72" d="100"/>
        </p:scale>
        <p:origin x="-552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D9321-E87E-4BB3-A285-634891AE4D0B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3D1EFB-E153-42AC-B1AF-64786C1C7B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4274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9950C1C-6236-448B-AAA6-45722EC13A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50A69386-B568-448F-BEEF-A6ECAC1EA5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20FDE34-B935-4A1E-8FFE-2CFFE1E785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742819A6-7CC3-42FE-BFEC-F9468B08D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7546834F-BAC2-4E5C-A3CF-9B1E8326C7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9934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5B2626A-B54A-49C3-B996-620A09599E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D459F3A-E7C6-4096-9DAC-014711AE25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8209377-E215-409D-A54E-63CF415BE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33BD05C-8BDB-4BB1-8ED1-F5AF5294FE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CA868CE8-7367-4FCE-8B60-246D240C69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56792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EED0609-0FBB-477D-BDE2-5EDD662AA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F52C3AE-47CD-4211-AECD-C9620525A3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4994F11-B173-4F42-91AB-7D75795870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0DB7361-C488-447C-AB1D-B237676602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3B1E2AA-1863-478E-B819-F37A0402BA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6890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F194B14-3E70-4B3E-8B1C-F7D364595B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060B6F5-644E-468A-8BBC-3E48174FA3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3058E23-171F-41ED-9A17-895D94D176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CF3A86B-7522-4176-A93E-CD9703DB6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779C92-BBA6-4328-9700-D228BB5E0E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D761F38-03AA-42A9-A631-0028C95524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3175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45EC1A47-30A2-4DBE-A4C8-4EF5513CC2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03825EC-9B1B-4CED-838C-AC0CFAC884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02F32AD-3624-4452-8DCC-AD23745273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1B654C9-FCDC-4AFF-BE2D-15C46208215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BE76176B-C022-41C5-9AB8-71553C67063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711B1C08-DB29-4BF0-9A24-5031E4D50F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E269ACCA-C4EB-4EF4-9468-AF3790066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0CDBABB4-838F-4A22-ABDE-CCCD410D4A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2061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D4AD5D3-F8B8-4EF0-9416-C2BCF2216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D4CB42CC-2586-4638-8661-974B12557E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893F33C3-C13F-4CC6-8707-9B4853084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7A889540-97D6-4541-8586-5049A8AFAF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92323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981C29F-28E9-4A4C-9260-8F02ABDA81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A15E0400-E6C7-4BDF-9FE6-1EBC3E9DF4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1146B7F-4653-459A-8C30-6901A38C38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3741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CD6292B-5D39-4506-AA4C-0DFA29072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71E7A1F-6EEE-4293-9EE5-DE747F2C8C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A9002A96-1207-4710-AA0E-D34FD4F1172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93A971C5-91EF-47D7-97F7-C7210D336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63D4F41A-BD07-42CB-906A-3C7A23801D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EB54CBE-4FD3-44C9-B7FC-94D59744E5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6295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9E079B-B4FD-4C2E-9B81-F0AB92761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9A993C1A-C600-4F02-AA2A-EE7AC9B3982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55458B5-CFF0-4B88-B3A3-F3C3B465847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4B4BDBC2-57FF-42A4-9849-041F1FCBAA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81A7D991-2463-4E68-A0FA-5CAFC409C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4A7BE86B-3F14-441A-8E8E-0BD636E1DC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5325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3CCAEAE1-3B5D-4719-A924-331D1EACF6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28CD795-B360-4F2D-8D0A-08A74027E7A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6A902A-061F-42DF-B22E-65C675AB81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97E33BD9-9DB7-4035-8F5F-69362E036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2CA0113-7DB5-41E1-AB97-0AAB491BA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0263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DC146019-3E1E-4E1D-B398-B3F514FB504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D3A7C48E-306C-4CD6-88C8-1B7A08F628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45EBAC92-9465-442D-9A36-1835E0D71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6447DB6-F757-4543-943D-F1A401621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050F716C-D6DC-49F0-B0A4-8A1FEBFDB3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4167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5EAA6DB0-8D0A-4897-B858-3761375A59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84A4733E-08BA-4523-890A-7F3BDA0A01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BC46D0-9387-4024-8ACD-670A728E60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94D9D-5B3A-435B-8E64-6723154F2C01}" type="datetimeFigureOut">
              <a:rPr lang="en-US" smtClean="0"/>
              <a:t>7/3/2022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699CD4C-334D-434F-976E-B049549CC4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82909704-2721-47AA-AA32-79955B8C002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5FEEC4-84B9-4DEB-BE31-1CF99EBB8FB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870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openxmlformats.org/officeDocument/2006/relationships/image" Target="../media/image7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12" Type="http://schemas.microsoft.com/office/2007/relationships/hdphoto" Target="../media/hdphoto5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png"/><Relationship Id="rId11" Type="http://schemas.openxmlformats.org/officeDocument/2006/relationships/image" Target="../media/image6.png"/><Relationship Id="rId5" Type="http://schemas.microsoft.com/office/2007/relationships/hdphoto" Target="../media/hdphoto2.wdp"/><Relationship Id="rId15" Type="http://schemas.openxmlformats.org/officeDocument/2006/relationships/hyperlink" Target="https://t.me/SalamaAlOtaibi" TargetMode="External"/><Relationship Id="rId10" Type="http://schemas.openxmlformats.org/officeDocument/2006/relationships/image" Target="../media/image5.png"/><Relationship Id="rId4" Type="http://schemas.openxmlformats.org/officeDocument/2006/relationships/image" Target="../media/image2.png"/><Relationship Id="rId9" Type="http://schemas.microsoft.com/office/2007/relationships/hdphoto" Target="../media/hdphoto4.wdp"/><Relationship Id="rId14" Type="http://schemas.microsoft.com/office/2007/relationships/hdphoto" Target="../media/hdphoto6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microsoft.com/office/2007/relationships/hdphoto" Target="../media/hdphoto1.wdp"/><Relationship Id="rId7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microsoft.com/office/2007/relationships/hdphoto" Target="../media/hdphoto3.wdp"/><Relationship Id="rId4" Type="http://schemas.openxmlformats.org/officeDocument/2006/relationships/image" Target="../media/image3.png"/><Relationship Id="rId9" Type="http://schemas.microsoft.com/office/2007/relationships/hdphoto" Target="../media/hdphoto8.wdp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3" Type="http://schemas.microsoft.com/office/2007/relationships/hdphoto" Target="../media/hdphoto1.wdp"/><Relationship Id="rId7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3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0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microsoft.com/office/2007/relationships/hdphoto" Target="../media/hdphoto1.wdp"/><Relationship Id="rId7" Type="http://schemas.openxmlformats.org/officeDocument/2006/relationships/image" Target="../media/image19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g"/><Relationship Id="rId11" Type="http://schemas.microsoft.com/office/2007/relationships/hdphoto" Target="../media/hdphoto11.wdp"/><Relationship Id="rId5" Type="http://schemas.microsoft.com/office/2007/relationships/hdphoto" Target="../media/hdphoto3.wdp"/><Relationship Id="rId10" Type="http://schemas.openxmlformats.org/officeDocument/2006/relationships/image" Target="../media/image22.png"/><Relationship Id="rId4" Type="http://schemas.openxmlformats.org/officeDocument/2006/relationships/image" Target="../media/image3.png"/><Relationship Id="rId9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ordwall.net/ar/resource/6554648/&#1575;&#1604;&#1606;&#1605;&#1591;" TargetMode="External"/><Relationship Id="rId5" Type="http://schemas.microsoft.com/office/2007/relationships/hdphoto" Target="../media/hdphoto3.wdp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5404E61-DE64-4040-A7FB-5C3EE3631C26}"/>
              </a:ext>
            </a:extLst>
          </p:cNvPr>
          <p:cNvSpPr/>
          <p:nvPr/>
        </p:nvSpPr>
        <p:spPr>
          <a:xfrm>
            <a:off x="990600" y="1002323"/>
            <a:ext cx="10210800" cy="4853354"/>
          </a:xfrm>
          <a:custGeom>
            <a:avLst/>
            <a:gdLst>
              <a:gd name="connsiteX0" fmla="*/ 0 w 10210800"/>
              <a:gd name="connsiteY0" fmla="*/ 0 h 4853354"/>
              <a:gd name="connsiteX1" fmla="*/ 10210800 w 10210800"/>
              <a:gd name="connsiteY1" fmla="*/ 0 h 4853354"/>
              <a:gd name="connsiteX2" fmla="*/ 10210800 w 10210800"/>
              <a:gd name="connsiteY2" fmla="*/ 4853354 h 4853354"/>
              <a:gd name="connsiteX3" fmla="*/ 0 w 10210800"/>
              <a:gd name="connsiteY3" fmla="*/ 4853354 h 4853354"/>
              <a:gd name="connsiteX4" fmla="*/ 0 w 10210800"/>
              <a:gd name="connsiteY4" fmla="*/ 0 h 485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0800" h="4853354" fill="none" extrusionOk="0">
                <a:moveTo>
                  <a:pt x="0" y="0"/>
                </a:moveTo>
                <a:cubicBezTo>
                  <a:pt x="4402762" y="-33775"/>
                  <a:pt x="5792806" y="138873"/>
                  <a:pt x="10210800" y="0"/>
                </a:cubicBezTo>
                <a:cubicBezTo>
                  <a:pt x="10137029" y="2245086"/>
                  <a:pt x="10054917" y="2779530"/>
                  <a:pt x="10210800" y="4853354"/>
                </a:cubicBezTo>
                <a:cubicBezTo>
                  <a:pt x="9042012" y="4716024"/>
                  <a:pt x="2601257" y="4715498"/>
                  <a:pt x="0" y="4853354"/>
                </a:cubicBezTo>
                <a:cubicBezTo>
                  <a:pt x="152408" y="2893716"/>
                  <a:pt x="73868" y="2186003"/>
                  <a:pt x="0" y="0"/>
                </a:cubicBezTo>
                <a:close/>
              </a:path>
              <a:path w="10210800" h="4853354" stroke="0" extrusionOk="0">
                <a:moveTo>
                  <a:pt x="0" y="0"/>
                </a:moveTo>
                <a:cubicBezTo>
                  <a:pt x="4669406" y="-101487"/>
                  <a:pt x="5524551" y="-162162"/>
                  <a:pt x="10210800" y="0"/>
                </a:cubicBezTo>
                <a:cubicBezTo>
                  <a:pt x="10271513" y="679081"/>
                  <a:pt x="10149728" y="2853300"/>
                  <a:pt x="10210800" y="4853354"/>
                </a:cubicBezTo>
                <a:cubicBezTo>
                  <a:pt x="8316338" y="4903419"/>
                  <a:pt x="4275222" y="4694905"/>
                  <a:pt x="0" y="4853354"/>
                </a:cubicBezTo>
                <a:cubicBezTo>
                  <a:pt x="-24452" y="2753507"/>
                  <a:pt x="-67663" y="2334190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362E4917-D5F1-4432-BC56-E05AD6D3B008}"/>
              </a:ext>
            </a:extLst>
          </p:cNvPr>
          <p:cNvSpPr txBox="1"/>
          <p:nvPr/>
        </p:nvSpPr>
        <p:spPr>
          <a:xfrm>
            <a:off x="7419091" y="1366971"/>
            <a:ext cx="273344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r-SA" sz="9600" dirty="0">
                <a:latin typeface="Calibri" panose="020F0502020204030204" pitchFamily="34" charset="0"/>
                <a:cs typeface="Calibri" panose="020F0502020204030204" pitchFamily="34" charset="0"/>
              </a:rPr>
              <a:t>الـنـمـط</a:t>
            </a:r>
            <a:endParaRPr lang="en-US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" name="Picture 9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E644A125-E2D4-4CC0-99EC-94B22E1262A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89" b="92308" l="10000" r="90000">
                        <a14:foregroundMark x1="50814" y1="7089" x2="50581" y2="8446"/>
                        <a14:foregroundMark x1="50116" y1="92308" x2="49651" y2="90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8" t="3275" r="32025" b="3164"/>
          <a:stretch/>
        </p:blipFill>
        <p:spPr>
          <a:xfrm rot="2821896">
            <a:off x="895157" y="2709941"/>
            <a:ext cx="2332012" cy="4570028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1643" y="1652745"/>
            <a:ext cx="5205255" cy="52052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4A965FAE-F764-43D3-9341-BC34DB6F0BD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57606">
            <a:off x="7927163" y="4114521"/>
            <a:ext cx="1731099" cy="1869587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xmlns="" id="{93A62CF4-0C21-4F26-A544-A639720FC270}"/>
              </a:ext>
            </a:extLst>
          </p:cNvPr>
          <p:cNvSpPr/>
          <p:nvPr/>
        </p:nvSpPr>
        <p:spPr>
          <a:xfrm>
            <a:off x="6478232" y="2704609"/>
            <a:ext cx="4628964" cy="11601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5" name="Picture 24" descr="Icon&#10;&#10;Description automatically generated">
            <a:extLst>
              <a:ext uri="{FF2B5EF4-FFF2-40B4-BE49-F238E27FC236}">
                <a16:creationId xmlns:a16="http://schemas.microsoft.com/office/drawing/2014/main" xmlns="" id="{930FC579-F1F4-43D9-8D7A-892889164D3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003" y="0"/>
            <a:ext cx="2733440" cy="2742582"/>
          </a:xfrm>
          <a:prstGeom prst="rect">
            <a:avLst/>
          </a:prstGeom>
        </p:spPr>
      </p:pic>
      <p:pic>
        <p:nvPicPr>
          <p:cNvPr id="26" name="Picture 25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CCC52FC2-6DD5-47A7-B51B-7302F76617DB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8401822" y="3288813"/>
            <a:ext cx="1171402" cy="1265114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6551A5D4-818B-49C5-BBAE-98A1FF9738C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9257623" y="2787530"/>
            <a:ext cx="805322" cy="869748"/>
          </a:xfrm>
          <a:prstGeom prst="rect">
            <a:avLst/>
          </a:prstGeom>
        </p:spPr>
      </p:pic>
      <p:sp>
        <p:nvSpPr>
          <p:cNvPr id="28" name="Rectangle 27">
            <a:hlinkClick r:id="rId15"/>
            <a:extLst>
              <a:ext uri="{FF2B5EF4-FFF2-40B4-BE49-F238E27FC236}">
                <a16:creationId xmlns:a16="http://schemas.microsoft.com/office/drawing/2014/main" xmlns="" id="{FFD50242-B500-473A-9BEC-086CEC7DDD21}"/>
              </a:ext>
            </a:extLst>
          </p:cNvPr>
          <p:cNvSpPr/>
          <p:nvPr/>
        </p:nvSpPr>
        <p:spPr>
          <a:xfrm>
            <a:off x="5049667" y="5854057"/>
            <a:ext cx="184731" cy="646331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ar-SA" dirty="0">
              <a:solidFill>
                <a:schemeClr val="bg1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9202131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8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0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2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5404E61-DE64-4040-A7FB-5C3EE3631C26}"/>
              </a:ext>
            </a:extLst>
          </p:cNvPr>
          <p:cNvSpPr/>
          <p:nvPr/>
        </p:nvSpPr>
        <p:spPr>
          <a:xfrm>
            <a:off x="990600" y="1002323"/>
            <a:ext cx="10210800" cy="4853354"/>
          </a:xfrm>
          <a:custGeom>
            <a:avLst/>
            <a:gdLst>
              <a:gd name="connsiteX0" fmla="*/ 0 w 10210800"/>
              <a:gd name="connsiteY0" fmla="*/ 0 h 4853354"/>
              <a:gd name="connsiteX1" fmla="*/ 10210800 w 10210800"/>
              <a:gd name="connsiteY1" fmla="*/ 0 h 4853354"/>
              <a:gd name="connsiteX2" fmla="*/ 10210800 w 10210800"/>
              <a:gd name="connsiteY2" fmla="*/ 4853354 h 4853354"/>
              <a:gd name="connsiteX3" fmla="*/ 0 w 10210800"/>
              <a:gd name="connsiteY3" fmla="*/ 4853354 h 4853354"/>
              <a:gd name="connsiteX4" fmla="*/ 0 w 10210800"/>
              <a:gd name="connsiteY4" fmla="*/ 0 h 4853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10800" h="4853354" fill="none" extrusionOk="0">
                <a:moveTo>
                  <a:pt x="0" y="0"/>
                </a:moveTo>
                <a:cubicBezTo>
                  <a:pt x="4402762" y="-33775"/>
                  <a:pt x="5792806" y="138873"/>
                  <a:pt x="10210800" y="0"/>
                </a:cubicBezTo>
                <a:cubicBezTo>
                  <a:pt x="10137029" y="2245086"/>
                  <a:pt x="10054917" y="2779530"/>
                  <a:pt x="10210800" y="4853354"/>
                </a:cubicBezTo>
                <a:cubicBezTo>
                  <a:pt x="9042012" y="4716024"/>
                  <a:pt x="2601257" y="4715498"/>
                  <a:pt x="0" y="4853354"/>
                </a:cubicBezTo>
                <a:cubicBezTo>
                  <a:pt x="152408" y="2893716"/>
                  <a:pt x="73868" y="2186003"/>
                  <a:pt x="0" y="0"/>
                </a:cubicBezTo>
                <a:close/>
              </a:path>
              <a:path w="10210800" h="4853354" stroke="0" extrusionOk="0">
                <a:moveTo>
                  <a:pt x="0" y="0"/>
                </a:moveTo>
                <a:cubicBezTo>
                  <a:pt x="4669406" y="-101487"/>
                  <a:pt x="5524551" y="-162162"/>
                  <a:pt x="10210800" y="0"/>
                </a:cubicBezTo>
                <a:cubicBezTo>
                  <a:pt x="10271513" y="679081"/>
                  <a:pt x="10149728" y="2853300"/>
                  <a:pt x="10210800" y="4853354"/>
                </a:cubicBezTo>
                <a:cubicBezTo>
                  <a:pt x="8316338" y="4903419"/>
                  <a:pt x="4275222" y="4694905"/>
                  <a:pt x="0" y="4853354"/>
                </a:cubicBezTo>
                <a:cubicBezTo>
                  <a:pt x="-24452" y="2753507"/>
                  <a:pt x="-67663" y="2334190"/>
                  <a:pt x="0" y="0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98176570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1643" y="1652745"/>
            <a:ext cx="5205255" cy="52052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xmlns="" id="{8F2F91E3-7882-4861-87B8-C5F23B56BF32}"/>
              </a:ext>
            </a:extLst>
          </p:cNvPr>
          <p:cNvCxnSpPr>
            <a:cxnSpLocks/>
          </p:cNvCxnSpPr>
          <p:nvPr/>
        </p:nvCxnSpPr>
        <p:spPr>
          <a:xfrm flipV="1">
            <a:off x="6372664" y="1969477"/>
            <a:ext cx="0" cy="2613073"/>
          </a:xfrm>
          <a:prstGeom prst="line">
            <a:avLst/>
          </a:prstGeom>
          <a:ln w="76200"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itle 1">
            <a:extLst>
              <a:ext uri="{FF2B5EF4-FFF2-40B4-BE49-F238E27FC236}">
                <a16:creationId xmlns:a16="http://schemas.microsoft.com/office/drawing/2014/main" xmlns="" id="{1CD64B74-0410-4233-87A3-91ABA5D71A0C}"/>
              </a:ext>
            </a:extLst>
          </p:cNvPr>
          <p:cNvSpPr txBox="1">
            <a:spLocks/>
          </p:cNvSpPr>
          <p:nvPr/>
        </p:nvSpPr>
        <p:spPr>
          <a:xfrm>
            <a:off x="4213468" y="4118768"/>
            <a:ext cx="4318389" cy="579841"/>
          </a:xfrm>
          <a:custGeom>
            <a:avLst/>
            <a:gdLst>
              <a:gd name="connsiteX0" fmla="*/ 0 w 4318389"/>
              <a:gd name="connsiteY0" fmla="*/ 0 h 579841"/>
              <a:gd name="connsiteX1" fmla="*/ 4318389 w 4318389"/>
              <a:gd name="connsiteY1" fmla="*/ 0 h 579841"/>
              <a:gd name="connsiteX2" fmla="*/ 4318389 w 4318389"/>
              <a:gd name="connsiteY2" fmla="*/ 579841 h 579841"/>
              <a:gd name="connsiteX3" fmla="*/ 0 w 4318389"/>
              <a:gd name="connsiteY3" fmla="*/ 579841 h 579841"/>
              <a:gd name="connsiteX4" fmla="*/ 0 w 4318389"/>
              <a:gd name="connsiteY4" fmla="*/ 0 h 5798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318389" h="579841" fill="none" extrusionOk="0">
                <a:moveTo>
                  <a:pt x="0" y="0"/>
                </a:moveTo>
                <a:cubicBezTo>
                  <a:pt x="1517223" y="97094"/>
                  <a:pt x="3423303" y="12960"/>
                  <a:pt x="4318389" y="0"/>
                </a:cubicBezTo>
                <a:cubicBezTo>
                  <a:pt x="4287254" y="201293"/>
                  <a:pt x="4320382" y="375347"/>
                  <a:pt x="4318389" y="579841"/>
                </a:cubicBezTo>
                <a:cubicBezTo>
                  <a:pt x="2411399" y="691130"/>
                  <a:pt x="1016873" y="684318"/>
                  <a:pt x="0" y="579841"/>
                </a:cubicBezTo>
                <a:cubicBezTo>
                  <a:pt x="41789" y="518031"/>
                  <a:pt x="52040" y="156245"/>
                  <a:pt x="0" y="0"/>
                </a:cubicBezTo>
                <a:close/>
              </a:path>
              <a:path w="4318389" h="579841" stroke="0" extrusionOk="0">
                <a:moveTo>
                  <a:pt x="0" y="0"/>
                </a:moveTo>
                <a:cubicBezTo>
                  <a:pt x="1952492" y="-15620"/>
                  <a:pt x="2428797" y="18144"/>
                  <a:pt x="4318389" y="0"/>
                </a:cubicBezTo>
                <a:cubicBezTo>
                  <a:pt x="4348412" y="281210"/>
                  <a:pt x="4298375" y="515376"/>
                  <a:pt x="4318389" y="579841"/>
                </a:cubicBezTo>
                <a:cubicBezTo>
                  <a:pt x="2834163" y="668866"/>
                  <a:pt x="699522" y="714041"/>
                  <a:pt x="0" y="579841"/>
                </a:cubicBezTo>
                <a:cubicBezTo>
                  <a:pt x="-33435" y="513146"/>
                  <a:pt x="16417" y="165298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ar-SA" sz="2800" dirty="0">
                <a:latin typeface="Dubai" panose="020B0503030403030204" pitchFamily="34" charset="-78"/>
                <a:cs typeface="Dubai" panose="020B0503030403030204" pitchFamily="34" charset="-78"/>
              </a:rPr>
              <a:t>يتعرف الطفل على مفهوم النمط من متغيرين</a:t>
            </a:r>
          </a:p>
        </p:txBody>
      </p:sp>
      <p:sp>
        <p:nvSpPr>
          <p:cNvPr id="16" name="Title 1">
            <a:extLst>
              <a:ext uri="{FF2B5EF4-FFF2-40B4-BE49-F238E27FC236}">
                <a16:creationId xmlns:a16="http://schemas.microsoft.com/office/drawing/2014/main" xmlns="" id="{1BE59B22-96B8-4D6A-AE13-3A06D5E2BCDB}"/>
              </a:ext>
            </a:extLst>
          </p:cNvPr>
          <p:cNvSpPr txBox="1">
            <a:spLocks/>
          </p:cNvSpPr>
          <p:nvPr/>
        </p:nvSpPr>
        <p:spPr>
          <a:xfrm>
            <a:off x="2412609" y="1399003"/>
            <a:ext cx="7920109" cy="1140948"/>
          </a:xfrm>
          <a:custGeom>
            <a:avLst/>
            <a:gdLst>
              <a:gd name="connsiteX0" fmla="*/ 0 w 7920109"/>
              <a:gd name="connsiteY0" fmla="*/ 0 h 1140948"/>
              <a:gd name="connsiteX1" fmla="*/ 7920109 w 7920109"/>
              <a:gd name="connsiteY1" fmla="*/ 0 h 1140948"/>
              <a:gd name="connsiteX2" fmla="*/ 7920109 w 7920109"/>
              <a:gd name="connsiteY2" fmla="*/ 1140948 h 1140948"/>
              <a:gd name="connsiteX3" fmla="*/ 0 w 7920109"/>
              <a:gd name="connsiteY3" fmla="*/ 1140948 h 1140948"/>
              <a:gd name="connsiteX4" fmla="*/ 0 w 7920109"/>
              <a:gd name="connsiteY4" fmla="*/ 0 h 11409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920109" h="1140948" fill="none" extrusionOk="0">
                <a:moveTo>
                  <a:pt x="0" y="0"/>
                </a:moveTo>
                <a:cubicBezTo>
                  <a:pt x="1568905" y="97094"/>
                  <a:pt x="4144661" y="12960"/>
                  <a:pt x="7920109" y="0"/>
                </a:cubicBezTo>
                <a:cubicBezTo>
                  <a:pt x="7880514" y="433364"/>
                  <a:pt x="7845024" y="656338"/>
                  <a:pt x="7920109" y="1140948"/>
                </a:cubicBezTo>
                <a:cubicBezTo>
                  <a:pt x="6924059" y="1252237"/>
                  <a:pt x="3809095" y="1245425"/>
                  <a:pt x="0" y="1140948"/>
                </a:cubicBezTo>
                <a:cubicBezTo>
                  <a:pt x="-87338" y="720858"/>
                  <a:pt x="-75747" y="220470"/>
                  <a:pt x="0" y="0"/>
                </a:cubicBezTo>
                <a:close/>
              </a:path>
              <a:path w="7920109" h="1140948" stroke="0" extrusionOk="0">
                <a:moveTo>
                  <a:pt x="0" y="0"/>
                </a:moveTo>
                <a:cubicBezTo>
                  <a:pt x="3768256" y="-15620"/>
                  <a:pt x="4921796" y="18144"/>
                  <a:pt x="7920109" y="0"/>
                </a:cubicBezTo>
                <a:cubicBezTo>
                  <a:pt x="7970978" y="434836"/>
                  <a:pt x="7953792" y="744724"/>
                  <a:pt x="7920109" y="1140948"/>
                </a:cubicBezTo>
                <a:cubicBezTo>
                  <a:pt x="4950858" y="1229973"/>
                  <a:pt x="1852527" y="1275148"/>
                  <a:pt x="0" y="1140948"/>
                </a:cubicBezTo>
                <a:cubicBezTo>
                  <a:pt x="-32136" y="820474"/>
                  <a:pt x="-4625" y="321901"/>
                  <a:pt x="0" y="0"/>
                </a:cubicBez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 w="76200">
            <a:solidFill>
              <a:schemeClr val="accent5">
                <a:lumMod val="60000"/>
                <a:lumOff val="40000"/>
              </a:schemeClr>
            </a:solidFill>
            <a:extLst>
              <a:ext uri="{C807C97D-BFC1-408E-A445-0C87EB9F89A2}">
                <ask:lineSketchStyleProps xmlns:ask="http://schemas.microsoft.com/office/drawing/2018/sketchyshapes" xmlns="" sd="3247962637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ar-SA" sz="4800" dirty="0">
                <a:latin typeface="Dubai" panose="020B0503030403030204" pitchFamily="34" charset="-78"/>
                <a:cs typeface="Dubai" panose="020B0503030403030204" pitchFamily="34" charset="-78"/>
              </a:rPr>
              <a:t>نواتج التعلم مادة الرياضيات</a:t>
            </a:r>
          </a:p>
        </p:txBody>
      </p:sp>
    </p:spTree>
    <p:extLst>
      <p:ext uri="{BB962C8B-B14F-4D97-AF65-F5344CB8AC3E}">
        <p14:creationId xmlns:p14="http://schemas.microsoft.com/office/powerpoint/2010/main" val="2651223972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1643" y="1652745"/>
            <a:ext cx="5205255" cy="52052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xmlns="" id="{5B75D553-BFFD-4491-A731-198AB2795830}"/>
              </a:ext>
            </a:extLst>
          </p:cNvPr>
          <p:cNvSpPr/>
          <p:nvPr/>
        </p:nvSpPr>
        <p:spPr>
          <a:xfrm>
            <a:off x="1085767" y="703385"/>
            <a:ext cx="7495526" cy="4268836"/>
          </a:xfrm>
          <a:custGeom>
            <a:avLst/>
            <a:gdLst>
              <a:gd name="connsiteX0" fmla="*/ 0 w 5650314"/>
              <a:gd name="connsiteY0" fmla="*/ 2173459 h 4346917"/>
              <a:gd name="connsiteX1" fmla="*/ 2825157 w 5650314"/>
              <a:gd name="connsiteY1" fmla="*/ 0 h 4346917"/>
              <a:gd name="connsiteX2" fmla="*/ 5650314 w 5650314"/>
              <a:gd name="connsiteY2" fmla="*/ 2173459 h 4346917"/>
              <a:gd name="connsiteX3" fmla="*/ 2825157 w 5650314"/>
              <a:gd name="connsiteY3" fmla="*/ 4346918 h 4346917"/>
              <a:gd name="connsiteX4" fmla="*/ 0 w 5650314"/>
              <a:gd name="connsiteY4" fmla="*/ 2173459 h 4346917"/>
              <a:gd name="connsiteX0" fmla="*/ 0 w 7071151"/>
              <a:gd name="connsiteY0" fmla="*/ 2207497 h 4614459"/>
              <a:gd name="connsiteX1" fmla="*/ 2825157 w 7071151"/>
              <a:gd name="connsiteY1" fmla="*/ 34038 h 4614459"/>
              <a:gd name="connsiteX2" fmla="*/ 7071151 w 7071151"/>
              <a:gd name="connsiteY2" fmla="*/ 3740875 h 4614459"/>
              <a:gd name="connsiteX3" fmla="*/ 2825157 w 7071151"/>
              <a:gd name="connsiteY3" fmla="*/ 4380956 h 4614459"/>
              <a:gd name="connsiteX4" fmla="*/ 0 w 7071151"/>
              <a:gd name="connsiteY4" fmla="*/ 2207497 h 4614459"/>
              <a:gd name="connsiteX0" fmla="*/ 0 w 7193159"/>
              <a:gd name="connsiteY0" fmla="*/ 2207497 h 4429485"/>
              <a:gd name="connsiteX1" fmla="*/ 2825157 w 7193159"/>
              <a:gd name="connsiteY1" fmla="*/ 34038 h 4429485"/>
              <a:gd name="connsiteX2" fmla="*/ 7071151 w 7193159"/>
              <a:gd name="connsiteY2" fmla="*/ 3740875 h 4429485"/>
              <a:gd name="connsiteX3" fmla="*/ 5905876 w 7193159"/>
              <a:gd name="connsiteY3" fmla="*/ 3719774 h 4429485"/>
              <a:gd name="connsiteX4" fmla="*/ 2825157 w 7193159"/>
              <a:gd name="connsiteY4" fmla="*/ 4380956 h 4429485"/>
              <a:gd name="connsiteX5" fmla="*/ 0 w 7193159"/>
              <a:gd name="connsiteY5" fmla="*/ 2207497 h 4429485"/>
              <a:gd name="connsiteX0" fmla="*/ 0 w 7098330"/>
              <a:gd name="connsiteY0" fmla="*/ 2276476 h 4498464"/>
              <a:gd name="connsiteX1" fmla="*/ 2825157 w 7098330"/>
              <a:gd name="connsiteY1" fmla="*/ 103017 h 4498464"/>
              <a:gd name="connsiteX2" fmla="*/ 6145028 w 7098330"/>
              <a:gd name="connsiteY2" fmla="*/ 707929 h 4498464"/>
              <a:gd name="connsiteX3" fmla="*/ 7071151 w 7098330"/>
              <a:gd name="connsiteY3" fmla="*/ 3809854 h 4498464"/>
              <a:gd name="connsiteX4" fmla="*/ 5905876 w 7098330"/>
              <a:gd name="connsiteY4" fmla="*/ 3788753 h 4498464"/>
              <a:gd name="connsiteX5" fmla="*/ 2825157 w 7098330"/>
              <a:gd name="connsiteY5" fmla="*/ 4449935 h 4498464"/>
              <a:gd name="connsiteX6" fmla="*/ 0 w 7098330"/>
              <a:gd name="connsiteY6" fmla="*/ 2276476 h 4498464"/>
              <a:gd name="connsiteX0" fmla="*/ 0 w 7705301"/>
              <a:gd name="connsiteY0" fmla="*/ 2276476 h 4498464"/>
              <a:gd name="connsiteX1" fmla="*/ 2825157 w 7705301"/>
              <a:gd name="connsiteY1" fmla="*/ 103017 h 4498464"/>
              <a:gd name="connsiteX2" fmla="*/ 6145028 w 7705301"/>
              <a:gd name="connsiteY2" fmla="*/ 707929 h 4498464"/>
              <a:gd name="connsiteX3" fmla="*/ 7690129 w 7705301"/>
              <a:gd name="connsiteY3" fmla="*/ 3444094 h 4498464"/>
              <a:gd name="connsiteX4" fmla="*/ 5905876 w 7705301"/>
              <a:gd name="connsiteY4" fmla="*/ 3788753 h 4498464"/>
              <a:gd name="connsiteX5" fmla="*/ 2825157 w 7705301"/>
              <a:gd name="connsiteY5" fmla="*/ 4449935 h 4498464"/>
              <a:gd name="connsiteX6" fmla="*/ 0 w 7705301"/>
              <a:gd name="connsiteY6" fmla="*/ 2276476 h 4498464"/>
              <a:gd name="connsiteX0" fmla="*/ 0 w 7705301"/>
              <a:gd name="connsiteY0" fmla="*/ 2276476 h 4498464"/>
              <a:gd name="connsiteX1" fmla="*/ 2825157 w 7705301"/>
              <a:gd name="connsiteY1" fmla="*/ 103017 h 4498464"/>
              <a:gd name="connsiteX2" fmla="*/ 6145028 w 7705301"/>
              <a:gd name="connsiteY2" fmla="*/ 707929 h 4498464"/>
              <a:gd name="connsiteX3" fmla="*/ 7690129 w 7705301"/>
              <a:gd name="connsiteY3" fmla="*/ 3444094 h 4498464"/>
              <a:gd name="connsiteX4" fmla="*/ 5905876 w 7705301"/>
              <a:gd name="connsiteY4" fmla="*/ 3788753 h 4498464"/>
              <a:gd name="connsiteX5" fmla="*/ 2825157 w 7705301"/>
              <a:gd name="connsiteY5" fmla="*/ 4449935 h 4498464"/>
              <a:gd name="connsiteX6" fmla="*/ 0 w 7705301"/>
              <a:gd name="connsiteY6" fmla="*/ 2276476 h 4498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705301" h="4498464">
                <a:moveTo>
                  <a:pt x="0" y="2276476"/>
                </a:moveTo>
                <a:cubicBezTo>
                  <a:pt x="0" y="1076108"/>
                  <a:pt x="1800986" y="364441"/>
                  <a:pt x="2825157" y="103017"/>
                </a:cubicBezTo>
                <a:cubicBezTo>
                  <a:pt x="3849328" y="-158407"/>
                  <a:pt x="5437362" y="90123"/>
                  <a:pt x="6145028" y="707929"/>
                </a:cubicBezTo>
                <a:cubicBezTo>
                  <a:pt x="6852694" y="1325735"/>
                  <a:pt x="6356043" y="3570704"/>
                  <a:pt x="7690129" y="3444094"/>
                </a:cubicBezTo>
                <a:cubicBezTo>
                  <a:pt x="7856597" y="3823922"/>
                  <a:pt x="6613542" y="3682073"/>
                  <a:pt x="5905876" y="3788753"/>
                </a:cubicBezTo>
                <a:cubicBezTo>
                  <a:pt x="5198210" y="3895433"/>
                  <a:pt x="3809470" y="4701981"/>
                  <a:pt x="2825157" y="4449935"/>
                </a:cubicBezTo>
                <a:cubicBezTo>
                  <a:pt x="1840844" y="4197889"/>
                  <a:pt x="0" y="3476844"/>
                  <a:pt x="0" y="2276476"/>
                </a:cubicBez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endParaRPr lang="en-US" sz="36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B63E1C4-113F-4B5B-AF40-48DFE8D2D7A4}"/>
              </a:ext>
            </a:extLst>
          </p:cNvPr>
          <p:cNvSpPr txBox="1"/>
          <p:nvPr/>
        </p:nvSpPr>
        <p:spPr>
          <a:xfrm>
            <a:off x="1567240" y="1863023"/>
            <a:ext cx="5747959" cy="20621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 rtl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مرحباً يا أطفال .. أنا رائد الفضاء هزاع المنصوري .. اليوم سوف آخذكم لرحلة إلى الفضاء لاكتشاف الأنماط .. يا ترى ما هو النمط .. هيا بنا نكتشف !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584638428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991643" y="1652745"/>
            <a:ext cx="5205255" cy="52052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BB63E1C4-113F-4B5B-AF40-48DFE8D2D7A4}"/>
              </a:ext>
            </a:extLst>
          </p:cNvPr>
          <p:cNvSpPr txBox="1"/>
          <p:nvPr/>
        </p:nvSpPr>
        <p:spPr>
          <a:xfrm>
            <a:off x="1315847" y="1989633"/>
            <a:ext cx="9278951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3200" b="0" i="0" u="none" strike="noStrike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تعريف </a:t>
            </a:r>
            <a:r>
              <a:rPr lang="ar-SA" sz="3200" b="1" i="0" u="none" strike="noStrike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النمط</a:t>
            </a:r>
            <a:r>
              <a:rPr lang="ar-SA" sz="3200" b="0" i="0" u="none" strike="noStrike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: </a:t>
            </a:r>
            <a:r>
              <a:rPr lang="ar-SA" sz="3200" b="1" i="0" u="none" strike="noStrike" dirty="0">
                <a:solidFill>
                  <a:srgbClr val="5F6368"/>
                </a:solidFill>
                <a:effectLst/>
                <a:latin typeface="arial" panose="020B0604020202020204" pitchFamily="34" charset="0"/>
              </a:rPr>
              <a:t>هو</a:t>
            </a:r>
            <a:r>
              <a:rPr lang="ar-SA" sz="3200" b="0" i="0" u="none" strike="noStrike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أساس </a:t>
            </a:r>
            <a:r>
              <a:rPr lang="ar-SA" sz="3200" b="1" i="0" u="none" strike="noStrike" dirty="0">
                <a:solidFill>
                  <a:srgbClr val="FF0000"/>
                </a:solidFill>
                <a:effectLst/>
                <a:latin typeface="arial" panose="020B0604020202020204" pitchFamily="34" charset="0"/>
              </a:rPr>
              <a:t>تكرار</a:t>
            </a:r>
            <a:r>
              <a:rPr lang="ar-SA" sz="3200" b="0" i="0" u="none" strike="noStrike" dirty="0">
                <a:solidFill>
                  <a:srgbClr val="4D5156"/>
                </a:solidFill>
                <a:effectLst/>
                <a:latin typeface="arial" panose="020B0604020202020204" pitchFamily="34" charset="0"/>
              </a:rPr>
              <a:t> قيمة، إما بالشكل أو بالأرقام. 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2F2EEAA8-0D46-4D1A-A0C1-D6E8A2AC58AF}"/>
              </a:ext>
            </a:extLst>
          </p:cNvPr>
          <p:cNvGrpSpPr/>
          <p:nvPr/>
        </p:nvGrpSpPr>
        <p:grpSpPr>
          <a:xfrm>
            <a:off x="1298815" y="2775498"/>
            <a:ext cx="7184003" cy="3428354"/>
            <a:chOff x="1298815" y="2775498"/>
            <a:chExt cx="7184003" cy="3428354"/>
          </a:xfrm>
        </p:grpSpPr>
        <p:sp>
          <p:nvSpPr>
            <p:cNvPr id="8" name="TextBox 7">
              <a:extLst>
                <a:ext uri="{FF2B5EF4-FFF2-40B4-BE49-F238E27FC236}">
                  <a16:creationId xmlns:a16="http://schemas.microsoft.com/office/drawing/2014/main" xmlns="" id="{D2F072ED-0176-428E-BAF1-10CAA207EA0A}"/>
                </a:ext>
              </a:extLst>
            </p:cNvPr>
            <p:cNvSpPr txBox="1"/>
            <p:nvPr/>
          </p:nvSpPr>
          <p:spPr>
            <a:xfrm>
              <a:off x="1298815" y="2775498"/>
              <a:ext cx="7184003" cy="3428354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5">
                  <a:lumMod val="50000"/>
                </a:schemeClr>
              </a:solidFill>
            </a:ln>
          </p:spPr>
          <p:txBody>
            <a:bodyPr wrap="square">
              <a:spAutoFit/>
            </a:bodyPr>
            <a:lstStyle/>
            <a:p>
              <a:pPr algn="ctr" eaLnBrk="1" hangingPunct="1"/>
              <a:endParaRPr lang="en-US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0AB080BD-154C-48C8-B911-2D8C5BBA3695}"/>
                </a:ext>
              </a:extLst>
            </p:cNvPr>
            <p:cNvSpPr txBox="1"/>
            <p:nvPr/>
          </p:nvSpPr>
          <p:spPr>
            <a:xfrm>
              <a:off x="7439568" y="2874779"/>
              <a:ext cx="1043250" cy="523220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ar-SA" sz="2800" dirty="0">
                  <a:solidFill>
                    <a:srgbClr val="4D5156"/>
                  </a:solidFill>
                  <a:latin typeface="arial" panose="020B0604020202020204" pitchFamily="34" charset="0"/>
                  <a:cs typeface="Dubai" panose="020B0503030403030204" pitchFamily="34" charset="-78"/>
                </a:rPr>
                <a:t>مثال :</a:t>
              </a:r>
              <a:endParaRPr lang="en-US" sz="28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endParaRPr>
            </a:p>
          </p:txBody>
        </p:sp>
      </p:grpSp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B5AF86DF-144F-45E3-AD17-F7CC4796C013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089" b="92308" l="10000" r="90000">
                        <a14:foregroundMark x1="50814" y1="7089" x2="50581" y2="8446"/>
                        <a14:foregroundMark x1="50116" y1="92308" x2="49651" y2="90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8" t="3275" r="32025" b="3164"/>
          <a:stretch/>
        </p:blipFill>
        <p:spPr>
          <a:xfrm rot="2821896">
            <a:off x="6192088" y="3434871"/>
            <a:ext cx="684394" cy="1341202"/>
          </a:xfrm>
          <a:prstGeom prst="rect">
            <a:avLst/>
          </a:prstGeom>
        </p:spPr>
      </p:pic>
      <p:pic>
        <p:nvPicPr>
          <p:cNvPr id="15" name="Picture 14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7709D7A4-3C00-4A3F-9CDE-AAF27D605A3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7088313" y="3779729"/>
            <a:ext cx="630459" cy="68089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2BAE8A72-99B0-43FF-B7CA-D0D4B0EA0730}"/>
              </a:ext>
            </a:extLst>
          </p:cNvPr>
          <p:cNvSpPr txBox="1"/>
          <p:nvPr/>
        </p:nvSpPr>
        <p:spPr>
          <a:xfrm>
            <a:off x="7302360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ب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xmlns="" id="{0A11B2E6-D774-4B30-9D15-8A10F846871B}"/>
              </a:ext>
            </a:extLst>
          </p:cNvPr>
          <p:cNvSpPr txBox="1"/>
          <p:nvPr/>
        </p:nvSpPr>
        <p:spPr>
          <a:xfrm>
            <a:off x="6112829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ب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38068A0-6918-485C-8E5E-5FF28958083D}"/>
              </a:ext>
            </a:extLst>
          </p:cNvPr>
          <p:cNvSpPr txBox="1"/>
          <p:nvPr/>
        </p:nvSpPr>
        <p:spPr>
          <a:xfrm>
            <a:off x="4902355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ع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8F39519-6B63-487C-91BA-D3F71F5D1ABC}"/>
              </a:ext>
            </a:extLst>
          </p:cNvPr>
          <p:cNvSpPr txBox="1"/>
          <p:nvPr/>
        </p:nvSpPr>
        <p:spPr>
          <a:xfrm>
            <a:off x="3723081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ع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934EDE75-C65A-450B-8DE2-C33153EE107D}"/>
              </a:ext>
            </a:extLst>
          </p:cNvPr>
          <p:cNvSpPr txBox="1"/>
          <p:nvPr/>
        </p:nvSpPr>
        <p:spPr>
          <a:xfrm>
            <a:off x="2543807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ب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xmlns="" id="{0994279D-5396-4AC6-86F0-A27C1910A8C0}"/>
              </a:ext>
            </a:extLst>
          </p:cNvPr>
          <p:cNvSpPr txBox="1"/>
          <p:nvPr/>
        </p:nvSpPr>
        <p:spPr>
          <a:xfrm>
            <a:off x="1383600" y="5205254"/>
            <a:ext cx="1043250" cy="70788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50000"/>
              </a:schemeClr>
            </a:solidFill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4000" b="1" dirty="0">
                <a:solidFill>
                  <a:srgbClr val="4D5156"/>
                </a:solidFill>
                <a:latin typeface="arial" panose="020B0604020202020204" pitchFamily="34" charset="0"/>
                <a:cs typeface="Dubai" panose="020B0503030403030204" pitchFamily="34" charset="-78"/>
              </a:rPr>
              <a:t>ب</a:t>
            </a:r>
            <a:endParaRPr lang="en-US" sz="4000" b="1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3" name="Picture 22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773851A7-A77E-4E55-82FB-E4BA3947C86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7718993" y="3766411"/>
            <a:ext cx="630459" cy="680896"/>
          </a:xfrm>
          <a:prstGeom prst="rect">
            <a:avLst/>
          </a:prstGeom>
        </p:spPr>
      </p:pic>
      <p:pic>
        <p:nvPicPr>
          <p:cNvPr id="24" name="Picture 23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B6336C32-1829-461F-B423-F31C9B3904AE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089" b="92308" l="10000" r="90000">
                        <a14:foregroundMark x1="50814" y1="7089" x2="50581" y2="8446"/>
                        <a14:foregroundMark x1="50116" y1="92308" x2="49651" y2="90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8" t="3275" r="32025" b="3164"/>
          <a:stretch/>
        </p:blipFill>
        <p:spPr>
          <a:xfrm rot="2821896">
            <a:off x="5281990" y="3449576"/>
            <a:ext cx="684394" cy="1341202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3FFA5866-58AC-4FAC-9B65-6D9E884E43C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089" b="92308" l="10000" r="90000">
                        <a14:foregroundMark x1="50814" y1="7089" x2="50581" y2="8446"/>
                        <a14:foregroundMark x1="50116" y1="92308" x2="49651" y2="90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8" t="3275" r="32025" b="3164"/>
          <a:stretch/>
        </p:blipFill>
        <p:spPr>
          <a:xfrm rot="2821896">
            <a:off x="2793635" y="3499645"/>
            <a:ext cx="684394" cy="1341202"/>
          </a:xfrm>
          <a:prstGeom prst="rect">
            <a:avLst/>
          </a:prstGeom>
        </p:spPr>
      </p:pic>
      <p:pic>
        <p:nvPicPr>
          <p:cNvPr id="26" name="Picture 25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7643232B-E75F-4E6F-AC27-F09AD4D2DE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3689860" y="3844503"/>
            <a:ext cx="630459" cy="680896"/>
          </a:xfrm>
          <a:prstGeom prst="rect">
            <a:avLst/>
          </a:prstGeom>
        </p:spPr>
      </p:pic>
      <p:pic>
        <p:nvPicPr>
          <p:cNvPr id="28" name="Picture 27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FBFBDE96-20B8-4DC2-A016-2BED1473AE8D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72772">
            <a:off x="4320540" y="3831185"/>
            <a:ext cx="630459" cy="680896"/>
          </a:xfrm>
          <a:prstGeom prst="rect">
            <a:avLst/>
          </a:prstGeom>
        </p:spPr>
      </p:pic>
      <p:pic>
        <p:nvPicPr>
          <p:cNvPr id="29" name="Picture 28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8E5E7B56-3152-4888-9597-808E495A5C4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7089" b="92308" l="10000" r="90000">
                        <a14:foregroundMark x1="50814" y1="7089" x2="50581" y2="8446"/>
                        <a14:foregroundMark x1="50116" y1="92308" x2="49651" y2="903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31168" t="3275" r="32025" b="3164"/>
          <a:stretch/>
        </p:blipFill>
        <p:spPr>
          <a:xfrm rot="2821896">
            <a:off x="1883537" y="3514350"/>
            <a:ext cx="684394" cy="1341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448981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6843" y="2897945"/>
            <a:ext cx="3960055" cy="3960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57F39A3-56B1-40AF-B29A-3D5A3022EB2C}"/>
              </a:ext>
            </a:extLst>
          </p:cNvPr>
          <p:cNvSpPr txBox="1"/>
          <p:nvPr/>
        </p:nvSpPr>
        <p:spPr>
          <a:xfrm>
            <a:off x="6583680" y="241597"/>
            <a:ext cx="561076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  هيا بنا نكتشف الأنماط في الفضاء !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Picture 6" descr="Icon&#10;&#10;Description automatically generated">
            <a:extLst>
              <a:ext uri="{FF2B5EF4-FFF2-40B4-BE49-F238E27FC236}">
                <a16:creationId xmlns:a16="http://schemas.microsoft.com/office/drawing/2014/main" xmlns="" id="{2D306BF1-21CF-4914-8E38-BC44C399B416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151" y="1340752"/>
            <a:ext cx="1101871" cy="1105556"/>
          </a:xfrm>
          <a:prstGeom prst="rect">
            <a:avLst/>
          </a:prstGeom>
        </p:spPr>
      </p:pic>
      <p:pic>
        <p:nvPicPr>
          <p:cNvPr id="8" name="Picture 7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DB03F054-56E1-477F-AFCD-BE4734F75B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2187" y="1210794"/>
            <a:ext cx="1264327" cy="136547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63476D52-D3B5-4B32-94D0-908C3F8D5414}"/>
              </a:ext>
            </a:extLst>
          </p:cNvPr>
          <p:cNvSpPr txBox="1"/>
          <p:nvPr/>
        </p:nvSpPr>
        <p:spPr>
          <a:xfrm>
            <a:off x="0" y="5998986"/>
            <a:ext cx="3376246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ما اسم هذا الكوكب ؟ 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23" name="Picture 22" descr="Icon&#10;&#10;Description automatically generated">
            <a:extLst>
              <a:ext uri="{FF2B5EF4-FFF2-40B4-BE49-F238E27FC236}">
                <a16:creationId xmlns:a16="http://schemas.microsoft.com/office/drawing/2014/main" xmlns="" id="{0F850D8C-EDEE-4983-B19B-C1D57616C25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4254" y="1340753"/>
            <a:ext cx="1101871" cy="1105556"/>
          </a:xfrm>
          <a:prstGeom prst="rect">
            <a:avLst/>
          </a:prstGeom>
        </p:spPr>
      </p:pic>
      <p:pic>
        <p:nvPicPr>
          <p:cNvPr id="24" name="Picture 23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FBCBBEB6-668B-4D83-9CC8-08EFC0880E0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120" y="1210794"/>
            <a:ext cx="1264327" cy="1365473"/>
          </a:xfrm>
          <a:prstGeom prst="rect">
            <a:avLst/>
          </a:prstGeom>
        </p:spPr>
      </p:pic>
      <p:pic>
        <p:nvPicPr>
          <p:cNvPr id="26" name="Picture 25" descr="Icon&#10;&#10;Description automatically generated">
            <a:extLst>
              <a:ext uri="{FF2B5EF4-FFF2-40B4-BE49-F238E27FC236}">
                <a16:creationId xmlns:a16="http://schemas.microsoft.com/office/drawing/2014/main" xmlns="" id="{DE1B1F1A-5329-4EAD-BFEC-BA0F3F8833A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3142" y="1340752"/>
            <a:ext cx="1101871" cy="1105556"/>
          </a:xfrm>
          <a:prstGeom prst="rect">
            <a:avLst/>
          </a:prstGeom>
        </p:spPr>
      </p:pic>
      <p:pic>
        <p:nvPicPr>
          <p:cNvPr id="27" name="Picture 26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4E8FCDF2-3D1B-4516-A1F9-96ED408D2F5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5178" y="1210794"/>
            <a:ext cx="1264327" cy="1365473"/>
          </a:xfrm>
          <a:prstGeom prst="rect">
            <a:avLst/>
          </a:prstGeom>
        </p:spPr>
      </p:pic>
      <p:pic>
        <p:nvPicPr>
          <p:cNvPr id="28" name="Picture 27" descr="Icon&#10;&#10;Description automatically generated">
            <a:extLst>
              <a:ext uri="{FF2B5EF4-FFF2-40B4-BE49-F238E27FC236}">
                <a16:creationId xmlns:a16="http://schemas.microsoft.com/office/drawing/2014/main" xmlns="" id="{D91CDD48-2D37-4B21-9E15-9B1E1FD1059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7245" y="1340753"/>
            <a:ext cx="1101871" cy="1105556"/>
          </a:xfrm>
          <a:prstGeom prst="rect">
            <a:avLst/>
          </a:prstGeom>
        </p:spPr>
      </p:pic>
      <p:pic>
        <p:nvPicPr>
          <p:cNvPr id="29" name="Picture 28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15091B74-5B98-43FD-AF06-7A4836632E4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3111" y="1210794"/>
            <a:ext cx="1264327" cy="1365473"/>
          </a:xfrm>
          <a:prstGeom prst="rect">
            <a:avLst/>
          </a:prstGeom>
        </p:spPr>
      </p:pic>
      <p:pic>
        <p:nvPicPr>
          <p:cNvPr id="30" name="Picture 29" descr="Icon&#10;&#10;Description automatically generated">
            <a:extLst>
              <a:ext uri="{FF2B5EF4-FFF2-40B4-BE49-F238E27FC236}">
                <a16:creationId xmlns:a16="http://schemas.microsoft.com/office/drawing/2014/main" xmlns="" id="{A5E340A9-3402-49E1-A72D-9C17ADB64B4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580" y="1281509"/>
            <a:ext cx="1101871" cy="1105556"/>
          </a:xfrm>
          <a:prstGeom prst="rect">
            <a:avLst/>
          </a:prstGeom>
        </p:spPr>
      </p:pic>
      <p:pic>
        <p:nvPicPr>
          <p:cNvPr id="31" name="Picture 30" descr="Icon&#10;&#10;Description automatically generated">
            <a:extLst>
              <a:ext uri="{FF2B5EF4-FFF2-40B4-BE49-F238E27FC236}">
                <a16:creationId xmlns:a16="http://schemas.microsoft.com/office/drawing/2014/main" xmlns="" id="{0FCFBDBE-716D-4A9A-8503-C37B886BA4F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5683" y="1281510"/>
            <a:ext cx="1101871" cy="1105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299905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 flipH="1">
            <a:off x="9666" y="2916093"/>
            <a:ext cx="3960055" cy="3960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57F39A3-56B1-40AF-B29A-3D5A3022EB2C}"/>
              </a:ext>
            </a:extLst>
          </p:cNvPr>
          <p:cNvSpPr txBox="1"/>
          <p:nvPr/>
        </p:nvSpPr>
        <p:spPr>
          <a:xfrm>
            <a:off x="6583680" y="241597"/>
            <a:ext cx="561076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  هيا بنا نكتشف الأنماط في الفضاء !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D306BF1-21CF-4914-8E38-BC44C399B41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09318" y="1128970"/>
            <a:ext cx="1631856" cy="159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DB03F054-56E1-477F-AFCD-BE4734F75BF6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705273" y="1314034"/>
            <a:ext cx="1541800" cy="1536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2348C746-C466-4A9B-BF77-D3BF7712A09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73417" y="1138044"/>
            <a:ext cx="1631856" cy="159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514A4483-6FF0-41A2-B70F-510054D82FAB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869373" y="1314034"/>
            <a:ext cx="1541800" cy="1536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xmlns="" id="{403CB56F-0E4E-4D67-A633-891D32C44CD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33472" y="1194033"/>
            <a:ext cx="1631856" cy="159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xmlns="" id="{6E3A3EAD-A143-440E-B06B-D774E30CF1E7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829427" y="1379097"/>
            <a:ext cx="1541800" cy="1536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AC221110-F21A-4ACC-82E7-853BB61780E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97571" y="1203107"/>
            <a:ext cx="1631856" cy="159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65144B82-2E53-4657-A331-0F3F2BE2226E}"/>
              </a:ext>
            </a:extLst>
          </p:cNvPr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93527" y="1379097"/>
            <a:ext cx="1541800" cy="15369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9635347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6843" y="2897945"/>
            <a:ext cx="3960055" cy="3960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57F39A3-56B1-40AF-B29A-3D5A3022EB2C}"/>
              </a:ext>
            </a:extLst>
          </p:cNvPr>
          <p:cNvSpPr txBox="1"/>
          <p:nvPr/>
        </p:nvSpPr>
        <p:spPr>
          <a:xfrm>
            <a:off x="6583680" y="241597"/>
            <a:ext cx="561076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  هيا بنا نكتشف الأنماط في الفضاء !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2D306BF1-21CF-4914-8E38-BC44C399B41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9716" y="1390813"/>
            <a:ext cx="1140159" cy="943222"/>
          </a:xfrm>
          <a:prstGeom prst="rect">
            <a:avLst/>
          </a:prstGeom>
        </p:spPr>
      </p:pic>
      <p:pic>
        <p:nvPicPr>
          <p:cNvPr id="8" name="Picture 7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DB03F054-56E1-477F-AFCD-BE4734F75BF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0681" y="1280715"/>
            <a:ext cx="1077238" cy="1163417"/>
          </a:xfrm>
          <a:prstGeom prst="rect">
            <a:avLst/>
          </a:prstGeom>
        </p:spPr>
      </p:pic>
      <p:pic>
        <p:nvPicPr>
          <p:cNvPr id="14" name="Picture 13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53533631-43D2-4CAF-BDF7-89360EED1692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3362" y="1280715"/>
            <a:ext cx="1077238" cy="116341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xmlns="" id="{004CCDBD-48A0-434E-ABDD-549A13EFAAD0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30455" y="1390813"/>
            <a:ext cx="1140159" cy="943222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7FC173F7-F3D5-40B6-8497-B00B4375CDC6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949875" y="1390813"/>
            <a:ext cx="1140159" cy="943222"/>
          </a:xfrm>
          <a:prstGeom prst="rect">
            <a:avLst/>
          </a:prstGeom>
        </p:spPr>
      </p:pic>
      <p:pic>
        <p:nvPicPr>
          <p:cNvPr id="25" name="Picture 24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5F01CC84-21E5-47EE-9DCD-BBC9F59E1D9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0840" y="1280715"/>
            <a:ext cx="1077238" cy="1163417"/>
          </a:xfrm>
          <a:prstGeom prst="rect">
            <a:avLst/>
          </a:prstGeom>
        </p:spPr>
      </p:pic>
      <p:pic>
        <p:nvPicPr>
          <p:cNvPr id="26" name="Picture 25" descr="Shape&#10;&#10;Description automatically generated with low confidence">
            <a:extLst>
              <a:ext uri="{FF2B5EF4-FFF2-40B4-BE49-F238E27FC236}">
                <a16:creationId xmlns:a16="http://schemas.microsoft.com/office/drawing/2014/main" xmlns="" id="{DAA9E227-20CA-4997-BF9B-27787D22FF66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3521" y="1280715"/>
            <a:ext cx="1077238" cy="116341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xmlns="" id="{B0C12857-D1CE-4036-8A83-56F1CFEC421E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70614" y="1390813"/>
            <a:ext cx="1140159" cy="943222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xmlns="" id="{AFA05D00-27A7-4CB3-B38B-8B5549F50785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354070" y="1390813"/>
            <a:ext cx="1140159" cy="94322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xmlns="" id="{91F46DAA-C8BB-4E30-8AD6-E6D59B484C93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574809" y="1390813"/>
            <a:ext cx="1140159" cy="943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7554014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F4E77D84-A72E-4DF9-B415-0B02BD1C6F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xmlns="" id="{432A96FC-5069-4726-A60D-0243E41939BA}"/>
              </a:ext>
            </a:extLst>
          </p:cNvPr>
          <p:cNvSpPr txBox="1"/>
          <p:nvPr/>
        </p:nvSpPr>
        <p:spPr>
          <a:xfrm>
            <a:off x="212789" y="370500"/>
            <a:ext cx="11766422" cy="6117000"/>
          </a:xfrm>
          <a:custGeom>
            <a:avLst/>
            <a:gdLst>
              <a:gd name="connsiteX0" fmla="*/ 0 w 11766422"/>
              <a:gd name="connsiteY0" fmla="*/ 0 h 6117000"/>
              <a:gd name="connsiteX1" fmla="*/ 11766422 w 11766422"/>
              <a:gd name="connsiteY1" fmla="*/ 0 h 6117000"/>
              <a:gd name="connsiteX2" fmla="*/ 11766422 w 11766422"/>
              <a:gd name="connsiteY2" fmla="*/ 6117000 h 6117000"/>
              <a:gd name="connsiteX3" fmla="*/ 0 w 11766422"/>
              <a:gd name="connsiteY3" fmla="*/ 6117000 h 6117000"/>
              <a:gd name="connsiteX4" fmla="*/ 0 w 11766422"/>
              <a:gd name="connsiteY4" fmla="*/ 0 h 6117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766422" h="6117000" fill="none" extrusionOk="0">
                <a:moveTo>
                  <a:pt x="0" y="0"/>
                </a:moveTo>
                <a:cubicBezTo>
                  <a:pt x="3505059" y="-156864"/>
                  <a:pt x="9211619" y="-160429"/>
                  <a:pt x="11766422" y="0"/>
                </a:cubicBezTo>
                <a:cubicBezTo>
                  <a:pt x="11767473" y="2773693"/>
                  <a:pt x="11759906" y="4940821"/>
                  <a:pt x="11766422" y="6117000"/>
                </a:cubicBezTo>
                <a:cubicBezTo>
                  <a:pt x="6050494" y="6027185"/>
                  <a:pt x="4587058" y="5997530"/>
                  <a:pt x="0" y="6117000"/>
                </a:cubicBezTo>
                <a:cubicBezTo>
                  <a:pt x="92428" y="4180534"/>
                  <a:pt x="-8388" y="1599668"/>
                  <a:pt x="0" y="0"/>
                </a:cubicBezTo>
                <a:close/>
              </a:path>
              <a:path w="11766422" h="6117000" stroke="0" extrusionOk="0">
                <a:moveTo>
                  <a:pt x="0" y="0"/>
                </a:moveTo>
                <a:cubicBezTo>
                  <a:pt x="2028997" y="4941"/>
                  <a:pt x="9739042" y="-86186"/>
                  <a:pt x="11766422" y="0"/>
                </a:cubicBezTo>
                <a:cubicBezTo>
                  <a:pt x="11664619" y="1412506"/>
                  <a:pt x="11709559" y="3451939"/>
                  <a:pt x="11766422" y="6117000"/>
                </a:cubicBezTo>
                <a:cubicBezTo>
                  <a:pt x="8693133" y="6100298"/>
                  <a:pt x="5858109" y="6175101"/>
                  <a:pt x="0" y="6117000"/>
                </a:cubicBezTo>
                <a:cubicBezTo>
                  <a:pt x="-84990" y="5291894"/>
                  <a:pt x="-39881" y="719240"/>
                  <a:pt x="0" y="0"/>
                </a:cubicBezTo>
                <a:close/>
              </a:path>
            </a:pathLst>
          </a:custGeom>
          <a:solidFill>
            <a:schemeClr val="bg1"/>
          </a:solidFill>
          <a:ln w="57150">
            <a:solidFill>
              <a:schemeClr val="bg1"/>
            </a:solidFill>
            <a:extLst>
              <a:ext uri="{C807C97D-BFC1-408E-A445-0C87EB9F89A2}">
                <ask:lineSketchStyleProps xmlns:ask="http://schemas.microsoft.com/office/drawing/2018/sketchyshapes" xmlns="" sd="1356835638">
                  <a:prstGeom prst="rect">
                    <a:avLst/>
                  </a:prstGeom>
                  <ask:type>
                    <ask:lineSketchCurved/>
                  </ask:type>
                </ask:lineSketchStyleProps>
              </a:ext>
            </a:extLst>
          </a:ln>
        </p:spPr>
        <p:txBody>
          <a:bodyPr wrap="square">
            <a:spAutoFit/>
          </a:bodyPr>
          <a:lstStyle/>
          <a:p>
            <a:pPr algn="r" eaLnBrk="1" hangingPunct="1"/>
            <a:endParaRPr lang="ar-SA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9" name="Picture 5" descr="نتيجة بحث الصور عن صورة محمد بن راشد">
            <a:extLst>
              <a:ext uri="{FF2B5EF4-FFF2-40B4-BE49-F238E27FC236}">
                <a16:creationId xmlns:a16="http://schemas.microsoft.com/office/drawing/2014/main" xmlns="" id="{406B57EB-C4C0-4255-823B-0C74EF6D1D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10809"/>
          <a:stretch>
            <a:fillRect/>
          </a:stretch>
        </p:blipFill>
        <p:spPr bwMode="auto">
          <a:xfrm flipH="1">
            <a:off x="3418399" y="1700604"/>
            <a:ext cx="1180272" cy="13633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3">
            <a:extLst>
              <a:ext uri="{FF2B5EF4-FFF2-40B4-BE49-F238E27FC236}">
                <a16:creationId xmlns:a16="http://schemas.microsoft.com/office/drawing/2014/main" xmlns="" id="{BFA52BF3-E1C0-4CC9-A41A-A74F245B1B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7" t="49805" r="17236" b="15039"/>
          <a:stretch>
            <a:fillRect/>
          </a:stretch>
        </p:blipFill>
        <p:spPr bwMode="auto">
          <a:xfrm flipH="1">
            <a:off x="464180" y="1700605"/>
            <a:ext cx="1335123" cy="1363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نتيجة بحث الصور عن صورة محمد بن راشد">
            <a:extLst>
              <a:ext uri="{FF2B5EF4-FFF2-40B4-BE49-F238E27FC236}">
                <a16:creationId xmlns:a16="http://schemas.microsoft.com/office/drawing/2014/main" xmlns="" id="{258F297B-8A2B-4771-9611-A6093C97C2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10809"/>
          <a:stretch>
            <a:fillRect/>
          </a:stretch>
        </p:blipFill>
        <p:spPr bwMode="auto">
          <a:xfrm flipH="1">
            <a:off x="4746577" y="1704972"/>
            <a:ext cx="1180272" cy="13633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>
            <a:extLst>
              <a:ext uri="{FF2B5EF4-FFF2-40B4-BE49-F238E27FC236}">
                <a16:creationId xmlns:a16="http://schemas.microsoft.com/office/drawing/2014/main" xmlns="" id="{A7B0A906-C141-440F-8B8D-6CC491FAB9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7" t="49805" r="17236" b="15039"/>
          <a:stretch>
            <a:fillRect/>
          </a:stretch>
        </p:blipFill>
        <p:spPr bwMode="auto">
          <a:xfrm flipH="1">
            <a:off x="1933918" y="1700605"/>
            <a:ext cx="1335123" cy="1363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40921C11-C56E-4BCC-ADE6-1F40D1B4F33D}"/>
              </a:ext>
            </a:extLst>
          </p:cNvPr>
          <p:cNvSpPr/>
          <p:nvPr/>
        </p:nvSpPr>
        <p:spPr>
          <a:xfrm>
            <a:off x="10398607" y="1754247"/>
            <a:ext cx="1288356" cy="1363363"/>
          </a:xfrm>
          <a:prstGeom prst="rect">
            <a:avLst/>
          </a:prstGeom>
          <a:noFill/>
          <a:ln w="762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982FA7ED-13EE-4FA2-9C24-E55C97CF3844}"/>
              </a:ext>
            </a:extLst>
          </p:cNvPr>
          <p:cNvSpPr txBox="1"/>
          <p:nvPr/>
        </p:nvSpPr>
        <p:spPr>
          <a:xfrm>
            <a:off x="1955409" y="472667"/>
            <a:ext cx="10051938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والآن .. لنكتشف النمط الناقص من خلال صور و أشكال مختلفة ..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15" name="Picture 5" descr="نتيجة بحث الصور عن صورة محمد بن راشد">
            <a:extLst>
              <a:ext uri="{FF2B5EF4-FFF2-40B4-BE49-F238E27FC236}">
                <a16:creationId xmlns:a16="http://schemas.microsoft.com/office/drawing/2014/main" xmlns="" id="{991BCFD4-C2B5-4636-9C47-E8A48C845D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10809"/>
          <a:stretch>
            <a:fillRect/>
          </a:stretch>
        </p:blipFill>
        <p:spPr bwMode="auto">
          <a:xfrm flipH="1">
            <a:off x="9051700" y="1754246"/>
            <a:ext cx="1180272" cy="13633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3">
            <a:extLst>
              <a:ext uri="{FF2B5EF4-FFF2-40B4-BE49-F238E27FC236}">
                <a16:creationId xmlns:a16="http://schemas.microsoft.com/office/drawing/2014/main" xmlns="" id="{5BA61001-5AF9-4264-94FA-8EB0D25611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7" t="49805" r="17236" b="15039"/>
          <a:stretch>
            <a:fillRect/>
          </a:stretch>
        </p:blipFill>
        <p:spPr bwMode="auto">
          <a:xfrm flipH="1">
            <a:off x="6075571" y="1736939"/>
            <a:ext cx="1335123" cy="1363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5" descr="نتيجة بحث الصور عن صورة محمد بن راشد">
            <a:extLst>
              <a:ext uri="{FF2B5EF4-FFF2-40B4-BE49-F238E27FC236}">
                <a16:creationId xmlns:a16="http://schemas.microsoft.com/office/drawing/2014/main" xmlns="" id="{ED352B35-6F20-4131-BDD6-D71FFC465E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81" r="10809"/>
          <a:stretch>
            <a:fillRect/>
          </a:stretch>
        </p:blipFill>
        <p:spPr bwMode="auto">
          <a:xfrm flipH="1">
            <a:off x="10451287" y="1754246"/>
            <a:ext cx="1180272" cy="136336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xmlns="" id="{BA41ADE2-AEC8-4B6B-9A5F-3FBBA3A0BB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37" t="49805" r="17236" b="15039"/>
          <a:stretch>
            <a:fillRect/>
          </a:stretch>
        </p:blipFill>
        <p:spPr bwMode="auto">
          <a:xfrm flipH="1">
            <a:off x="7561750" y="1736939"/>
            <a:ext cx="1335123" cy="136336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4290345"/>
      </p:ext>
    </p:extLst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60BFFB5C-A134-44E8-A3F4-25D803E8DC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xmlns="" id="{694E8C93-E76D-42D6-A3A4-EE2FE805807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6843" y="2897945"/>
            <a:ext cx="3960055" cy="3960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57F39A3-56B1-40AF-B29A-3D5A3022EB2C}"/>
              </a:ext>
            </a:extLst>
          </p:cNvPr>
          <p:cNvSpPr txBox="1"/>
          <p:nvPr/>
        </p:nvSpPr>
        <p:spPr>
          <a:xfrm>
            <a:off x="-4898" y="241597"/>
            <a:ext cx="12199348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نشاط عملي : هيا نصمم الآن نمطاً .. من خلال المواد المتوفرة لدينا  ..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pic>
        <p:nvPicPr>
          <p:cNvPr id="3" name="Picture 2" descr="A picture containing transport, van&#10;&#10;Description automatically generated">
            <a:extLst>
              <a:ext uri="{FF2B5EF4-FFF2-40B4-BE49-F238E27FC236}">
                <a16:creationId xmlns:a16="http://schemas.microsoft.com/office/drawing/2014/main" xmlns="" id="{548CC481-A313-41D3-8276-83F02BC1BDAA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898256">
            <a:off x="365756" y="780291"/>
            <a:ext cx="2324100" cy="3175000"/>
          </a:xfrm>
          <a:prstGeom prst="rect">
            <a:avLst/>
          </a:prstGeom>
        </p:spPr>
      </p:pic>
      <p:pic>
        <p:nvPicPr>
          <p:cNvPr id="10" name="Picture 9" descr="A picture containing box, lighter, different, arranged&#10;&#10;Description automatically generated">
            <a:extLst>
              <a:ext uri="{FF2B5EF4-FFF2-40B4-BE49-F238E27FC236}">
                <a16:creationId xmlns:a16="http://schemas.microsoft.com/office/drawing/2014/main" xmlns="" id="{36A02DDE-A1C3-484E-A395-51F7A5B2A21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7634" y="3151443"/>
            <a:ext cx="1815530" cy="22660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62C1753C-521A-4C13-8951-804F8BCD24A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949"/>
          <a:stretch/>
        </p:blipFill>
        <p:spPr>
          <a:xfrm>
            <a:off x="9144607" y="1264581"/>
            <a:ext cx="1940111" cy="1886862"/>
          </a:xfrm>
          <a:prstGeom prst="rect">
            <a:avLst/>
          </a:prstGeom>
        </p:spPr>
      </p:pic>
      <p:pic>
        <p:nvPicPr>
          <p:cNvPr id="24" name="Picture 23" descr="Shape&#10;&#10;Description automatically generated">
            <a:extLst>
              <a:ext uri="{FF2B5EF4-FFF2-40B4-BE49-F238E27FC236}">
                <a16:creationId xmlns:a16="http://schemas.microsoft.com/office/drawing/2014/main" xmlns="" id="{633F3E4C-D854-40F1-8984-125880C78D6E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CFBF6"/>
              </a:clrFrom>
              <a:clrTo>
                <a:srgbClr val="FCFBF6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265" b="7949"/>
          <a:stretch/>
        </p:blipFill>
        <p:spPr>
          <a:xfrm>
            <a:off x="2450027" y="3693965"/>
            <a:ext cx="3165691" cy="1223889"/>
          </a:xfrm>
          <a:prstGeom prst="rect">
            <a:avLst/>
          </a:prstGeom>
        </p:spPr>
      </p:pic>
      <p:pic>
        <p:nvPicPr>
          <p:cNvPr id="26" name="Picture 25" descr="Shape&#10;&#10;Description automatically generated">
            <a:extLst>
              <a:ext uri="{FF2B5EF4-FFF2-40B4-BE49-F238E27FC236}">
                <a16:creationId xmlns:a16="http://schemas.microsoft.com/office/drawing/2014/main" xmlns="" id="{97FC60CA-F7C5-44C9-91E3-B44B666F5225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8148" b="73333" l="9200" r="90000">
                        <a14:foregroundMark x1="9200" y1="18704" x2="9200" y2="18704"/>
                        <a14:foregroundMark x1="34200" y1="27500" x2="25300" y2="2583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8439"/>
          <a:stretch/>
        </p:blipFill>
        <p:spPr>
          <a:xfrm rot="21240836">
            <a:off x="4631673" y="1367622"/>
            <a:ext cx="2926205" cy="2577558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xmlns="" id="{88E713C9-6367-440C-BE8F-BAC6E7F3120C}"/>
              </a:ext>
            </a:extLst>
          </p:cNvPr>
          <p:cNvSpPr txBox="1"/>
          <p:nvPr/>
        </p:nvSpPr>
        <p:spPr>
          <a:xfrm>
            <a:off x="0" y="5604184"/>
            <a:ext cx="8065747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3200" dirty="0">
                <a:latin typeface="Dubai" panose="020B0503030403030204" pitchFamily="34" charset="-78"/>
                <a:cs typeface="Dubai" panose="020B0503030403030204" pitchFamily="34" charset="-78"/>
              </a:rPr>
              <a:t>رسم أو تشكيل نمط بالأقلام و الصلصال .. بالمكعبات .. الصخور و الأشياء من الطبيعة .. أو بالأوراق الملونة 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xmlns="" id="{55319F6A-DA34-4924-806C-58962C694F53}"/>
              </a:ext>
            </a:extLst>
          </p:cNvPr>
          <p:cNvSpPr txBox="1"/>
          <p:nvPr/>
        </p:nvSpPr>
        <p:spPr>
          <a:xfrm>
            <a:off x="6583680" y="241597"/>
            <a:ext cx="5610769" cy="58477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   هيا بنا نكتشف الأنماط في الفضاء !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665718953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icture containing sky, outdoor, sun, dark&#10;&#10;Description automatically generated">
            <a:extLst>
              <a:ext uri="{FF2B5EF4-FFF2-40B4-BE49-F238E27FC236}">
                <a16:creationId xmlns:a16="http://schemas.microsoft.com/office/drawing/2014/main" xmlns="" id="{320A3019-DBA0-4F89-A8EE-63B49BA516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Blur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941D876A-10EE-47E1-9F16-66D6D7E5E87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9907" l="10000" r="98519">
                        <a14:foregroundMark x1="87037" y1="50648" x2="85833" y2="61111"/>
                        <a14:foregroundMark x1="96481" y1="76296" x2="82778" y2="89259"/>
                        <a14:foregroundMark x1="93241" y1="95833" x2="58796" y2="89815"/>
                        <a14:foregroundMark x1="55648" y1="96852" x2="66944" y2="96759"/>
                        <a14:foregroundMark x1="66944" y1="96759" x2="76204" y2="96852"/>
                        <a14:foregroundMark x1="97130" y1="86111" x2="98519" y2="99907"/>
                        <a14:foregroundMark x1="92963" y1="56204" x2="91759" y2="60926"/>
                        <a14:foregroundMark x1="88889" y1="38981" x2="91759" y2="44537"/>
                        <a14:foregroundMark x1="93241" y1="49630" x2="93426" y2="54167"/>
                        <a14:foregroundMark x1="86204" y1="36296" x2="83981" y2="33889"/>
                        <a14:foregroundMark x1="79259" y1="31574" x2="75556" y2="30556"/>
                        <a14:foregroundMark x1="68981" y1="29907" x2="65556" y2="29907"/>
                        <a14:foregroundMark x1="62407" y1="31019" x2="58148" y2="32593"/>
                        <a14:foregroundMark x1="73519" y1="30185" x2="70648" y2="29537"/>
                        <a14:foregroundMark x1="71296" y1="29537" x2="61574" y2="30741"/>
                        <a14:foregroundMark x1="61574" y1="30741" x2="57130" y2="33056"/>
                        <a14:backgroundMark x1="77315" y1="29352" x2="81852" y2="31759"/>
                        <a14:backgroundMark x1="63241" y1="27963" x2="56481" y2="30926"/>
                        <a14:backgroundMark x1="62407" y1="28519" x2="57870" y2="30370"/>
                        <a14:backgroundMark x1="61852" y1="29352" x2="58148" y2="30648"/>
                        <a14:backgroundMark x1="65648" y1="26389" x2="58889" y2="2824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8236843" y="2897945"/>
            <a:ext cx="3960055" cy="3960055"/>
          </a:xfrm>
          <a:prstGeom prst="rect">
            <a:avLst/>
          </a:prstGeom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  <p:sp>
        <p:nvSpPr>
          <p:cNvPr id="5" name="TextBox 4">
            <a:hlinkClick r:id="rId6"/>
            <a:extLst>
              <a:ext uri="{FF2B5EF4-FFF2-40B4-BE49-F238E27FC236}">
                <a16:creationId xmlns:a16="http://schemas.microsoft.com/office/drawing/2014/main" xmlns="" id="{2FD7C083-D6E8-46CA-87BB-FB9C6BE8D764}"/>
              </a:ext>
            </a:extLst>
          </p:cNvPr>
          <p:cNvSpPr txBox="1"/>
          <p:nvPr/>
        </p:nvSpPr>
        <p:spPr>
          <a:xfrm>
            <a:off x="0" y="2782669"/>
            <a:ext cx="12192000" cy="64633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/>
              <a:t>https://wordwall.net/ar/resource/6554648/النمط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D37E27FE-B5C6-4F0C-88E4-45D8979E1C71}"/>
              </a:ext>
            </a:extLst>
          </p:cNvPr>
          <p:cNvSpPr txBox="1"/>
          <p:nvPr/>
        </p:nvSpPr>
        <p:spPr>
          <a:xfrm>
            <a:off x="0" y="241597"/>
            <a:ext cx="12194450" cy="107721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algn="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اللقاء الختامي : </a:t>
            </a:r>
          </a:p>
          <a:p>
            <a:pPr algn="ctr" eaLnBrk="1" hangingPunct="1"/>
            <a:r>
              <a:rPr lang="ar-SA" sz="3200" dirty="0">
                <a:solidFill>
                  <a:schemeClr val="tx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حان وقت اللعب .. لنكتشف الشكل الناقص من خلال اللعبة لنكمل النمط</a:t>
            </a:r>
            <a:endParaRPr lang="en-US" sz="3200" dirty="0">
              <a:solidFill>
                <a:schemeClr val="tx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14AF4428-65EC-46CF-8785-82C41A2F01C9}"/>
              </a:ext>
            </a:extLst>
          </p:cNvPr>
          <p:cNvSpPr txBox="1"/>
          <p:nvPr/>
        </p:nvSpPr>
        <p:spPr>
          <a:xfrm>
            <a:off x="-1825283" y="3566552"/>
            <a:ext cx="614054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/>
            <a:r>
              <a:rPr lang="ar-SA" sz="1800" dirty="0">
                <a:solidFill>
                  <a:schemeClr val="bg1"/>
                </a:solidFill>
                <a:latin typeface="Dubai" panose="020B0503030403030204" pitchFamily="34" charset="-78"/>
                <a:cs typeface="Dubai" panose="020B0503030403030204" pitchFamily="34" charset="-78"/>
              </a:rPr>
              <a:t>انقر على الرابط للدخول ..</a:t>
            </a:r>
            <a:endParaRPr lang="en-US" sz="1800" dirty="0">
              <a:solidFill>
                <a:schemeClr val="bg1"/>
              </a:solidFill>
              <a:latin typeface="Dubai" panose="020B0503030403030204" pitchFamily="34" charset="-78"/>
              <a:cs typeface="Dubai" panose="020B0503030403030204" pitchFamily="34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96996596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167</Words>
  <Application>Microsoft Office PowerPoint</Application>
  <PresentationFormat>مخصص</PresentationFormat>
  <Paragraphs>24</Paragraphs>
  <Slides>10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Office Theme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Salama Khalid Mohammed  Alotaibi</dc:creator>
  <cp:lastModifiedBy>Click</cp:lastModifiedBy>
  <cp:revision>2</cp:revision>
  <dcterms:created xsi:type="dcterms:W3CDTF">2022-01-17T07:43:16Z</dcterms:created>
  <dcterms:modified xsi:type="dcterms:W3CDTF">2022-07-03T20:03:05Z</dcterms:modified>
</cp:coreProperties>
</file>