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A8B25-DC8B-215F-EE63-8AAEDDFD92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BFB584-9C5F-0F5E-9932-5C5F1987D9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67210F-568D-8051-C7D7-46929E338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6EBD0-41E3-4EFE-9388-825673B9BC56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D37E4F-1C59-B489-51D0-457FCA179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581725-EC3D-207B-4D88-22E6E412E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E15E6-6825-48D0-8C4B-3432F46BCC70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960717-B09E-FFF7-0B42-64E763CBD018}"/>
              </a:ext>
            </a:extLst>
          </p:cNvPr>
          <p:cNvSpPr/>
          <p:nvPr userDrawn="1"/>
        </p:nvSpPr>
        <p:spPr>
          <a:xfrm>
            <a:off x="11159109" y="6294526"/>
            <a:ext cx="112369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 rtl="1"/>
            <a:r>
              <a:rPr lang="ar-AE" sz="3200" dirty="0">
                <a:ln/>
                <a:solidFill>
                  <a:srgbClr val="C00000"/>
                </a:solidFill>
                <a:cs typeface="(AH) Manal Black" pitchFamily="2" charset="-78"/>
              </a:rPr>
              <a:t>4</a:t>
            </a:r>
            <a:r>
              <a:rPr lang="ar-AE" sz="2800" dirty="0">
                <a:ln/>
                <a:solidFill>
                  <a:srgbClr val="C00000"/>
                </a:solidFill>
                <a:cs typeface="(AH) Manal Black" pitchFamily="2" charset="-78"/>
              </a:rPr>
              <a:t> </a:t>
            </a:r>
            <a:r>
              <a:rPr lang="ar-AE" sz="2400" dirty="0">
                <a:ln/>
                <a:solidFill>
                  <a:srgbClr val="C00000"/>
                </a:solidFill>
                <a:cs typeface="(AH) Manal Black" pitchFamily="2" charset="-78"/>
              </a:rPr>
              <a:t>دقائق</a:t>
            </a:r>
            <a:endParaRPr lang="en-US" sz="2800" cap="none" spc="0" dirty="0">
              <a:ln/>
              <a:solidFill>
                <a:srgbClr val="C00000"/>
              </a:solidFill>
              <a:effectLst/>
              <a:cs typeface="(AH) Manal Black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9FBCD19-D4F9-4A71-CCFF-0B10151154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</a:extLst>
          </a:blip>
          <a:srcRect l="46713"/>
          <a:stretch/>
        </p:blipFill>
        <p:spPr>
          <a:xfrm>
            <a:off x="11075633" y="6254424"/>
            <a:ext cx="975614" cy="332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063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73178-FAF8-A464-7C48-F45E02785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C7D3BD-611F-21D1-1C42-5F87A497FC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E2287F-9D8D-3935-E6FD-0EB16A018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6EBD0-41E3-4EFE-9388-825673B9BC56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EB6722-5020-6ABA-E1E9-A65DA88F6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392767-64C3-E787-BFB9-22C146606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E15E6-6825-48D0-8C4B-3432F46BC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930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C86A3-9BB9-B5CC-4161-FA7A885E1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EA153-616D-C37F-E450-0E63C2D5A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16E2CC-F1E9-50F4-895A-227D24701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6EBD0-41E3-4EFE-9388-825673B9BC56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64BE46-807F-1ECB-B68B-1197185AF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AB532-745D-0F86-A27A-3C49EA058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E15E6-6825-48D0-8C4B-3432F46BC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439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AD72E-C891-2E5F-5BC1-E48CF8D40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150BE-0F70-F557-0162-30F7CA752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64B587-E081-5629-0959-843A7D9526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EE2F1C-33A3-9059-642D-BF0503DE3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6EBD0-41E3-4EFE-9388-825673B9BC56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5AA9DC-B7D8-942D-EE50-6BC2A5499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0E207B-2EDC-D2F1-7245-39D0CD32E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E15E6-6825-48D0-8C4B-3432F46BC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02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8331D-C670-D1CF-ACCF-684B1FC6E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E0FDD7-3681-EED8-3FA3-5334CD788B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63F532-A87B-B547-8122-9B7978E661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646BE1-6560-8C28-6B73-D04CABA5A3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C128CA-3D67-BB51-2A1F-9945FCF8DC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3291DB-9C49-7CE4-84DE-EB8C722A8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6EBD0-41E3-4EFE-9388-825673B9BC56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3337DC-1749-C252-C54D-35ECDA7DB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87A347-D3CB-D25E-0FA9-B4DE5324E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E15E6-6825-48D0-8C4B-3432F46BC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71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9ABD7-7670-F04D-603E-CC33C57EA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21CCC6-8ED7-6CFE-9F09-AFFEC2A74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6EBD0-41E3-4EFE-9388-825673B9BC56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9CB9DF-60F1-8ABA-C7FC-BC7538CAF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492850-22A6-53A3-DF43-1FEFCBA5D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E15E6-6825-48D0-8C4B-3432F46BC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991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1D1D03-1E30-FC12-A67F-94590472B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6EBD0-41E3-4EFE-9388-825673B9BC56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A983FF-6C9C-B3A7-5C64-AF6E7AE05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91CD26-8B2E-A00D-4CEC-ED9169611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E15E6-6825-48D0-8C4B-3432F46BC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970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B97F2-7346-EF65-2EDD-9E43F4016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4EC731-F9AA-B245-A02E-7157AF0D63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EF3058-1241-09A8-E663-53DC10191E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1813AC-5CD6-E724-CCE4-6E6F09C85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6EBD0-41E3-4EFE-9388-825673B9BC56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E8ABE7-2F39-49EC-76FA-CE5FA9CF4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9E20BF-29D4-8268-672B-8A608B2E7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E15E6-6825-48D0-8C4B-3432F46BC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597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C8916C-6C25-9934-C50A-DB6F54A73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B12F80-235E-F060-C0B1-98F5D684E1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29FBBB-572A-CB79-30F4-0896F8AF98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C9522-F781-6A79-EFE9-B5CDE6C1A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6EBD0-41E3-4EFE-9388-825673B9BC56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B973BA-D4BE-C500-11C4-A45532D4A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FAE416-3CA6-E2FF-7620-8481D0FF1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E15E6-6825-48D0-8C4B-3432F46BC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92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3E0DE-656D-EE03-6451-3F6633DD9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6A191D-C7ED-961F-5608-5E68AAA5FA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7D5903-5568-80E5-5C9A-5D29F959B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6EBD0-41E3-4EFE-9388-825673B9BC56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33AF02-450A-976C-7A15-FA493A78B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05FB3C-2F29-A78D-A91F-6A66D31C9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E15E6-6825-48D0-8C4B-3432F46BC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938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CBEF94-68F9-BFC8-DBF4-199C8133E1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12102C-ED01-5AA8-6ABE-1FF4FDC824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4A6163-47AC-FC64-5DD7-BDE9B7CA9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6EBD0-41E3-4EFE-9388-825673B9BC56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1992B3-FFD1-6C63-22FC-527013AC0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6A8E8-D0D8-C332-6ED7-C483C08B2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E15E6-6825-48D0-8C4B-3432F46BC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062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9F98F2-ED00-3999-431A-83482EA7C7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ECB30B-78D6-F408-2F53-96175967C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21F385-F32B-1B15-6E56-43A9209376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6EBD0-41E3-4EFE-9388-825673B9BC56}" type="datetimeFigureOut">
              <a:rPr lang="en-US" smtClean="0"/>
              <a:t>9/11/2023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47AF00-C213-9AB9-5C18-1BF20BF06E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F531E-DEAB-A43D-3277-A04692FC4B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E15E6-6825-48D0-8C4B-3432F46BCC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A4660C6-EE66-2DFA-8AFD-3257F8E20C07}"/>
              </a:ext>
            </a:extLst>
          </p:cNvPr>
          <p:cNvSpPr/>
          <p:nvPr userDrawn="1"/>
        </p:nvSpPr>
        <p:spPr>
          <a:xfrm>
            <a:off x="3581400" y="94408"/>
            <a:ext cx="5032072" cy="3650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ln w="0"/>
                <a:solidFill>
                  <a:schemeClr val="tx1"/>
                </a:solidFill>
              </a:rPr>
              <a:t>اسم المجموعة :............................ الثالث  (     )</a:t>
            </a:r>
            <a:endParaRPr lang="en-US" sz="2000" b="1" dirty="0">
              <a:ln w="0"/>
              <a:solidFill>
                <a:schemeClr val="tx1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32A527F-5B4F-BA98-0096-650FD45BAB07}"/>
              </a:ext>
            </a:extLst>
          </p:cNvPr>
          <p:cNvGrpSpPr/>
          <p:nvPr userDrawn="1"/>
        </p:nvGrpSpPr>
        <p:grpSpPr>
          <a:xfrm>
            <a:off x="115379" y="365125"/>
            <a:ext cx="1271281" cy="1075680"/>
            <a:chOff x="-5779377" y="2676437"/>
            <a:chExt cx="1271281" cy="1075680"/>
          </a:xfrm>
        </p:grpSpPr>
        <p:sp>
          <p:nvSpPr>
            <p:cNvPr id="9" name="32-Point Star 13">
              <a:extLst>
                <a:ext uri="{FF2B5EF4-FFF2-40B4-BE49-F238E27FC236}">
                  <a16:creationId xmlns:a16="http://schemas.microsoft.com/office/drawing/2014/main" id="{419EC20F-E06D-34AF-5247-1B5E4B2BE949}"/>
                </a:ext>
              </a:extLst>
            </p:cNvPr>
            <p:cNvSpPr/>
            <p:nvPr/>
          </p:nvSpPr>
          <p:spPr>
            <a:xfrm>
              <a:off x="-5779377" y="2676437"/>
              <a:ext cx="1271281" cy="1075680"/>
            </a:xfrm>
            <a:prstGeom prst="star32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chemeClr val="bg1">
                  <a:lumMod val="75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AE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31E5C64-92B6-CE88-4C91-6A5C0A3BB13A}"/>
                </a:ext>
              </a:extLst>
            </p:cNvPr>
            <p:cNvSpPr txBox="1"/>
            <p:nvPr/>
          </p:nvSpPr>
          <p:spPr>
            <a:xfrm rot="20451887">
              <a:off x="-5773155" y="2677014"/>
              <a:ext cx="1258839" cy="954107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sz="2800" b="1" dirty="0"/>
                <a:t>3</a:t>
              </a:r>
              <a:r>
                <a:rPr lang="ar-AE" sz="2800" b="1" dirty="0"/>
                <a:t> </a:t>
              </a:r>
            </a:p>
            <a:p>
              <a:pPr algn="ctr"/>
              <a:r>
                <a:rPr lang="ar-AE" sz="2800" b="1" dirty="0"/>
                <a:t>نقاط</a:t>
              </a:r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665C8A8-D026-3C67-6CE1-D420F32C102B}"/>
              </a:ext>
            </a:extLst>
          </p:cNvPr>
          <p:cNvSpPr/>
          <p:nvPr userDrawn="1"/>
        </p:nvSpPr>
        <p:spPr>
          <a:xfrm>
            <a:off x="11159109" y="6294526"/>
            <a:ext cx="112369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 rtl="1"/>
            <a:r>
              <a:rPr lang="ar-AE" sz="3200" dirty="0">
                <a:ln/>
                <a:solidFill>
                  <a:srgbClr val="C00000"/>
                </a:solidFill>
                <a:cs typeface="(AH) Manal Black" pitchFamily="2" charset="-78"/>
              </a:rPr>
              <a:t>4</a:t>
            </a:r>
            <a:r>
              <a:rPr lang="ar-AE" sz="2800" dirty="0">
                <a:ln/>
                <a:solidFill>
                  <a:srgbClr val="C00000"/>
                </a:solidFill>
                <a:cs typeface="(AH) Manal Black" pitchFamily="2" charset="-78"/>
              </a:rPr>
              <a:t> </a:t>
            </a:r>
            <a:r>
              <a:rPr lang="ar-AE" sz="2400" dirty="0">
                <a:ln/>
                <a:solidFill>
                  <a:srgbClr val="C00000"/>
                </a:solidFill>
                <a:cs typeface="(AH) Manal Black" pitchFamily="2" charset="-78"/>
              </a:rPr>
              <a:t>دقائق</a:t>
            </a:r>
            <a:endParaRPr lang="en-US" sz="2800" cap="none" spc="0" dirty="0">
              <a:ln/>
              <a:solidFill>
                <a:srgbClr val="C00000"/>
              </a:solidFill>
              <a:effectLst/>
              <a:cs typeface="(AH) Manal Black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F2A4F90-7A21-B171-012B-0C70540919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-40000" contrast="20000"/>
                    </a14:imgEffect>
                  </a14:imgLayer>
                </a14:imgProps>
              </a:ext>
            </a:extLst>
          </a:blip>
          <a:srcRect l="46713"/>
          <a:stretch/>
        </p:blipFill>
        <p:spPr>
          <a:xfrm>
            <a:off x="11075633" y="6254424"/>
            <a:ext cx="975614" cy="33248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9E43DAB-635D-5EC1-1134-F25070C9FC6A}"/>
              </a:ext>
            </a:extLst>
          </p:cNvPr>
          <p:cNvSpPr/>
          <p:nvPr userDrawn="1"/>
        </p:nvSpPr>
        <p:spPr>
          <a:xfrm>
            <a:off x="8306611" y="6387995"/>
            <a:ext cx="141737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2000" b="1" cap="none" spc="0" dirty="0">
                <a:ln w="0"/>
                <a:solidFill>
                  <a:schemeClr val="tx1"/>
                </a:solidFill>
                <a:cs typeface="DecoType Naskh Variants" panose="02010400000000000000" pitchFamily="2" charset="-78"/>
              </a:rPr>
              <a:t>المعلمة  نعيمة </a:t>
            </a:r>
            <a:r>
              <a:rPr lang="ar-AE" sz="2000" b="1" cap="none" spc="0" dirty="0" err="1">
                <a:ln w="0"/>
                <a:solidFill>
                  <a:schemeClr val="tx1"/>
                </a:solidFill>
                <a:cs typeface="DecoType Naskh Variants" panose="02010400000000000000" pitchFamily="2" charset="-78"/>
              </a:rPr>
              <a:t>المقبالي</a:t>
            </a:r>
            <a:endParaRPr lang="en-US" sz="2000" b="1" cap="none" spc="0" dirty="0">
              <a:ln w="0"/>
              <a:solidFill>
                <a:schemeClr val="tx1"/>
              </a:solidFill>
              <a:cs typeface="DecoType Naskh Variants" panose="0201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88665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8.png"/><Relationship Id="rId7" Type="http://schemas.openxmlformats.org/officeDocument/2006/relationships/hyperlink" Target="http://www.google.ae/url?sa=i&amp;rct=j&amp;q=&amp;esrc=s&amp;source=images&amp;cd=&amp;cad=rja&amp;uact=8&amp;ved=0ahUKEwiq7Y7a5LvWAhWNbVAKHR1gDHkQjRwIBw&amp;url=http%3A%2F%2Fvectortoons.com%2Fproduct%2Flaughing-pop-up-toaster-emoji%2F&amp;psig=AFQjCNErjtuTlah3smAIAtcs1j2xUS4mhg&amp;ust=1506272538224991" TargetMode="External"/><Relationship Id="rId12" Type="http://schemas.openxmlformats.org/officeDocument/2006/relationships/image" Target="http://media.istockphoto.com/vectors/cartoon-boy-reading-quran-vector-id629484264?k=6&amp;m=629484264&amp;s=612x612&amp;w=0&amp;h=UqjyxNc2YmNt0WJVenIjySr2zJ7MCsYccKqWA1YgIUQ=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http://www.dreams-image.com/storeimg/1483288278_298.jpg" TargetMode="External"/><Relationship Id="rId11" Type="http://schemas.openxmlformats.org/officeDocument/2006/relationships/image" Target="../media/image11.jpeg"/><Relationship Id="rId5" Type="http://schemas.openxmlformats.org/officeDocument/2006/relationships/image" Target="../media/image9.jpeg"/><Relationship Id="rId10" Type="http://schemas.openxmlformats.org/officeDocument/2006/relationships/hyperlink" Target="http://www.google.ae/url?sa=i&amp;rct=j&amp;q=&amp;esrc=s&amp;source=images&amp;cd=&amp;cad=rja&amp;uact=8&amp;ved=0ahUKEwjFnIzv5bvWAhWNL1AKHVtaC44QjRwIBw&amp;url=http%3A%2F%2Fwww.istockphoto.com%2Fau%2Fillustrations%2Fread-the-holy-book-quran&amp;psig=AFQjCNHeXMz0_LM5HsIDT7WoWb_XGme44g&amp;ust=1506272859522979" TargetMode="External"/><Relationship Id="rId4" Type="http://schemas.openxmlformats.org/officeDocument/2006/relationships/hyperlink" Target="http://www.google.ae/url?sa=i&amp;rct=j&amp;q=&amp;esrc=s&amp;source=images&amp;cd=&amp;cad=rja&amp;uact=8&amp;ved=0ahUKEwj89Zi_47vWAhVLL1AKHYtcB88QjRwIBw&amp;url=http%3A%2F%2Fwww.dreams-image.com%2Fshowthread.php%3Ft%3D77961&amp;psig=AFQjCNEjQgTz-P1WSEHaCld83t21q66qPA&amp;ust=1506272086599994" TargetMode="External"/><Relationship Id="rId9" Type="http://schemas.openxmlformats.org/officeDocument/2006/relationships/image" Target="https://vectortoons.com/wp-content/uploads/2016/03/men-laughing-collection-001-219x400.jpg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jpg"/><Relationship Id="rId5" Type="http://schemas.openxmlformats.org/officeDocument/2006/relationships/image" Target="../media/image15.jp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9992CFD-2CE6-9270-5194-7CF9D33B47F3}"/>
              </a:ext>
            </a:extLst>
          </p:cNvPr>
          <p:cNvGrpSpPr/>
          <p:nvPr/>
        </p:nvGrpSpPr>
        <p:grpSpPr>
          <a:xfrm>
            <a:off x="3446756" y="4251870"/>
            <a:ext cx="8574156" cy="2242820"/>
            <a:chOff x="0" y="0"/>
            <a:chExt cx="6257925" cy="2243326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74F2C6D-1485-747C-E00A-F2BF9BF6D267}"/>
                </a:ext>
              </a:extLst>
            </p:cNvPr>
            <p:cNvSpPr/>
            <p:nvPr/>
          </p:nvSpPr>
          <p:spPr>
            <a:xfrm>
              <a:off x="371793" y="0"/>
              <a:ext cx="68713" cy="30403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endParaRPr lang="en-US" sz="1100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3F56FF0-463D-1301-367F-8D9EE87128D8}"/>
                </a:ext>
              </a:extLst>
            </p:cNvPr>
            <p:cNvSpPr/>
            <p:nvPr/>
          </p:nvSpPr>
          <p:spPr>
            <a:xfrm>
              <a:off x="371793" y="2014726"/>
              <a:ext cx="68713" cy="30403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endParaRPr lang="en-US" sz="1100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7E2BE8B4-4B8E-CE4D-7EA5-0FDDE46740EE}"/>
                </a:ext>
              </a:extLst>
            </p:cNvPr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591050" y="1778"/>
              <a:ext cx="1571625" cy="157162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30F31260-B0D6-95BF-C912-9F9FDE53250B}"/>
                </a:ext>
              </a:extLst>
            </p:cNvPr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075180" y="87502"/>
              <a:ext cx="2093341" cy="1390015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BB2183F-016B-EEFA-B487-157AD55DE78D}"/>
                </a:ext>
              </a:extLst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9525" y="30480"/>
              <a:ext cx="1838325" cy="1485265"/>
            </a:xfrm>
            <a:prstGeom prst="rect">
              <a:avLst/>
            </a:prstGeom>
          </p:spPr>
        </p:pic>
        <p:sp>
          <p:nvSpPr>
            <p:cNvPr id="15" name="Shape 929">
              <a:extLst>
                <a:ext uri="{FF2B5EF4-FFF2-40B4-BE49-F238E27FC236}">
                  <a16:creationId xmlns:a16="http://schemas.microsoft.com/office/drawing/2014/main" id="{1BBBC1B7-7D5F-A196-53F8-475C6492A612}"/>
                </a:ext>
              </a:extLst>
            </p:cNvPr>
            <p:cNvSpPr/>
            <p:nvPr/>
          </p:nvSpPr>
          <p:spPr>
            <a:xfrm>
              <a:off x="4533900" y="1621028"/>
              <a:ext cx="1724025" cy="466725"/>
            </a:xfrm>
            <a:custGeom>
              <a:avLst/>
              <a:gdLst/>
              <a:ahLst/>
              <a:cxnLst/>
              <a:rect l="0" t="0" r="0" b="0"/>
              <a:pathLst>
                <a:path w="1724025" h="466725">
                  <a:moveTo>
                    <a:pt x="0" y="466725"/>
                  </a:moveTo>
                  <a:lnTo>
                    <a:pt x="1724025" y="466725"/>
                  </a:lnTo>
                  <a:lnTo>
                    <a:pt x="1724025" y="0"/>
                  </a:lnTo>
                  <a:lnTo>
                    <a:pt x="0" y="0"/>
                  </a:lnTo>
                  <a:close/>
                </a:path>
              </a:pathLst>
            </a:custGeom>
            <a:ln w="12700" cap="flat">
              <a:miter lim="1270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Shape 930">
              <a:extLst>
                <a:ext uri="{FF2B5EF4-FFF2-40B4-BE49-F238E27FC236}">
                  <a16:creationId xmlns:a16="http://schemas.microsoft.com/office/drawing/2014/main" id="{3020438C-732E-59A4-FC1A-B5DAC22A45F3}"/>
                </a:ext>
              </a:extLst>
            </p:cNvPr>
            <p:cNvSpPr/>
            <p:nvPr/>
          </p:nvSpPr>
          <p:spPr>
            <a:xfrm>
              <a:off x="0" y="1659128"/>
              <a:ext cx="1724025" cy="466725"/>
            </a:xfrm>
            <a:custGeom>
              <a:avLst/>
              <a:gdLst/>
              <a:ahLst/>
              <a:cxnLst/>
              <a:rect l="0" t="0" r="0" b="0"/>
              <a:pathLst>
                <a:path w="1724025" h="466725">
                  <a:moveTo>
                    <a:pt x="0" y="466725"/>
                  </a:moveTo>
                  <a:lnTo>
                    <a:pt x="1724025" y="466725"/>
                  </a:lnTo>
                  <a:lnTo>
                    <a:pt x="1724025" y="0"/>
                  </a:lnTo>
                  <a:lnTo>
                    <a:pt x="0" y="0"/>
                  </a:lnTo>
                  <a:close/>
                </a:path>
              </a:pathLst>
            </a:custGeom>
            <a:ln w="12700" cap="flat">
              <a:miter lim="1270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7" name="Shape 931">
              <a:extLst>
                <a:ext uri="{FF2B5EF4-FFF2-40B4-BE49-F238E27FC236}">
                  <a16:creationId xmlns:a16="http://schemas.microsoft.com/office/drawing/2014/main" id="{7DA91777-E535-6852-613D-219FD3887924}"/>
                </a:ext>
              </a:extLst>
            </p:cNvPr>
            <p:cNvSpPr/>
            <p:nvPr/>
          </p:nvSpPr>
          <p:spPr>
            <a:xfrm>
              <a:off x="2171700" y="1659128"/>
              <a:ext cx="1724025" cy="466725"/>
            </a:xfrm>
            <a:custGeom>
              <a:avLst/>
              <a:gdLst/>
              <a:ahLst/>
              <a:cxnLst/>
              <a:rect l="0" t="0" r="0" b="0"/>
              <a:pathLst>
                <a:path w="1724025" h="466725">
                  <a:moveTo>
                    <a:pt x="0" y="466725"/>
                  </a:moveTo>
                  <a:lnTo>
                    <a:pt x="1724025" y="466725"/>
                  </a:lnTo>
                  <a:lnTo>
                    <a:pt x="1724025" y="0"/>
                  </a:lnTo>
                  <a:lnTo>
                    <a:pt x="0" y="0"/>
                  </a:lnTo>
                  <a:close/>
                </a:path>
              </a:pathLst>
            </a:custGeom>
            <a:ln w="12700" cap="flat">
              <a:miter lim="1270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4" name="Rectangle 4">
            <a:extLst>
              <a:ext uri="{FF2B5EF4-FFF2-40B4-BE49-F238E27FC236}">
                <a16:creationId xmlns:a16="http://schemas.microsoft.com/office/drawing/2014/main" id="{0E342A61-2517-94B9-DCC8-1E36533B81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5999" y="1786597"/>
            <a:ext cx="813581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112677" bIns="501492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B2482FD-5BE3-993B-C4E8-1E6E53C835FB}"/>
              </a:ext>
            </a:extLst>
          </p:cNvPr>
          <p:cNvGrpSpPr/>
          <p:nvPr/>
        </p:nvGrpSpPr>
        <p:grpSpPr>
          <a:xfrm>
            <a:off x="0" y="5191950"/>
            <a:ext cx="1124020" cy="1666050"/>
            <a:chOff x="0" y="0"/>
            <a:chExt cx="1154430" cy="1704213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A8C6F5F-2CA9-CFBD-A8B8-18EF4C5BE273}"/>
                </a:ext>
              </a:extLst>
            </p:cNvPr>
            <p:cNvSpPr/>
            <p:nvPr/>
          </p:nvSpPr>
          <p:spPr>
            <a:xfrm>
              <a:off x="209868" y="318517"/>
              <a:ext cx="68713" cy="30403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endParaRPr lang="en-US" sz="1100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DE626E6A-09AD-A9DB-ADA1-397E033A7E76}"/>
                </a:ext>
              </a:extLst>
            </p:cNvPr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0" y="0"/>
              <a:ext cx="1154430" cy="1704213"/>
            </a:xfrm>
            <a:prstGeom prst="rect">
              <a:avLst/>
            </a:prstGeom>
          </p:spPr>
        </p:pic>
      </p:grpSp>
      <p:sp>
        <p:nvSpPr>
          <p:cNvPr id="8" name="Rectangle 6">
            <a:extLst>
              <a:ext uri="{FF2B5EF4-FFF2-40B4-BE49-F238E27FC236}">
                <a16:creationId xmlns:a16="http://schemas.microsoft.com/office/drawing/2014/main" id="{994EFB2A-D3CD-1E1B-57FA-B3A779F76B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809" y="877963"/>
            <a:ext cx="11663103" cy="28454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112677" bIns="501492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0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ضع الكلمة المناسبة في المكان المناسب-: </a:t>
            </a:r>
            <a:endParaRPr kumimoji="0" lang="ar-AE" altLang="en-US" sz="20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القران ،   الله تعالى ،      الأجر    ،  محمد  ،  الثواب</a:t>
            </a:r>
            <a:endParaRPr lang="ar-AE" altLang="en-US" sz="20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القران الكريم هو كتاب الله تعالي ، الذي أنزله على النبي........................ 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صل الله عليه وسلم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قراءة ...................... الكريم عبادة يتقرب بها المسلم إلى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.  .............................. 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له فيها ...................و ........................عظيم عند الله تعالي</a:t>
            </a:r>
            <a:endParaRPr kumimoji="0" lang="ar-SA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B787711-4F3E-A660-1069-052A88CDB1CE}"/>
              </a:ext>
            </a:extLst>
          </p:cNvPr>
          <p:cNvSpPr txBox="1"/>
          <p:nvPr/>
        </p:nvSpPr>
        <p:spPr>
          <a:xfrm>
            <a:off x="8839201" y="324919"/>
            <a:ext cx="3074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ar-SA" altLang="en-US" sz="28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آداب تلاوة القران الكريم </a:t>
            </a:r>
            <a:endParaRPr kumimoji="0" lang="en-US" altLang="en-US" sz="28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3">
            <a:extLst>
              <a:ext uri="{FF2B5EF4-FFF2-40B4-BE49-F238E27FC236}">
                <a16:creationId xmlns:a16="http://schemas.microsoft.com/office/drawing/2014/main" id="{168FEFA3-A23B-0957-AD8D-6A8C17B30F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150" y="3840320"/>
            <a:ext cx="4851826" cy="187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-3000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kumimoji="0" lang="ar-SA" altLang="en-US" sz="28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تعليم تلاوة القران الكريم في: </a:t>
            </a:r>
            <a:endParaRPr kumimoji="0" lang="ar-AE" altLang="en-US" sz="28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AE" altLang="en-US" sz="2800" b="1" u="sng" dirty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8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البيت ،  المدرسة  ، المسجد(  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521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AA429CF5-7A90-EAF3-DA38-2D700816138A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027582" y="811768"/>
            <a:ext cx="997888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indent="58738" rtl="1"/>
            <a:r>
              <a:rPr kumimoji="0" lang="ar-SA" altLang="en-US" sz="24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أضع إشارة ) </a:t>
            </a:r>
            <a:r>
              <a:rPr kumimoji="0" lang="en-US" altLang="en-US" sz="24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√</a:t>
            </a:r>
            <a:r>
              <a:rPr kumimoji="0" lang="ar-SA" altLang="en-US" sz="24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( أمام العبارة الصحيحة واشارة ) </a:t>
            </a:r>
            <a:r>
              <a:rPr lang="en-US" altLang="en-US" sz="2400" b="1" u="sng" dirty="0">
                <a:solidFill>
                  <a:srgbClr val="000000"/>
                </a:solidFill>
                <a:ea typeface="Arial" panose="020B0604020202020204" pitchFamily="34" charset="0"/>
                <a:cs typeface="Arial" panose="020B0604020202020204" pitchFamily="34" charset="0"/>
              </a:rPr>
              <a:t>ˣ</a:t>
            </a:r>
            <a:r>
              <a:rPr kumimoji="0" lang="ar-SA" altLang="en-US" sz="24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  (  أمام العبارة غير 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ar-SA" altLang="en-US" sz="24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الصحيحة فيما يلي-: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587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3" name="Picture 922">
            <a:extLst>
              <a:ext uri="{FF2B5EF4-FFF2-40B4-BE49-F238E27FC236}">
                <a16:creationId xmlns:a16="http://schemas.microsoft.com/office/drawing/2014/main" id="{E5977D20-6FF6-B51E-4CD2-0F9467E9D8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09567" flipV="1">
            <a:off x="10330487" y="4739896"/>
            <a:ext cx="1653386" cy="1325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B7EC533B-C8CE-FC2E-BA3C-EE5B8D1D7D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7419" y="1353762"/>
            <a:ext cx="6379768" cy="286232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يسرع في تلاوة القران الكريم ؛ ليكمل اللعب مع صديقه</a:t>
            </a:r>
            <a:r>
              <a:rPr kumimoji="0" lang="ar-AE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(     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)      </a:t>
            </a:r>
            <a:endParaRPr kumimoji="0" lang="ar-AE" altLang="en-US" sz="2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( </a:t>
            </a:r>
            <a:r>
              <a:rPr kumimoji="0" lang="ar-SA" altLang="en-US" sz="2400" b="0" i="0" u="none" strike="noStrike" cap="none" normalizeH="0" baseline="-3000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يتلو سورة الفاتحة دون أن يبدأ بالبسمة(      ). 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أكون على طهارة عند تلاوة القران الكريم(       )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 يقرأ القران الكريم بصوت حسنٍ ومناسب(       ) .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يقطع تلاوته ويضحك على مزاح أخته الصغيرة(        ) </a:t>
            </a:r>
            <a:endParaRPr kumimoji="0" lang="ar-AE" altLang="en-US" sz="2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أتعلم تلاوة القران الكريم في المدرسة فقط(       ) 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أحب تلاوة القران الكريم لأنها تقربني من الله تعالي )        (</a:t>
            </a:r>
            <a:endParaRPr kumimoji="0" lang="ar-SA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ACB1EAE6-A774-996E-63DA-A691AEED98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593" y="2383958"/>
            <a:ext cx="4851826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-3000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kumimoji="0" lang="ar-SA" altLang="en-US" sz="36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تعليم تلاوة القران الكريم في: </a:t>
            </a:r>
            <a:endParaRPr kumimoji="0" lang="ar-AE" altLang="en-US" sz="36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AE" altLang="en-US" sz="3600" b="1" u="sng" dirty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36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البيت ،  المدرسة  ، المسجد(  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C1A795-6DF9-94C6-CC9C-C3C801743548}"/>
              </a:ext>
            </a:extLst>
          </p:cNvPr>
          <p:cNvGrpSpPr/>
          <p:nvPr/>
        </p:nvGrpSpPr>
        <p:grpSpPr>
          <a:xfrm>
            <a:off x="450574" y="4312064"/>
            <a:ext cx="8574156" cy="2242820"/>
            <a:chOff x="0" y="0"/>
            <a:chExt cx="6257925" cy="2243326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DCD61ED-BF81-AB50-9FCA-D214B7A3C3F8}"/>
                </a:ext>
              </a:extLst>
            </p:cNvPr>
            <p:cNvSpPr/>
            <p:nvPr/>
          </p:nvSpPr>
          <p:spPr>
            <a:xfrm>
              <a:off x="371793" y="0"/>
              <a:ext cx="68713" cy="30403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endParaRPr lang="en-US" sz="1100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9615648-5AEE-4D47-97B7-042157D3C680}"/>
                </a:ext>
              </a:extLst>
            </p:cNvPr>
            <p:cNvSpPr/>
            <p:nvPr/>
          </p:nvSpPr>
          <p:spPr>
            <a:xfrm>
              <a:off x="371793" y="2014726"/>
              <a:ext cx="68713" cy="30403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endParaRPr lang="en-US" sz="1100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A70478E-69F4-EDAE-A559-6E73A79774CB}"/>
                </a:ext>
              </a:extLst>
            </p:cNvPr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4591050" y="1778"/>
              <a:ext cx="1571625" cy="157162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63EA99C-75AC-FF89-1D1E-40B80AF3792C}"/>
                </a:ext>
              </a:extLst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075180" y="87502"/>
              <a:ext cx="2093341" cy="1390015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2166BD97-7EE3-BF5C-5F85-AC46B9C6577B}"/>
                </a:ext>
              </a:extLst>
            </p:cNvPr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9525" y="30480"/>
              <a:ext cx="1838325" cy="1485265"/>
            </a:xfrm>
            <a:prstGeom prst="rect">
              <a:avLst/>
            </a:prstGeom>
          </p:spPr>
        </p:pic>
        <p:sp>
          <p:nvSpPr>
            <p:cNvPr id="13" name="Shape 929">
              <a:extLst>
                <a:ext uri="{FF2B5EF4-FFF2-40B4-BE49-F238E27FC236}">
                  <a16:creationId xmlns:a16="http://schemas.microsoft.com/office/drawing/2014/main" id="{53571FDA-96BB-4A2C-C59C-B32CDA3D49B3}"/>
                </a:ext>
              </a:extLst>
            </p:cNvPr>
            <p:cNvSpPr/>
            <p:nvPr/>
          </p:nvSpPr>
          <p:spPr>
            <a:xfrm>
              <a:off x="4533900" y="1621028"/>
              <a:ext cx="1724025" cy="466725"/>
            </a:xfrm>
            <a:custGeom>
              <a:avLst/>
              <a:gdLst/>
              <a:ahLst/>
              <a:cxnLst/>
              <a:rect l="0" t="0" r="0" b="0"/>
              <a:pathLst>
                <a:path w="1724025" h="466725">
                  <a:moveTo>
                    <a:pt x="0" y="466725"/>
                  </a:moveTo>
                  <a:lnTo>
                    <a:pt x="1724025" y="466725"/>
                  </a:lnTo>
                  <a:lnTo>
                    <a:pt x="1724025" y="0"/>
                  </a:lnTo>
                  <a:lnTo>
                    <a:pt x="0" y="0"/>
                  </a:lnTo>
                  <a:close/>
                </a:path>
              </a:pathLst>
            </a:custGeom>
            <a:ln w="12700" cap="flat">
              <a:miter lim="1270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Shape 930">
              <a:extLst>
                <a:ext uri="{FF2B5EF4-FFF2-40B4-BE49-F238E27FC236}">
                  <a16:creationId xmlns:a16="http://schemas.microsoft.com/office/drawing/2014/main" id="{11BE0D2E-32A7-D13E-9C20-C3478D5FA845}"/>
                </a:ext>
              </a:extLst>
            </p:cNvPr>
            <p:cNvSpPr/>
            <p:nvPr/>
          </p:nvSpPr>
          <p:spPr>
            <a:xfrm>
              <a:off x="0" y="1659128"/>
              <a:ext cx="1724025" cy="466725"/>
            </a:xfrm>
            <a:custGeom>
              <a:avLst/>
              <a:gdLst/>
              <a:ahLst/>
              <a:cxnLst/>
              <a:rect l="0" t="0" r="0" b="0"/>
              <a:pathLst>
                <a:path w="1724025" h="466725">
                  <a:moveTo>
                    <a:pt x="0" y="466725"/>
                  </a:moveTo>
                  <a:lnTo>
                    <a:pt x="1724025" y="466725"/>
                  </a:lnTo>
                  <a:lnTo>
                    <a:pt x="1724025" y="0"/>
                  </a:lnTo>
                  <a:lnTo>
                    <a:pt x="0" y="0"/>
                  </a:lnTo>
                  <a:close/>
                </a:path>
              </a:pathLst>
            </a:custGeom>
            <a:ln w="12700" cap="flat">
              <a:miter lim="1270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Shape 931">
              <a:extLst>
                <a:ext uri="{FF2B5EF4-FFF2-40B4-BE49-F238E27FC236}">
                  <a16:creationId xmlns:a16="http://schemas.microsoft.com/office/drawing/2014/main" id="{500F2251-CAD1-BAA9-9BD3-6C341C2A4F65}"/>
                </a:ext>
              </a:extLst>
            </p:cNvPr>
            <p:cNvSpPr/>
            <p:nvPr/>
          </p:nvSpPr>
          <p:spPr>
            <a:xfrm>
              <a:off x="2171700" y="1659128"/>
              <a:ext cx="1724025" cy="466725"/>
            </a:xfrm>
            <a:custGeom>
              <a:avLst/>
              <a:gdLst/>
              <a:ahLst/>
              <a:cxnLst/>
              <a:rect l="0" t="0" r="0" b="0"/>
              <a:pathLst>
                <a:path w="1724025" h="466725">
                  <a:moveTo>
                    <a:pt x="0" y="466725"/>
                  </a:moveTo>
                  <a:lnTo>
                    <a:pt x="1724025" y="466725"/>
                  </a:lnTo>
                  <a:lnTo>
                    <a:pt x="1724025" y="0"/>
                  </a:lnTo>
                  <a:lnTo>
                    <a:pt x="0" y="0"/>
                  </a:lnTo>
                  <a:close/>
                </a:path>
              </a:pathLst>
            </a:custGeom>
            <a:ln w="12700" cap="flat">
              <a:miter lim="1270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16" name="Rectangle 16">
            <a:extLst>
              <a:ext uri="{FF2B5EF4-FFF2-40B4-BE49-F238E27FC236}">
                <a16:creationId xmlns:a16="http://schemas.microsoft.com/office/drawing/2014/main" id="{4EAEBE30-7737-0860-8FB3-4F956AE5D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76939" y="6997902"/>
            <a:ext cx="1118483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5211BBC-0240-AC23-2C15-136CD4FEF8D6}"/>
              </a:ext>
            </a:extLst>
          </p:cNvPr>
          <p:cNvSpPr txBox="1"/>
          <p:nvPr/>
        </p:nvSpPr>
        <p:spPr>
          <a:xfrm>
            <a:off x="8894225" y="70575"/>
            <a:ext cx="3074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ar-SA" altLang="en-US" sz="28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آداب تلاوة القران الكريم </a:t>
            </a:r>
            <a:endParaRPr kumimoji="0" lang="en-US" altLang="en-US" sz="28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1586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A7B4BF1F-3D3A-C26D-96F4-D558EC206960}"/>
              </a:ext>
            </a:extLst>
          </p:cNvPr>
          <p:cNvGrpSpPr/>
          <p:nvPr/>
        </p:nvGrpSpPr>
        <p:grpSpPr>
          <a:xfrm>
            <a:off x="5341401" y="1642766"/>
            <a:ext cx="6560086" cy="4279731"/>
            <a:chOff x="0" y="0"/>
            <a:chExt cx="6286500" cy="2490286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D5472CD-4759-7A42-74E1-819A7F0C30EB}"/>
                </a:ext>
              </a:extLst>
            </p:cNvPr>
            <p:cNvSpPr/>
            <p:nvPr/>
          </p:nvSpPr>
          <p:spPr>
            <a:xfrm>
              <a:off x="6087491" y="38227"/>
              <a:ext cx="103306" cy="371602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4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EA38010-5248-D095-505B-EAFDB6ACCBC4}"/>
                </a:ext>
              </a:extLst>
            </p:cNvPr>
            <p:cNvSpPr/>
            <p:nvPr/>
          </p:nvSpPr>
          <p:spPr>
            <a:xfrm>
              <a:off x="4046648" y="512001"/>
              <a:ext cx="669802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المسجد</a:t>
              </a:r>
              <a:endParaRPr lang="en-US" sz="12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A93F997-9F76-6BED-7ED5-EF06AB3E4647}"/>
                </a:ext>
              </a:extLst>
            </p:cNvPr>
            <p:cNvSpPr/>
            <p:nvPr/>
          </p:nvSpPr>
          <p:spPr>
            <a:xfrm>
              <a:off x="2944114" y="512001"/>
              <a:ext cx="1043761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(         )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393C673-496F-8B01-DA79-06360AEDCF9E}"/>
                </a:ext>
              </a:extLst>
            </p:cNvPr>
            <p:cNvSpPr/>
            <p:nvPr/>
          </p:nvSpPr>
          <p:spPr>
            <a:xfrm>
              <a:off x="3728897" y="512001"/>
              <a:ext cx="338087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فقط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1E3CD8E-2781-3F7C-31D8-858F31AF67D0}"/>
                </a:ext>
              </a:extLst>
            </p:cNvPr>
            <p:cNvSpPr/>
            <p:nvPr/>
          </p:nvSpPr>
          <p:spPr>
            <a:xfrm>
              <a:off x="3983097" y="512001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F369D78-C3CC-06C0-565C-76C798C112E3}"/>
                </a:ext>
              </a:extLst>
            </p:cNvPr>
            <p:cNvSpPr/>
            <p:nvPr/>
          </p:nvSpPr>
          <p:spPr>
            <a:xfrm>
              <a:off x="5862887" y="512001"/>
              <a:ext cx="293094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أقر</a:t>
              </a:r>
              <a:endParaRPr lang="en-US" sz="12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3ADF9D4-B9A2-73E3-3035-6EB0B3BEA0BF}"/>
                </a:ext>
              </a:extLst>
            </p:cNvPr>
            <p:cNvSpPr/>
            <p:nvPr/>
          </p:nvSpPr>
          <p:spPr>
            <a:xfrm>
              <a:off x="4551174" y="512001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09549B-561C-5FC2-EA05-44A06F6D1578}"/>
                </a:ext>
              </a:extLst>
            </p:cNvPr>
            <p:cNvSpPr/>
            <p:nvPr/>
          </p:nvSpPr>
          <p:spPr>
            <a:xfrm>
              <a:off x="4614725" y="512001"/>
              <a:ext cx="260256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في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C62DED2-3B17-D84E-ABBC-79A7A501AB68}"/>
                </a:ext>
              </a:extLst>
            </p:cNvPr>
            <p:cNvSpPr/>
            <p:nvPr/>
          </p:nvSpPr>
          <p:spPr>
            <a:xfrm>
              <a:off x="4810406" y="512001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C262A28-67BF-90FA-9143-FE8FD4B4B83C}"/>
                </a:ext>
              </a:extLst>
            </p:cNvPr>
            <p:cNvSpPr/>
            <p:nvPr/>
          </p:nvSpPr>
          <p:spPr>
            <a:xfrm>
              <a:off x="4873957" y="512001"/>
              <a:ext cx="568859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الكريم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7038478-A7E8-119B-D79F-B1B6EF2E97B0}"/>
                </a:ext>
              </a:extLst>
            </p:cNvPr>
            <p:cNvSpPr/>
            <p:nvPr/>
          </p:nvSpPr>
          <p:spPr>
            <a:xfrm>
              <a:off x="5302358" y="512001"/>
              <a:ext cx="84522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00137AC-C5AE-6DEC-FEDC-A2E67947432E}"/>
                </a:ext>
              </a:extLst>
            </p:cNvPr>
            <p:cNvSpPr/>
            <p:nvPr/>
          </p:nvSpPr>
          <p:spPr>
            <a:xfrm>
              <a:off x="5365908" y="512001"/>
              <a:ext cx="575546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القران</a:t>
              </a:r>
              <a:endParaRPr lang="en-US" sz="12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90F6BFB-47E1-D1D0-5FB8-585776627975}"/>
                </a:ext>
              </a:extLst>
            </p:cNvPr>
            <p:cNvSpPr/>
            <p:nvPr/>
          </p:nvSpPr>
          <p:spPr>
            <a:xfrm>
              <a:off x="5799337" y="512001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280A737-186B-C9C9-2627-9B9017809A0C}"/>
                </a:ext>
              </a:extLst>
            </p:cNvPr>
            <p:cNvSpPr/>
            <p:nvPr/>
          </p:nvSpPr>
          <p:spPr>
            <a:xfrm>
              <a:off x="6087491" y="549554"/>
              <a:ext cx="84523" cy="291573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7BD469A-CA05-E36F-1F82-EFA29A909430}"/>
                </a:ext>
              </a:extLst>
            </p:cNvPr>
            <p:cNvSpPr/>
            <p:nvPr/>
          </p:nvSpPr>
          <p:spPr>
            <a:xfrm>
              <a:off x="3910051" y="898082"/>
              <a:ext cx="568858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الكريم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540E464-4AD6-741B-FA0E-8478878AC722}"/>
                </a:ext>
              </a:extLst>
            </p:cNvPr>
            <p:cNvSpPr/>
            <p:nvPr/>
          </p:nvSpPr>
          <p:spPr>
            <a:xfrm>
              <a:off x="3122296" y="898082"/>
              <a:ext cx="1047715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(         )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8DE76B8-79E7-F907-4CAF-5E6D7A225F9D}"/>
                </a:ext>
              </a:extLst>
            </p:cNvPr>
            <p:cNvSpPr/>
            <p:nvPr/>
          </p:nvSpPr>
          <p:spPr>
            <a:xfrm>
              <a:off x="4336164" y="898082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5D26814-766F-36B6-A3C9-C6A75DB04495}"/>
                </a:ext>
              </a:extLst>
            </p:cNvPr>
            <p:cNvSpPr/>
            <p:nvPr/>
          </p:nvSpPr>
          <p:spPr>
            <a:xfrm>
              <a:off x="4399715" y="898082"/>
              <a:ext cx="578892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القران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AF14646-01D0-2213-F49D-7788FF2166AD}"/>
                </a:ext>
              </a:extLst>
            </p:cNvPr>
            <p:cNvSpPr/>
            <p:nvPr/>
          </p:nvSpPr>
          <p:spPr>
            <a:xfrm>
              <a:off x="4833372" y="898082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4FAEAA0-A8B6-D0FC-D41C-935C3903CBDB}"/>
                </a:ext>
              </a:extLst>
            </p:cNvPr>
            <p:cNvSpPr/>
            <p:nvPr/>
          </p:nvSpPr>
          <p:spPr>
            <a:xfrm>
              <a:off x="4896923" y="898082"/>
              <a:ext cx="503182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قراءة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79836F9-DB68-A0AB-5054-5EE888AA2ACA}"/>
                </a:ext>
              </a:extLst>
            </p:cNvPr>
            <p:cNvSpPr/>
            <p:nvPr/>
          </p:nvSpPr>
          <p:spPr>
            <a:xfrm>
              <a:off x="5275255" y="898082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C68C1BFA-A394-5395-D085-6F1A65C9DBF2}"/>
                </a:ext>
              </a:extLst>
            </p:cNvPr>
            <p:cNvSpPr/>
            <p:nvPr/>
          </p:nvSpPr>
          <p:spPr>
            <a:xfrm>
              <a:off x="5338806" y="898082"/>
              <a:ext cx="311031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قبل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093673B-2FD0-8ECF-F756-5AA976061752}"/>
                </a:ext>
              </a:extLst>
            </p:cNvPr>
            <p:cNvSpPr/>
            <p:nvPr/>
          </p:nvSpPr>
          <p:spPr>
            <a:xfrm>
              <a:off x="5572664" y="898082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A8AB6FE-DD15-005B-B054-F4B51E130E54}"/>
                </a:ext>
              </a:extLst>
            </p:cNvPr>
            <p:cNvSpPr/>
            <p:nvPr/>
          </p:nvSpPr>
          <p:spPr>
            <a:xfrm>
              <a:off x="5636215" y="898082"/>
              <a:ext cx="595910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أتوضا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69D5B50B-B071-B47C-FCA1-D6043BD4D9A4}"/>
                </a:ext>
              </a:extLst>
            </p:cNvPr>
            <p:cNvSpPr/>
            <p:nvPr/>
          </p:nvSpPr>
          <p:spPr>
            <a:xfrm>
              <a:off x="6087491" y="1000252"/>
              <a:ext cx="41991" cy="185801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2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1F12991B-1ED5-D20E-8E39-C7AEDC9A0663}"/>
                </a:ext>
              </a:extLst>
            </p:cNvPr>
            <p:cNvSpPr/>
            <p:nvPr/>
          </p:nvSpPr>
          <p:spPr>
            <a:xfrm>
              <a:off x="6117842" y="935634"/>
              <a:ext cx="84523" cy="291572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69835154-DCA5-9816-D8FD-FE7321589D7A}"/>
                </a:ext>
              </a:extLst>
            </p:cNvPr>
            <p:cNvSpPr/>
            <p:nvPr/>
          </p:nvSpPr>
          <p:spPr>
            <a:xfrm>
              <a:off x="5767680" y="1281621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4FAAC1C4-F7FD-3615-2276-72C4025C0361}"/>
                </a:ext>
              </a:extLst>
            </p:cNvPr>
            <p:cNvSpPr/>
            <p:nvPr/>
          </p:nvSpPr>
          <p:spPr>
            <a:xfrm>
              <a:off x="5831231" y="1281621"/>
              <a:ext cx="336266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آكل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C7B64A8E-DD98-D0A9-7682-EE4F7D4193FD}"/>
                </a:ext>
              </a:extLst>
            </p:cNvPr>
            <p:cNvSpPr/>
            <p:nvPr/>
          </p:nvSpPr>
          <p:spPr>
            <a:xfrm>
              <a:off x="3330573" y="1281621"/>
              <a:ext cx="963192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(        )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A747D292-A06E-254B-D1AD-68DA0564567D}"/>
                </a:ext>
              </a:extLst>
            </p:cNvPr>
            <p:cNvSpPr/>
            <p:nvPr/>
          </p:nvSpPr>
          <p:spPr>
            <a:xfrm>
              <a:off x="4054778" y="1281621"/>
              <a:ext cx="568858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الكريم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2C01129D-0345-EDFE-97A6-9C44ED81DEF3}"/>
                </a:ext>
              </a:extLst>
            </p:cNvPr>
            <p:cNvSpPr/>
            <p:nvPr/>
          </p:nvSpPr>
          <p:spPr>
            <a:xfrm>
              <a:off x="4480891" y="1281621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FE14CE99-5CFD-DC68-484D-BA7D910AA4CE}"/>
                </a:ext>
              </a:extLst>
            </p:cNvPr>
            <p:cNvSpPr/>
            <p:nvPr/>
          </p:nvSpPr>
          <p:spPr>
            <a:xfrm>
              <a:off x="4544442" y="1281621"/>
              <a:ext cx="575850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 dirty="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القران</a:t>
              </a:r>
              <a:endParaRPr lang="en-US" sz="12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5D75BD7B-8871-B8B5-12C7-93A8F695FDB8}"/>
                </a:ext>
              </a:extLst>
            </p:cNvPr>
            <p:cNvSpPr/>
            <p:nvPr/>
          </p:nvSpPr>
          <p:spPr>
            <a:xfrm>
              <a:off x="4978099" y="1281621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1EB978D3-0C30-9A21-AB58-4A7751F2D714}"/>
                </a:ext>
              </a:extLst>
            </p:cNvPr>
            <p:cNvSpPr/>
            <p:nvPr/>
          </p:nvSpPr>
          <p:spPr>
            <a:xfrm>
              <a:off x="5041649" y="1281621"/>
              <a:ext cx="472778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تلاوة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99D70FF-5011-2EC8-4F31-089E12686113}"/>
                </a:ext>
              </a:extLst>
            </p:cNvPr>
            <p:cNvSpPr/>
            <p:nvPr/>
          </p:nvSpPr>
          <p:spPr>
            <a:xfrm>
              <a:off x="5397122" y="1281621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19F0A1C4-AC12-0C45-BEB1-72917EBB4C34}"/>
                </a:ext>
              </a:extLst>
            </p:cNvPr>
            <p:cNvSpPr/>
            <p:nvPr/>
          </p:nvSpPr>
          <p:spPr>
            <a:xfrm>
              <a:off x="5460672" y="1281621"/>
              <a:ext cx="407104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أثناء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91CFA9B-5BBA-EBFF-4C29-C65F5C79C80D}"/>
                </a:ext>
              </a:extLst>
            </p:cNvPr>
            <p:cNvSpPr/>
            <p:nvPr/>
          </p:nvSpPr>
          <p:spPr>
            <a:xfrm>
              <a:off x="6087489" y="1383792"/>
              <a:ext cx="41991" cy="185801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2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B9B1F58-FF1A-AED4-EE99-7A66241CDB27}"/>
                </a:ext>
              </a:extLst>
            </p:cNvPr>
            <p:cNvSpPr/>
            <p:nvPr/>
          </p:nvSpPr>
          <p:spPr>
            <a:xfrm>
              <a:off x="6117840" y="1279017"/>
              <a:ext cx="83982" cy="371602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4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AF282A77-045C-9B75-FEC1-D227AAAFFA67}"/>
                </a:ext>
              </a:extLst>
            </p:cNvPr>
            <p:cNvSpPr/>
            <p:nvPr/>
          </p:nvSpPr>
          <p:spPr>
            <a:xfrm>
              <a:off x="2260850" y="1691013"/>
              <a:ext cx="75131" cy="30192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b="1" u="sng" kern="100">
                  <a:solidFill>
                    <a:srgbClr val="000000"/>
                  </a:solidFill>
                  <a:effectLst/>
                  <a:uFill>
                    <a:solidFill>
                      <a:srgbClr val="000000"/>
                    </a:solidFill>
                  </a:uFill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5C916F21-33B1-D89C-C70D-C91A6F60F62C}"/>
                </a:ext>
              </a:extLst>
            </p:cNvPr>
            <p:cNvSpPr/>
            <p:nvPr/>
          </p:nvSpPr>
          <p:spPr>
            <a:xfrm>
              <a:off x="2316859" y="1668019"/>
              <a:ext cx="963192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(        )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5E592E59-E10A-77A4-4663-9CDEE0ECC47E}"/>
                </a:ext>
              </a:extLst>
            </p:cNvPr>
            <p:cNvSpPr/>
            <p:nvPr/>
          </p:nvSpPr>
          <p:spPr>
            <a:xfrm>
              <a:off x="3041063" y="1668019"/>
              <a:ext cx="568859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الكريم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60E65C02-1552-C17A-82BB-0D10F2480106}"/>
                </a:ext>
              </a:extLst>
            </p:cNvPr>
            <p:cNvSpPr/>
            <p:nvPr/>
          </p:nvSpPr>
          <p:spPr>
            <a:xfrm>
              <a:off x="3469464" y="1668019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53F68A2-FA31-BF3B-DAC4-90A3937251D6}"/>
                </a:ext>
              </a:extLst>
            </p:cNvPr>
            <p:cNvSpPr/>
            <p:nvPr/>
          </p:nvSpPr>
          <p:spPr>
            <a:xfrm>
              <a:off x="3533014" y="1668019"/>
              <a:ext cx="575545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القران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8C9659B7-0B64-BA9F-8D24-D73DA0CAAA83}"/>
                </a:ext>
              </a:extLst>
            </p:cNvPr>
            <p:cNvSpPr/>
            <p:nvPr/>
          </p:nvSpPr>
          <p:spPr>
            <a:xfrm>
              <a:off x="3966441" y="1668019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D2677321-3995-7CA9-9917-D8326DDC71FF}"/>
                </a:ext>
              </a:extLst>
            </p:cNvPr>
            <p:cNvSpPr/>
            <p:nvPr/>
          </p:nvSpPr>
          <p:spPr>
            <a:xfrm>
              <a:off x="4029992" y="1668019"/>
              <a:ext cx="472778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تلاوة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5800E6A5-C304-895C-FEBC-99DA669F2DE1}"/>
                </a:ext>
              </a:extLst>
            </p:cNvPr>
            <p:cNvSpPr/>
            <p:nvPr/>
          </p:nvSpPr>
          <p:spPr>
            <a:xfrm>
              <a:off x="4385464" y="1668019"/>
              <a:ext cx="84522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D02BD924-22E8-DD30-5EF8-F4FFAF2AD827}"/>
                </a:ext>
              </a:extLst>
            </p:cNvPr>
            <p:cNvSpPr/>
            <p:nvPr/>
          </p:nvSpPr>
          <p:spPr>
            <a:xfrm>
              <a:off x="4449015" y="1668019"/>
              <a:ext cx="407104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أثناء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0B64AE2E-432B-1EAE-9A6F-5395CCFE3B92}"/>
                </a:ext>
              </a:extLst>
            </p:cNvPr>
            <p:cNvSpPr/>
            <p:nvPr/>
          </p:nvSpPr>
          <p:spPr>
            <a:xfrm>
              <a:off x="4756023" y="1668019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0655229D-ED36-8BC7-7F9B-143A9F600146}"/>
                </a:ext>
              </a:extLst>
            </p:cNvPr>
            <p:cNvSpPr/>
            <p:nvPr/>
          </p:nvSpPr>
          <p:spPr>
            <a:xfrm>
              <a:off x="4819574" y="1668019"/>
              <a:ext cx="584057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زميلي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36E22E01-7287-3964-82EA-632061B89570}"/>
                </a:ext>
              </a:extLst>
            </p:cNvPr>
            <p:cNvSpPr/>
            <p:nvPr/>
          </p:nvSpPr>
          <p:spPr>
            <a:xfrm>
              <a:off x="5258715" y="1668019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999BEB58-C611-3394-BAA3-5DE93D31C1C3}"/>
                </a:ext>
              </a:extLst>
            </p:cNvPr>
            <p:cNvSpPr/>
            <p:nvPr/>
          </p:nvSpPr>
          <p:spPr>
            <a:xfrm>
              <a:off x="5322266" y="1668019"/>
              <a:ext cx="257822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مع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0905DB43-7942-C603-68BE-2E3D3E5B948D}"/>
                </a:ext>
              </a:extLst>
            </p:cNvPr>
            <p:cNvSpPr/>
            <p:nvPr/>
          </p:nvSpPr>
          <p:spPr>
            <a:xfrm>
              <a:off x="5514974" y="1668019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3F35C2E8-65F0-3ADC-6731-71633208BEB6}"/>
                </a:ext>
              </a:extLst>
            </p:cNvPr>
            <p:cNvSpPr/>
            <p:nvPr/>
          </p:nvSpPr>
          <p:spPr>
            <a:xfrm>
              <a:off x="5578524" y="1668019"/>
              <a:ext cx="420488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أتكلم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71698D54-219B-A66B-A939-DA4C8495183E}"/>
                </a:ext>
              </a:extLst>
            </p:cNvPr>
            <p:cNvSpPr/>
            <p:nvPr/>
          </p:nvSpPr>
          <p:spPr>
            <a:xfrm>
              <a:off x="5895596" y="1668019"/>
              <a:ext cx="84522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DA4E713D-3DD9-56E7-C2D1-78E66EDCE271}"/>
                </a:ext>
              </a:extLst>
            </p:cNvPr>
            <p:cNvSpPr/>
            <p:nvPr/>
          </p:nvSpPr>
          <p:spPr>
            <a:xfrm>
              <a:off x="5959147" y="1668019"/>
              <a:ext cx="165397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ar-SA" sz="20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لا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8A867667-7538-6B69-D0DC-4CD1B0698582}"/>
                </a:ext>
              </a:extLst>
            </p:cNvPr>
            <p:cNvSpPr/>
            <p:nvPr/>
          </p:nvSpPr>
          <p:spPr>
            <a:xfrm>
              <a:off x="6087489" y="1665415"/>
              <a:ext cx="83982" cy="371602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400" b="1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08D99B92-E72C-5CEE-011B-EA051B743C17}"/>
                </a:ext>
              </a:extLst>
            </p:cNvPr>
            <p:cNvPicPr/>
            <p:nvPr/>
          </p:nvPicPr>
          <p:blipFill>
            <a:blip r:embed="rId2"/>
            <a:stretch>
              <a:fillRect/>
            </a:stretch>
          </p:blipFill>
          <p:spPr>
            <a:xfrm rot="-10799999" flipV="1">
              <a:off x="0" y="267030"/>
              <a:ext cx="1085850" cy="1743075"/>
            </a:xfrm>
            <a:prstGeom prst="rect">
              <a:avLst/>
            </a:prstGeom>
          </p:spPr>
        </p:pic>
        <p:sp>
          <p:nvSpPr>
            <p:cNvPr id="62" name="Shape 934">
              <a:extLst>
                <a:ext uri="{FF2B5EF4-FFF2-40B4-BE49-F238E27FC236}">
                  <a16:creationId xmlns:a16="http://schemas.microsoft.com/office/drawing/2014/main" id="{8065DB8C-7E4A-784C-FB24-BDFC77E95C85}"/>
                </a:ext>
              </a:extLst>
            </p:cNvPr>
            <p:cNvSpPr/>
            <p:nvPr/>
          </p:nvSpPr>
          <p:spPr>
            <a:xfrm>
              <a:off x="1049020" y="0"/>
              <a:ext cx="5237480" cy="2238403"/>
            </a:xfrm>
            <a:custGeom>
              <a:avLst/>
              <a:gdLst/>
              <a:ahLst/>
              <a:cxnLst/>
              <a:rect l="0" t="0" r="0" b="0"/>
              <a:pathLst>
                <a:path w="5237480" h="2238403">
                  <a:moveTo>
                    <a:pt x="694055" y="373126"/>
                  </a:moveTo>
                  <a:cubicBezTo>
                    <a:pt x="694055" y="167005"/>
                    <a:pt x="861060" y="0"/>
                    <a:pt x="1067181" y="0"/>
                  </a:cubicBezTo>
                  <a:lnTo>
                    <a:pt x="1451356" y="0"/>
                  </a:lnTo>
                  <a:lnTo>
                    <a:pt x="1451356" y="0"/>
                  </a:lnTo>
                  <a:lnTo>
                    <a:pt x="4864354" y="0"/>
                  </a:lnTo>
                  <a:cubicBezTo>
                    <a:pt x="5070476" y="0"/>
                    <a:pt x="5237480" y="167005"/>
                    <a:pt x="5237480" y="373126"/>
                  </a:cubicBezTo>
                  <a:lnTo>
                    <a:pt x="5237480" y="1305687"/>
                  </a:lnTo>
                  <a:lnTo>
                    <a:pt x="5237480" y="1305687"/>
                  </a:lnTo>
                  <a:lnTo>
                    <a:pt x="5237480" y="1865340"/>
                  </a:lnTo>
                  <a:lnTo>
                    <a:pt x="5237480" y="1865325"/>
                  </a:lnTo>
                  <a:cubicBezTo>
                    <a:pt x="5237480" y="2071367"/>
                    <a:pt x="5070476" y="2238403"/>
                    <a:pt x="4864354" y="2238403"/>
                  </a:cubicBezTo>
                  <a:lnTo>
                    <a:pt x="1451356" y="2238403"/>
                  </a:lnTo>
                  <a:lnTo>
                    <a:pt x="1451356" y="2238403"/>
                  </a:lnTo>
                  <a:lnTo>
                    <a:pt x="1067181" y="2238403"/>
                  </a:lnTo>
                  <a:cubicBezTo>
                    <a:pt x="861060" y="2238403"/>
                    <a:pt x="694055" y="2071367"/>
                    <a:pt x="694055" y="1865325"/>
                  </a:cubicBezTo>
                  <a:lnTo>
                    <a:pt x="694055" y="1865340"/>
                  </a:lnTo>
                  <a:lnTo>
                    <a:pt x="0" y="1130173"/>
                  </a:lnTo>
                  <a:lnTo>
                    <a:pt x="694055" y="1305687"/>
                  </a:lnTo>
                  <a:close/>
                </a:path>
              </a:pathLst>
            </a:custGeom>
            <a:ln w="38100" cap="flat">
              <a:custDash>
                <a:ds d="1200000" sp="900000"/>
              </a:custDash>
              <a:miter lim="1270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2000" b="1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01E4927D-BFD4-8331-2E1D-2F4DAD70C661}"/>
                </a:ext>
              </a:extLst>
            </p:cNvPr>
            <p:cNvSpPr/>
            <p:nvPr/>
          </p:nvSpPr>
          <p:spPr>
            <a:xfrm>
              <a:off x="4016756" y="1005332"/>
              <a:ext cx="41991" cy="185801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200" b="1" kern="100">
                  <a:solidFill>
                    <a:srgbClr val="FFFFFF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5532D1AF-1CFD-7C2B-6353-588C7024ADE8}"/>
                </a:ext>
              </a:extLst>
            </p:cNvPr>
            <p:cNvSpPr/>
            <p:nvPr/>
          </p:nvSpPr>
          <p:spPr>
            <a:xfrm>
              <a:off x="5787213" y="2150619"/>
              <a:ext cx="84523" cy="33966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848AE0EE-0E88-3074-D9B7-6149B2290232}"/>
                </a:ext>
              </a:extLst>
            </p:cNvPr>
            <p:cNvSpPr/>
            <p:nvPr/>
          </p:nvSpPr>
          <p:spPr>
            <a:xfrm>
              <a:off x="6194042" y="2128965"/>
              <a:ext cx="84523" cy="30403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000" b="1" kern="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 </a:t>
              </a:r>
              <a:endParaRPr lang="en-US" sz="1200" b="1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</p:grpSp>
      <p:pic>
        <p:nvPicPr>
          <p:cNvPr id="2112" name="Picture 1096">
            <a:extLst>
              <a:ext uri="{FF2B5EF4-FFF2-40B4-BE49-F238E27FC236}">
                <a16:creationId xmlns:a16="http://schemas.microsoft.com/office/drawing/2014/main" id="{D67760CF-9556-8DBA-7F59-C55A4561B5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980" y="5622274"/>
            <a:ext cx="1392238" cy="122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Rectangle 65">
            <a:extLst>
              <a:ext uri="{FF2B5EF4-FFF2-40B4-BE49-F238E27FC236}">
                <a16:creationId xmlns:a16="http://schemas.microsoft.com/office/drawing/2014/main" id="{5F340B6F-D91E-B26C-890C-283DAA6120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9" name="Rectangle 126">
            <a:extLst>
              <a:ext uri="{FF2B5EF4-FFF2-40B4-BE49-F238E27FC236}">
                <a16:creationId xmlns:a16="http://schemas.microsoft.com/office/drawing/2014/main" id="{110BC32F-20CA-224E-204E-DFCAE4A777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513" y="33718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0" name="Rectangle 2">
            <a:extLst>
              <a:ext uri="{FF2B5EF4-FFF2-40B4-BE49-F238E27FC236}">
                <a16:creationId xmlns:a16="http://schemas.microsoft.com/office/drawing/2014/main" id="{3A9E3A22-A475-1521-7242-2A788A2EDDD6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027582" y="811768"/>
            <a:ext cx="997888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indent="58738" rtl="1"/>
            <a:r>
              <a:rPr kumimoji="0" lang="ar-SA" altLang="en-US" sz="24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أضع إشارة ) </a:t>
            </a:r>
            <a:r>
              <a:rPr kumimoji="0" lang="en-US" altLang="en-US" sz="24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√</a:t>
            </a:r>
            <a:r>
              <a:rPr kumimoji="0" lang="ar-SA" altLang="en-US" sz="24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( أمام العبارة الصحيحة واشارة ) </a:t>
            </a:r>
            <a:r>
              <a:rPr lang="en-US" altLang="en-US" sz="2400" b="1" u="sng" dirty="0">
                <a:solidFill>
                  <a:srgbClr val="000000"/>
                </a:solidFill>
                <a:ea typeface="Arial" panose="020B0604020202020204" pitchFamily="34" charset="0"/>
                <a:cs typeface="Arial" panose="020B0604020202020204" pitchFamily="34" charset="0"/>
              </a:rPr>
              <a:t>ˣ</a:t>
            </a:r>
            <a:r>
              <a:rPr kumimoji="0" lang="ar-SA" altLang="en-US" sz="24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  (  أمام العبارة غير 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ar-SA" altLang="en-US" sz="24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الصحيحة فيما يلي-: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587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C72E415-0CAD-44F6-CA9F-5A887159B538}"/>
              </a:ext>
            </a:extLst>
          </p:cNvPr>
          <p:cNvSpPr txBox="1"/>
          <p:nvPr/>
        </p:nvSpPr>
        <p:spPr>
          <a:xfrm>
            <a:off x="8878330" y="126287"/>
            <a:ext cx="3074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ar-SA" altLang="en-US" sz="28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آداب تلاوة القران الكريم </a:t>
            </a:r>
            <a:endParaRPr kumimoji="0" lang="en-US" altLang="en-US" sz="28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irc_mi" descr="Image result for ‫الوضوء‬‎">
            <a:hlinkClick r:id="rId4"/>
            <a:extLst>
              <a:ext uri="{FF2B5EF4-FFF2-40B4-BE49-F238E27FC236}">
                <a16:creationId xmlns:a16="http://schemas.microsoft.com/office/drawing/2014/main" id="{94243261-DABF-0CF3-CC12-7D69EA492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3" t="3967" r="4193"/>
          <a:stretch>
            <a:fillRect/>
          </a:stretch>
        </p:blipFill>
        <p:spPr bwMode="auto">
          <a:xfrm>
            <a:off x="471051" y="3106418"/>
            <a:ext cx="1401421" cy="2195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Image result for laugh clipart">
            <a:hlinkClick r:id="rId7"/>
            <a:extLst>
              <a:ext uri="{FF2B5EF4-FFF2-40B4-BE49-F238E27FC236}">
                <a16:creationId xmlns:a16="http://schemas.microsoft.com/office/drawing/2014/main" id="{ADFDEA08-F248-5C0F-5324-327B5DCD84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80" y="3250719"/>
            <a:ext cx="1450975" cy="199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Image result for holy quran clipart">
            <a:hlinkClick r:id="rId10"/>
            <a:extLst>
              <a:ext uri="{FF2B5EF4-FFF2-40B4-BE49-F238E27FC236}">
                <a16:creationId xmlns:a16="http://schemas.microsoft.com/office/drawing/2014/main" id="{9BE39C0C-7EDC-4987-EBA7-3D8C3CC6B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r:link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064" y="3106418"/>
            <a:ext cx="1350963" cy="220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>
            <a:extLst>
              <a:ext uri="{FF2B5EF4-FFF2-40B4-BE49-F238E27FC236}">
                <a16:creationId xmlns:a16="http://schemas.microsoft.com/office/drawing/2014/main" id="{5880C716-845B-C61F-FD52-E90E62C694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35708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5A233CB-6962-2624-0391-A6AF57BCE6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450" y="1629197"/>
            <a:ext cx="493995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AE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ضع إشارة (√) أمام الصور التي تدل على آداب التلاوة وإشارة (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</a:t>
            </a:r>
            <a:r>
              <a:rPr kumimoji="0" lang="ar-AE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أمام الصور التي لا تدل على آداب التلاوة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Rectangle 6">
            <a:extLst>
              <a:ext uri="{FF2B5EF4-FFF2-40B4-BE49-F238E27FC236}">
                <a16:creationId xmlns:a16="http://schemas.microsoft.com/office/drawing/2014/main" id="{CF08071A-AACD-81E6-1CB0-C600AE5671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40280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4EA81AC6-1192-DAD8-5092-DB0A293F765F}"/>
              </a:ext>
            </a:extLst>
          </p:cNvPr>
          <p:cNvSpPr/>
          <p:nvPr/>
        </p:nvSpPr>
        <p:spPr>
          <a:xfrm>
            <a:off x="4318783" y="5362556"/>
            <a:ext cx="793768" cy="58374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519191C1-8F38-F178-0ECD-FFA61C0EB9C5}"/>
              </a:ext>
            </a:extLst>
          </p:cNvPr>
          <p:cNvSpPr/>
          <p:nvPr/>
        </p:nvSpPr>
        <p:spPr>
          <a:xfrm>
            <a:off x="840550" y="5404758"/>
            <a:ext cx="793768" cy="58374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9AB2AB6E-BA3F-09FE-D7D1-0DB550BDF2FD}"/>
              </a:ext>
            </a:extLst>
          </p:cNvPr>
          <p:cNvSpPr/>
          <p:nvPr/>
        </p:nvSpPr>
        <p:spPr>
          <a:xfrm>
            <a:off x="2632937" y="5437532"/>
            <a:ext cx="793768" cy="58374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301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8">
            <a:extLst>
              <a:ext uri="{FF2B5EF4-FFF2-40B4-BE49-F238E27FC236}">
                <a16:creationId xmlns:a16="http://schemas.microsoft.com/office/drawing/2014/main" id="{E6148037-0AA4-D3D0-2D95-7384DA1B35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295555D-B599-7791-96FC-F028D1D4A6A7}"/>
              </a:ext>
            </a:extLst>
          </p:cNvPr>
          <p:cNvGrpSpPr/>
          <p:nvPr/>
        </p:nvGrpSpPr>
        <p:grpSpPr>
          <a:xfrm>
            <a:off x="8752923" y="623411"/>
            <a:ext cx="1534160" cy="5732532"/>
            <a:chOff x="0" y="0"/>
            <a:chExt cx="1534160" cy="787755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6107550-7BED-2F9E-BA46-190042683FCC}"/>
                </a:ext>
              </a:extLst>
            </p:cNvPr>
            <p:cNvSpPr/>
            <p:nvPr/>
          </p:nvSpPr>
          <p:spPr>
            <a:xfrm>
              <a:off x="378778" y="0"/>
              <a:ext cx="68713" cy="30403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800" kern="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endParaRPr lang="en-US" sz="1100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EA60C5C-3836-4B78-3120-9158CBE56DD4}"/>
                </a:ext>
              </a:extLst>
            </p:cNvPr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7940" y="1585977"/>
              <a:ext cx="1488440" cy="160528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915FAA7-3ED1-349A-19EE-FD9841B14E17}"/>
                </a:ext>
              </a:extLst>
            </p:cNvPr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93345" y="1651001"/>
              <a:ext cx="1304544" cy="1422400"/>
            </a:xfrm>
            <a:prstGeom prst="rect">
              <a:avLst/>
            </a:prstGeom>
          </p:spPr>
        </p:pic>
        <p:sp>
          <p:nvSpPr>
            <p:cNvPr id="9" name="Shape 1058">
              <a:extLst>
                <a:ext uri="{FF2B5EF4-FFF2-40B4-BE49-F238E27FC236}">
                  <a16:creationId xmlns:a16="http://schemas.microsoft.com/office/drawing/2014/main" id="{DB6EEBDB-6C15-B7A6-3FD6-A8488E750B0E}"/>
                </a:ext>
              </a:extLst>
            </p:cNvPr>
            <p:cNvSpPr/>
            <p:nvPr/>
          </p:nvSpPr>
          <p:spPr>
            <a:xfrm>
              <a:off x="74295" y="1631951"/>
              <a:ext cx="1342644" cy="1460500"/>
            </a:xfrm>
            <a:custGeom>
              <a:avLst/>
              <a:gdLst/>
              <a:ahLst/>
              <a:cxnLst/>
              <a:rect l="0" t="0" r="0" b="0"/>
              <a:pathLst>
                <a:path w="1342644" h="1460500">
                  <a:moveTo>
                    <a:pt x="0" y="1460500"/>
                  </a:moveTo>
                  <a:lnTo>
                    <a:pt x="1342644" y="1460500"/>
                  </a:lnTo>
                  <a:lnTo>
                    <a:pt x="1342644" y="0"/>
                  </a:lnTo>
                  <a:lnTo>
                    <a:pt x="0" y="0"/>
                  </a:lnTo>
                  <a:close/>
                </a:path>
              </a:pathLst>
            </a:custGeom>
            <a:ln w="38100" cap="sq">
              <a:miter lim="1270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AAB654DE-7A91-5FD5-B317-AA7BCEC1971D}"/>
                </a:ext>
              </a:extLst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0" y="4867657"/>
              <a:ext cx="1483360" cy="147574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2C3B559-2412-E1B8-C4B1-EF34550625B4}"/>
                </a:ext>
              </a:extLst>
            </p:cNvPr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64135" y="4931411"/>
              <a:ext cx="1301750" cy="1294765"/>
            </a:xfrm>
            <a:prstGeom prst="rect">
              <a:avLst/>
            </a:prstGeom>
          </p:spPr>
        </p:pic>
        <p:sp>
          <p:nvSpPr>
            <p:cNvPr id="12" name="Shape 1063">
              <a:extLst>
                <a:ext uri="{FF2B5EF4-FFF2-40B4-BE49-F238E27FC236}">
                  <a16:creationId xmlns:a16="http://schemas.microsoft.com/office/drawing/2014/main" id="{FED9C4E9-71E5-5E13-7CDB-E283E311DC21}"/>
                </a:ext>
              </a:extLst>
            </p:cNvPr>
            <p:cNvSpPr/>
            <p:nvPr/>
          </p:nvSpPr>
          <p:spPr>
            <a:xfrm>
              <a:off x="45085" y="4912361"/>
              <a:ext cx="1339850" cy="1332865"/>
            </a:xfrm>
            <a:custGeom>
              <a:avLst/>
              <a:gdLst/>
              <a:ahLst/>
              <a:cxnLst/>
              <a:rect l="0" t="0" r="0" b="0"/>
              <a:pathLst>
                <a:path w="1339850" h="1332865">
                  <a:moveTo>
                    <a:pt x="0" y="1332865"/>
                  </a:moveTo>
                  <a:lnTo>
                    <a:pt x="1339850" y="1332865"/>
                  </a:lnTo>
                  <a:lnTo>
                    <a:pt x="1339850" y="0"/>
                  </a:lnTo>
                  <a:lnTo>
                    <a:pt x="0" y="0"/>
                  </a:lnTo>
                  <a:close/>
                </a:path>
              </a:pathLst>
            </a:custGeom>
            <a:ln w="38100" cap="sq">
              <a:miter lim="1270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C4C26C6-5817-FE9D-48B4-8E078C0B4246}"/>
                </a:ext>
              </a:extLst>
            </p:cNvPr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17780" y="3201416"/>
              <a:ext cx="1485900" cy="162814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C5A7841-69DB-B4E0-564D-CBE8C036FAE1}"/>
                </a:ext>
              </a:extLst>
            </p:cNvPr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83185" y="3265171"/>
              <a:ext cx="1301750" cy="1446530"/>
            </a:xfrm>
            <a:prstGeom prst="rect">
              <a:avLst/>
            </a:prstGeom>
          </p:spPr>
        </p:pic>
        <p:sp>
          <p:nvSpPr>
            <p:cNvPr id="15" name="Shape 1068">
              <a:extLst>
                <a:ext uri="{FF2B5EF4-FFF2-40B4-BE49-F238E27FC236}">
                  <a16:creationId xmlns:a16="http://schemas.microsoft.com/office/drawing/2014/main" id="{C1435048-4ECA-5938-D44E-DFEA1508D0C7}"/>
                </a:ext>
              </a:extLst>
            </p:cNvPr>
            <p:cNvSpPr/>
            <p:nvPr/>
          </p:nvSpPr>
          <p:spPr>
            <a:xfrm>
              <a:off x="64135" y="3246121"/>
              <a:ext cx="1339850" cy="1484630"/>
            </a:xfrm>
            <a:custGeom>
              <a:avLst/>
              <a:gdLst/>
              <a:ahLst/>
              <a:cxnLst/>
              <a:rect l="0" t="0" r="0" b="0"/>
              <a:pathLst>
                <a:path w="1339850" h="1484630">
                  <a:moveTo>
                    <a:pt x="0" y="1484630"/>
                  </a:moveTo>
                  <a:lnTo>
                    <a:pt x="1339850" y="1484630"/>
                  </a:lnTo>
                  <a:lnTo>
                    <a:pt x="1339850" y="0"/>
                  </a:lnTo>
                  <a:lnTo>
                    <a:pt x="0" y="0"/>
                  </a:lnTo>
                  <a:close/>
                </a:path>
              </a:pathLst>
            </a:custGeom>
            <a:ln w="38100" cap="sq">
              <a:miter lim="1270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21369503-B470-94EF-9F8B-ADFDC137B81B}"/>
                </a:ext>
              </a:extLst>
            </p:cNvPr>
            <p:cNvPicPr/>
            <p:nvPr/>
          </p:nvPicPr>
          <p:blipFill>
            <a:blip r:embed="rId8"/>
            <a:stretch>
              <a:fillRect/>
            </a:stretch>
          </p:blipFill>
          <p:spPr>
            <a:xfrm>
              <a:off x="27940" y="6391657"/>
              <a:ext cx="1475740" cy="1485900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B4C72D43-B39B-744E-7364-F34DE14A39AD}"/>
                </a:ext>
              </a:extLst>
            </p:cNvPr>
            <p:cNvPicPr/>
            <p:nvPr/>
          </p:nvPicPr>
          <p:blipFill>
            <a:blip r:embed="rId9"/>
            <a:stretch>
              <a:fillRect/>
            </a:stretch>
          </p:blipFill>
          <p:spPr>
            <a:xfrm>
              <a:off x="92710" y="6476201"/>
              <a:ext cx="1292860" cy="1273810"/>
            </a:xfrm>
            <a:prstGeom prst="rect">
              <a:avLst/>
            </a:prstGeom>
          </p:spPr>
        </p:pic>
        <p:sp>
          <p:nvSpPr>
            <p:cNvPr id="18" name="Shape 1073">
              <a:extLst>
                <a:ext uri="{FF2B5EF4-FFF2-40B4-BE49-F238E27FC236}">
                  <a16:creationId xmlns:a16="http://schemas.microsoft.com/office/drawing/2014/main" id="{78BB45BB-9807-910E-3DF4-00BB5970726F}"/>
                </a:ext>
              </a:extLst>
            </p:cNvPr>
            <p:cNvSpPr/>
            <p:nvPr/>
          </p:nvSpPr>
          <p:spPr>
            <a:xfrm>
              <a:off x="73660" y="6436872"/>
              <a:ext cx="1330960" cy="1342390"/>
            </a:xfrm>
            <a:custGeom>
              <a:avLst/>
              <a:gdLst/>
              <a:ahLst/>
              <a:cxnLst/>
              <a:rect l="0" t="0" r="0" b="0"/>
              <a:pathLst>
                <a:path w="1330960" h="1342390">
                  <a:moveTo>
                    <a:pt x="0" y="1342390"/>
                  </a:moveTo>
                  <a:lnTo>
                    <a:pt x="1330960" y="1342390"/>
                  </a:lnTo>
                  <a:lnTo>
                    <a:pt x="1330960" y="0"/>
                  </a:lnTo>
                  <a:lnTo>
                    <a:pt x="0" y="0"/>
                  </a:lnTo>
                  <a:close/>
                </a:path>
              </a:pathLst>
            </a:custGeom>
            <a:ln w="38100" cap="sq">
              <a:miter lim="1270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549AD65E-C5D1-9503-4A1A-6E5FECD73831}"/>
                </a:ext>
              </a:extLst>
            </p:cNvPr>
            <p:cNvPicPr/>
            <p:nvPr/>
          </p:nvPicPr>
          <p:blipFill>
            <a:blip r:embed="rId10"/>
            <a:stretch>
              <a:fillRect/>
            </a:stretch>
          </p:blipFill>
          <p:spPr>
            <a:xfrm>
              <a:off x="48260" y="18797"/>
              <a:ext cx="1485900" cy="1536700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75F9A2D0-5D31-202D-C88E-C559A519C8E8}"/>
                </a:ext>
              </a:extLst>
            </p:cNvPr>
            <p:cNvPicPr/>
            <p:nvPr/>
          </p:nvPicPr>
          <p:blipFill>
            <a:blip r:embed="rId11"/>
            <a:stretch>
              <a:fillRect/>
            </a:stretch>
          </p:blipFill>
          <p:spPr>
            <a:xfrm>
              <a:off x="111760" y="92203"/>
              <a:ext cx="1304925" cy="1344168"/>
            </a:xfrm>
            <a:prstGeom prst="rect">
              <a:avLst/>
            </a:prstGeom>
          </p:spPr>
        </p:pic>
        <p:sp>
          <p:nvSpPr>
            <p:cNvPr id="21" name="Shape 1078">
              <a:extLst>
                <a:ext uri="{FF2B5EF4-FFF2-40B4-BE49-F238E27FC236}">
                  <a16:creationId xmlns:a16="http://schemas.microsoft.com/office/drawing/2014/main" id="{4EECE66D-104C-567C-8847-FFBC4990E4D4}"/>
                </a:ext>
              </a:extLst>
            </p:cNvPr>
            <p:cNvSpPr/>
            <p:nvPr/>
          </p:nvSpPr>
          <p:spPr>
            <a:xfrm>
              <a:off x="92710" y="64771"/>
              <a:ext cx="1343025" cy="1390650"/>
            </a:xfrm>
            <a:custGeom>
              <a:avLst/>
              <a:gdLst/>
              <a:ahLst/>
              <a:cxnLst/>
              <a:rect l="0" t="0" r="0" b="0"/>
              <a:pathLst>
                <a:path w="1343025" h="1390650">
                  <a:moveTo>
                    <a:pt x="0" y="1390650"/>
                  </a:moveTo>
                  <a:lnTo>
                    <a:pt x="1343025" y="1390650"/>
                  </a:lnTo>
                  <a:lnTo>
                    <a:pt x="1343025" y="0"/>
                  </a:lnTo>
                  <a:lnTo>
                    <a:pt x="0" y="0"/>
                  </a:lnTo>
                  <a:close/>
                </a:path>
              </a:pathLst>
            </a:custGeom>
            <a:ln w="38100" cap="sq">
              <a:miter lim="1270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2" name="Rectangle 20">
            <a:extLst>
              <a:ext uri="{FF2B5EF4-FFF2-40B4-BE49-F238E27FC236}">
                <a16:creationId xmlns:a16="http://schemas.microsoft.com/office/drawing/2014/main" id="{6CFF2681-D288-F3EF-641D-1CAA6F567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5296" y="335845"/>
            <a:ext cx="6096000" cy="618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704975" algn="ctr"/>
                <a:tab pos="60134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704975" algn="ctr"/>
                <a:tab pos="60134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704975" algn="ctr"/>
                <a:tab pos="60134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704975" algn="ctr"/>
                <a:tab pos="60134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704975" algn="ctr"/>
                <a:tab pos="60134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704975" algn="ctr"/>
                <a:tab pos="60134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704975" algn="ctr"/>
                <a:tab pos="60134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704975" algn="ctr"/>
                <a:tab pos="60134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704975" algn="ctr"/>
                <a:tab pos="601345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4975" algn="ctr"/>
                <a:tab pos="6013450" algn="ctr"/>
              </a:tabLst>
            </a:pP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4975" algn="ctr"/>
                <a:tab pos="6013450" algn="ctr"/>
              </a:tabLs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kumimoji="0" lang="ar-SA" altLang="en-US" sz="28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أصل الجملة المناسبة الى الصورة المناسبة</a:t>
            </a:r>
            <a:r>
              <a:rPr kumimoji="0" lang="en-US" altLang="en-US" sz="2800" b="1" i="0" u="sng" strike="noStrike" cap="none" normalizeH="0" baseline="-3000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8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-:</a:t>
            </a: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4975" algn="ctr"/>
                <a:tab pos="6013450" algn="ctr"/>
              </a:tabLs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4975" algn="ctr"/>
                <a:tab pos="6013450" algn="ctr"/>
              </a:tabLst>
            </a:pP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الوضوء قبل القراءة </a:t>
            </a:r>
            <a:r>
              <a:rPr kumimoji="0" lang="ar-SA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 </a:t>
            </a: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4975" algn="ctr"/>
                <a:tab pos="6013450" algn="ctr"/>
              </a:tabLst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4975" algn="ctr"/>
                <a:tab pos="6013450" algn="ctr"/>
              </a:tabLst>
            </a:pP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ar-AE" altLang="en-US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 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الاستعاذة ) قول : أعوذ بالله من الشيطان الرحيم </a:t>
            </a:r>
            <a:r>
              <a:rPr kumimoji="0" lang="ar-SA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 </a:t>
            </a: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4975" algn="ctr"/>
                <a:tab pos="6013450" algn="ctr"/>
              </a:tabLst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4975" algn="ctr"/>
                <a:tab pos="6013450" algn="ctr"/>
              </a:tabLst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	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4975" algn="ctr"/>
                <a:tab pos="6013450" algn="ctr"/>
              </a:tabLst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الجلوس على هيئة حسنة ، مستقبلاً القبلة.</a:t>
            </a: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4975" algn="ctr"/>
                <a:tab pos="6013450" algn="ctr"/>
              </a:tabLst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4975" algn="ctr"/>
                <a:tab pos="6013450" algn="ctr"/>
              </a:tabLst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4975" algn="ctr"/>
                <a:tab pos="6013450" algn="ctr"/>
              </a:tabLst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عدم الأكل أو الشرب أثناء التلاوة. </a:t>
            </a: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4975" algn="ctr"/>
                <a:tab pos="6013450" algn="ctr"/>
              </a:tabLst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4975" algn="ctr"/>
                <a:tab pos="6013450" algn="ctr"/>
              </a:tabLst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704975" algn="ctr"/>
                <a:tab pos="6013450" algn="ctr"/>
              </a:tabLst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عدم الكلام والضحك أثناء التلاوة </a:t>
            </a:r>
            <a:r>
              <a:rPr kumimoji="0" lang="ar-SA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7B3918F-6DE6-3A51-E0CB-81AEFCAB7F0A}"/>
              </a:ext>
            </a:extLst>
          </p:cNvPr>
          <p:cNvSpPr txBox="1"/>
          <p:nvPr/>
        </p:nvSpPr>
        <p:spPr>
          <a:xfrm>
            <a:off x="8826583" y="100007"/>
            <a:ext cx="3074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ar-SA" altLang="en-US" sz="28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آداب تلاوة القران الكريم </a:t>
            </a:r>
            <a:endParaRPr kumimoji="0" lang="en-US" altLang="en-US" sz="28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990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053482CA-52C5-5539-FCBA-AA6BB58E36F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563" t="17681" r="5481" b="17212"/>
          <a:stretch/>
        </p:blipFill>
        <p:spPr bwMode="auto">
          <a:xfrm>
            <a:off x="1687182" y="549758"/>
            <a:ext cx="9139845" cy="5758484"/>
          </a:xfrm>
          <a:prstGeom prst="rect">
            <a:avLst/>
          </a:prstGeom>
          <a:ln w="38100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22E5D28-9F37-3A51-E67F-B0288A94A9B4}"/>
              </a:ext>
            </a:extLst>
          </p:cNvPr>
          <p:cNvSpPr txBox="1"/>
          <p:nvPr/>
        </p:nvSpPr>
        <p:spPr>
          <a:xfrm>
            <a:off x="6096000" y="3485631"/>
            <a:ext cx="4731027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ar-AE" sz="2800" b="1" dirty="0"/>
              <a:t>ابحث من خلال الشكل على آداب التلاوة </a:t>
            </a:r>
            <a:endParaRPr lang="en-US" sz="28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2A5BC0-4B1C-FE0B-955B-A6DBF7ABF7A5}"/>
              </a:ext>
            </a:extLst>
          </p:cNvPr>
          <p:cNvSpPr txBox="1"/>
          <p:nvPr/>
        </p:nvSpPr>
        <p:spPr>
          <a:xfrm>
            <a:off x="8967566" y="26538"/>
            <a:ext cx="3074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ar-SA" altLang="en-US" sz="28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آداب تلاوة القران الكريم </a:t>
            </a:r>
            <a:endParaRPr kumimoji="0" lang="en-US" altLang="en-US" sz="28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2EB314-7227-BB5C-3476-FC5C43D4DC32}"/>
              </a:ext>
            </a:extLst>
          </p:cNvPr>
          <p:cNvSpPr txBox="1"/>
          <p:nvPr/>
        </p:nvSpPr>
        <p:spPr>
          <a:xfrm>
            <a:off x="5804453" y="4035162"/>
            <a:ext cx="5022574" cy="2246769"/>
          </a:xfrm>
          <a:prstGeom prst="rect">
            <a:avLst/>
          </a:prstGeom>
          <a:solidFill>
            <a:srgbClr val="FFD966"/>
          </a:solidFill>
        </p:spPr>
        <p:txBody>
          <a:bodyPr wrap="square" rtlCol="0">
            <a:spAutoFit/>
          </a:bodyPr>
          <a:lstStyle/>
          <a:p>
            <a:r>
              <a:rPr lang="ar-AE" sz="2000" dirty="0"/>
              <a:t>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498579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colorful ovals with text&#10;&#10;Description automatically generated">
            <a:extLst>
              <a:ext uri="{FF2B5EF4-FFF2-40B4-BE49-F238E27FC236}">
                <a16:creationId xmlns:a16="http://schemas.microsoft.com/office/drawing/2014/main" id="{48B3DC01-67D0-C593-C4E4-23C7419098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266" y="1308295"/>
            <a:ext cx="8750925" cy="55497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4A0D5C2-C358-EC36-AD2E-FC443658366F}"/>
              </a:ext>
            </a:extLst>
          </p:cNvPr>
          <p:cNvSpPr txBox="1"/>
          <p:nvPr/>
        </p:nvSpPr>
        <p:spPr>
          <a:xfrm>
            <a:off x="8878330" y="126287"/>
            <a:ext cx="3074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ar-SA" altLang="en-US" sz="28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آداب تلاوة القران الكريم </a:t>
            </a:r>
            <a:endParaRPr kumimoji="0" lang="en-US" altLang="en-US" sz="28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3F5780-4A28-C66A-E7A6-41528B6AA859}"/>
              </a:ext>
            </a:extLst>
          </p:cNvPr>
          <p:cNvSpPr txBox="1"/>
          <p:nvPr/>
        </p:nvSpPr>
        <p:spPr>
          <a:xfrm>
            <a:off x="3924886" y="649507"/>
            <a:ext cx="4076112" cy="5301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2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أكمل المخطط التالي لآداب التلاوة:</a:t>
            </a:r>
            <a:endParaRPr lang="en-US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970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392</Words>
  <Application>Microsoft Office PowerPoint</Application>
  <PresentationFormat>Widescreen</PresentationFormat>
  <Paragraphs>115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Naima Khalfan Khamis Khalfan Almeqbaali</dc:creator>
  <cp:lastModifiedBy>Naima Khalfan Khamis Khalfan Almeqbaali</cp:lastModifiedBy>
  <cp:revision>3</cp:revision>
  <dcterms:created xsi:type="dcterms:W3CDTF">2023-09-10T16:08:37Z</dcterms:created>
  <dcterms:modified xsi:type="dcterms:W3CDTF">2023-09-11T09:09:13Z</dcterms:modified>
</cp:coreProperties>
</file>