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834" r:id="rId2"/>
  </p:sldIdLst>
  <p:sldSz cx="12192000" cy="6858000"/>
  <p:notesSz cx="6858000" cy="9144000"/>
  <p:defaultTextStyle>
    <a:defPPr>
      <a:defRPr lang="ar-AE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2007E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بلا نمط، شبكة جدول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5544516-BB2B-42E8-BC8B-C52F4B9135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85D0C3E9-80F0-43FB-8BEE-9CEEB60EFC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  <a:endParaRPr lang="ar-AE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8CAD915D-2C4B-4738-A1A8-3DDC07E2E1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88E31-9B8A-4001-84E0-778AE56E9614}" type="datetimeFigureOut">
              <a:rPr lang="en-US" smtClean="0"/>
              <a:t>1/6/2023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01B75A28-85E5-4B4F-B5F4-36ADCEC2A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AC6A9413-86B1-41C4-B831-BFE352019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378E8-543A-4B37-BF35-36E8B801D2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45356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4CE1BED3-D285-4622-8CE7-05A1BA77A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A59943A2-75E9-46E7-A4F3-D15741A918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CAFE5E5E-2DE0-4356-BE42-578DA071DF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88E31-9B8A-4001-84E0-778AE56E9614}" type="datetimeFigureOut">
              <a:rPr lang="en-US" smtClean="0"/>
              <a:t>1/6/2023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571899E3-9FDA-4481-8794-1056EA48CF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238DD7EA-A8BC-4F28-877D-4BACC9F10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378E8-543A-4B37-BF35-36E8B801D2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1160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A424A09-CD0B-4AC7-82A2-CB35C917FB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2BFF1EA4-CE12-4652-BC6A-84168A19A2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1F90BE17-3294-44DC-9AF5-9B4AB70DF2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88E31-9B8A-4001-84E0-778AE56E9614}" type="datetimeFigureOut">
              <a:rPr lang="en-US" smtClean="0"/>
              <a:t>1/6/2023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11FFCAA2-D9BF-432A-9DC4-FFFA1553AE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2E329A3C-1C0B-4988-9605-C8B0FE1E19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378E8-543A-4B37-BF35-36E8B801D2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5617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FED177AF-73F6-4283-AF00-D47F7C6443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C34010B0-5CEE-44E2-8195-B1751F5F4D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DAE0FA29-7E51-4AAC-BC50-81DCF63F4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D03818E4-6699-42C1-8738-7230B19D6C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88E31-9B8A-4001-84E0-778AE56E9614}" type="datetimeFigureOut">
              <a:rPr lang="en-US" smtClean="0"/>
              <a:t>1/6/2023</a:t>
            </a:fld>
            <a:endParaRPr lang="en-US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C2BC8DE6-DC7B-4570-A668-D5B8725053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025B2E04-12DD-418D-B8B3-4C8B71AA07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378E8-543A-4B37-BF35-36E8B801D2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62266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CE615A23-1C34-46CA-98D1-C4C05807E7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365127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A9D921BF-2A8C-46D4-BF97-432944946D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BB3D131D-A612-4D8F-990D-6FFF2B6991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id="{DBB2C64F-EC99-4BBA-A615-3B36A56677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id="{2B91C9A1-61A9-4521-84A1-8DAB95C59D5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id="{46540786-819E-46B6-9B6F-728EA944F5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88E31-9B8A-4001-84E0-778AE56E9614}" type="datetimeFigureOut">
              <a:rPr lang="en-US" smtClean="0"/>
              <a:t>1/6/2023</a:t>
            </a:fld>
            <a:endParaRPr lang="en-US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id="{63DDD272-62D3-466E-89EC-44222976E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id="{12799B2D-B6BF-40C7-A3FD-5D1E1E5314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378E8-543A-4B37-BF35-36E8B801D2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4641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4BA53EB-8109-4935-BD92-6535DA3936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D98C6C5B-4BBB-4BA5-B0BE-551D480E95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88E31-9B8A-4001-84E0-778AE56E9614}" type="datetimeFigureOut">
              <a:rPr lang="en-US" smtClean="0"/>
              <a:t>1/6/2023</a:t>
            </a:fld>
            <a:endParaRPr lang="en-US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38DBAC26-5D50-436A-9BAE-34E491548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2E619C4E-A194-431B-A902-F702FECC1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378E8-543A-4B37-BF35-36E8B801D2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18307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3DE73569-D22F-4E0F-B555-CBEB12130B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88E31-9B8A-4001-84E0-778AE56E9614}" type="datetimeFigureOut">
              <a:rPr lang="en-US" smtClean="0"/>
              <a:t>1/6/2023</a:t>
            </a:fld>
            <a:endParaRPr lang="en-US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413A9FF0-4600-443B-839B-878E1FF860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468862E9-5F5B-4CCC-8FFB-AE2B9B7C7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378E8-543A-4B37-BF35-36E8B801D2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7759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06C59F21-55A8-459D-A0B5-AB6B33A33F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5A546FE3-BBDE-42BA-AAA5-82DB6AA10B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D1908AB6-47F8-4D30-BB43-CF1269744F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29926FEB-86E7-4541-8319-0B2C1685C8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88E31-9B8A-4001-84E0-778AE56E9614}" type="datetimeFigureOut">
              <a:rPr lang="en-US" smtClean="0"/>
              <a:t>1/6/2023</a:t>
            </a:fld>
            <a:endParaRPr lang="en-US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4C6F522F-73B0-4ED6-9E5E-7303754EB5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D4F3BEA0-B188-4CAF-8FF8-6F12E53CB5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378E8-543A-4B37-BF35-36E8B801D2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2170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86E843AE-BC41-4D20-B66C-27EA96800B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id="{AA5131F7-276F-4899-AE07-FF13BEFCBB5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1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AE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83052005-2BCA-46FA-8EAF-AA6FB04474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2B4FFDBA-A6BE-42EB-AD9B-E9E67F3A89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88E31-9B8A-4001-84E0-778AE56E9614}" type="datetimeFigureOut">
              <a:rPr lang="en-US" smtClean="0"/>
              <a:t>1/6/2023</a:t>
            </a:fld>
            <a:endParaRPr lang="en-US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DA913C1D-74CD-4EB6-BC7F-7F42F5CFD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53A62183-FC5B-4D9E-B4C0-455534D94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378E8-543A-4B37-BF35-36E8B801D2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594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F005C93-DDF6-4E00-B3A0-1CEF6AA3C5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86BCC831-038B-457C-BD68-06404AAFD4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B7C0039C-0F40-4889-8326-E67ECE5BAB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88E31-9B8A-4001-84E0-778AE56E9614}" type="datetimeFigureOut">
              <a:rPr lang="en-US" smtClean="0"/>
              <a:t>1/6/2023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268CA024-EAD3-43A5-BCD1-AE43578645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ED6AA7B9-EC99-4473-BB88-1E2BDA9B1C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378E8-543A-4B37-BF35-36E8B801D2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63762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id="{6C26C56D-AFDB-49D8-866C-0D53A577D4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9C2C6819-6A57-432C-A1CD-E775918D64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3EB558AF-9A66-4D9D-B42F-E190AE3FFA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88E31-9B8A-4001-84E0-778AE56E9614}" type="datetimeFigureOut">
              <a:rPr lang="en-US" smtClean="0"/>
              <a:t>1/6/2023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29D2CCEB-5953-41B0-B36B-A03A18FE1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80D1DC79-A836-4E50-9E19-01C12D41F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378E8-543A-4B37-BF35-36E8B801D2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0287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69D7AACC-CBF3-48B5-A405-A3CB9DD771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56F988CA-F0A0-4D93-9579-994CAA6337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D3E82A7D-54FD-4A0B-936D-F4CDDE2B1A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1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C88E31-9B8A-4001-84E0-778AE56E9614}" type="datetimeFigureOut">
              <a:rPr lang="en-US" smtClean="0"/>
              <a:t>1/6/2023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91D30A3A-A6B5-4B1D-86B9-EC6463BA430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1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C2217C0F-6CE9-43EB-A7F8-E2D855DB54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1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378E8-543A-4B37-BF35-36E8B801D2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242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AE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مجموعة 1">
            <a:extLst>
              <a:ext uri="{FF2B5EF4-FFF2-40B4-BE49-F238E27FC236}">
                <a16:creationId xmlns:a16="http://schemas.microsoft.com/office/drawing/2014/main" id="{7213574A-B4D0-4288-BBC9-CE462BD04B28}"/>
              </a:ext>
            </a:extLst>
          </p:cNvPr>
          <p:cNvGrpSpPr/>
          <p:nvPr/>
        </p:nvGrpSpPr>
        <p:grpSpPr>
          <a:xfrm>
            <a:off x="6343358" y="418689"/>
            <a:ext cx="2799666" cy="1050860"/>
            <a:chOff x="9993401" y="230962"/>
            <a:chExt cx="3973263" cy="1442291"/>
          </a:xfrm>
        </p:grpSpPr>
        <p:pic>
          <p:nvPicPr>
            <p:cNvPr id="3" name="صورة 2">
              <a:extLst>
                <a:ext uri="{FF2B5EF4-FFF2-40B4-BE49-F238E27FC236}">
                  <a16:creationId xmlns:a16="http://schemas.microsoft.com/office/drawing/2014/main" id="{41DD78D3-83AC-4CAB-B465-44B72D46CD9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t="5710" b="15312"/>
            <a:stretch/>
          </p:blipFill>
          <p:spPr>
            <a:xfrm>
              <a:off x="9993401" y="230962"/>
              <a:ext cx="3973263" cy="1428222"/>
            </a:xfrm>
            <a:prstGeom prst="rect">
              <a:avLst/>
            </a:prstGeom>
          </p:spPr>
        </p:pic>
        <p:sp>
          <p:nvSpPr>
            <p:cNvPr id="4" name="TextBox 7">
              <a:extLst>
                <a:ext uri="{FF2B5EF4-FFF2-40B4-BE49-F238E27FC236}">
                  <a16:creationId xmlns:a16="http://schemas.microsoft.com/office/drawing/2014/main" id="{5668D5F7-632E-407D-A08A-DC1B45D2BDD8}"/>
                </a:ext>
              </a:extLst>
            </p:cNvPr>
            <p:cNvSpPr txBox="1"/>
            <p:nvPr/>
          </p:nvSpPr>
          <p:spPr>
            <a:xfrm>
              <a:off x="10762216" y="532721"/>
              <a:ext cx="2302930" cy="11405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380969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صناعة السفن الخشبية في دولة الإمارات </a:t>
              </a:r>
              <a:endPara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5" name="مربع نص 4">
            <a:extLst>
              <a:ext uri="{FF2B5EF4-FFF2-40B4-BE49-F238E27FC236}">
                <a16:creationId xmlns:a16="http://schemas.microsoft.com/office/drawing/2014/main" id="{1DAF8C0E-5413-4E3A-AEFD-FA98F11C02A1}"/>
              </a:ext>
            </a:extLst>
          </p:cNvPr>
          <p:cNvSpPr txBox="1"/>
          <p:nvPr/>
        </p:nvSpPr>
        <p:spPr>
          <a:xfrm>
            <a:off x="382704" y="317488"/>
            <a:ext cx="4570145" cy="1384995"/>
          </a:xfrm>
          <a:prstGeom prst="rect">
            <a:avLst/>
          </a:prstGeom>
          <a:noFill/>
          <a:ln w="76200">
            <a:solidFill>
              <a:srgbClr val="0630E5"/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ar-AE" b="1" i="0" dirty="0">
                <a:solidFill>
                  <a:srgbClr val="444444"/>
                </a:solidFill>
                <a:effectLst/>
                <a:latin typeface="abdo"/>
              </a:rPr>
              <a:t>اسْتَخْدِمْ كَلِمَةَ (</a:t>
            </a:r>
            <a:r>
              <a:rPr lang="ar-AE" b="1" i="0" dirty="0">
                <a:solidFill>
                  <a:srgbClr val="16A085"/>
                </a:solidFill>
                <a:effectLst/>
                <a:latin typeface="abdo"/>
              </a:rPr>
              <a:t>الفزعة</a:t>
            </a:r>
            <a:r>
              <a:rPr lang="ar-AE" b="1" i="0" dirty="0">
                <a:solidFill>
                  <a:srgbClr val="444444"/>
                </a:solidFill>
                <a:effectLst/>
                <a:latin typeface="abdo"/>
              </a:rPr>
              <a:t>) في جُمْلَةٍ منْ إِنْشائِكَ.</a:t>
            </a:r>
            <a:endParaRPr lang="ar-AE" b="0" i="0" dirty="0">
              <a:solidFill>
                <a:srgbClr val="444444"/>
              </a:solidFill>
              <a:effectLst/>
              <a:latin typeface="abdo"/>
            </a:endParaRPr>
          </a:p>
          <a:p>
            <a:endParaRPr lang="ar-AE" b="0" i="0" dirty="0">
              <a:solidFill>
                <a:srgbClr val="212529"/>
              </a:solidFill>
              <a:effectLst/>
              <a:latin typeface="-apple-system"/>
            </a:endParaRPr>
          </a:p>
          <a:p>
            <a:r>
              <a:rPr lang="ar-AE" dirty="0">
                <a:solidFill>
                  <a:srgbClr val="212529"/>
                </a:solidFill>
                <a:latin typeface="-apple-system"/>
              </a:rPr>
              <a:t>------------------------------------------------------------------------------------------------------------------</a:t>
            </a:r>
            <a:br>
              <a:rPr lang="ar-AE" b="0" i="0" dirty="0">
                <a:solidFill>
                  <a:srgbClr val="212529"/>
                </a:solidFill>
                <a:effectLst/>
                <a:latin typeface="-apple-system"/>
              </a:rPr>
            </a:br>
            <a:endParaRPr lang="ar-AE" sz="1200" b="1" dirty="0">
              <a:solidFill>
                <a:srgbClr val="8E44AD"/>
              </a:solidFill>
              <a:latin typeface="abdo"/>
            </a:endParaRPr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id="{B21C087F-D739-4ED2-A2FD-189365517886}"/>
              </a:ext>
            </a:extLst>
          </p:cNvPr>
          <p:cNvSpPr txBox="1"/>
          <p:nvPr/>
        </p:nvSpPr>
        <p:spPr>
          <a:xfrm>
            <a:off x="5000045" y="599616"/>
            <a:ext cx="1136417" cy="908864"/>
          </a:xfrm>
          <a:prstGeom prst="ellipse">
            <a:avLst/>
          </a:prstGeom>
          <a:noFill/>
          <a:ln w="57150">
            <a:solidFill>
              <a:srgbClr val="0630E5"/>
            </a:solidFill>
          </a:ln>
        </p:spPr>
        <p:txBody>
          <a:bodyPr wrap="square" rtlCol="1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srgbClr val="0630E5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اللون الأزرق 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id="{B9BB77FB-41F8-4FAF-9AD2-B2CD1D941C8D}"/>
              </a:ext>
            </a:extLst>
          </p:cNvPr>
          <p:cNvSpPr txBox="1"/>
          <p:nvPr/>
        </p:nvSpPr>
        <p:spPr>
          <a:xfrm>
            <a:off x="321298" y="2082902"/>
            <a:ext cx="4722052" cy="3970318"/>
          </a:xfrm>
          <a:prstGeom prst="rect">
            <a:avLst/>
          </a:prstGeom>
          <a:noFill/>
          <a:ln w="76200"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AE" sz="1200" b="1" i="0" dirty="0">
                <a:solidFill>
                  <a:srgbClr val="2980B9"/>
                </a:solidFill>
                <a:effectLst/>
                <a:latin typeface="abdo"/>
              </a:rPr>
              <a:t>تَراجَعَت صناعَةُ السُّفُنِ الخشبيَّـةِ محَلّيًّا وَخَليجيًّا، لَكِنَّ ذكْراها لَمْ تَغِبْ عَنْ ذاكِرَةِ (</a:t>
            </a:r>
            <a:r>
              <a:rPr lang="ar-AE" sz="1200" b="1" i="0" dirty="0" err="1">
                <a:solidFill>
                  <a:srgbClr val="2980B9"/>
                </a:solidFill>
                <a:effectLst/>
                <a:latin typeface="abdo"/>
              </a:rPr>
              <a:t>القَلاليفِ</a:t>
            </a:r>
            <a:r>
              <a:rPr lang="ar-AE" sz="1200" b="1" i="0" dirty="0">
                <a:solidFill>
                  <a:srgbClr val="2980B9"/>
                </a:solidFill>
                <a:effectLst/>
                <a:latin typeface="abdo"/>
              </a:rPr>
              <a:t>).</a:t>
            </a:r>
            <a:br>
              <a:rPr lang="ar-AE" sz="1200" b="1" i="0" dirty="0">
                <a:solidFill>
                  <a:srgbClr val="444444"/>
                </a:solidFill>
                <a:effectLst/>
                <a:latin typeface="abdo"/>
              </a:rPr>
            </a:br>
            <a:r>
              <a:rPr lang="ar-AE" sz="1200" b="1" i="0" dirty="0">
                <a:solidFill>
                  <a:srgbClr val="16A085"/>
                </a:solidFill>
                <a:effectLst/>
                <a:latin typeface="abdo"/>
              </a:rPr>
              <a:t>اكتُب فِقرَةً تُعَلّلُ فيها </a:t>
            </a:r>
            <a:r>
              <a:rPr lang="ar-AE" sz="1200" b="1" i="0" dirty="0">
                <a:solidFill>
                  <a:srgbClr val="C0392B"/>
                </a:solidFill>
                <a:effectLst/>
                <a:latin typeface="abdo"/>
              </a:rPr>
              <a:t>تَراجُعَ صِناعَةِ السُّفُنِ الخَشبيّةِ في الخَليجِ العَربيِّ</a:t>
            </a:r>
            <a:r>
              <a:rPr lang="ar-AE" sz="1200" b="1" i="0" dirty="0">
                <a:solidFill>
                  <a:srgbClr val="16A085"/>
                </a:solidFill>
                <a:effectLst/>
                <a:latin typeface="abdo"/>
              </a:rPr>
              <a:t> مُستشهِدًا ببعضِ الأدلَّـةِ الَّتي تدعَمُ فِكرَتَكَ.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AE" sz="1200" b="1" dirty="0">
              <a:solidFill>
                <a:srgbClr val="2B00E0"/>
              </a:solidFill>
              <a:latin typeface="abdo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AE" sz="1200" b="1" dirty="0">
                <a:latin typeface="abdo"/>
                <a:cs typeface="Arial" panose="020B0604020202020204" pitchFamily="34" charset="0"/>
              </a:rPr>
              <a:t>-----------------------------------------------------------------------------------------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AE" sz="1200" b="1" dirty="0">
              <a:latin typeface="abdo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AE" sz="1200" b="1" dirty="0">
                <a:latin typeface="abdo"/>
                <a:cs typeface="Arial" panose="020B0604020202020204" pitchFamily="34" charset="0"/>
              </a:rPr>
              <a:t>-----------------------------------------------------------------------------------------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AE" sz="1200" b="1" dirty="0">
              <a:latin typeface="abdo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AE" sz="1200" b="1" dirty="0">
                <a:latin typeface="abdo"/>
                <a:cs typeface="Arial" panose="020B0604020202020204" pitchFamily="34" charset="0"/>
              </a:rPr>
              <a:t>-----------------------------------------------------------------------------------------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AE" sz="1200" b="1" dirty="0">
              <a:latin typeface="abdo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AE" sz="1200" b="1" dirty="0">
                <a:latin typeface="abdo"/>
                <a:cs typeface="Arial" panose="020B0604020202020204" pitchFamily="34" charset="0"/>
              </a:rPr>
              <a:t>-----------------------------------------------------------------------------------------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AE" sz="1200" b="1" dirty="0">
              <a:latin typeface="abdo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AE" sz="1200" b="1" dirty="0">
                <a:latin typeface="abdo"/>
                <a:cs typeface="Arial" panose="020B0604020202020204" pitchFamily="34" charset="0"/>
              </a:rPr>
              <a:t>-----------------------------------------------------------------------------------------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AE" sz="1200" b="1" dirty="0">
              <a:latin typeface="abdo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AE" sz="1200" b="1" dirty="0">
                <a:latin typeface="abdo"/>
                <a:cs typeface="Arial" panose="020B0604020202020204" pitchFamily="34" charset="0"/>
              </a:rPr>
              <a:t>-----------------------------------------------------------------------------------------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AE" sz="1200" b="1" dirty="0">
              <a:latin typeface="abdo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AE" sz="1200" b="1" dirty="0">
                <a:latin typeface="abdo"/>
                <a:cs typeface="Arial" panose="020B0604020202020204" pitchFamily="34" charset="0"/>
              </a:rPr>
              <a:t>-----------------------------------------------------------------------------------------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AE" sz="1200" b="1" dirty="0">
              <a:latin typeface="abdo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AE" sz="1200" b="1" dirty="0">
                <a:latin typeface="abdo"/>
                <a:cs typeface="Arial" panose="020B0604020202020204" pitchFamily="34" charset="0"/>
              </a:rPr>
              <a:t>-----------------------------------------------------------------------------------------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AE" sz="1200" b="1" dirty="0">
              <a:latin typeface="abdo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AE" sz="1200" b="1" dirty="0">
              <a:latin typeface="abdo"/>
              <a:cs typeface="Arial" panose="020B0604020202020204" pitchFamily="34" charset="0"/>
            </a:endParaRPr>
          </a:p>
        </p:txBody>
      </p:sp>
      <p:sp>
        <p:nvSpPr>
          <p:cNvPr id="19" name="مربع نص 18">
            <a:extLst>
              <a:ext uri="{FF2B5EF4-FFF2-40B4-BE49-F238E27FC236}">
                <a16:creationId xmlns:a16="http://schemas.microsoft.com/office/drawing/2014/main" id="{EF4E3244-C0A4-4EA7-AE3F-BD1D086FD3FC}"/>
              </a:ext>
            </a:extLst>
          </p:cNvPr>
          <p:cNvSpPr txBox="1"/>
          <p:nvPr/>
        </p:nvSpPr>
        <p:spPr>
          <a:xfrm>
            <a:off x="5068318" y="4275479"/>
            <a:ext cx="1170559" cy="908864"/>
          </a:xfrm>
          <a:prstGeom prst="ellipse">
            <a:avLst/>
          </a:prstGeom>
          <a:noFill/>
          <a:ln w="57150">
            <a:solidFill>
              <a:srgbClr val="92D050"/>
            </a:solidFill>
          </a:ln>
        </p:spPr>
        <p:txBody>
          <a:bodyPr wrap="square" rtlCol="1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اللون الأخضر</a:t>
            </a:r>
          </a:p>
        </p:txBody>
      </p:sp>
      <p:sp>
        <p:nvSpPr>
          <p:cNvPr id="9" name="مربع نص 8">
            <a:extLst>
              <a:ext uri="{FF2B5EF4-FFF2-40B4-BE49-F238E27FC236}">
                <a16:creationId xmlns:a16="http://schemas.microsoft.com/office/drawing/2014/main" id="{98065C91-FB6D-457E-BA8C-A1B793717C3C}"/>
              </a:ext>
            </a:extLst>
          </p:cNvPr>
          <p:cNvSpPr txBox="1"/>
          <p:nvPr/>
        </p:nvSpPr>
        <p:spPr>
          <a:xfrm>
            <a:off x="5393635" y="1776080"/>
            <a:ext cx="4946070" cy="1600438"/>
          </a:xfrm>
          <a:prstGeom prst="rect">
            <a:avLst/>
          </a:prstGeom>
          <a:noFill/>
          <a:ln w="76200">
            <a:solidFill>
              <a:srgbClr val="E2007E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AE" sz="1400" b="1" dirty="0">
                <a:solidFill>
                  <a:srgbClr val="6666CC"/>
                </a:solidFill>
              </a:rPr>
              <a:t>-</a:t>
            </a:r>
            <a:r>
              <a:rPr lang="ar-AE" sz="1400" b="1" dirty="0">
                <a:solidFill>
                  <a:srgbClr val="6666CC"/>
                </a:solidFill>
                <a:effectLst/>
              </a:rPr>
              <a:t> سُمّيت مهنَةُ صناعَةِ السُّفُنِ با</a:t>
            </a:r>
            <a:r>
              <a:rPr lang="ar-AE" sz="1400" b="1" dirty="0">
                <a:solidFill>
                  <a:srgbClr val="C0392B"/>
                </a:solidFill>
                <a:effectLst/>
              </a:rPr>
              <a:t>لقِلافَةِ</a:t>
            </a:r>
            <a:r>
              <a:rPr lang="ar-AE" sz="1400" b="1" i="0" dirty="0">
                <a:solidFill>
                  <a:srgbClr val="6666CC"/>
                </a:solidFill>
                <a:effectLst/>
                <a:latin typeface="abdo"/>
              </a:rPr>
              <a:t>، نسبةً إلى : -------------------------------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AE" sz="1400" b="0" i="0" dirty="0">
              <a:solidFill>
                <a:srgbClr val="6666CC"/>
              </a:solidFill>
              <a:effectLst/>
              <a:latin typeface="abdo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AE" sz="1400" dirty="0">
                <a:solidFill>
                  <a:srgbClr val="6666CC"/>
                </a:solidFill>
                <a:latin typeface="abdo"/>
              </a:rPr>
              <a:t>- </a:t>
            </a:r>
            <a:r>
              <a:rPr lang="ar-AE" sz="1400" b="1" dirty="0">
                <a:solidFill>
                  <a:srgbClr val="C0392B"/>
                </a:solidFill>
                <a:effectLst/>
              </a:rPr>
              <a:t>(الوْليد)</a:t>
            </a:r>
            <a:r>
              <a:rPr lang="ar-AE" sz="1400" b="1" i="0" dirty="0">
                <a:solidFill>
                  <a:srgbClr val="6666CC"/>
                </a:solidFill>
                <a:effectLst/>
                <a:latin typeface="abdo"/>
              </a:rPr>
              <a:t> لفظةٌ تطلقُ عَلى :  ---------------------------------------------------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AE" sz="1400" b="1" dirty="0">
              <a:solidFill>
                <a:srgbClr val="6666CC"/>
              </a:solidFill>
              <a:latin typeface="abdo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AE" sz="1400" b="1" i="0" dirty="0">
                <a:solidFill>
                  <a:srgbClr val="6666CC"/>
                </a:solidFill>
                <a:effectLst/>
                <a:latin typeface="abdo"/>
              </a:rPr>
              <a:t>- تَعتَمِدُ صِناعَـةُ السُّفُنِ إلى جانِبِ العاملينَ فيها على : ----------------------------</a:t>
            </a:r>
            <a:br>
              <a:rPr lang="ar-AE" sz="1400" b="0" i="0" dirty="0">
                <a:solidFill>
                  <a:srgbClr val="6666CC"/>
                </a:solidFill>
                <a:effectLst/>
                <a:latin typeface="abdo"/>
              </a:rPr>
            </a:br>
            <a:br>
              <a:rPr lang="ar-AE" sz="1400" b="0" i="0" dirty="0">
                <a:solidFill>
                  <a:srgbClr val="6666CC"/>
                </a:solidFill>
                <a:effectLst/>
                <a:latin typeface="abdo"/>
              </a:rPr>
            </a:br>
            <a:endParaRPr lang="ar-AE" sz="1400" dirty="0">
              <a:solidFill>
                <a:srgbClr val="6666CC"/>
              </a:solidFill>
              <a:latin typeface="abdo"/>
            </a:endParaRPr>
          </a:p>
        </p:txBody>
      </p:sp>
      <p:sp>
        <p:nvSpPr>
          <p:cNvPr id="21" name="مربع نص 20">
            <a:extLst>
              <a:ext uri="{FF2B5EF4-FFF2-40B4-BE49-F238E27FC236}">
                <a16:creationId xmlns:a16="http://schemas.microsoft.com/office/drawing/2014/main" id="{0D8F1461-6AD6-4759-9FC3-9908714E52F1}"/>
              </a:ext>
            </a:extLst>
          </p:cNvPr>
          <p:cNvSpPr txBox="1"/>
          <p:nvPr/>
        </p:nvSpPr>
        <p:spPr>
          <a:xfrm>
            <a:off x="10366209" y="2077415"/>
            <a:ext cx="1304301" cy="908864"/>
          </a:xfrm>
          <a:prstGeom prst="ellipse">
            <a:avLst/>
          </a:prstGeom>
          <a:noFill/>
          <a:ln w="57150">
            <a:solidFill>
              <a:srgbClr val="E2007E"/>
            </a:solidFill>
          </a:ln>
        </p:spPr>
        <p:txBody>
          <a:bodyPr wrap="square" rtlCol="1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srgbClr val="E2007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اللون الوردي </a:t>
            </a:r>
          </a:p>
        </p:txBody>
      </p:sp>
      <p:sp>
        <p:nvSpPr>
          <p:cNvPr id="11" name="مربع نص 10">
            <a:extLst>
              <a:ext uri="{FF2B5EF4-FFF2-40B4-BE49-F238E27FC236}">
                <a16:creationId xmlns:a16="http://schemas.microsoft.com/office/drawing/2014/main" id="{B1034F00-9234-4CD6-974D-CAC95F4A8C84}"/>
              </a:ext>
            </a:extLst>
          </p:cNvPr>
          <p:cNvSpPr txBox="1"/>
          <p:nvPr/>
        </p:nvSpPr>
        <p:spPr>
          <a:xfrm>
            <a:off x="6543550" y="4068061"/>
            <a:ext cx="5327152" cy="1815882"/>
          </a:xfrm>
          <a:prstGeom prst="rect">
            <a:avLst/>
          </a:prstGeom>
          <a:noFill/>
          <a:ln w="76200">
            <a:solidFill>
              <a:srgbClr val="FF6600"/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ar-AE" sz="1400" b="1" i="0" dirty="0">
                <a:solidFill>
                  <a:srgbClr val="444444"/>
                </a:solidFill>
                <a:effectLst/>
                <a:latin typeface="abdo"/>
              </a:rPr>
              <a:t>عُد إلى النَّصِّ واستَخرجِ </a:t>
            </a:r>
            <a:r>
              <a:rPr lang="ar-AE" sz="1400" b="1" i="0" dirty="0">
                <a:solidFill>
                  <a:srgbClr val="6E339D"/>
                </a:solidFill>
                <a:effectLst/>
                <a:latin typeface="abdo"/>
              </a:rPr>
              <a:t>المُصطلَحاتِ المُتعلَّقَـةَ بأجزاءِ السَّفينَــةِ الخَشبيَّــةِ في دولَـةِ الإماراتِ العربيَّــةِ المُتَّحِدَةِ</a:t>
            </a:r>
            <a:r>
              <a:rPr lang="ar-AE" sz="1400" b="1" i="0" dirty="0">
                <a:solidFill>
                  <a:srgbClr val="444444"/>
                </a:solidFill>
                <a:effectLst/>
                <a:latin typeface="abdo"/>
              </a:rPr>
              <a:t>، ثُمَّ حدّدْ موقِعَ كُلٍّ منها في السّفينـةِ.</a:t>
            </a:r>
          </a:p>
          <a:p>
            <a:pPr algn="r" rtl="1"/>
            <a:r>
              <a:rPr kumimoji="0" lang="ar-AE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3" name="مربع نص 22">
            <a:extLst>
              <a:ext uri="{FF2B5EF4-FFF2-40B4-BE49-F238E27FC236}">
                <a16:creationId xmlns:a16="http://schemas.microsoft.com/office/drawing/2014/main" id="{2E3DC129-AB21-4938-BE53-582E482A94C6}"/>
              </a:ext>
            </a:extLst>
          </p:cNvPr>
          <p:cNvSpPr txBox="1"/>
          <p:nvPr/>
        </p:nvSpPr>
        <p:spPr>
          <a:xfrm>
            <a:off x="10536076" y="3214166"/>
            <a:ext cx="1145962" cy="822305"/>
          </a:xfrm>
          <a:prstGeom prst="ellipse">
            <a:avLst/>
          </a:prstGeom>
          <a:noFill/>
          <a:ln w="57150">
            <a:solidFill>
              <a:srgbClr val="FF6600"/>
            </a:solidFill>
          </a:ln>
        </p:spPr>
        <p:txBody>
          <a:bodyPr wrap="square" rtlCol="1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600" b="1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اللون البرتقالي </a:t>
            </a:r>
          </a:p>
        </p:txBody>
      </p:sp>
      <p:sp>
        <p:nvSpPr>
          <p:cNvPr id="28" name="مربع نص 27">
            <a:extLst>
              <a:ext uri="{FF2B5EF4-FFF2-40B4-BE49-F238E27FC236}">
                <a16:creationId xmlns:a16="http://schemas.microsoft.com/office/drawing/2014/main" id="{D1EF3659-4F23-4810-93DF-5B8FD3680D4C}"/>
              </a:ext>
            </a:extLst>
          </p:cNvPr>
          <p:cNvSpPr txBox="1"/>
          <p:nvPr/>
        </p:nvSpPr>
        <p:spPr>
          <a:xfrm>
            <a:off x="9263736" y="203246"/>
            <a:ext cx="2544681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1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100" b="1" i="0" u="none" strike="noStrike" kern="1200" cap="none" spc="0" normalizeH="0" baseline="0" noProof="0" dirty="0">
                <a:ln>
                  <a:noFill/>
                </a:ln>
                <a:solidFill>
                  <a:srgbClr val="222A35"/>
                </a:solidFill>
                <a:effectLst/>
                <a:uLnTx/>
                <a:uFillTx/>
                <a:latin typeface="Helvetica Neue"/>
                <a:ea typeface="Calibri" panose="020F0502020204030204" pitchFamily="34" charset="0"/>
                <a:cs typeface="Arial" panose="020B0604020202020204" pitchFamily="34" charset="0"/>
              </a:rPr>
              <a:t>مدرسة الزوراء 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srgbClr val="222A35"/>
                </a:solidFill>
                <a:effectLst/>
                <a:uLnTx/>
                <a:uFillTx/>
                <a:latin typeface="Helvetica Neue"/>
                <a:ea typeface="Calibri" panose="020F0502020204030204" pitchFamily="34" charset="0"/>
                <a:cs typeface="Arial" panose="020B0604020202020204" pitchFamily="34" charset="0"/>
              </a:rPr>
              <a:t>1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srgbClr val="222A35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ar-AE" sz="1100" b="1" i="0" u="none" strike="noStrike" kern="1200" cap="none" spc="0" normalizeH="0" baseline="0" noProof="0" dirty="0">
                <a:ln>
                  <a:noFill/>
                </a:ln>
                <a:solidFill>
                  <a:srgbClr val="222A35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للتعليم الأساسي حلقة 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srgbClr val="222A35"/>
                </a:solidFill>
                <a:effectLst/>
                <a:uLnTx/>
                <a:uFillTx/>
                <a:latin typeface="Helvetica Neue"/>
                <a:ea typeface="Calibri" panose="020F0502020204030204" pitchFamily="34" charset="0"/>
                <a:cs typeface="Arial" panose="020B0604020202020204" pitchFamily="34" charset="0"/>
              </a:rPr>
              <a:t>2</a:t>
            </a: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1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100" b="1" i="0" u="none" strike="noStrike" kern="1200" cap="none" spc="0" normalizeH="0" baseline="0" noProof="0" dirty="0">
                <a:ln>
                  <a:noFill/>
                </a:ln>
                <a:solidFill>
                  <a:srgbClr val="222A35"/>
                </a:solidFill>
                <a:effectLst/>
                <a:uLnTx/>
                <a:uFillTx/>
                <a:latin typeface="Helvetica Neue"/>
                <a:ea typeface="Calibri" panose="020F0502020204030204" pitchFamily="34" charset="0"/>
                <a:cs typeface="Arial" panose="020B0604020202020204" pitchFamily="34" charset="0"/>
              </a:rPr>
              <a:t>الفرع المدرسي الثاني</a:t>
            </a: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صورة 13">
            <a:extLst>
              <a:ext uri="{FF2B5EF4-FFF2-40B4-BE49-F238E27FC236}">
                <a16:creationId xmlns:a16="http://schemas.microsoft.com/office/drawing/2014/main" id="{9F67274E-2CF5-42BA-8D68-B4915E5F8D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5035" y="684131"/>
            <a:ext cx="1252781" cy="1086753"/>
          </a:xfrm>
          <a:prstGeom prst="rect">
            <a:avLst/>
          </a:prstGeom>
        </p:spPr>
      </p:pic>
      <p:sp>
        <p:nvSpPr>
          <p:cNvPr id="30" name="مربع نص 29">
            <a:extLst>
              <a:ext uri="{FF2B5EF4-FFF2-40B4-BE49-F238E27FC236}">
                <a16:creationId xmlns:a16="http://schemas.microsoft.com/office/drawing/2014/main" id="{13AA88A7-EEEF-48DC-9FFA-82643353CA98}"/>
              </a:ext>
            </a:extLst>
          </p:cNvPr>
          <p:cNvSpPr txBox="1"/>
          <p:nvPr/>
        </p:nvSpPr>
        <p:spPr>
          <a:xfrm>
            <a:off x="870859" y="6127759"/>
            <a:ext cx="3214997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معلمتك المحبة لك عائشة الظاهري</a:t>
            </a:r>
          </a:p>
        </p:txBody>
      </p:sp>
    </p:spTree>
    <p:extLst>
      <p:ext uri="{BB962C8B-B14F-4D97-AF65-F5344CB8AC3E}">
        <p14:creationId xmlns:p14="http://schemas.microsoft.com/office/powerpoint/2010/main" val="3954868783"/>
      </p:ext>
    </p:extLst>
  </p:cSld>
  <p:clrMapOvr>
    <a:masterClrMapping/>
  </p:clrMapOvr>
</p:sld>
</file>

<file path=ppt/theme/theme1.xml><?xml version="1.0" encoding="utf-8"?>
<a:theme xmlns:a="http://schemas.openxmlformats.org/drawingml/2006/main" name="1_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141</Words>
  <Application>Microsoft Office PowerPoint</Application>
  <PresentationFormat>شاشة عريضة</PresentationFormat>
  <Paragraphs>35</Paragraphs>
  <Slides>1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6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1</vt:i4>
      </vt:variant>
    </vt:vector>
  </HeadingPairs>
  <TitlesOfParts>
    <vt:vector size="8" baseType="lpstr">
      <vt:lpstr>abdo</vt:lpstr>
      <vt:lpstr>-apple-system</vt:lpstr>
      <vt:lpstr>Arial</vt:lpstr>
      <vt:lpstr>Calibri</vt:lpstr>
      <vt:lpstr>Calibri Light</vt:lpstr>
      <vt:lpstr>Helvetica Neue</vt:lpstr>
      <vt:lpstr>1_نسق Office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Aysha Ali Saeed Ibrahim Aldhaheri</dc:creator>
  <cp:lastModifiedBy>Aysha Ali Saeed Ibrahim Aldhaheri</cp:lastModifiedBy>
  <cp:revision>38</cp:revision>
  <dcterms:created xsi:type="dcterms:W3CDTF">2022-10-17T09:24:34Z</dcterms:created>
  <dcterms:modified xsi:type="dcterms:W3CDTF">2023-01-06T04:31:42Z</dcterms:modified>
</cp:coreProperties>
</file>