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t="15873" r="15666" b="10606"/>
          <a:stretch/>
        </p:blipFill>
        <p:spPr bwMode="auto">
          <a:xfrm>
            <a:off x="55415" y="27710"/>
            <a:ext cx="9052560" cy="5742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15690" y="2396835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g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905" y="2998113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f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67105" y="3295988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h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00" y="3657600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a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4800" y="4023348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c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99160" y="4371105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68090" y="4743788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d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91000" y="5334000"/>
            <a:ext cx="238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36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138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6" t="19444" r="18343" b="19444"/>
          <a:stretch/>
        </p:blipFill>
        <p:spPr bwMode="auto">
          <a:xfrm>
            <a:off x="0" y="55415"/>
            <a:ext cx="9144000" cy="4855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" y="838200"/>
            <a:ext cx="4648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On the 2</a:t>
            </a:r>
            <a:r>
              <a:rPr lang="en-US" sz="2400" b="1" baseline="30000" dirty="0" smtClean="0">
                <a:solidFill>
                  <a:srgbClr val="FF0000"/>
                </a:solidFill>
              </a:rPr>
              <a:t>nd</a:t>
            </a:r>
            <a:r>
              <a:rPr lang="en-US" sz="2400" b="1" dirty="0" smtClean="0">
                <a:solidFill>
                  <a:srgbClr val="FF0000"/>
                </a:solidFill>
              </a:rPr>
              <a:t> Dec. 1971, the seven sheikhdoms of Emirates united to form the UAE. The UAE is a land consists of desert, oases, mountains and coast. The biggest tribe is called the </a:t>
            </a:r>
            <a:r>
              <a:rPr lang="en-US" sz="2400" b="1" dirty="0" err="1" smtClean="0">
                <a:solidFill>
                  <a:srgbClr val="FF0000"/>
                </a:solidFill>
              </a:rPr>
              <a:t>Bani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Yas</a:t>
            </a:r>
            <a:r>
              <a:rPr lang="en-US" sz="2400" b="1" dirty="0" smtClean="0">
                <a:solidFill>
                  <a:srgbClr val="FF0000"/>
                </a:solidFill>
              </a:rPr>
              <a:t> tribe. They cultivated the oasis to plant exotic dates.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36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7437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7" t="24802" r="15109" b="20833"/>
          <a:stretch/>
        </p:blipFill>
        <p:spPr bwMode="auto">
          <a:xfrm>
            <a:off x="48490" y="27710"/>
            <a:ext cx="9052560" cy="4077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24000" y="1892720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a group of people live in a house together.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2540913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a traditional boat.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52600" y="3205933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a group of </a:t>
            </a:r>
            <a:r>
              <a:rPr lang="en-US" sz="2200" b="1" smtClean="0">
                <a:solidFill>
                  <a:srgbClr val="FF0000"/>
                </a:solidFill>
              </a:rPr>
              <a:t>cities with </a:t>
            </a:r>
            <a:r>
              <a:rPr lang="en-US" sz="2200" b="1" dirty="0" smtClean="0">
                <a:solidFill>
                  <a:srgbClr val="FF0000"/>
                </a:solidFill>
              </a:rPr>
              <a:t>a central government.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1736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2" t="13690" r="19905" b="8522"/>
          <a:stretch/>
        </p:blipFill>
        <p:spPr bwMode="auto">
          <a:xfrm>
            <a:off x="20780" y="20772"/>
            <a:ext cx="9052560" cy="6819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33600" y="942110"/>
            <a:ext cx="1676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O  A  S   </a:t>
            </a:r>
            <a:r>
              <a:rPr lang="en-US" sz="2200" b="1" dirty="0" smtClean="0">
                <a:solidFill>
                  <a:srgbClr val="002060"/>
                </a:solidFill>
              </a:rPr>
              <a:t>E</a:t>
            </a:r>
            <a:r>
              <a:rPr lang="en-US" sz="2200" b="1" dirty="0" smtClean="0">
                <a:solidFill>
                  <a:srgbClr val="FF0000"/>
                </a:solidFill>
              </a:rPr>
              <a:t>   S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05890" y="1404844"/>
            <a:ext cx="24411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N  O  </a:t>
            </a:r>
            <a:r>
              <a:rPr lang="en-US" sz="2200" b="1" dirty="0" smtClean="0">
                <a:solidFill>
                  <a:srgbClr val="002060"/>
                </a:solidFill>
              </a:rPr>
              <a:t>M</a:t>
            </a:r>
            <a:r>
              <a:rPr lang="en-US" sz="2200" b="1" dirty="0" smtClean="0">
                <a:solidFill>
                  <a:srgbClr val="FF0000"/>
                </a:solidFill>
              </a:rPr>
              <a:t>  A  D   I   C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5110" y="1862038"/>
            <a:ext cx="1676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O   I    L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8180" y="2353878"/>
            <a:ext cx="23414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002060"/>
                </a:solidFill>
              </a:rPr>
              <a:t>S</a:t>
            </a:r>
            <a:r>
              <a:rPr lang="en-US" sz="2200" b="1" dirty="0" smtClean="0">
                <a:solidFill>
                  <a:srgbClr val="FF0000"/>
                </a:solidFill>
              </a:rPr>
              <a:t>   H    A   R  J   A  H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05890" y="2790298"/>
            <a:ext cx="1676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D  </a:t>
            </a:r>
            <a:r>
              <a:rPr lang="en-US" sz="2200" b="1" dirty="0" smtClean="0">
                <a:solidFill>
                  <a:srgbClr val="002060"/>
                </a:solidFill>
              </a:rPr>
              <a:t>A</a:t>
            </a:r>
            <a:r>
              <a:rPr lang="en-US" sz="2200" b="1" dirty="0" smtClean="0">
                <a:solidFill>
                  <a:srgbClr val="FF0000"/>
                </a:solidFill>
              </a:rPr>
              <a:t>  T   </a:t>
            </a:r>
            <a:r>
              <a:rPr lang="en-US" sz="2200" b="1" dirty="0" smtClean="0">
                <a:solidFill>
                  <a:srgbClr val="002060"/>
                </a:solidFill>
              </a:rPr>
              <a:t>E</a:t>
            </a:r>
            <a:endParaRPr lang="en-US" sz="22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7400" y="3275203"/>
            <a:ext cx="2743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H   E   </a:t>
            </a:r>
            <a:r>
              <a:rPr lang="en-US" sz="2200" b="1" dirty="0" smtClean="0">
                <a:solidFill>
                  <a:srgbClr val="002060"/>
                </a:solidFill>
              </a:rPr>
              <a:t>R</a:t>
            </a:r>
            <a:r>
              <a:rPr lang="en-US" sz="2200" b="1" dirty="0" smtClean="0">
                <a:solidFill>
                  <a:srgbClr val="FF0000"/>
                </a:solidFill>
              </a:rPr>
              <a:t>    I   T   A  G  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05890" y="3718548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E   X   O  T   </a:t>
            </a:r>
            <a:r>
              <a:rPr lang="en-US" sz="2200" b="1" dirty="0" smtClean="0">
                <a:solidFill>
                  <a:srgbClr val="002060"/>
                </a:solidFill>
              </a:rPr>
              <a:t>I</a:t>
            </a:r>
            <a:r>
              <a:rPr lang="en-US" sz="2200" b="1" dirty="0" smtClean="0">
                <a:solidFill>
                  <a:srgbClr val="FF0000"/>
                </a:solidFill>
              </a:rPr>
              <a:t>    C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57400" y="4189603"/>
            <a:ext cx="335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C    O  A   S  </a:t>
            </a:r>
            <a:r>
              <a:rPr lang="en-US" sz="2200" b="1" dirty="0" smtClean="0">
                <a:solidFill>
                  <a:srgbClr val="002060"/>
                </a:solidFill>
              </a:rPr>
              <a:t>T</a:t>
            </a:r>
            <a:r>
              <a:rPr lang="en-US" sz="2200" b="1" dirty="0" smtClean="0">
                <a:solidFill>
                  <a:srgbClr val="FF0000"/>
                </a:solidFill>
              </a:rPr>
              <a:t>   L    I    N   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6670" y="4813058"/>
            <a:ext cx="26739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002060"/>
                </a:solidFill>
              </a:rPr>
              <a:t>E   M  I   R  A   T   E   S</a:t>
            </a:r>
            <a:endParaRPr lang="en-US" sz="22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5741313"/>
            <a:ext cx="8229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Oases have a lot of exotic date gardens.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800" y="6046113"/>
            <a:ext cx="8229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We have a very rich cultural heritage.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800" y="6343988"/>
            <a:ext cx="8229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Oil is one of the main sources of the national income in the UAE.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324600" y="60198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2853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9" t="15815" r="17310" b="17330"/>
          <a:stretch/>
        </p:blipFill>
        <p:spPr bwMode="auto">
          <a:xfrm>
            <a:off x="34635" y="20777"/>
            <a:ext cx="9052560" cy="5112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84620" y="1524000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h   e    l   </a:t>
            </a:r>
            <a:r>
              <a:rPr lang="en-US" sz="2200" b="1" dirty="0" err="1" smtClean="0">
                <a:solidFill>
                  <a:srgbClr val="FF0000"/>
                </a:solidFill>
              </a:rPr>
              <a:t>l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05400" y="1855113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e    a   r   l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05400" y="2173768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l     e   </a:t>
            </a:r>
            <a:r>
              <a:rPr lang="en-US" sz="2200" b="1" dirty="0" err="1" smtClean="0">
                <a:solidFill>
                  <a:srgbClr val="FF0000"/>
                </a:solidFill>
              </a:rPr>
              <a:t>e</a:t>
            </a:r>
            <a:r>
              <a:rPr lang="en-US" sz="2200" b="1" dirty="0" smtClean="0">
                <a:solidFill>
                  <a:srgbClr val="FF0000"/>
                </a:solidFill>
              </a:rPr>
              <a:t>   t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19255" y="2506278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r    e   w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05400" y="2776443"/>
            <a:ext cx="2895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h   y   t    h   m  i   c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05400" y="3150513"/>
            <a:ext cx="304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x   h   a   u   s   t    i    n   g  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26185" y="3531513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u    n   s   e  t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05400" y="3837710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h   e    l   </a:t>
            </a:r>
            <a:r>
              <a:rPr lang="en-US" sz="2200" b="1" dirty="0" err="1" smtClean="0">
                <a:solidFill>
                  <a:srgbClr val="FF0000"/>
                </a:solidFill>
              </a:rPr>
              <a:t>l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4182678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u   a   l    i     t   y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5400" y="4522113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u    r   f   a   c  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8227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2" t="12699" r="15443" b="8134"/>
          <a:stretch/>
        </p:blipFill>
        <p:spPr bwMode="auto">
          <a:xfrm>
            <a:off x="25400" y="34635"/>
            <a:ext cx="9052560" cy="599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38600" y="1219200"/>
            <a:ext cx="5039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Where did the  fleet of boats go to find oysters?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1952974"/>
            <a:ext cx="5486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</a:rPr>
              <a:t>How many crew members were there on the boat?</a:t>
            </a:r>
            <a:endParaRPr lang="en-US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5200" y="2631849"/>
            <a:ext cx="4724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Why did the diver pull on the rope?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0" y="3269159"/>
            <a:ext cx="6029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</a:rPr>
              <a:t>When did the crew open the oysters?</a:t>
            </a:r>
            <a:endParaRPr lang="en-US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3962400"/>
            <a:ext cx="6400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Where did they store the oysters?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47440" y="4626023"/>
            <a:ext cx="51206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</a:rPr>
              <a:t>What </a:t>
            </a:r>
            <a:r>
              <a:rPr lang="en-US" sz="2200" b="1" dirty="0" err="1" smtClean="0">
                <a:solidFill>
                  <a:schemeClr val="tx2">
                    <a:lumMod val="50000"/>
                  </a:schemeClr>
                </a:solidFill>
              </a:rPr>
              <a:t>colour</a:t>
            </a:r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</a:rPr>
              <a:t> did the oysters have at first?</a:t>
            </a:r>
            <a:endParaRPr lang="en-US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62200" y="5249478"/>
            <a:ext cx="6400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How did they sort the oysters?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4825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3" t="15279" r="15109" b="7765"/>
          <a:stretch/>
        </p:blipFill>
        <p:spPr bwMode="auto">
          <a:xfrm>
            <a:off x="34635" y="41560"/>
            <a:ext cx="9050316" cy="5629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39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8802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8" t="11310" r="14775" b="6250"/>
          <a:stretch/>
        </p:blipFill>
        <p:spPr bwMode="auto">
          <a:xfrm>
            <a:off x="22431" y="34635"/>
            <a:ext cx="9052560" cy="6096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246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39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669470" y="892223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the careful removal of soil and objects from an area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1524000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</a:t>
            </a:r>
            <a:r>
              <a:rPr lang="en-US" sz="2200" b="1" dirty="0">
                <a:solidFill>
                  <a:srgbClr val="FF0000"/>
                </a:solidFill>
              </a:rPr>
              <a:t>process of building or creating something again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09255" y="2173768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to contain something as a part of something else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1655" y="2513203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an object which is beautiful rather than useful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14055" y="2824933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an organized journey for a particular purpose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61655" y="3150512"/>
            <a:ext cx="708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to represent an area of land in the form of a map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58690" y="4551220"/>
            <a:ext cx="457200" cy="228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644235" y="4862945"/>
            <a:ext cx="1280160" cy="228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13860" y="5181600"/>
            <a:ext cx="731520" cy="228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636220" y="5839690"/>
            <a:ext cx="1005840" cy="228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800600" y="1855113"/>
            <a:ext cx="35433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Entrance of a place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52600" y="3483023"/>
            <a:ext cx="35433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Different and special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566160" y="5486400"/>
            <a:ext cx="1005840" cy="228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26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6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1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4" grpId="0" animBg="1"/>
      <p:bldP spid="12" grpId="0" animBg="1"/>
      <p:bldP spid="13" grpId="0" animBg="1"/>
      <p:bldP spid="14" grpId="0" animBg="1"/>
      <p:bldP spid="15" grpId="0"/>
      <p:bldP spid="16" grpId="0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2" t="13294" r="34519" b="21780"/>
          <a:stretch/>
        </p:blipFill>
        <p:spPr bwMode="auto">
          <a:xfrm>
            <a:off x="69270" y="51128"/>
            <a:ext cx="8998530" cy="6634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59035" y="1821875"/>
            <a:ext cx="43891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Most of the country is sandy desert.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05400" y="2362200"/>
            <a:ext cx="40233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Economical life – social structure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0290" y="2998113"/>
            <a:ext cx="237744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Tough - endurance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58890" y="3392968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Discover water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5800" y="3886200"/>
            <a:ext cx="2133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Date garden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72200" y="4294910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solidFill>
                  <a:srgbClr val="FF0000"/>
                </a:solidFill>
              </a:rPr>
              <a:t>Bani-Yas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9400" y="4724400"/>
            <a:ext cx="20851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Gift from Allah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27815" y="5181600"/>
            <a:ext cx="1463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endurance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86399" y="5436513"/>
            <a:ext cx="26150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Endurance - speed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13958" y="6075221"/>
            <a:ext cx="14062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Sign of wealth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29200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5913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1" t="11706" r="15778" b="6250"/>
          <a:stretch/>
        </p:blipFill>
        <p:spPr bwMode="auto">
          <a:xfrm>
            <a:off x="41559" y="34634"/>
            <a:ext cx="9052560" cy="610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1000" y="1245513"/>
            <a:ext cx="7772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first </a:t>
            </a:r>
            <a:r>
              <a:rPr lang="en-US" sz="2200" b="1" dirty="0">
                <a:solidFill>
                  <a:srgbClr val="FF0000"/>
                </a:solidFill>
              </a:rPr>
              <a:t>B</a:t>
            </a:r>
            <a:r>
              <a:rPr lang="en-US" sz="2200" b="1" dirty="0" smtClean="0">
                <a:solidFill>
                  <a:srgbClr val="FF0000"/>
                </a:solidFill>
              </a:rPr>
              <a:t>edouins </a:t>
            </a:r>
            <a:r>
              <a:rPr lang="en-US" sz="2200" b="1" dirty="0" smtClean="0">
                <a:solidFill>
                  <a:srgbClr val="002060"/>
                </a:solidFill>
              </a:rPr>
              <a:t>discovered source of water</a:t>
            </a:r>
            <a:r>
              <a:rPr lang="en-US" sz="2200" b="1" dirty="0" smtClean="0">
                <a:solidFill>
                  <a:srgbClr val="FF0000"/>
                </a:solidFill>
              </a:rPr>
              <a:t> in sand dunes.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931314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tribes wander during the summer to find </a:t>
            </a:r>
            <a:r>
              <a:rPr lang="en-US" sz="2200" b="1" dirty="0" smtClean="0">
                <a:solidFill>
                  <a:srgbClr val="002060"/>
                </a:solidFill>
              </a:rPr>
              <a:t>grazing</a:t>
            </a:r>
            <a:r>
              <a:rPr lang="en-US" sz="2200" b="1" dirty="0" smtClean="0">
                <a:solidFill>
                  <a:srgbClr val="FF0000"/>
                </a:solidFill>
              </a:rPr>
              <a:t>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34635" y="2617114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 smtClean="0">
                <a:solidFill>
                  <a:srgbClr val="FF0000"/>
                </a:solidFill>
              </a:rPr>
              <a:t>The Bedouins carried their goods through the desert with the help of the </a:t>
            </a:r>
            <a:r>
              <a:rPr lang="en-US" sz="2100" b="1" dirty="0" smtClean="0">
                <a:solidFill>
                  <a:srgbClr val="002060"/>
                </a:solidFill>
              </a:rPr>
              <a:t>camels</a:t>
            </a:r>
            <a:r>
              <a:rPr lang="en-US" sz="2100" b="1" dirty="0" smtClean="0">
                <a:solidFill>
                  <a:srgbClr val="FF0000"/>
                </a:solidFill>
              </a:rPr>
              <a:t>. </a:t>
            </a:r>
            <a:endParaRPr lang="en-US" sz="21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8710" y="324749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Tribesmen saw camels as </a:t>
            </a:r>
            <a:r>
              <a:rPr lang="en-US" sz="2200" b="1" dirty="0" smtClean="0">
                <a:solidFill>
                  <a:srgbClr val="002060"/>
                </a:solidFill>
              </a:rPr>
              <a:t>a </a:t>
            </a:r>
            <a:r>
              <a:rPr lang="en-US" sz="2200" b="1" dirty="0" smtClean="0">
                <a:solidFill>
                  <a:srgbClr val="002060"/>
                </a:solidFill>
              </a:rPr>
              <a:t>sign of wealth</a:t>
            </a:r>
            <a:r>
              <a:rPr lang="en-US" sz="2200" b="1" dirty="0" smtClean="0">
                <a:solidFill>
                  <a:srgbClr val="FF0000"/>
                </a:solidFill>
              </a:rPr>
              <a:t>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444591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books are </a:t>
            </a:r>
            <a:r>
              <a:rPr lang="en-US" sz="2200" b="1" dirty="0" smtClean="0">
                <a:solidFill>
                  <a:srgbClr val="002060"/>
                </a:solidFill>
              </a:rPr>
              <a:t>available</a:t>
            </a:r>
            <a:r>
              <a:rPr lang="en-US" sz="2200" b="1" dirty="0" smtClean="0">
                <a:solidFill>
                  <a:srgbClr val="FF0000"/>
                </a:solidFill>
              </a:rPr>
              <a:t> for you on the LMS channel.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00" y="477842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People </a:t>
            </a:r>
            <a:r>
              <a:rPr lang="en-US" sz="2200" b="1" dirty="0" smtClean="0">
                <a:solidFill>
                  <a:srgbClr val="002060"/>
                </a:solidFill>
              </a:rPr>
              <a:t>inhabit</a:t>
            </a:r>
            <a:r>
              <a:rPr lang="en-US" sz="2200" b="1" dirty="0" smtClean="0">
                <a:solidFill>
                  <a:srgbClr val="FF0000"/>
                </a:solidFill>
              </a:rPr>
              <a:t> on the banks of the rivers in the past.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513171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There are a lot of </a:t>
            </a:r>
            <a:r>
              <a:rPr lang="en-US" sz="2200" b="1" dirty="0" smtClean="0">
                <a:solidFill>
                  <a:srgbClr val="002060"/>
                </a:solidFill>
              </a:rPr>
              <a:t>clans</a:t>
            </a:r>
            <a:r>
              <a:rPr lang="en-US" sz="2200" b="1" dirty="0" smtClean="0">
                <a:solidFill>
                  <a:srgbClr val="FF0000"/>
                </a:solidFill>
              </a:rPr>
              <a:t> in the Arabian Peninsula.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24701" y="5436514"/>
            <a:ext cx="94183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</a:t>
            </a:r>
            <a:r>
              <a:rPr lang="en-US" sz="2200" b="1" dirty="0" smtClean="0">
                <a:solidFill>
                  <a:srgbClr val="002060"/>
                </a:solidFill>
              </a:rPr>
              <a:t>economic</a:t>
            </a:r>
            <a:r>
              <a:rPr lang="en-US" sz="2200" b="1" dirty="0" smtClean="0">
                <a:solidFill>
                  <a:srgbClr val="FF0000"/>
                </a:solidFill>
              </a:rPr>
              <a:t> development in the UAE is clear via technology and construction.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5755168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Running a marathon is a test of the human </a:t>
            </a:r>
            <a:r>
              <a:rPr lang="en-US" sz="2200" b="1" dirty="0" smtClean="0">
                <a:solidFill>
                  <a:srgbClr val="002060"/>
                </a:solidFill>
              </a:rPr>
              <a:t>endurance</a:t>
            </a:r>
            <a:r>
              <a:rPr lang="en-US" sz="2200" b="1" dirty="0" smtClean="0">
                <a:solidFill>
                  <a:srgbClr val="FF0000"/>
                </a:solidFill>
              </a:rPr>
              <a:t>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660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9" t="14683" r="14997" b="8531"/>
          <a:stretch/>
        </p:blipFill>
        <p:spPr bwMode="auto">
          <a:xfrm>
            <a:off x="37604" y="41560"/>
            <a:ext cx="9052560" cy="5696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8155" y="1115290"/>
            <a:ext cx="8572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It helps keep people cool when they sit under it.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764" y="1474114"/>
            <a:ext cx="90262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leaves can be used to make lots of different household and other goods.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690" y="1785843"/>
            <a:ext cx="8572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fruit is healthy because it has lot of vitamins.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667000" y="3685310"/>
            <a:ext cx="174394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66255" y="3934690"/>
            <a:ext cx="22860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69820" y="4440380"/>
            <a:ext cx="32004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0890" y="4696690"/>
            <a:ext cx="347472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133110" y="4433455"/>
            <a:ext cx="22860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5459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1" t="28373" r="15445" b="12879"/>
          <a:stretch/>
        </p:blipFill>
        <p:spPr bwMode="auto">
          <a:xfrm>
            <a:off x="48489" y="27709"/>
            <a:ext cx="9052560" cy="4380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8710" y="234002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Because they contain lots of vitamins and they are </a:t>
            </a:r>
            <a:r>
              <a:rPr lang="en-US" sz="2200" b="1" dirty="0" err="1" smtClean="0">
                <a:solidFill>
                  <a:srgbClr val="FF0000"/>
                </a:solidFill>
              </a:rPr>
              <a:t>delcious</a:t>
            </a:r>
            <a:r>
              <a:rPr lang="en-US" sz="2200" b="1" dirty="0" smtClean="0">
                <a:solidFill>
                  <a:srgbClr val="FF0000"/>
                </a:solidFill>
              </a:rPr>
              <a:t>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2565" y="299811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Once a day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420" y="3607713"/>
            <a:ext cx="716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Yes. You can mix dates with milk. It’s tasty.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7462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2" t="11706" r="17004" b="6250"/>
          <a:stretch/>
        </p:blipFill>
        <p:spPr bwMode="auto">
          <a:xfrm>
            <a:off x="34634" y="48490"/>
            <a:ext cx="9052560" cy="6230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9800" y="152400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Cancelled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42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4141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6" t="16468" r="16224" b="8902"/>
          <a:stretch/>
        </p:blipFill>
        <p:spPr bwMode="auto">
          <a:xfrm>
            <a:off x="24078" y="41559"/>
            <a:ext cx="9052560" cy="559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43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2905780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endurance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34145" y="2909455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amusement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52160" y="2895600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availability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514600" y="2133600"/>
            <a:ext cx="1066800" cy="2286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96" t="43874" r="25592" b="51920"/>
          <a:stretch/>
        </p:blipFill>
        <p:spPr bwMode="auto">
          <a:xfrm>
            <a:off x="2590800" y="2123208"/>
            <a:ext cx="4267200" cy="315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6733310" y="2064330"/>
            <a:ext cx="1188720" cy="38515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resilience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3216715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resourcefulness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48000" y="3223645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pride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32760" y="3570005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honour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" y="3556155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resilience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28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8" t="23214" r="15443" b="4734"/>
          <a:stretch/>
        </p:blipFill>
        <p:spPr bwMode="auto">
          <a:xfrm>
            <a:off x="40241" y="48490"/>
            <a:ext cx="9052560" cy="5355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43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129540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The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0" y="932650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8040" y="1582670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73730" y="1600200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72295" y="2240760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055" y="2878070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3272135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The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71255" y="3543090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25585" y="3539835"/>
            <a:ext cx="3657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ꭕ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72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0" t="40278" r="12542" b="9325"/>
          <a:stretch/>
        </p:blipFill>
        <p:spPr bwMode="auto">
          <a:xfrm>
            <a:off x="0" y="13855"/>
            <a:ext cx="9136085" cy="3686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43</a:t>
            </a:r>
            <a:endParaRPr lang="en-US" b="1" dirty="0"/>
          </a:p>
        </p:txBody>
      </p:sp>
      <p:sp>
        <p:nvSpPr>
          <p:cNvPr id="2" name="Rectangle 1"/>
          <p:cNvSpPr/>
          <p:nvPr/>
        </p:nvSpPr>
        <p:spPr>
          <a:xfrm>
            <a:off x="152400" y="1371600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He received </a:t>
            </a:r>
            <a:r>
              <a:rPr lang="en-US" b="1" dirty="0">
                <a:solidFill>
                  <a:srgbClr val="FF0000"/>
                </a:solidFill>
              </a:rPr>
              <a:t>a medal of 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</a:rPr>
              <a:t>honour</a:t>
            </a:r>
            <a:r>
              <a:rPr lang="en-US" b="1" dirty="0">
                <a:solidFill>
                  <a:srgbClr val="FF0000"/>
                </a:solidFill>
              </a:rPr>
              <a:t> at Paris, in 1900.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" y="1676400"/>
            <a:ext cx="510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 would give my life for the 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happiness</a:t>
            </a:r>
            <a:r>
              <a:rPr lang="en-US" b="1" dirty="0">
                <a:solidFill>
                  <a:srgbClr val="FF0000"/>
                </a:solidFill>
              </a:rPr>
              <a:t> of them both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1971906"/>
            <a:ext cx="5715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I </a:t>
            </a:r>
            <a:r>
              <a:rPr lang="en-US" b="1" dirty="0">
                <a:solidFill>
                  <a:srgbClr val="FF0000"/>
                </a:solidFill>
              </a:rPr>
              <a:t>know his 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pride</a:t>
            </a:r>
            <a:r>
              <a:rPr lang="en-US" b="1" dirty="0">
                <a:solidFill>
                  <a:srgbClr val="FF0000"/>
                </a:solidFill>
              </a:rPr>
              <a:t> will not let him express his </a:t>
            </a:r>
            <a:r>
              <a:rPr lang="en-US" b="1" dirty="0" smtClean="0">
                <a:solidFill>
                  <a:srgbClr val="FF0000"/>
                </a:solidFill>
              </a:rPr>
              <a:t>feelings.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2297668"/>
            <a:ext cx="5715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We had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fun</a:t>
            </a:r>
            <a:r>
              <a:rPr lang="en-US" b="1" dirty="0" smtClean="0">
                <a:solidFill>
                  <a:srgbClr val="FF0000"/>
                </a:solidFill>
              </a:rPr>
              <a:t> together.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42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2" t="12699" r="17228" b="21969"/>
          <a:stretch/>
        </p:blipFill>
        <p:spPr bwMode="auto">
          <a:xfrm>
            <a:off x="34635" y="27704"/>
            <a:ext cx="9052560" cy="4977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44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44290" y="838200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academic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58145" y="1166245"/>
            <a:ext cx="283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cultural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58145" y="1484900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economic – economical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1824335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honourable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2209800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national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2510135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nomadic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2835715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personal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58145" y="3200400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rhythmic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58145" y="3542300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suitable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30435" y="3844635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traditional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0" y="4186535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tribal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58145" y="4525970"/>
            <a:ext cx="428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valuable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3" t="13690" r="16782" b="12689"/>
          <a:stretch/>
        </p:blipFill>
        <p:spPr bwMode="auto">
          <a:xfrm>
            <a:off x="48490" y="34633"/>
            <a:ext cx="9052560" cy="5519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44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48745" y="381000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academic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0690" y="743680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traditional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4945" y="1062335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suitable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91000" y="1367135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FF0000"/>
                </a:solidFill>
              </a:rPr>
              <a:t>honourable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53145" y="1685790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cultural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600" y="2052935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Rhythmic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33800" y="2357735"/>
            <a:ext cx="252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valuable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8035" y="2784765"/>
            <a:ext cx="7729450" cy="3657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Shopping in the supermarket is very </a:t>
            </a:r>
            <a:r>
              <a:rPr lang="en-US" sz="2400" b="1" dirty="0" smtClean="0">
                <a:solidFill>
                  <a:srgbClr val="FF0000"/>
                </a:solidFill>
              </a:rPr>
              <a:t>economical.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2455" y="3669268"/>
            <a:ext cx="87200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There are large numbers of private schools, in art, music and 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academic</a:t>
            </a:r>
            <a:r>
              <a:rPr lang="en-US" sz="2000" b="1" dirty="0">
                <a:solidFill>
                  <a:srgbClr val="FF0000"/>
                </a:solidFill>
              </a:rPr>
              <a:t> studies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0160" y="4022558"/>
            <a:ext cx="8873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Well, the 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traditional</a:t>
            </a:r>
            <a:r>
              <a:rPr lang="en-US" sz="2000" b="1" dirty="0">
                <a:solidFill>
                  <a:srgbClr val="FF0000"/>
                </a:solidFill>
              </a:rPr>
              <a:t> roles of men and women have changed in the last generation.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4015" y="4329545"/>
            <a:ext cx="8595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Then she would have to buy some clothes 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suitable</a:t>
            </a:r>
            <a:r>
              <a:rPr lang="en-US" sz="2000" b="1" dirty="0">
                <a:solidFill>
                  <a:srgbClr val="FF0000"/>
                </a:solidFill>
              </a:rPr>
              <a:t> for climbing in the hills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" y="4708358"/>
            <a:ext cx="7848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They selected the most 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valuable</a:t>
            </a:r>
            <a:r>
              <a:rPr lang="en-US" sz="2000" b="1" dirty="0">
                <a:solidFill>
                  <a:srgbClr val="FF0000"/>
                </a:solidFill>
              </a:rPr>
              <a:t> food items and buried them.</a:t>
            </a:r>
          </a:p>
        </p:txBody>
      </p:sp>
    </p:spTree>
    <p:extLst>
      <p:ext uri="{BB962C8B-B14F-4D97-AF65-F5344CB8AC3E}">
        <p14:creationId xmlns:p14="http://schemas.microsoft.com/office/powerpoint/2010/main" val="327805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2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6" t="18453" r="17339" b="27778"/>
          <a:stretch/>
        </p:blipFill>
        <p:spPr bwMode="auto">
          <a:xfrm>
            <a:off x="48489" y="55415"/>
            <a:ext cx="9052560" cy="4165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45</a:t>
            </a:r>
            <a:endParaRPr lang="en-US" b="1" dirty="0"/>
          </a:p>
        </p:txBody>
      </p:sp>
      <p:sp>
        <p:nvSpPr>
          <p:cNvPr id="2" name="Rounded Rectangle 1"/>
          <p:cNvSpPr/>
          <p:nvPr/>
        </p:nvSpPr>
        <p:spPr>
          <a:xfrm>
            <a:off x="2071255" y="2535380"/>
            <a:ext cx="548640" cy="27432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2305395" y="2877590"/>
            <a:ext cx="548640" cy="27432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2852650" y="3230880"/>
            <a:ext cx="731520" cy="27432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052945" y="3567545"/>
            <a:ext cx="548640" cy="27432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092035" y="3888970"/>
            <a:ext cx="1371600" cy="27432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07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9" t="19841" r="15555" b="15675"/>
          <a:stretch/>
        </p:blipFill>
        <p:spPr bwMode="auto">
          <a:xfrm>
            <a:off x="62345" y="62344"/>
            <a:ext cx="9052560" cy="4879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45</a:t>
            </a:r>
            <a:endParaRPr lang="en-US" b="1" dirty="0"/>
          </a:p>
        </p:txBody>
      </p:sp>
      <p:sp>
        <p:nvSpPr>
          <p:cNvPr id="2" name="Rectangle 1"/>
          <p:cNvSpPr/>
          <p:nvPr/>
        </p:nvSpPr>
        <p:spPr>
          <a:xfrm>
            <a:off x="304800" y="150322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It’s difficult to understand the </a:t>
            </a:r>
            <a:r>
              <a:rPr lang="en-US" sz="2000" b="1" dirty="0">
                <a:solidFill>
                  <a:srgbClr val="FF0000"/>
                </a:solidFill>
              </a:rPr>
              <a:t>danger in challenging </a:t>
            </a:r>
            <a:r>
              <a:rPr lang="en-US" sz="2000" b="1" dirty="0" smtClean="0">
                <a:solidFill>
                  <a:srgbClr val="FF0000"/>
                </a:solidFill>
              </a:rPr>
              <a:t>me.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219069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My </a:t>
            </a:r>
            <a:r>
              <a:rPr lang="en-US" sz="2000" b="1" dirty="0" err="1" smtClean="0">
                <a:solidFill>
                  <a:srgbClr val="FF0000"/>
                </a:solidFill>
              </a:rPr>
              <a:t>neighbours</a:t>
            </a:r>
            <a:r>
              <a:rPr lang="en-US" sz="2000" b="1" dirty="0" smtClean="0">
                <a:solidFill>
                  <a:srgbClr val="FF0000"/>
                </a:solidFill>
              </a:rPr>
              <a:t> are friendly and amusing.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287649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It was hot. However, we had an interesting time in the park.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353458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My </a:t>
            </a:r>
            <a:r>
              <a:rPr lang="en-US" sz="2000" b="1" dirty="0" err="1" smtClean="0">
                <a:solidFill>
                  <a:srgbClr val="FF0000"/>
                </a:solidFill>
              </a:rPr>
              <a:t>penpal</a:t>
            </a:r>
            <a:r>
              <a:rPr lang="en-US" sz="2000" b="1" dirty="0" smtClean="0">
                <a:solidFill>
                  <a:srgbClr val="FF0000"/>
                </a:solidFill>
              </a:rPr>
              <a:t> is educated and intelligent.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" y="417189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Leaning English is so interesting and enjoyable.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478149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Drinking apple juice is cool and refreshing. 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003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4" t="26984" r="12766" b="24008"/>
          <a:stretch/>
        </p:blipFill>
        <p:spPr bwMode="auto">
          <a:xfrm>
            <a:off x="0" y="76200"/>
            <a:ext cx="9158515" cy="3585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45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152400" y="623450"/>
            <a:ext cx="8915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Education is extremely important in our life in order to succeed. If are well-educated, surely, you will be a very successful person. For example, you will probably get a well-paid job. Thus, you can achieve your goals. 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32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8" t="20437" r="14885" b="9091"/>
          <a:stretch/>
        </p:blipFill>
        <p:spPr bwMode="auto">
          <a:xfrm>
            <a:off x="27710" y="48490"/>
            <a:ext cx="9052560" cy="5219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46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2514600" y="464125"/>
            <a:ext cx="137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recited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09800" y="833735"/>
            <a:ext cx="167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has played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43200" y="1193955"/>
            <a:ext cx="198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en-US" b="1" dirty="0" smtClean="0">
                <a:solidFill>
                  <a:srgbClr val="FF0000"/>
                </a:solidFill>
              </a:rPr>
              <a:t>ave passed down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00200" y="1443335"/>
            <a:ext cx="137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used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37165" y="1775845"/>
            <a:ext cx="137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chanted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67600" y="1748135"/>
            <a:ext cx="137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walked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0" y="2362200"/>
            <a:ext cx="2438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has often been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67000" y="2704100"/>
            <a:ext cx="137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found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67000" y="3352800"/>
            <a:ext cx="137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taught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549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3" t="11310" r="18343" b="8333"/>
          <a:stretch/>
        </p:blipFill>
        <p:spPr bwMode="auto">
          <a:xfrm>
            <a:off x="41559" y="55410"/>
            <a:ext cx="9052560" cy="6589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46</a:t>
            </a:r>
            <a:endParaRPr lang="en-US" b="1" dirty="0"/>
          </a:p>
        </p:txBody>
      </p:sp>
      <p:sp>
        <p:nvSpPr>
          <p:cNvPr id="2" name="Rectangle 1"/>
          <p:cNvSpPr/>
          <p:nvPr/>
        </p:nvSpPr>
        <p:spPr>
          <a:xfrm>
            <a:off x="304800" y="1371600"/>
            <a:ext cx="86106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smtClean="0">
                <a:solidFill>
                  <a:srgbClr val="FF0000"/>
                </a:solidFill>
              </a:rPr>
              <a:t>The </a:t>
            </a:r>
            <a:r>
              <a:rPr lang="en-US" sz="2100" b="1" dirty="0">
                <a:solidFill>
                  <a:srgbClr val="FF0000"/>
                </a:solidFill>
              </a:rPr>
              <a:t>Bedouins </a:t>
            </a:r>
            <a:r>
              <a:rPr lang="en-US" sz="2100" b="1" dirty="0">
                <a:solidFill>
                  <a:srgbClr val="002060"/>
                </a:solidFill>
              </a:rPr>
              <a:t>have shared </a:t>
            </a:r>
            <a:r>
              <a:rPr lang="en-US" sz="2100" b="1" dirty="0">
                <a:solidFill>
                  <a:srgbClr val="FF0000"/>
                </a:solidFill>
              </a:rPr>
              <a:t>the tradition of chanting poetry for </a:t>
            </a:r>
            <a:r>
              <a:rPr lang="en-US" sz="2100" b="1" dirty="0" smtClean="0">
                <a:solidFill>
                  <a:srgbClr val="FF0000"/>
                </a:solidFill>
              </a:rPr>
              <a:t>centuries.</a:t>
            </a:r>
            <a:endParaRPr lang="en-US" sz="21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1725" y="1676400"/>
            <a:ext cx="73152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smtClean="0">
                <a:solidFill>
                  <a:srgbClr val="FF0000"/>
                </a:solidFill>
              </a:rPr>
              <a:t>The tribesmen </a:t>
            </a:r>
            <a:r>
              <a:rPr lang="en-US" sz="2100" b="1" dirty="0" smtClean="0">
                <a:solidFill>
                  <a:srgbClr val="002060"/>
                </a:solidFill>
              </a:rPr>
              <a:t>chanted</a:t>
            </a:r>
            <a:r>
              <a:rPr lang="en-US" sz="2100" b="1" dirty="0" smtClean="0">
                <a:solidFill>
                  <a:srgbClr val="FF0000"/>
                </a:solidFill>
              </a:rPr>
              <a:t> the poetry around campfires. </a:t>
            </a:r>
            <a:endParaRPr lang="en-US" sz="21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7875" y="1981200"/>
            <a:ext cx="898467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smtClean="0">
                <a:solidFill>
                  <a:srgbClr val="FF0000"/>
                </a:solidFill>
              </a:rPr>
              <a:t>The </a:t>
            </a:r>
            <a:r>
              <a:rPr lang="en-US" sz="2100" b="1" dirty="0">
                <a:solidFill>
                  <a:srgbClr val="FF0000"/>
                </a:solidFill>
              </a:rPr>
              <a:t>Bedouins </a:t>
            </a:r>
            <a:r>
              <a:rPr lang="en-US" sz="2100" b="1" dirty="0">
                <a:solidFill>
                  <a:srgbClr val="002060"/>
                </a:solidFill>
              </a:rPr>
              <a:t>have been </a:t>
            </a:r>
            <a:r>
              <a:rPr lang="en-US" sz="2100" b="1" dirty="0" smtClean="0">
                <a:solidFill>
                  <a:srgbClr val="002060"/>
                </a:solidFill>
              </a:rPr>
              <a:t>re-telling </a:t>
            </a:r>
            <a:r>
              <a:rPr lang="en-US" sz="2100" b="1" dirty="0" smtClean="0">
                <a:solidFill>
                  <a:srgbClr val="FF0000"/>
                </a:solidFill>
              </a:rPr>
              <a:t>their </a:t>
            </a:r>
            <a:r>
              <a:rPr lang="en-US" sz="2100" b="1" dirty="0">
                <a:solidFill>
                  <a:srgbClr val="FF0000"/>
                </a:solidFill>
              </a:rPr>
              <a:t>past history in this way </a:t>
            </a:r>
            <a:r>
              <a:rPr lang="en-US" sz="2100" b="1" dirty="0" smtClean="0">
                <a:solidFill>
                  <a:srgbClr val="FF0000"/>
                </a:solidFill>
              </a:rPr>
              <a:t>for generations</a:t>
            </a:r>
            <a:r>
              <a:rPr lang="en-US" sz="21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11725" y="2382980"/>
            <a:ext cx="87823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Bedouins </a:t>
            </a:r>
            <a:r>
              <a:rPr lang="en-US" b="1" dirty="0">
                <a:solidFill>
                  <a:srgbClr val="002060"/>
                </a:solidFill>
              </a:rPr>
              <a:t>believed</a:t>
            </a:r>
            <a:r>
              <a:rPr lang="en-US" b="1" dirty="0">
                <a:solidFill>
                  <a:srgbClr val="FF0000"/>
                </a:solidFill>
              </a:rPr>
              <a:t> that </a:t>
            </a:r>
            <a:r>
              <a:rPr lang="en-US" b="1" dirty="0" smtClean="0">
                <a:solidFill>
                  <a:srgbClr val="FF0000"/>
                </a:solidFill>
              </a:rPr>
              <a:t>chanting poetry </a:t>
            </a:r>
            <a:r>
              <a:rPr lang="en-US" b="1" dirty="0">
                <a:solidFill>
                  <a:srgbClr val="FF0000"/>
                </a:solidFill>
              </a:rPr>
              <a:t>made the camels walk in time to the rhythm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2667000"/>
            <a:ext cx="73221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Al-</a:t>
            </a:r>
            <a:r>
              <a:rPr lang="en-US" sz="2000" b="1" dirty="0" err="1" smtClean="0">
                <a:solidFill>
                  <a:srgbClr val="FF0000"/>
                </a:solidFill>
              </a:rPr>
              <a:t>Taghrooda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has played</a:t>
            </a:r>
            <a:r>
              <a:rPr lang="en-US" sz="2000" b="1" dirty="0">
                <a:solidFill>
                  <a:srgbClr val="FF0000"/>
                </a:solidFill>
              </a:rPr>
              <a:t> an important cultural role in the UAE.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800" y="3962400"/>
            <a:ext cx="4953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 have been studying online for 7 months.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" y="4310435"/>
            <a:ext cx="4953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 have been studying English for 25 minutes.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0" y="4933890"/>
            <a:ext cx="4953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 visited my cousins in Dubai last year.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" y="5259470"/>
            <a:ext cx="4953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 passes all my exams easily last year.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4800" y="5889855"/>
            <a:ext cx="571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 have visited many countries around the world.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6229290"/>
            <a:ext cx="6629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I have attended an English Course in the British Council. 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02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5" t="19643" r="17562" b="19643"/>
          <a:stretch/>
        </p:blipFill>
        <p:spPr bwMode="auto">
          <a:xfrm>
            <a:off x="23749" y="41558"/>
            <a:ext cx="9052560" cy="466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47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1600200" y="1766455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33945" y="2108355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A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47800" y="2413155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71600" y="3313700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H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9365" y="3616035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0" y="3881735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4186535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D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4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9" t="20040" r="15332" b="21627"/>
          <a:stretch/>
        </p:blipFill>
        <p:spPr bwMode="auto">
          <a:xfrm>
            <a:off x="21770" y="76199"/>
            <a:ext cx="9052560" cy="4306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47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1413165" y="533400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52600" y="838200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A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71600" y="1066800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7400" y="1371600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0" y="1676400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mtClean="0">
                <a:solidFill>
                  <a:srgbClr val="FF0000"/>
                </a:solidFill>
              </a:rPr>
              <a:t>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2590800"/>
            <a:ext cx="579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That speech was full of dignity and </a:t>
            </a:r>
            <a:r>
              <a:rPr lang="en-US" sz="2200" b="1" dirty="0" smtClean="0">
                <a:solidFill>
                  <a:srgbClr val="FF0000"/>
                </a:solidFill>
              </a:rPr>
              <a:t>greatness.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2907268"/>
            <a:ext cx="6553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He was composing a song for his wedding. 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0945" y="3235035"/>
            <a:ext cx="6553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Students were given a simple skills test.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3235" y="3580003"/>
            <a:ext cx="9067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The public’s response to the crisis appeal was generous and compassionate. </a:t>
            </a:r>
            <a:endParaRPr lang="en-US"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76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9" t="36508" r="12654" b="15277"/>
          <a:stretch/>
        </p:blipFill>
        <p:spPr bwMode="auto">
          <a:xfrm>
            <a:off x="0" y="76200"/>
            <a:ext cx="9129486" cy="3526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47</a:t>
            </a:r>
            <a:endParaRPr lang="en-US" b="1" dirty="0"/>
          </a:p>
        </p:txBody>
      </p:sp>
      <p:sp>
        <p:nvSpPr>
          <p:cNvPr id="2" name="Rectangle 1"/>
          <p:cNvSpPr/>
          <p:nvPr/>
        </p:nvSpPr>
        <p:spPr>
          <a:xfrm>
            <a:off x="381000" y="444567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2 </a:t>
            </a:r>
            <a:r>
              <a:rPr lang="en-US" dirty="0"/>
              <a:t>They are handed down from</a:t>
            </a:r>
          </a:p>
          <a:p>
            <a:r>
              <a:rPr lang="en-US" dirty="0"/>
              <a:t>generation to generation. 3 They use a dialect different from classical Arabic. 4 The</a:t>
            </a:r>
          </a:p>
          <a:p>
            <a:r>
              <a:rPr lang="en-US" dirty="0"/>
              <a:t>Sheik began composing as a young boy. 5 The competitions are held once a year.</a:t>
            </a:r>
          </a:p>
          <a:p>
            <a:r>
              <a:rPr lang="en-US" dirty="0"/>
              <a:t>6 They are unique to the UAE.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490" y="517358"/>
            <a:ext cx="484632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/>
              <a:t>1 </a:t>
            </a:r>
            <a:r>
              <a:rPr lang="en-US" dirty="0" err="1" smtClean="0"/>
              <a:t>Nabati</a:t>
            </a:r>
            <a:r>
              <a:rPr lang="en-US" dirty="0" smtClean="0"/>
              <a:t> poetry goes back to the 17</a:t>
            </a:r>
            <a:r>
              <a:rPr lang="en-US" baseline="30000" dirty="0" smtClean="0"/>
              <a:t>th</a:t>
            </a:r>
            <a:r>
              <a:rPr lang="en-US" dirty="0" smtClean="0"/>
              <a:t> century.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495800" y="545068"/>
            <a:ext cx="7800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16</a:t>
            </a:r>
            <a:r>
              <a:rPr lang="en-US" b="1" baseline="30000" dirty="0" smtClean="0">
                <a:solidFill>
                  <a:srgbClr val="FF0000"/>
                </a:solidFill>
              </a:rPr>
              <a:t>th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Multiply 5"/>
          <p:cNvSpPr/>
          <p:nvPr/>
        </p:nvSpPr>
        <p:spPr>
          <a:xfrm>
            <a:off x="3186545" y="422565"/>
            <a:ext cx="381000" cy="473242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52600" y="1052945"/>
            <a:ext cx="23622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538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3" t="29166" r="14885" b="19047"/>
          <a:stretch/>
        </p:blipFill>
        <p:spPr bwMode="auto">
          <a:xfrm>
            <a:off x="34634" y="41559"/>
            <a:ext cx="9052560" cy="3854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1608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8" t="17460" r="27602" b="19444"/>
          <a:stretch/>
        </p:blipFill>
        <p:spPr bwMode="auto">
          <a:xfrm>
            <a:off x="27710" y="39580"/>
            <a:ext cx="9079597" cy="5751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9217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0" t="28968" r="15220" b="17064"/>
          <a:stretch/>
        </p:blipFill>
        <p:spPr bwMode="auto">
          <a:xfrm>
            <a:off x="0" y="76200"/>
            <a:ext cx="9158514" cy="3947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48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6777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5" t="12500" r="15666" b="6250"/>
          <a:stretch/>
        </p:blipFill>
        <p:spPr bwMode="auto">
          <a:xfrm>
            <a:off x="27709" y="27709"/>
            <a:ext cx="9052560" cy="6068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360625" y="6477000"/>
            <a:ext cx="2783375" cy="38100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Workbook  Unit 3 P.  </a:t>
            </a:r>
            <a:r>
              <a:rPr lang="en-US" b="1" smtClean="0"/>
              <a:t>49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3041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9811" y="2967335"/>
            <a:ext cx="59643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The end of Unit 3 </a:t>
            </a:r>
          </a:p>
          <a:p>
            <a:pPr algn="ctr"/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Thanks for watching</a:t>
            </a:r>
            <a:endParaRPr 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608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1158</Words>
  <Application>Microsoft Office PowerPoint</Application>
  <PresentationFormat>On-screen Show (4:3)</PresentationFormat>
  <Paragraphs>201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Abo Anas</dc:creator>
  <cp:lastModifiedBy>Abo Anas</cp:lastModifiedBy>
  <cp:revision>91</cp:revision>
  <dcterms:created xsi:type="dcterms:W3CDTF">2006-08-16T00:00:00Z</dcterms:created>
  <dcterms:modified xsi:type="dcterms:W3CDTF">2020-11-16T07:38:46Z</dcterms:modified>
</cp:coreProperties>
</file>