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8" r:id="rId2"/>
    <p:sldId id="292" r:id="rId3"/>
    <p:sldId id="281" r:id="rId4"/>
    <p:sldId id="289" r:id="rId5"/>
    <p:sldId id="288" r:id="rId6"/>
    <p:sldId id="290" r:id="rId7"/>
    <p:sldId id="274" r:id="rId8"/>
    <p:sldId id="279" r:id="rId9"/>
    <p:sldId id="291" r:id="rId10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11" autoAdjust="0"/>
    <p:restoredTop sz="94660"/>
  </p:normalViewPr>
  <p:slideViewPr>
    <p:cSldViewPr snapToGrid="0">
      <p:cViewPr>
        <p:scale>
          <a:sx n="78" d="100"/>
          <a:sy n="78" d="100"/>
        </p:scale>
        <p:origin x="1484" y="-10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notesMaster" Target="notesMasters/notesMaster1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33FBFD-61B2-470C-ACC0-7F35FE23497A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1D7A-84F8-40CE-9625-1B9991D01C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50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334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8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797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630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308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723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17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199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379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51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2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0F936-3A97-4191-8F17-0D42AE9BB86D}" type="datetimeFigureOut">
              <a:rPr lang="en-US" smtClean="0"/>
              <a:t>1/14/2023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F6CD8-343B-4236-A687-8B50D7673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341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 /><Relationship Id="rId7" Type="http://schemas.microsoft.com/office/2007/relationships/hdphoto" Target="../media/hdphoto5.wdp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6.png" /><Relationship Id="rId5" Type="http://schemas.microsoft.com/office/2007/relationships/hdphoto" Target="../media/hdphoto4.wdp" /><Relationship Id="rId4" Type="http://schemas.openxmlformats.org/officeDocument/2006/relationships/image" Target="../media/image5.png" 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 /><Relationship Id="rId3" Type="http://schemas.openxmlformats.org/officeDocument/2006/relationships/image" Target="../media/image9.png" /><Relationship Id="rId7" Type="http://schemas.openxmlformats.org/officeDocument/2006/relationships/image" Target="../media/image13.png" /><Relationship Id="rId12" Type="http://schemas.microsoft.com/office/2007/relationships/hdphoto" Target="../media/hdphoto8.wdp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2.png" /><Relationship Id="rId11" Type="http://schemas.openxmlformats.org/officeDocument/2006/relationships/image" Target="../media/image16.png" /><Relationship Id="rId5" Type="http://schemas.openxmlformats.org/officeDocument/2006/relationships/image" Target="../media/image11.png" /><Relationship Id="rId10" Type="http://schemas.microsoft.com/office/2007/relationships/hdphoto" Target="../media/hdphoto7.wdp" /><Relationship Id="rId4" Type="http://schemas.openxmlformats.org/officeDocument/2006/relationships/image" Target="../media/image10.png" /><Relationship Id="rId9" Type="http://schemas.openxmlformats.org/officeDocument/2006/relationships/image" Target="../media/image15.png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 /><Relationship Id="rId3" Type="http://schemas.openxmlformats.org/officeDocument/2006/relationships/image" Target="../media/image18.png" /><Relationship Id="rId7" Type="http://schemas.openxmlformats.org/officeDocument/2006/relationships/image" Target="../media/image22.png" /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21.png" /><Relationship Id="rId11" Type="http://schemas.openxmlformats.org/officeDocument/2006/relationships/image" Target="../media/image25.png" /><Relationship Id="rId5" Type="http://schemas.openxmlformats.org/officeDocument/2006/relationships/image" Target="../media/image20.png" /><Relationship Id="rId10" Type="http://schemas.openxmlformats.org/officeDocument/2006/relationships/image" Target="../media/image24.png" /><Relationship Id="rId4" Type="http://schemas.openxmlformats.org/officeDocument/2006/relationships/image" Target="../media/image19.png" /><Relationship Id="rId9" Type="http://schemas.microsoft.com/office/2007/relationships/hdphoto" Target="../media/hdphoto9.wdp" 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0.wdp" /><Relationship Id="rId2" Type="http://schemas.openxmlformats.org/officeDocument/2006/relationships/image" Target="../media/image26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.jpeg">
            <a:extLst>
              <a:ext uri="{FF2B5EF4-FFF2-40B4-BE49-F238E27FC236}">
                <a16:creationId xmlns:a16="http://schemas.microsoft.com/office/drawing/2014/main" id="{81D0C40A-17A5-48BD-A36E-988403F3797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7"/>
            <a:ext cx="6858000" cy="990536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E79927F-4499-4199-ABDF-EFBE685527FC}"/>
              </a:ext>
            </a:extLst>
          </p:cNvPr>
          <p:cNvSpPr/>
          <p:nvPr/>
        </p:nvSpPr>
        <p:spPr>
          <a:xfrm>
            <a:off x="213360" y="2057717"/>
            <a:ext cx="6443980" cy="62357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ar-SA" sz="2400" b="1" kern="120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تدريبات على الوحدة السابعة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الأنماط و المتتاليات</a:t>
            </a:r>
            <a:endParaRPr lang="en-US" sz="1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BB0264-28B2-44DD-A89D-8D7BE9290148}"/>
              </a:ext>
            </a:extLst>
          </p:cNvPr>
          <p:cNvSpPr/>
          <p:nvPr/>
        </p:nvSpPr>
        <p:spPr>
          <a:xfrm>
            <a:off x="1578429" y="1545771"/>
            <a:ext cx="3516085" cy="391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CDA95A-7129-4565-BF44-D9DF61A3FADC}"/>
              </a:ext>
            </a:extLst>
          </p:cNvPr>
          <p:cNvSpPr/>
          <p:nvPr/>
        </p:nvSpPr>
        <p:spPr>
          <a:xfrm>
            <a:off x="431586" y="9377883"/>
            <a:ext cx="3516085" cy="391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43AA1D9-3827-4AF8-9538-2DEBC4F7B48A}"/>
              </a:ext>
            </a:extLst>
          </p:cNvPr>
          <p:cNvSpPr/>
          <p:nvPr/>
        </p:nvSpPr>
        <p:spPr>
          <a:xfrm>
            <a:off x="1208293" y="1412375"/>
            <a:ext cx="4454114" cy="62357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ar-SA" sz="32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مادة الرياضيات الصف الرابع  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5963CB-DB60-742F-BB0A-F0BAAD4E85BE}"/>
              </a:ext>
            </a:extLst>
          </p:cNvPr>
          <p:cNvSpPr/>
          <p:nvPr/>
        </p:nvSpPr>
        <p:spPr>
          <a:xfrm>
            <a:off x="1973943" y="7982857"/>
            <a:ext cx="2264228" cy="6235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884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B846D1-9A65-4A9B-9BC4-B29252B24462}"/>
              </a:ext>
            </a:extLst>
          </p:cNvPr>
          <p:cNvSpPr/>
          <p:nvPr/>
        </p:nvSpPr>
        <p:spPr>
          <a:xfrm>
            <a:off x="58056" y="72570"/>
            <a:ext cx="6734629" cy="9666514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95C930-4195-8500-0D73-094A17F73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3070" y="3670613"/>
            <a:ext cx="6324600" cy="224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541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FA50DC-F278-4E4D-A7C7-C5C5BD6DA22E}"/>
              </a:ext>
            </a:extLst>
          </p:cNvPr>
          <p:cNvSpPr/>
          <p:nvPr/>
        </p:nvSpPr>
        <p:spPr>
          <a:xfrm>
            <a:off x="939939" y="596059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1 ) اختر الشكل الذي يكمل النمط التالي : 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8B846D1-9A65-4A9B-9BC4-B29252B24462}"/>
              </a:ext>
            </a:extLst>
          </p:cNvPr>
          <p:cNvSpPr/>
          <p:nvPr/>
        </p:nvSpPr>
        <p:spPr>
          <a:xfrm>
            <a:off x="58056" y="72570"/>
            <a:ext cx="6734629" cy="9666514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55C7F3D-81B7-466E-874E-2695537C063C}"/>
              </a:ext>
            </a:extLst>
          </p:cNvPr>
          <p:cNvSpPr/>
          <p:nvPr/>
        </p:nvSpPr>
        <p:spPr>
          <a:xfrm>
            <a:off x="602340" y="144087"/>
            <a:ext cx="6023655" cy="451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SA" sz="2400" b="1" dirty="0">
                <a:solidFill>
                  <a:schemeClr val="tx1"/>
                </a:solidFill>
              </a:rPr>
              <a:t>اختر الإجابة الصحيحة في كل مما يلي: 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C767D0B-F3D6-866D-4EDE-B1032392C2B0}"/>
              </a:ext>
            </a:extLst>
          </p:cNvPr>
          <p:cNvSpPr/>
          <p:nvPr/>
        </p:nvSpPr>
        <p:spPr>
          <a:xfrm>
            <a:off x="910076" y="2220888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en-US" sz="1600" b="1" dirty="0">
                <a:solidFill>
                  <a:schemeClr val="tx1"/>
                </a:solidFill>
              </a:rPr>
              <a:t>2</a:t>
            </a:r>
            <a:r>
              <a:rPr lang="ar-SA" sz="1600" b="1" dirty="0">
                <a:solidFill>
                  <a:schemeClr val="tx1"/>
                </a:solidFill>
              </a:rPr>
              <a:t> )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ar-SA" sz="1600" b="1" dirty="0">
                <a:solidFill>
                  <a:schemeClr val="tx1"/>
                </a:solidFill>
              </a:rPr>
              <a:t>أي مما يلي يأتي تاليا في النمط  :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F1BED52-3B69-580B-9773-2F30E69F4714}"/>
              </a:ext>
            </a:extLst>
          </p:cNvPr>
          <p:cNvSpPr/>
          <p:nvPr/>
        </p:nvSpPr>
        <p:spPr>
          <a:xfrm>
            <a:off x="910076" y="4066667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3 ) ما هو العدد التالي في النمط :   ........ , 33 , 30 , 35 , 32 , 37 </a:t>
            </a:r>
          </a:p>
          <a:p>
            <a:pPr algn="r" rtl="1"/>
            <a:r>
              <a:rPr lang="ar-SA" sz="1600" dirty="0">
                <a:solidFill>
                  <a:schemeClr val="tx1"/>
                </a:solidFill>
              </a:rPr>
              <a:t>                                                       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3DFDF6D-AD31-3FA4-594D-936DA696955C}"/>
              </a:ext>
            </a:extLst>
          </p:cNvPr>
          <p:cNvSpPr/>
          <p:nvPr/>
        </p:nvSpPr>
        <p:spPr>
          <a:xfrm>
            <a:off x="910076" y="5814185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solidFill>
                  <a:schemeClr val="tx1"/>
                </a:solidFill>
              </a:rPr>
              <a:t>4 ) اختر العدد التالي في النمط :  ....... , 28 , 24 , </a:t>
            </a:r>
            <a:r>
              <a:rPr lang="en-US" sz="1600" b="1" dirty="0">
                <a:solidFill>
                  <a:schemeClr val="tx1"/>
                </a:solidFill>
              </a:rPr>
              <a:t>20</a:t>
            </a:r>
            <a:r>
              <a:rPr lang="ar-SA" sz="1600" b="1" dirty="0">
                <a:solidFill>
                  <a:schemeClr val="tx1"/>
                </a:solidFill>
              </a:rPr>
              <a:t> , 16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D32628C-A8AB-0368-237C-6649767153E9}"/>
              </a:ext>
            </a:extLst>
          </p:cNvPr>
          <p:cNvSpPr/>
          <p:nvPr/>
        </p:nvSpPr>
        <p:spPr>
          <a:xfrm>
            <a:off x="939939" y="7901674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5 ) أوجد المجهول في النمط التالي : 39 , ..... , 29 , 24 </a:t>
            </a:r>
          </a:p>
        </p:txBody>
      </p:sp>
      <p:graphicFrame>
        <p:nvGraphicFramePr>
          <p:cNvPr id="31" name="Table 18">
            <a:extLst>
              <a:ext uri="{FF2B5EF4-FFF2-40B4-BE49-F238E27FC236}">
                <a16:creationId xmlns:a16="http://schemas.microsoft.com/office/drawing/2014/main" id="{9960B941-B12D-06EE-6C2A-AE25E2F9D1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048860"/>
              </p:ext>
            </p:extLst>
          </p:nvPr>
        </p:nvGraphicFramePr>
        <p:xfrm>
          <a:off x="602340" y="1084363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33" name="Table 18">
            <a:extLst>
              <a:ext uri="{FF2B5EF4-FFF2-40B4-BE49-F238E27FC236}">
                <a16:creationId xmlns:a16="http://schemas.microsoft.com/office/drawing/2014/main" id="{32572B58-F6A5-2BC4-5A5C-9E6E23C1A9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51725"/>
              </p:ext>
            </p:extLst>
          </p:nvPr>
        </p:nvGraphicFramePr>
        <p:xfrm>
          <a:off x="602340" y="2854222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35" name="Table 18">
            <a:extLst>
              <a:ext uri="{FF2B5EF4-FFF2-40B4-BE49-F238E27FC236}">
                <a16:creationId xmlns:a16="http://schemas.microsoft.com/office/drawing/2014/main" id="{16E5D393-CC4E-FA00-79D9-13ED2258D7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650582"/>
              </p:ext>
            </p:extLst>
          </p:nvPr>
        </p:nvGraphicFramePr>
        <p:xfrm>
          <a:off x="602340" y="4773941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38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30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37" name="Table 18">
            <a:extLst>
              <a:ext uri="{FF2B5EF4-FFF2-40B4-BE49-F238E27FC236}">
                <a16:creationId xmlns:a16="http://schemas.microsoft.com/office/drawing/2014/main" id="{58EEF4B1-8C9C-64C8-87FD-145CC43363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503942"/>
              </p:ext>
            </p:extLst>
          </p:nvPr>
        </p:nvGraphicFramePr>
        <p:xfrm>
          <a:off x="602339" y="6646835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23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36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30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30" name="Table 18">
            <a:extLst>
              <a:ext uri="{FF2B5EF4-FFF2-40B4-BE49-F238E27FC236}">
                <a16:creationId xmlns:a16="http://schemas.microsoft.com/office/drawing/2014/main" id="{83D88EED-73B1-D15E-F66D-0057C83A1C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648122"/>
              </p:ext>
            </p:extLst>
          </p:nvPr>
        </p:nvGraphicFramePr>
        <p:xfrm>
          <a:off x="662697" y="8626010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sp>
        <p:nvSpPr>
          <p:cNvPr id="3" name="Arrow: Right 2">
            <a:extLst>
              <a:ext uri="{FF2B5EF4-FFF2-40B4-BE49-F238E27FC236}">
                <a16:creationId xmlns:a16="http://schemas.microsoft.com/office/drawing/2014/main" id="{D6806D99-CA85-2079-E18E-BCF7D91812FE}"/>
              </a:ext>
            </a:extLst>
          </p:cNvPr>
          <p:cNvSpPr/>
          <p:nvPr/>
        </p:nvSpPr>
        <p:spPr>
          <a:xfrm>
            <a:off x="343667" y="596059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3684D907-F150-86AD-8C7F-AF85633F8836}"/>
              </a:ext>
            </a:extLst>
          </p:cNvPr>
          <p:cNvSpPr/>
          <p:nvPr/>
        </p:nvSpPr>
        <p:spPr>
          <a:xfrm rot="5400000">
            <a:off x="637479" y="637240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880BC7A5-9FF0-AC59-B704-235C52D69284}"/>
              </a:ext>
            </a:extLst>
          </p:cNvPr>
          <p:cNvSpPr/>
          <p:nvPr/>
        </p:nvSpPr>
        <p:spPr>
          <a:xfrm rot="10800000">
            <a:off x="955227" y="596059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08781A4C-B509-D2A4-E728-7B5B6AE1F252}"/>
              </a:ext>
            </a:extLst>
          </p:cNvPr>
          <p:cNvSpPr/>
          <p:nvPr/>
        </p:nvSpPr>
        <p:spPr>
          <a:xfrm rot="16200000">
            <a:off x="1257687" y="635417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BD16A6E7-39FC-6490-5A74-CB77A32AA80D}"/>
              </a:ext>
            </a:extLst>
          </p:cNvPr>
          <p:cNvSpPr/>
          <p:nvPr/>
        </p:nvSpPr>
        <p:spPr>
          <a:xfrm>
            <a:off x="1560147" y="606626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4EEB779-842A-712A-7BF8-B38AE2532C5F}"/>
              </a:ext>
            </a:extLst>
          </p:cNvPr>
          <p:cNvCxnSpPr/>
          <p:nvPr/>
        </p:nvCxnSpPr>
        <p:spPr>
          <a:xfrm>
            <a:off x="1902441" y="744901"/>
            <a:ext cx="5155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9099B4FF-584D-2422-A28E-C1A3F487F1A9}"/>
              </a:ext>
            </a:extLst>
          </p:cNvPr>
          <p:cNvSpPr/>
          <p:nvPr/>
        </p:nvSpPr>
        <p:spPr>
          <a:xfrm>
            <a:off x="1018866" y="1193848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39B060A1-6BEC-8A22-3ECA-60C979B600A9}"/>
              </a:ext>
            </a:extLst>
          </p:cNvPr>
          <p:cNvSpPr/>
          <p:nvPr/>
        </p:nvSpPr>
        <p:spPr>
          <a:xfrm rot="5400000">
            <a:off x="1018866" y="1630059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EAD2D68E-DFA4-E887-9ED2-E1BCF0982210}"/>
              </a:ext>
            </a:extLst>
          </p:cNvPr>
          <p:cNvSpPr/>
          <p:nvPr/>
        </p:nvSpPr>
        <p:spPr>
          <a:xfrm rot="10800000">
            <a:off x="4139262" y="1151296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056992B2-0CFA-B8A8-4EC7-E9E09732DFC0}"/>
              </a:ext>
            </a:extLst>
          </p:cNvPr>
          <p:cNvSpPr/>
          <p:nvPr/>
        </p:nvSpPr>
        <p:spPr>
          <a:xfrm rot="16200000">
            <a:off x="4159113" y="1535619"/>
            <a:ext cx="258672" cy="2189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9139B551-8A25-509F-70D8-87971CE5CD57}"/>
              </a:ext>
            </a:extLst>
          </p:cNvPr>
          <p:cNvSpPr/>
          <p:nvPr/>
        </p:nvSpPr>
        <p:spPr>
          <a:xfrm>
            <a:off x="279739" y="2409245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lowchart: Merge 23">
            <a:extLst>
              <a:ext uri="{FF2B5EF4-FFF2-40B4-BE49-F238E27FC236}">
                <a16:creationId xmlns:a16="http://schemas.microsoft.com/office/drawing/2014/main" id="{26FB469B-A2BC-E546-5FEA-0996FECD5124}"/>
              </a:ext>
            </a:extLst>
          </p:cNvPr>
          <p:cNvSpPr/>
          <p:nvPr/>
        </p:nvSpPr>
        <p:spPr>
          <a:xfrm>
            <a:off x="1218223" y="2421575"/>
            <a:ext cx="337599" cy="298564"/>
          </a:xfrm>
          <a:prstGeom prst="flowChartMerg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EEE94FB7-6E81-1180-FB81-0E0CAF3E0E53}"/>
              </a:ext>
            </a:extLst>
          </p:cNvPr>
          <p:cNvSpPr/>
          <p:nvPr/>
        </p:nvSpPr>
        <p:spPr>
          <a:xfrm rot="5400000">
            <a:off x="664916" y="2413546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B44875D6-A348-EC54-CC31-D8BD22FDD1FF}"/>
              </a:ext>
            </a:extLst>
          </p:cNvPr>
          <p:cNvSpPr/>
          <p:nvPr/>
        </p:nvSpPr>
        <p:spPr>
          <a:xfrm>
            <a:off x="986902" y="2418407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1BA7DCD4-8E82-0E31-94D3-AEF80F726B21}"/>
              </a:ext>
            </a:extLst>
          </p:cNvPr>
          <p:cNvSpPr/>
          <p:nvPr/>
        </p:nvSpPr>
        <p:spPr>
          <a:xfrm>
            <a:off x="1464543" y="2402318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A0317B84-E1C5-2BB7-902B-F69676956D10}"/>
              </a:ext>
            </a:extLst>
          </p:cNvPr>
          <p:cNvSpPr/>
          <p:nvPr/>
        </p:nvSpPr>
        <p:spPr>
          <a:xfrm rot="16200000">
            <a:off x="1845684" y="2433463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528712E9-6D9F-9373-0204-596537F1CCD7}"/>
              </a:ext>
            </a:extLst>
          </p:cNvPr>
          <p:cNvSpPr/>
          <p:nvPr/>
        </p:nvSpPr>
        <p:spPr>
          <a:xfrm>
            <a:off x="2239993" y="2409245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6C288A0F-3BE5-7562-A6A5-27442CA3D4B7}"/>
              </a:ext>
            </a:extLst>
          </p:cNvPr>
          <p:cNvSpPr/>
          <p:nvPr/>
        </p:nvSpPr>
        <p:spPr>
          <a:xfrm rot="5400000">
            <a:off x="2625170" y="2413546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AD789C3E-8F9D-16A0-F197-D04CDC70E6AC}"/>
              </a:ext>
            </a:extLst>
          </p:cNvPr>
          <p:cNvSpPr/>
          <p:nvPr/>
        </p:nvSpPr>
        <p:spPr>
          <a:xfrm>
            <a:off x="2947156" y="2418407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822A891-87E9-E0DF-08D4-C07DC0C4EBCB}"/>
              </a:ext>
            </a:extLst>
          </p:cNvPr>
          <p:cNvCxnSpPr/>
          <p:nvPr/>
        </p:nvCxnSpPr>
        <p:spPr>
          <a:xfrm>
            <a:off x="3381294" y="2685166"/>
            <a:ext cx="5155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lowchart: Merge 38">
            <a:extLst>
              <a:ext uri="{FF2B5EF4-FFF2-40B4-BE49-F238E27FC236}">
                <a16:creationId xmlns:a16="http://schemas.microsoft.com/office/drawing/2014/main" id="{60CBBFC0-0A87-448F-F2BE-EADC4C839239}"/>
              </a:ext>
            </a:extLst>
          </p:cNvPr>
          <p:cNvSpPr/>
          <p:nvPr/>
        </p:nvSpPr>
        <p:spPr>
          <a:xfrm>
            <a:off x="4099798" y="2930576"/>
            <a:ext cx="337599" cy="298564"/>
          </a:xfrm>
          <a:prstGeom prst="flowChartMerg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14D508CB-A6EB-273A-4081-114E513FF795}"/>
              </a:ext>
            </a:extLst>
          </p:cNvPr>
          <p:cNvSpPr/>
          <p:nvPr/>
        </p:nvSpPr>
        <p:spPr>
          <a:xfrm>
            <a:off x="1018866" y="2863384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7781A8C8-3739-5910-C71E-E124F40297F3}"/>
              </a:ext>
            </a:extLst>
          </p:cNvPr>
          <p:cNvSpPr/>
          <p:nvPr/>
        </p:nvSpPr>
        <p:spPr>
          <a:xfrm rot="16200000">
            <a:off x="1008492" y="3325039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7B12624A-529A-0361-848A-828328A1AB51}"/>
              </a:ext>
            </a:extLst>
          </p:cNvPr>
          <p:cNvSpPr/>
          <p:nvPr/>
        </p:nvSpPr>
        <p:spPr>
          <a:xfrm rot="5400000">
            <a:off x="4167637" y="3263266"/>
            <a:ext cx="322600" cy="299947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51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FA50DC-F278-4E4D-A7C7-C5C5BD6DA22E}"/>
              </a:ext>
            </a:extLst>
          </p:cNvPr>
          <p:cNvSpPr/>
          <p:nvPr/>
        </p:nvSpPr>
        <p:spPr>
          <a:xfrm>
            <a:off x="939939" y="262231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6 ) اختر القاعدة التي تمثل المتتالية التالية : 40 , 32 , 24 , 16 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765512-C91E-40CA-8B8E-C11B8BBF129F}"/>
              </a:ext>
            </a:extLst>
          </p:cNvPr>
          <p:cNvSpPr/>
          <p:nvPr/>
        </p:nvSpPr>
        <p:spPr>
          <a:xfrm>
            <a:off x="939939" y="1736366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7 ) اختر القاعدة التي تمثلها المتتالية التالية : 500 , 100 , 20 , 4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81680F-3C21-4777-99CF-AB814570D444}"/>
              </a:ext>
            </a:extLst>
          </p:cNvPr>
          <p:cNvSpPr/>
          <p:nvPr/>
        </p:nvSpPr>
        <p:spPr>
          <a:xfrm>
            <a:off x="762000" y="3572725"/>
            <a:ext cx="5816739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8 ) اختر القاعدة التي تمثلها المتتالية التالية : 7 , 14 , 21 , 28 , 35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8D2644-55F3-43F2-B93D-33DA9E0A642B}"/>
              </a:ext>
            </a:extLst>
          </p:cNvPr>
          <p:cNvSpPr/>
          <p:nvPr/>
        </p:nvSpPr>
        <p:spPr>
          <a:xfrm>
            <a:off x="464457" y="5107849"/>
            <a:ext cx="6114282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solidFill>
                  <a:schemeClr val="tx1"/>
                </a:solidFill>
              </a:rPr>
              <a:t>9 ) اختر القاعدة التي يمثلها النمط التالي :  </a:t>
            </a:r>
            <a:r>
              <a:rPr lang="en-US" sz="1600" b="1" dirty="0">
                <a:solidFill>
                  <a:schemeClr val="tx1"/>
                </a:solidFill>
              </a:rPr>
              <a:t>5</a:t>
            </a:r>
            <a:r>
              <a:rPr lang="ar-SA" sz="1600" b="1" dirty="0">
                <a:solidFill>
                  <a:schemeClr val="tx1"/>
                </a:solidFill>
              </a:rPr>
              <a:t> , </a:t>
            </a:r>
            <a:r>
              <a:rPr lang="en-US" sz="1600" b="1" dirty="0">
                <a:solidFill>
                  <a:schemeClr val="tx1"/>
                </a:solidFill>
              </a:rPr>
              <a:t>25</a:t>
            </a:r>
            <a:r>
              <a:rPr lang="ar-SA" sz="1600" b="1" dirty="0">
                <a:solidFill>
                  <a:schemeClr val="tx1"/>
                </a:solidFill>
              </a:rPr>
              <a:t> , </a:t>
            </a:r>
            <a:r>
              <a:rPr lang="en-US" sz="1600" b="1" dirty="0">
                <a:solidFill>
                  <a:schemeClr val="tx1"/>
                </a:solidFill>
              </a:rPr>
              <a:t>125</a:t>
            </a:r>
            <a:r>
              <a:rPr lang="ar-SA" sz="1600" b="1" dirty="0">
                <a:solidFill>
                  <a:schemeClr val="tx1"/>
                </a:solidFill>
              </a:rPr>
              <a:t> , </a:t>
            </a:r>
            <a:r>
              <a:rPr lang="en-US" sz="1600" b="1" dirty="0">
                <a:solidFill>
                  <a:schemeClr val="tx1"/>
                </a:solidFill>
              </a:rPr>
              <a:t>625</a:t>
            </a:r>
            <a:endParaRPr lang="ar-SA" sz="1600" b="1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E1748D7-18A5-4648-822F-6818B1F17B00}"/>
              </a:ext>
            </a:extLst>
          </p:cNvPr>
          <p:cNvSpPr/>
          <p:nvPr/>
        </p:nvSpPr>
        <p:spPr>
          <a:xfrm>
            <a:off x="616688" y="6743833"/>
            <a:ext cx="5962051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10 ) ما المعادلة التي تصف النمط في الجدول :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8B846D1-9A65-4A9B-9BC4-B29252B24462}"/>
              </a:ext>
            </a:extLst>
          </p:cNvPr>
          <p:cNvSpPr/>
          <p:nvPr/>
        </p:nvSpPr>
        <p:spPr>
          <a:xfrm>
            <a:off x="58056" y="72570"/>
            <a:ext cx="6734629" cy="9666514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18">
            <a:extLst>
              <a:ext uri="{FF2B5EF4-FFF2-40B4-BE49-F238E27FC236}">
                <a16:creationId xmlns:a16="http://schemas.microsoft.com/office/drawing/2014/main" id="{CB43125E-2866-5658-CBD5-B48E2992A554}"/>
              </a:ext>
            </a:extLst>
          </p:cNvPr>
          <p:cNvGraphicFramePr>
            <a:graphicFrameLocks noGrp="1"/>
          </p:cNvGraphicFramePr>
          <p:nvPr/>
        </p:nvGraphicFramePr>
        <p:xfrm>
          <a:off x="553678" y="748575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قسمة 4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إضافة 8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ضرب 2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طرح 8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3" name="Table 18">
            <a:extLst>
              <a:ext uri="{FF2B5EF4-FFF2-40B4-BE49-F238E27FC236}">
                <a16:creationId xmlns:a16="http://schemas.microsoft.com/office/drawing/2014/main" id="{8F2E8BCA-3E9E-F568-F6A2-B5670F37B0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064029"/>
              </p:ext>
            </p:extLst>
          </p:nvPr>
        </p:nvGraphicFramePr>
        <p:xfrm>
          <a:off x="553680" y="5783220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إضافة 8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قسمة 5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طرح 23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ضرب 5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7" name="Table 18">
            <a:extLst>
              <a:ext uri="{FF2B5EF4-FFF2-40B4-BE49-F238E27FC236}">
                <a16:creationId xmlns:a16="http://schemas.microsoft.com/office/drawing/2014/main" id="{4946BBBD-8FF0-C3AC-0C67-985D92CAB208}"/>
              </a:ext>
            </a:extLst>
          </p:cNvPr>
          <p:cNvGraphicFramePr>
            <a:graphicFrameLocks noGrp="1"/>
          </p:cNvGraphicFramePr>
          <p:nvPr/>
        </p:nvGraphicFramePr>
        <p:xfrm>
          <a:off x="553678" y="2298117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قسمة 10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إضافة 20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ضرب 5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طرح 50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13" name="Table 18">
            <a:extLst>
              <a:ext uri="{FF2B5EF4-FFF2-40B4-BE49-F238E27FC236}">
                <a16:creationId xmlns:a16="http://schemas.microsoft.com/office/drawing/2014/main" id="{B5AA4D08-9FD2-FABA-2F56-2520F95F86C8}"/>
              </a:ext>
            </a:extLst>
          </p:cNvPr>
          <p:cNvGraphicFramePr>
            <a:graphicFrameLocks noGrp="1"/>
          </p:cNvGraphicFramePr>
          <p:nvPr/>
        </p:nvGraphicFramePr>
        <p:xfrm>
          <a:off x="616688" y="8354628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d – 3 = 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d + 7 = f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d + 3 = f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d – 7 = f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16" name="Table 18">
            <a:extLst>
              <a:ext uri="{FF2B5EF4-FFF2-40B4-BE49-F238E27FC236}">
                <a16:creationId xmlns:a16="http://schemas.microsoft.com/office/drawing/2014/main" id="{2C46851D-5BE0-20AA-B801-256D416BC1B2}"/>
              </a:ext>
            </a:extLst>
          </p:cNvPr>
          <p:cNvGraphicFramePr>
            <a:graphicFrameLocks noGrp="1"/>
          </p:cNvGraphicFramePr>
          <p:nvPr/>
        </p:nvGraphicFramePr>
        <p:xfrm>
          <a:off x="553678" y="4213793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طرح 7 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قسمة 2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جمع 8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ضرب 3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C9B58D31-9132-9A5F-E220-733939681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9552" y="7314322"/>
            <a:ext cx="3521331" cy="86087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59610EE-D380-E807-F8F4-0C11B7CBAD87}"/>
              </a:ext>
            </a:extLst>
          </p:cNvPr>
          <p:cNvSpPr/>
          <p:nvPr/>
        </p:nvSpPr>
        <p:spPr>
          <a:xfrm>
            <a:off x="3880237" y="7839986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B3284FD-B816-B851-7534-8CC75755852A}"/>
              </a:ext>
            </a:extLst>
          </p:cNvPr>
          <p:cNvSpPr/>
          <p:nvPr/>
        </p:nvSpPr>
        <p:spPr>
          <a:xfrm>
            <a:off x="4218167" y="7779357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00E129F-29E7-E82F-3918-6AD5D83DAFF0}"/>
              </a:ext>
            </a:extLst>
          </p:cNvPr>
          <p:cNvSpPr/>
          <p:nvPr/>
        </p:nvSpPr>
        <p:spPr>
          <a:xfrm>
            <a:off x="4717111" y="7779357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425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FA50DC-F278-4E4D-A7C7-C5C5BD6DA22E}"/>
              </a:ext>
            </a:extLst>
          </p:cNvPr>
          <p:cNvSpPr/>
          <p:nvPr/>
        </p:nvSpPr>
        <p:spPr>
          <a:xfrm>
            <a:off x="939939" y="262231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11 ) بالاعتماد على المعادلة </a:t>
            </a:r>
            <a:r>
              <a:rPr lang="en-US" sz="1600" b="1" dirty="0">
                <a:solidFill>
                  <a:schemeClr val="tx1"/>
                </a:solidFill>
              </a:rPr>
              <a:t> a – 3 = b</a:t>
            </a:r>
            <a:r>
              <a:rPr lang="ar-SA" sz="1600" b="1" dirty="0">
                <a:solidFill>
                  <a:schemeClr val="tx1"/>
                </a:solidFill>
              </a:rPr>
              <a:t> . إذا كانت </a:t>
            </a:r>
            <a:r>
              <a:rPr lang="en-US" sz="1600" b="1" dirty="0">
                <a:solidFill>
                  <a:schemeClr val="tx1"/>
                </a:solidFill>
              </a:rPr>
              <a:t>a = 75 </a:t>
            </a:r>
            <a:r>
              <a:rPr lang="ar-SA" sz="1600" b="1" dirty="0">
                <a:solidFill>
                  <a:schemeClr val="tx1"/>
                </a:solidFill>
              </a:rPr>
              <a:t> . فما قيمة </a:t>
            </a:r>
            <a:r>
              <a:rPr lang="en-US" sz="1600" b="1" dirty="0">
                <a:solidFill>
                  <a:schemeClr val="tx1"/>
                </a:solidFill>
              </a:rPr>
              <a:t>b </a:t>
            </a:r>
            <a:r>
              <a:rPr lang="ar-SA" sz="1600" b="1" dirty="0">
                <a:solidFill>
                  <a:schemeClr val="tx1"/>
                </a:solidFill>
              </a:rPr>
              <a:t> ؟  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765512-C91E-40CA-8B8E-C11B8BBF129F}"/>
              </a:ext>
            </a:extLst>
          </p:cNvPr>
          <p:cNvSpPr/>
          <p:nvPr/>
        </p:nvSpPr>
        <p:spPr>
          <a:xfrm>
            <a:off x="939939" y="1736366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12 )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ar-SA" sz="1600" b="1" dirty="0">
                <a:solidFill>
                  <a:schemeClr val="tx1"/>
                </a:solidFill>
              </a:rPr>
              <a:t> ما العدد المخرج التالي في النمط ؟  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81680F-3C21-4777-99CF-AB814570D444}"/>
              </a:ext>
            </a:extLst>
          </p:cNvPr>
          <p:cNvSpPr/>
          <p:nvPr/>
        </p:nvSpPr>
        <p:spPr>
          <a:xfrm>
            <a:off x="762000" y="3572725"/>
            <a:ext cx="5816739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13 ) ما العدد المخرج التالي في النمط ؟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E1748D7-18A5-4648-822F-6818B1F17B00}"/>
              </a:ext>
            </a:extLst>
          </p:cNvPr>
          <p:cNvSpPr/>
          <p:nvPr/>
        </p:nvSpPr>
        <p:spPr>
          <a:xfrm>
            <a:off x="616688" y="5118678"/>
            <a:ext cx="5962051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14 ) ما المعادلة التي تصف النمط في الجدول :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8B846D1-9A65-4A9B-9BC4-B29252B24462}"/>
              </a:ext>
            </a:extLst>
          </p:cNvPr>
          <p:cNvSpPr/>
          <p:nvPr/>
        </p:nvSpPr>
        <p:spPr>
          <a:xfrm>
            <a:off x="58056" y="72570"/>
            <a:ext cx="6734629" cy="9666514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18">
            <a:extLst>
              <a:ext uri="{FF2B5EF4-FFF2-40B4-BE49-F238E27FC236}">
                <a16:creationId xmlns:a16="http://schemas.microsoft.com/office/drawing/2014/main" id="{CB43125E-2866-5658-CBD5-B48E2992A5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8187172"/>
              </p:ext>
            </p:extLst>
          </p:nvPr>
        </p:nvGraphicFramePr>
        <p:xfrm>
          <a:off x="553678" y="748575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74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78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73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70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7" name="Table 18">
            <a:extLst>
              <a:ext uri="{FF2B5EF4-FFF2-40B4-BE49-F238E27FC236}">
                <a16:creationId xmlns:a16="http://schemas.microsoft.com/office/drawing/2014/main" id="{4946BBBD-8FF0-C3AC-0C67-985D92CAB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746744"/>
              </p:ext>
            </p:extLst>
          </p:nvPr>
        </p:nvGraphicFramePr>
        <p:xfrm>
          <a:off x="553678" y="2504843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5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4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13" name="Table 18">
            <a:extLst>
              <a:ext uri="{FF2B5EF4-FFF2-40B4-BE49-F238E27FC236}">
                <a16:creationId xmlns:a16="http://schemas.microsoft.com/office/drawing/2014/main" id="{B5AA4D08-9FD2-FABA-2F56-2520F95F8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518415"/>
              </p:ext>
            </p:extLst>
          </p:nvPr>
        </p:nvGraphicFramePr>
        <p:xfrm>
          <a:off x="616688" y="6729473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k x 3 = m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k + </a:t>
                      </a:r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 = 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k </a:t>
                      </a:r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 = m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k </a:t>
                      </a:r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÷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 3 = 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16" name="Table 18">
            <a:extLst>
              <a:ext uri="{FF2B5EF4-FFF2-40B4-BE49-F238E27FC236}">
                <a16:creationId xmlns:a16="http://schemas.microsoft.com/office/drawing/2014/main" id="{2C46851D-5BE0-20AA-B801-256D416BC1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650561"/>
              </p:ext>
            </p:extLst>
          </p:nvPr>
        </p:nvGraphicFramePr>
        <p:xfrm>
          <a:off x="553678" y="4213793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20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23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C59610EE-D380-E807-F8F4-0C11B7CBAD87}"/>
              </a:ext>
            </a:extLst>
          </p:cNvPr>
          <p:cNvSpPr/>
          <p:nvPr/>
        </p:nvSpPr>
        <p:spPr>
          <a:xfrm>
            <a:off x="3880237" y="6214831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B3284FD-B816-B851-7534-8CC75755852A}"/>
              </a:ext>
            </a:extLst>
          </p:cNvPr>
          <p:cNvSpPr/>
          <p:nvPr/>
        </p:nvSpPr>
        <p:spPr>
          <a:xfrm>
            <a:off x="4218167" y="6154202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00E129F-29E7-E82F-3918-6AD5D83DAFF0}"/>
              </a:ext>
            </a:extLst>
          </p:cNvPr>
          <p:cNvSpPr/>
          <p:nvPr/>
        </p:nvSpPr>
        <p:spPr>
          <a:xfrm>
            <a:off x="4717111" y="6154202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76C20B0-C960-C9DB-2995-537FBFE99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7605" y="1546682"/>
            <a:ext cx="2512612" cy="751435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160B1CC2-FAA7-7365-CB8B-24D2F56A50D1}"/>
              </a:ext>
            </a:extLst>
          </p:cNvPr>
          <p:cNvSpPr/>
          <p:nvPr/>
        </p:nvSpPr>
        <p:spPr>
          <a:xfrm>
            <a:off x="2931400" y="1977208"/>
            <a:ext cx="330527" cy="2590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>
                <a:solidFill>
                  <a:srgbClr val="FF0000"/>
                </a:solidFill>
              </a:rPr>
              <a:t>؟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C6051E6-4943-D3D8-3A97-FB1E6606FD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5660" y="3377605"/>
            <a:ext cx="2593340" cy="740987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68174F0D-8C38-BF80-E539-C380D87766E5}"/>
              </a:ext>
            </a:extLst>
          </p:cNvPr>
          <p:cNvSpPr/>
          <p:nvPr/>
        </p:nvSpPr>
        <p:spPr>
          <a:xfrm>
            <a:off x="3040183" y="3809149"/>
            <a:ext cx="330527" cy="2590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dirty="0">
                <a:solidFill>
                  <a:srgbClr val="FF0000"/>
                </a:solidFill>
              </a:rPr>
              <a:t>؟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5CD1973C-2F80-3CEC-52CB-A7480F2396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53040" y="5685238"/>
            <a:ext cx="3402739" cy="806172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7ECCF5E4-C59B-6A41-BA7E-A0EE187D790C}"/>
              </a:ext>
            </a:extLst>
          </p:cNvPr>
          <p:cNvSpPr/>
          <p:nvPr/>
        </p:nvSpPr>
        <p:spPr>
          <a:xfrm>
            <a:off x="3670369" y="6136575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1ED10D5-D1B1-02C3-58F9-B9403C1CD32E}"/>
              </a:ext>
            </a:extLst>
          </p:cNvPr>
          <p:cNvSpPr/>
          <p:nvPr/>
        </p:nvSpPr>
        <p:spPr>
          <a:xfrm>
            <a:off x="4073296" y="6173342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BEEEB45-AC8F-C28C-11FA-77AECC626E95}"/>
              </a:ext>
            </a:extLst>
          </p:cNvPr>
          <p:cNvSpPr/>
          <p:nvPr/>
        </p:nvSpPr>
        <p:spPr>
          <a:xfrm>
            <a:off x="4499958" y="6189834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79C364B-1AD8-FC83-B84B-4A4A3FCC15C1}"/>
              </a:ext>
            </a:extLst>
          </p:cNvPr>
          <p:cNvSpPr/>
          <p:nvPr/>
        </p:nvSpPr>
        <p:spPr>
          <a:xfrm>
            <a:off x="464457" y="7684640"/>
            <a:ext cx="6114282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solidFill>
                  <a:schemeClr val="tx1"/>
                </a:solidFill>
              </a:rPr>
              <a:t>15 ) أوجد قيمة التعبير التالي  : ...... = ( 2 – 6 ) × 6  </a:t>
            </a:r>
          </a:p>
        </p:txBody>
      </p:sp>
      <p:graphicFrame>
        <p:nvGraphicFramePr>
          <p:cNvPr id="36" name="Table 18">
            <a:extLst>
              <a:ext uri="{FF2B5EF4-FFF2-40B4-BE49-F238E27FC236}">
                <a16:creationId xmlns:a16="http://schemas.microsoft.com/office/drawing/2014/main" id="{E0584AE4-DC59-AACE-6DED-E19E2D2C62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143772"/>
              </p:ext>
            </p:extLst>
          </p:nvPr>
        </p:nvGraphicFramePr>
        <p:xfrm>
          <a:off x="553680" y="8360011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34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24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12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3083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8FA50DC-F278-4E4D-A7C7-C5C5BD6DA22E}"/>
              </a:ext>
            </a:extLst>
          </p:cNvPr>
          <p:cNvSpPr/>
          <p:nvPr/>
        </p:nvSpPr>
        <p:spPr>
          <a:xfrm>
            <a:off x="939939" y="262231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16 ) أوجد قيمة التعبير التالي  : ......... = ( 1 × 3 ) ÷ ( 6 + 3 )  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765512-C91E-40CA-8B8E-C11B8BBF129F}"/>
              </a:ext>
            </a:extLst>
          </p:cNvPr>
          <p:cNvSpPr/>
          <p:nvPr/>
        </p:nvSpPr>
        <p:spPr>
          <a:xfrm>
            <a:off x="939939" y="1736366"/>
            <a:ext cx="5638800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17 ) أوجد القيمة المجهولة :   42 = ( 8 + 6 ) × ........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81680F-3C21-4777-99CF-AB814570D444}"/>
              </a:ext>
            </a:extLst>
          </p:cNvPr>
          <p:cNvSpPr/>
          <p:nvPr/>
        </p:nvSpPr>
        <p:spPr>
          <a:xfrm>
            <a:off x="762000" y="3572725"/>
            <a:ext cx="5816739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18 ) أوجد قيمة التعبير التالي :...... = 2 ÷ 14  + 9 × 2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8D2644-55F3-43F2-B93D-33DA9E0A642B}"/>
              </a:ext>
            </a:extLst>
          </p:cNvPr>
          <p:cNvSpPr/>
          <p:nvPr/>
        </p:nvSpPr>
        <p:spPr>
          <a:xfrm>
            <a:off x="464457" y="5107849"/>
            <a:ext cx="6114282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50000"/>
              </a:lnSpc>
            </a:pPr>
            <a:r>
              <a:rPr lang="ar-SA" sz="1600" b="1" dirty="0">
                <a:solidFill>
                  <a:schemeClr val="tx1"/>
                </a:solidFill>
              </a:rPr>
              <a:t>19 ) أوجد قيمة </a:t>
            </a:r>
            <a:r>
              <a:rPr lang="en-US" sz="1600" b="1" dirty="0">
                <a:solidFill>
                  <a:schemeClr val="tx1"/>
                </a:solidFill>
              </a:rPr>
              <a:t>s </a:t>
            </a:r>
            <a:r>
              <a:rPr lang="ar-SA" sz="1600" b="1" dirty="0">
                <a:solidFill>
                  <a:schemeClr val="tx1"/>
                </a:solidFill>
              </a:rPr>
              <a:t>   في المعادلة  </a:t>
            </a:r>
            <a:r>
              <a:rPr lang="en-US" sz="1600" b="1" dirty="0">
                <a:solidFill>
                  <a:schemeClr val="tx1"/>
                </a:solidFill>
              </a:rPr>
              <a:t>( r + 8 ) x 6 = s </a:t>
            </a:r>
            <a:r>
              <a:rPr lang="ar-SA" sz="1600" b="1" dirty="0">
                <a:solidFill>
                  <a:schemeClr val="tx1"/>
                </a:solidFill>
              </a:rPr>
              <a:t>  . إذا كان  3 = </a:t>
            </a:r>
            <a:r>
              <a:rPr lang="en-US" sz="1600" b="1" dirty="0">
                <a:solidFill>
                  <a:schemeClr val="tx1"/>
                </a:solidFill>
              </a:rPr>
              <a:t>r</a:t>
            </a:r>
            <a:r>
              <a:rPr lang="ar-SA" sz="16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E1748D7-18A5-4648-822F-6818B1F17B00}"/>
              </a:ext>
            </a:extLst>
          </p:cNvPr>
          <p:cNvSpPr/>
          <p:nvPr/>
        </p:nvSpPr>
        <p:spPr>
          <a:xfrm>
            <a:off x="616688" y="6743833"/>
            <a:ext cx="5962051" cy="488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1600" b="1" dirty="0">
                <a:solidFill>
                  <a:schemeClr val="tx1"/>
                </a:solidFill>
              </a:rPr>
              <a:t>20 )  أوجد قيمة المخرج  </a:t>
            </a:r>
            <a:r>
              <a:rPr lang="en-US" sz="1600" b="1" dirty="0">
                <a:solidFill>
                  <a:schemeClr val="tx1"/>
                </a:solidFill>
              </a:rPr>
              <a:t>y</a:t>
            </a:r>
            <a:r>
              <a:rPr lang="ar-SA" sz="1600" b="1" dirty="0">
                <a:solidFill>
                  <a:schemeClr val="tx1"/>
                </a:solidFill>
              </a:rPr>
              <a:t> عندما تكون قيمة 3 = ×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8B846D1-9A65-4A9B-9BC4-B29252B24462}"/>
              </a:ext>
            </a:extLst>
          </p:cNvPr>
          <p:cNvSpPr/>
          <p:nvPr/>
        </p:nvSpPr>
        <p:spPr>
          <a:xfrm>
            <a:off x="58056" y="72570"/>
            <a:ext cx="6734629" cy="9666514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18">
            <a:extLst>
              <a:ext uri="{FF2B5EF4-FFF2-40B4-BE49-F238E27FC236}">
                <a16:creationId xmlns:a16="http://schemas.microsoft.com/office/drawing/2014/main" id="{CB43125E-2866-5658-CBD5-B48E2992A5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431025"/>
              </p:ext>
            </p:extLst>
          </p:nvPr>
        </p:nvGraphicFramePr>
        <p:xfrm>
          <a:off x="553678" y="748575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9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7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3" name="Table 18">
            <a:extLst>
              <a:ext uri="{FF2B5EF4-FFF2-40B4-BE49-F238E27FC236}">
                <a16:creationId xmlns:a16="http://schemas.microsoft.com/office/drawing/2014/main" id="{8F2E8BCA-3E9E-F568-F6A2-B5670F37B0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347885"/>
              </p:ext>
            </p:extLst>
          </p:nvPr>
        </p:nvGraphicFramePr>
        <p:xfrm>
          <a:off x="553680" y="5783220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S = 6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S = 11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S = 66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S = 12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7" name="Table 18">
            <a:extLst>
              <a:ext uri="{FF2B5EF4-FFF2-40B4-BE49-F238E27FC236}">
                <a16:creationId xmlns:a16="http://schemas.microsoft.com/office/drawing/2014/main" id="{4946BBBD-8FF0-C3AC-0C67-985D92CAB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981408"/>
              </p:ext>
            </p:extLst>
          </p:nvPr>
        </p:nvGraphicFramePr>
        <p:xfrm>
          <a:off x="553678" y="2298117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12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4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13" name="Table 18">
            <a:extLst>
              <a:ext uri="{FF2B5EF4-FFF2-40B4-BE49-F238E27FC236}">
                <a16:creationId xmlns:a16="http://schemas.microsoft.com/office/drawing/2014/main" id="{B5AA4D08-9FD2-FABA-2F56-2520F95F86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331680"/>
              </p:ext>
            </p:extLst>
          </p:nvPr>
        </p:nvGraphicFramePr>
        <p:xfrm>
          <a:off x="616688" y="8354628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15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b="1" dirty="0"/>
                        <a:t>22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graphicFrame>
        <p:nvGraphicFramePr>
          <p:cNvPr id="16" name="Table 18">
            <a:extLst>
              <a:ext uri="{FF2B5EF4-FFF2-40B4-BE49-F238E27FC236}">
                <a16:creationId xmlns:a16="http://schemas.microsoft.com/office/drawing/2014/main" id="{2C46851D-5BE0-20AA-B801-256D416BC1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98922"/>
              </p:ext>
            </p:extLst>
          </p:nvPr>
        </p:nvGraphicFramePr>
        <p:xfrm>
          <a:off x="553678" y="4213793"/>
          <a:ext cx="574337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795">
                  <a:extLst>
                    <a:ext uri="{9D8B030D-6E8A-4147-A177-3AD203B41FA5}">
                      <a16:colId xmlns:a16="http://schemas.microsoft.com/office/drawing/2014/main" val="1831100617"/>
                    </a:ext>
                  </a:extLst>
                </a:gridCol>
                <a:gridCol w="2550549">
                  <a:extLst>
                    <a:ext uri="{9D8B030D-6E8A-4147-A177-3AD203B41FA5}">
                      <a16:colId xmlns:a16="http://schemas.microsoft.com/office/drawing/2014/main" val="1438190363"/>
                    </a:ext>
                  </a:extLst>
                </a:gridCol>
                <a:gridCol w="429658">
                  <a:extLst>
                    <a:ext uri="{9D8B030D-6E8A-4147-A177-3AD203B41FA5}">
                      <a16:colId xmlns:a16="http://schemas.microsoft.com/office/drawing/2014/main" val="62372013"/>
                    </a:ext>
                  </a:extLst>
                </a:gridCol>
                <a:gridCol w="2203375">
                  <a:extLst>
                    <a:ext uri="{9D8B030D-6E8A-4147-A177-3AD203B41FA5}">
                      <a16:colId xmlns:a16="http://schemas.microsoft.com/office/drawing/2014/main" val="10639393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A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 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1358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C 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7</a:t>
                      </a:r>
                      <a:endParaRPr lang="en-US" sz="1600" b="1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/>
                        <a:t>D 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SA" sz="1600" b="1" dirty="0"/>
                        <a:t>25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545164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C59610EE-D380-E807-F8F4-0C11B7CBAD87}"/>
              </a:ext>
            </a:extLst>
          </p:cNvPr>
          <p:cNvSpPr/>
          <p:nvPr/>
        </p:nvSpPr>
        <p:spPr>
          <a:xfrm>
            <a:off x="3880237" y="7839986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B3284FD-B816-B851-7534-8CC75755852A}"/>
              </a:ext>
            </a:extLst>
          </p:cNvPr>
          <p:cNvSpPr/>
          <p:nvPr/>
        </p:nvSpPr>
        <p:spPr>
          <a:xfrm>
            <a:off x="4218167" y="7779357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00E129F-29E7-E82F-3918-6AD5D83DAFF0}"/>
              </a:ext>
            </a:extLst>
          </p:cNvPr>
          <p:cNvSpPr/>
          <p:nvPr/>
        </p:nvSpPr>
        <p:spPr>
          <a:xfrm>
            <a:off x="4717111" y="7779357"/>
            <a:ext cx="262393" cy="23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64D201-DEF3-2110-F5B2-C0861700B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2542" y="6702667"/>
            <a:ext cx="1515279" cy="1543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724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B846D1-9A65-4A9B-9BC4-B29252B24462}"/>
              </a:ext>
            </a:extLst>
          </p:cNvPr>
          <p:cNvSpPr/>
          <p:nvPr/>
        </p:nvSpPr>
        <p:spPr>
          <a:xfrm>
            <a:off x="58056" y="72570"/>
            <a:ext cx="6734629" cy="9666514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1AB4A43-D6C8-A8EB-2514-2096DE5CFBFB}"/>
              </a:ext>
            </a:extLst>
          </p:cNvPr>
          <p:cNvCxnSpPr/>
          <p:nvPr/>
        </p:nvCxnSpPr>
        <p:spPr>
          <a:xfrm flipH="1">
            <a:off x="61685" y="5015785"/>
            <a:ext cx="673462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76C707C-C8F9-2CC2-E044-4F74CFEE4A25}"/>
              </a:ext>
            </a:extLst>
          </p:cNvPr>
          <p:cNvCxnSpPr/>
          <p:nvPr/>
        </p:nvCxnSpPr>
        <p:spPr>
          <a:xfrm flipH="1">
            <a:off x="61685" y="3075896"/>
            <a:ext cx="673462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AE7B9F3-6BEC-8472-8400-7E02BC4ABE28}"/>
              </a:ext>
            </a:extLst>
          </p:cNvPr>
          <p:cNvCxnSpPr/>
          <p:nvPr/>
        </p:nvCxnSpPr>
        <p:spPr>
          <a:xfrm flipH="1">
            <a:off x="58056" y="800020"/>
            <a:ext cx="673462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E443C480-9396-C972-F2A0-B9160F492A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3633" y="223699"/>
            <a:ext cx="2814517" cy="4982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0C4085-0795-2C36-6426-22ED48EDCF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442" y="924674"/>
            <a:ext cx="3382068" cy="10807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9A7A9DF-41E7-35FE-4296-A9E3F9B7D6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857" y="2222765"/>
            <a:ext cx="6202029" cy="6509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506882-FE02-17AF-1592-1F63510C68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6893" y="3293282"/>
            <a:ext cx="4216617" cy="3111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5C9C2FC-CFA1-D005-4230-4B09EB7BA0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857" y="3738187"/>
            <a:ext cx="5895298" cy="91001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2CD638D-50FF-3DEC-5721-13184A3439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8107" y="5310696"/>
            <a:ext cx="5655403" cy="39085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1A1E58F-227F-1CB5-0EDB-E128583282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2367" y="5979454"/>
            <a:ext cx="5519595" cy="467353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6D7A1DB-F49B-B2EA-7B6A-06F3E8DB7D2E}"/>
              </a:ext>
            </a:extLst>
          </p:cNvPr>
          <p:cNvCxnSpPr/>
          <p:nvPr/>
        </p:nvCxnSpPr>
        <p:spPr>
          <a:xfrm flipH="1">
            <a:off x="58056" y="6837332"/>
            <a:ext cx="673462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>
            <a:extLst>
              <a:ext uri="{FF2B5EF4-FFF2-40B4-BE49-F238E27FC236}">
                <a16:creationId xmlns:a16="http://schemas.microsoft.com/office/drawing/2014/main" id="{5A44DC34-C3FD-3BC8-2600-0BB8587BA9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15908" y="6990833"/>
            <a:ext cx="4137602" cy="127750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F82B9ED-89D6-1A84-CD4A-FFD3D4E5CCB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3028" y="7062727"/>
            <a:ext cx="1911448" cy="246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216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B846D1-9A65-4A9B-9BC4-B29252B24462}"/>
              </a:ext>
            </a:extLst>
          </p:cNvPr>
          <p:cNvSpPr/>
          <p:nvPr/>
        </p:nvSpPr>
        <p:spPr>
          <a:xfrm>
            <a:off x="58056" y="72570"/>
            <a:ext cx="6734629" cy="9666514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1AB4A43-D6C8-A8EB-2514-2096DE5CFBFB}"/>
              </a:ext>
            </a:extLst>
          </p:cNvPr>
          <p:cNvCxnSpPr/>
          <p:nvPr/>
        </p:nvCxnSpPr>
        <p:spPr>
          <a:xfrm flipH="1">
            <a:off x="58056" y="4086124"/>
            <a:ext cx="673462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1C3F8D8-15E6-C3C8-BC55-32DA3FDE421D}"/>
              </a:ext>
            </a:extLst>
          </p:cNvPr>
          <p:cNvCxnSpPr/>
          <p:nvPr/>
        </p:nvCxnSpPr>
        <p:spPr>
          <a:xfrm flipH="1">
            <a:off x="61685" y="2253237"/>
            <a:ext cx="673462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B7DE796D-D5F3-076E-981B-B222B397D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632" y="213428"/>
            <a:ext cx="5912154" cy="3048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396A9A-04B4-DA21-CE5C-DF77A9274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77" y="810012"/>
            <a:ext cx="3762480" cy="9707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1A46BD9-BC49-0A20-3569-C4721EDEE0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408" y="2478095"/>
            <a:ext cx="5728377" cy="3919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E9E6A91-2D02-D39F-88CB-3315D4F0F0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770" y="3163750"/>
            <a:ext cx="5666951" cy="39195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7BF6944-35F6-09DB-BDDC-4C27FB2EFA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1596" y="4255844"/>
            <a:ext cx="2844946" cy="31116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1460B75-CDEA-3B45-C9FA-4EA0AE4DB9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6770" y="4733050"/>
            <a:ext cx="4182510" cy="869559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8EC4F86-D5B4-F453-A8B8-6B1CEF0F16B5}"/>
              </a:ext>
            </a:extLst>
          </p:cNvPr>
          <p:cNvCxnSpPr/>
          <p:nvPr/>
        </p:nvCxnSpPr>
        <p:spPr>
          <a:xfrm flipH="1">
            <a:off x="58055" y="6244057"/>
            <a:ext cx="673462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E5114644-AF69-6219-E115-7CC2869B9C9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600" y="6407669"/>
            <a:ext cx="6450854" cy="113885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C75076A-6A29-50BF-8562-705C7147CA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4827" y="8080110"/>
            <a:ext cx="6121715" cy="34926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504A1D0-F805-7090-E347-0764F71DCF2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262" y="8874068"/>
            <a:ext cx="6662213" cy="409632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177EAB0-7918-40E0-76DC-5E1E15825B9D}"/>
              </a:ext>
            </a:extLst>
          </p:cNvPr>
          <p:cNvCxnSpPr/>
          <p:nvPr/>
        </p:nvCxnSpPr>
        <p:spPr>
          <a:xfrm flipH="1">
            <a:off x="59946" y="7895057"/>
            <a:ext cx="673462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7508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B846D1-9A65-4A9B-9BC4-B29252B24462}"/>
              </a:ext>
            </a:extLst>
          </p:cNvPr>
          <p:cNvSpPr/>
          <p:nvPr/>
        </p:nvSpPr>
        <p:spPr>
          <a:xfrm>
            <a:off x="58056" y="72570"/>
            <a:ext cx="6734629" cy="9666514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58D098-2CB6-F356-386D-4297921C8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9646" y="384131"/>
            <a:ext cx="5299872" cy="1965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344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2527</TotalTime>
  <Words>606</Words>
  <Application>Microsoft Office PowerPoint</Application>
  <PresentationFormat>A4 Paper (210x297 mm)‎</PresentationFormat>
  <Paragraphs>179</Paragraphs>
  <Slides>9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9</vt:i4>
      </vt:variant>
    </vt:vector>
  </HeadingPairs>
  <TitlesOfParts>
    <vt:vector size="10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laila.alyammahi@outlook.com</dc:creator>
  <cp:lastModifiedBy>Seham Elrefaei</cp:lastModifiedBy>
  <cp:revision>56</cp:revision>
  <dcterms:created xsi:type="dcterms:W3CDTF">2021-10-08T13:11:52Z</dcterms:created>
  <dcterms:modified xsi:type="dcterms:W3CDTF">2023-01-14T12:54:20Z</dcterms:modified>
</cp:coreProperties>
</file>