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4"/>
  </p:notesMasterIdLst>
  <p:sldIdLst>
    <p:sldId id="262" r:id="rId2"/>
    <p:sldId id="258" r:id="rId3"/>
    <p:sldId id="256" r:id="rId4"/>
    <p:sldId id="260" r:id="rId5"/>
    <p:sldId id="294" r:id="rId6"/>
    <p:sldId id="293" r:id="rId7"/>
    <p:sldId id="295" r:id="rId8"/>
    <p:sldId id="297" r:id="rId9"/>
    <p:sldId id="296" r:id="rId10"/>
    <p:sldId id="298" r:id="rId11"/>
    <p:sldId id="300" r:id="rId12"/>
    <p:sldId id="299" r:id="rId13"/>
    <p:sldId id="302" r:id="rId14"/>
    <p:sldId id="301" r:id="rId15"/>
    <p:sldId id="303" r:id="rId16"/>
    <p:sldId id="305" r:id="rId17"/>
    <p:sldId id="306" r:id="rId18"/>
    <p:sldId id="304" r:id="rId19"/>
    <p:sldId id="307" r:id="rId20"/>
    <p:sldId id="309" r:id="rId21"/>
    <p:sldId id="308" r:id="rId22"/>
    <p:sldId id="261" r:id="rId23"/>
  </p:sldIdLst>
  <p:sldSz cx="12192000" cy="6858000"/>
  <p:notesSz cx="6858000" cy="9144000"/>
  <p:defaultTextStyle>
    <a:defPPr>
      <a:defRPr lang="ar-JO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احذف هذه الشريحة" id="{892F3CF6-B7E7-477C-AF8D-3FC07FEE14A4}">
          <p14:sldIdLst/>
        </p14:section>
        <p14:section name="المقدمة" id="{9C9872B5-B823-440C-B1FB-3A08F1061F10}">
          <p14:sldIdLst>
            <p14:sldId id="262"/>
          </p14:sldIdLst>
        </p14:section>
        <p14:section name="الأسئلة" id="{AC1E9420-633C-402C-B837-81966DF894A0}">
          <p14:sldIdLst>
            <p14:sldId id="258"/>
            <p14:sldId id="256"/>
            <p14:sldId id="260"/>
            <p14:sldId id="294"/>
            <p14:sldId id="293"/>
            <p14:sldId id="295"/>
            <p14:sldId id="297"/>
            <p14:sldId id="296"/>
            <p14:sldId id="298"/>
            <p14:sldId id="300"/>
            <p14:sldId id="299"/>
            <p14:sldId id="302"/>
            <p14:sldId id="301"/>
            <p14:sldId id="303"/>
            <p14:sldId id="305"/>
            <p14:sldId id="306"/>
            <p14:sldId id="304"/>
            <p14:sldId id="307"/>
            <p14:sldId id="309"/>
            <p14:sldId id="308"/>
          </p14:sldIdLst>
        </p14:section>
        <p14:section name="النهاية" id="{9A0B6594-8A0A-4A67-8C4A-8DB2A5D70DED}">
          <p14:sldIdLst>
            <p14:sldId id="26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B83"/>
    <a:srgbClr val="F3D2B9"/>
    <a:srgbClr val="E49D5B"/>
    <a:srgbClr val="A89E3C"/>
    <a:srgbClr val="A5C2D0"/>
    <a:srgbClr val="FFCCB9"/>
    <a:srgbClr val="E2E7E3"/>
    <a:srgbClr val="6EB4BE"/>
    <a:srgbClr val="004444"/>
    <a:srgbClr val="2A77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256" autoAdjust="0"/>
    <p:restoredTop sz="82109" autoAdjust="0"/>
  </p:normalViewPr>
  <p:slideViewPr>
    <p:cSldViewPr snapToGrid="0" showGuides="1">
      <p:cViewPr varScale="1">
        <p:scale>
          <a:sx n="72" d="100"/>
          <a:sy n="72" d="100"/>
        </p:scale>
        <p:origin x="666" y="42"/>
      </p:cViewPr>
      <p:guideLst>
        <p:guide orient="horz" pos="234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J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B9B1DF0-9197-4B44-894E-E369EC2CC8EB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J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J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4C6009F-3A06-4B0E-B245-B88084879162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1821411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783043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20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dirty="0"/>
              <a:t>تصميم:</a:t>
            </a:r>
          </a:p>
          <a:p>
            <a:pPr algn="ctr"/>
            <a:r>
              <a:rPr lang="ar-JO" dirty="0"/>
              <a:t>البوربوينت الإسلامي</a:t>
            </a:r>
          </a:p>
          <a:p>
            <a:pPr algn="ctr"/>
            <a:r>
              <a:rPr lang="en-US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2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3948153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3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077045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4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056054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5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929756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6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31807290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7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32583311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8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168968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9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106014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10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41535400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11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963714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12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36369644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13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35265148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14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4534266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15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250550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16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1119091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17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9919188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18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8643888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19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4983494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20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39233788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36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sz="2000" dirty="0"/>
              <a:t>تصميم:</a:t>
            </a:r>
          </a:p>
          <a:p>
            <a:pPr algn="ctr"/>
            <a:r>
              <a:rPr lang="ar-JO" sz="2000" dirty="0"/>
              <a:t>البوربوينت الإسلامي</a:t>
            </a:r>
          </a:p>
          <a:p>
            <a:pPr algn="ctr"/>
            <a:r>
              <a:rPr lang="en-US" sz="2000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21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4427265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JO" sz="2000" dirty="0">
                <a:solidFill>
                  <a:srgbClr val="FF0000"/>
                </a:solidFill>
              </a:rPr>
              <a:t>يوزع هذا العرض مجانًا</a:t>
            </a:r>
          </a:p>
          <a:p>
            <a:pPr algn="ctr"/>
            <a:r>
              <a:rPr lang="ar-JO" dirty="0"/>
              <a:t>تصميم:</a:t>
            </a:r>
          </a:p>
          <a:p>
            <a:pPr algn="ctr"/>
            <a:r>
              <a:rPr lang="ar-JO" dirty="0"/>
              <a:t>مدونة البوربوينت الإسلامي: </a:t>
            </a:r>
            <a:r>
              <a:rPr lang="en-US" dirty="0"/>
              <a:t>islamic-powerpoint.blogspot.com</a:t>
            </a:r>
            <a:endParaRPr lang="ar-JO" dirty="0"/>
          </a:p>
          <a:p>
            <a:pPr algn="ctr"/>
            <a:r>
              <a:rPr lang="ar-JO" dirty="0"/>
              <a:t>قناتنا على يوتيوب: </a:t>
            </a:r>
            <a:r>
              <a:rPr lang="en-US" dirty="0"/>
              <a:t>https://www.youtube.com/c/IslamicPowerPoint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009F-3A06-4B0E-B245-B88084879162}" type="slidenum">
              <a:rPr lang="ar-JO" smtClean="0"/>
              <a:t>22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906518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J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J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358465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J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515391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4396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J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815925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J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748887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717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إطار أعلى"/>
          <p:cNvSpPr/>
          <p:nvPr userDrawn="1"/>
        </p:nvSpPr>
        <p:spPr>
          <a:xfrm>
            <a:off x="0" y="0"/>
            <a:ext cx="12192000" cy="304800"/>
          </a:xfrm>
          <a:prstGeom prst="rect">
            <a:avLst/>
          </a:prstGeom>
          <a:solidFill>
            <a:srgbClr val="3B83C5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 sz="4000" b="1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إطار أسفل"/>
          <p:cNvSpPr/>
          <p:nvPr userDrawn="1"/>
        </p:nvSpPr>
        <p:spPr>
          <a:xfrm>
            <a:off x="0" y="6553200"/>
            <a:ext cx="12192000" cy="304800"/>
          </a:xfrm>
          <a:prstGeom prst="rect">
            <a:avLst/>
          </a:prstGeom>
          <a:solidFill>
            <a:srgbClr val="3B83C5"/>
          </a:solidFill>
          <a:ln w="28575">
            <a:solidFill>
              <a:schemeClr val="bg1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ar-JO" sz="40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8903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J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910199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J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J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481879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J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970789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J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197628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1F93F-5CF3-4C31-A5BE-E9DF835EFC9D}" type="datetimeFigureOut">
              <a:rPr lang="ar-JO" smtClean="0"/>
              <a:t>10/06/1442</a:t>
            </a:fld>
            <a:endParaRPr lang="ar-J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J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EA73B-3524-498E-8741-E3050C6BC021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2457670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JO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audio" Target="../media/audio1.wav"/><Relationship Id="rId4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audio" Target="../media/audio2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بدأ">
            <a:hlinkClick r:id="" action="ppaction://hlinkshowjump?jump=nextslide"/>
          </p:cNvPr>
          <p:cNvSpPr/>
          <p:nvPr/>
        </p:nvSpPr>
        <p:spPr>
          <a:xfrm>
            <a:off x="5440682" y="4999802"/>
            <a:ext cx="1310638" cy="615302"/>
          </a:xfrm>
          <a:prstGeom prst="roundRect">
            <a:avLst/>
          </a:prstGeom>
          <a:solidFill>
            <a:srgbClr val="40AB5E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rtlCol="1" anchor="ctr">
            <a:noAutofit/>
          </a:bodyPr>
          <a:lstStyle/>
          <a:p>
            <a:pPr algn="ctr" rtl="0"/>
            <a:r>
              <a:rPr lang="ar-JO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ابدأ</a:t>
            </a:r>
          </a:p>
        </p:txBody>
      </p:sp>
      <p:sp>
        <p:nvSpPr>
          <p:cNvPr id="10" name="العنوان"/>
          <p:cNvSpPr/>
          <p:nvPr/>
        </p:nvSpPr>
        <p:spPr>
          <a:xfrm>
            <a:off x="3488699" y="1702599"/>
            <a:ext cx="5214602" cy="2359108"/>
          </a:xfrm>
          <a:prstGeom prst="roundRect">
            <a:avLst>
              <a:gd name="adj" fmla="val 8966"/>
            </a:avLst>
          </a:prstGeom>
          <a:solidFill>
            <a:srgbClr val="69BF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مراجعة وحدة</a:t>
            </a:r>
          </a:p>
          <a:p>
            <a:pPr algn="ctr" rtl="0"/>
            <a:r>
              <a:rPr lang="ar-AE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التعابير و الأنماط</a:t>
            </a:r>
            <a:endParaRPr lang="ar-JO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إطار أعلى"/>
          <p:cNvSpPr/>
          <p:nvPr/>
        </p:nvSpPr>
        <p:spPr>
          <a:xfrm>
            <a:off x="0" y="0"/>
            <a:ext cx="12192000" cy="304800"/>
          </a:xfrm>
          <a:prstGeom prst="rect">
            <a:avLst/>
          </a:prstGeom>
          <a:solidFill>
            <a:srgbClr val="2D695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 sz="4000" b="1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إطار أسفل"/>
          <p:cNvSpPr/>
          <p:nvPr/>
        </p:nvSpPr>
        <p:spPr>
          <a:xfrm>
            <a:off x="0" y="6553200"/>
            <a:ext cx="12192000" cy="304800"/>
          </a:xfrm>
          <a:prstGeom prst="rect">
            <a:avLst/>
          </a:prstGeom>
          <a:solidFill>
            <a:srgbClr val="2D695B"/>
          </a:solidFill>
          <a:ln w="28575">
            <a:solidFill>
              <a:schemeClr val="bg1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ar-JO" sz="40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27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سؤال"/>
              <p:cNvSpPr/>
              <p:nvPr/>
            </p:nvSpPr>
            <p:spPr>
              <a:xfrm>
                <a:off x="2654300" y="783389"/>
                <a:ext cx="6883400" cy="3114078"/>
              </a:xfrm>
              <a:prstGeom prst="roundRect">
                <a:avLst>
                  <a:gd name="adj" fmla="val 8966"/>
                </a:avLst>
              </a:prstGeom>
              <a:solidFill>
                <a:srgbClr val="5BC8AB"/>
              </a:solidFill>
              <a:ln w="28575">
                <a:solidFill>
                  <a:schemeClr val="bg1"/>
                </a:solidFill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t"/>
              <a:lstStyle/>
              <a:p>
                <a:pPr algn="ctr" rtl="0"/>
                <a:r>
                  <a:rPr lang="ar-AE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أوجدي قيمة التعبير التالي</a:t>
                </a:r>
                <a:endParaRPr lang="en-US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 rtl="0"/>
                <a:endParaRPr lang="ar-AE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 rtl="0"/>
                <a:r>
                  <a:rPr lang="en-US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( 2 x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  <m:sup>
                        <m: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</m:sup>
                    </m:sSup>
                  </m:oMath>
                </a14:m>
                <a:r>
                  <a:rPr lang="en-US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x ( 4 + 7 )</a:t>
                </a:r>
                <a:endParaRPr lang="ar-JO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0" name="سؤال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300" y="783389"/>
                <a:ext cx="6883400" cy="3114078"/>
              </a:xfrm>
              <a:prstGeom prst="roundRect">
                <a:avLst>
                  <a:gd name="adj" fmla="val 8966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bg1"/>
                </a:solidFill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صحيح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334795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سؤال"/>
              <p:cNvSpPr/>
              <p:nvPr/>
            </p:nvSpPr>
            <p:spPr>
              <a:xfrm>
                <a:off x="2654300" y="783389"/>
                <a:ext cx="6883400" cy="3114078"/>
              </a:xfrm>
              <a:prstGeom prst="roundRect">
                <a:avLst>
                  <a:gd name="adj" fmla="val 8966"/>
                </a:avLst>
              </a:prstGeom>
              <a:solidFill>
                <a:srgbClr val="5BC8AB"/>
              </a:solidFill>
              <a:ln w="28575">
                <a:solidFill>
                  <a:schemeClr val="bg1"/>
                </a:solidFill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t"/>
              <a:lstStyle/>
              <a:p>
                <a:pPr algn="ctr" rtl="0"/>
                <a:r>
                  <a:rPr lang="ar-AE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أوجدي قيمة التعبير</a:t>
                </a:r>
              </a:p>
              <a:p>
                <a:pPr algn="ctr" rtl="0"/>
                <a:endParaRPr lang="en-US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:r>
                  <a:rPr lang="ar-AE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[ 9 – ( 3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AE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ar-AE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  </m:t>
                        </m:r>
                        <m:r>
                          <a:rPr lang="ar-AE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  <m:sup>
                        <m:r>
                          <a:rPr lang="ar-AE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ar-AE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</m:sup>
                    </m:sSup>
                  </m:oMath>
                </a14:m>
                <a:r>
                  <a:rPr lang="ar-AE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] × 10</a:t>
                </a:r>
                <a:endParaRPr lang="ar-JO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0" name="سؤال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300" y="783389"/>
                <a:ext cx="6883400" cy="3114078"/>
              </a:xfrm>
              <a:prstGeom prst="roundRect">
                <a:avLst>
                  <a:gd name="adj" fmla="val 8966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bg1"/>
                </a:solidFill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صحيح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291946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6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9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  <p:bldP spid="17" grpId="9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6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9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  <p:bldP spid="17" grpId="9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0"/>
            <a:r>
              <a:rPr lang="ar-AE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أوجدي قيمة التعبير التالي</a:t>
            </a:r>
          </a:p>
          <a:p>
            <a:pPr algn="ctr" rtl="0"/>
            <a:endParaRPr lang="ar-AE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ar-AE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( 7 – 17 ) + ( 3 ÷ 21 )</a:t>
            </a:r>
            <a:endParaRPr lang="ar-JO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131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0"/>
            <a:r>
              <a:rPr lang="ar-AE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أوجدي قيمة التعبير</a:t>
            </a:r>
          </a:p>
          <a:p>
            <a:pPr algn="ctr" rtl="0"/>
            <a:endParaRPr lang="ar-AE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0"/>
            <a:r>
              <a:rPr lang="en-US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{ [ ( 66 </a:t>
            </a:r>
            <a:r>
              <a:rPr lang="ar-AE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÷</a:t>
            </a:r>
            <a:r>
              <a:rPr lang="en-US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11 ) + 3 ] x 2 } </a:t>
            </a:r>
            <a:endParaRPr lang="ar-JO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87089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800" y="2805846"/>
            <a:ext cx="1238400" cy="1168598"/>
          </a:xfrm>
          <a:prstGeom prst="homePlate">
            <a:avLst>
              <a:gd name="adj" fmla="val 2468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سؤال"/>
              <p:cNvSpPr/>
              <p:nvPr/>
            </p:nvSpPr>
            <p:spPr>
              <a:xfrm>
                <a:off x="2654300" y="783389"/>
                <a:ext cx="6883400" cy="3114078"/>
              </a:xfrm>
              <a:prstGeom prst="roundRect">
                <a:avLst>
                  <a:gd name="adj" fmla="val 8966"/>
                </a:avLst>
              </a:prstGeom>
              <a:solidFill>
                <a:srgbClr val="5BC8AB"/>
              </a:solidFill>
              <a:ln w="28575">
                <a:solidFill>
                  <a:schemeClr val="bg1"/>
                </a:solidFill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t"/>
              <a:lstStyle/>
              <a:p>
                <a:pPr algn="ctr" rtl="0"/>
                <a:r>
                  <a:rPr lang="ar-AE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أوجدي قيمة التعبير العددي</a:t>
                </a:r>
                <a:endParaRPr lang="en-US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 rtl="0"/>
                <a:endParaRPr lang="en-US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 rtl="0"/>
                <a:r>
                  <a:rPr lang="en-US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6 x [ 5 x (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  <m:sup>
                        <m: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- 17 ) ]</a:t>
                </a:r>
                <a:endParaRPr lang="ar-JO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0" name="سؤال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300" y="783389"/>
                <a:ext cx="6883400" cy="3114078"/>
              </a:xfrm>
              <a:prstGeom prst="roundRect">
                <a:avLst>
                  <a:gd name="adj" fmla="val 8966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bg1"/>
                </a:solidFill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صحيح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356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5573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سؤال"/>
              <p:cNvSpPr/>
              <p:nvPr/>
            </p:nvSpPr>
            <p:spPr>
              <a:xfrm>
                <a:off x="2654300" y="783389"/>
                <a:ext cx="6883400" cy="3114078"/>
              </a:xfrm>
              <a:prstGeom prst="roundRect">
                <a:avLst>
                  <a:gd name="adj" fmla="val 8966"/>
                </a:avLst>
              </a:prstGeom>
              <a:solidFill>
                <a:srgbClr val="5BC8AB"/>
              </a:solidFill>
              <a:ln w="28575">
                <a:solidFill>
                  <a:schemeClr val="bg1"/>
                </a:solidFill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t"/>
              <a:lstStyle/>
              <a:p>
                <a:pPr algn="ctr" rtl="0"/>
                <a:r>
                  <a:rPr lang="ar-AE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أوجدي قيمة التعبير العددي</a:t>
                </a:r>
                <a:endParaRPr lang="en-US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 rtl="0"/>
                <a:endParaRPr lang="en-US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 rtl="0"/>
                <a:r>
                  <a:rPr lang="en-US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{ [ ( 18 – 3 )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  <m:sup>
                        <m:r>
                          <a:rPr lang="en-US" sz="4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] – 14 } x 3</a:t>
                </a:r>
                <a:r>
                  <a:rPr lang="ar-AE" sz="4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ar-JO" sz="4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0" name="سؤال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300" y="783389"/>
                <a:ext cx="6883400" cy="3114078"/>
              </a:xfrm>
              <a:prstGeom prst="roundRect">
                <a:avLst>
                  <a:gd name="adj" fmla="val 8966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bg1"/>
                </a:solidFill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صحيح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76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3709283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800" y="2805846"/>
            <a:ext cx="1238400" cy="1168598"/>
          </a:xfrm>
          <a:prstGeom prst="homePlate">
            <a:avLst>
              <a:gd name="adj" fmla="val 2468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0"/>
            <a:r>
              <a:rPr lang="ar-AE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اكتبي العبارة التالية على شكل تعبير عددي</a:t>
            </a:r>
          </a:p>
          <a:p>
            <a:pPr algn="ctr" rtl="0"/>
            <a:endParaRPr lang="ar-AE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0"/>
            <a:r>
              <a:rPr lang="ar-AE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اقسمي 18 على 3 ثم اجمعي مع 9</a:t>
            </a:r>
            <a:endParaRPr lang="ar-JO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(18</a:t>
            </a:r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÷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+ 9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+ 3 </a:t>
            </a:r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÷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18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x 3 + 9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18+9 </a:t>
            </a:r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÷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77360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0"/>
            <a:r>
              <a:rPr lang="ar-AE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اكتبي العبارة التالية بصورة تعبير عددي</a:t>
            </a:r>
          </a:p>
          <a:p>
            <a:pPr algn="ctr" rtl="0"/>
            <a:endParaRPr lang="ar-AE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0"/>
            <a:r>
              <a:rPr lang="ar-AE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اطرحي 5 من 13 ثم اجمعي مع ناتج ضرب 3 في 7</a:t>
            </a:r>
            <a:endParaRPr lang="ar-JO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(13 – 5 ) + ( 7 x 3 )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(5 – 13 ) + ( 7 x 3 )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(7 – 3 ) + ( 13 x 5 )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(13 – 7 ) + ( 5 x 3 )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1648487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0"/>
            <a:r>
              <a:rPr lang="ar-AE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قارني بين التعبيرين</a:t>
            </a:r>
            <a:endParaRPr lang="ar-AE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r-AE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ar-AE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التعبير 1               التعبير 2</a:t>
            </a:r>
          </a:p>
          <a:p>
            <a:r>
              <a:rPr lang="ar-AE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2 × 12            2 × ( 2 × 12 )</a:t>
            </a:r>
            <a:endParaRPr lang="ar-JO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التعبير 2 ضعف التعبير 1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التعبير 1 ضعف التعبير 2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التعبير 2 نصف التعبير 1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التعبير 1 نصف التعبير 2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94884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حددي موقع الحرف </a:t>
            </a:r>
            <a:r>
              <a:rPr lang="en-US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ar-JO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( 1 , 3 )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( 3 , 1 )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 1 , 5 )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خطأ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1903AC-4445-48B1-A83C-201CE552B2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34" t="36065" r="76128" b="20786"/>
          <a:stretch/>
        </p:blipFill>
        <p:spPr>
          <a:xfrm>
            <a:off x="106017" y="887115"/>
            <a:ext cx="2455518" cy="285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6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7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7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7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حددي موقع الحرف</a:t>
            </a: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 </a:t>
            </a:r>
            <a:r>
              <a:rPr lang="ar-AE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ar-JO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( 3 , 5 )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( 5 , 3 )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( 6 , 3 )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( 3 , 6 )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3DA906-EE1B-4FD3-A53A-EEC8F1C496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565" y="847674"/>
            <a:ext cx="2316592" cy="269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40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حددي موقع الحرف </a:t>
            </a:r>
            <a:r>
              <a:rPr lang="en-US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</a:t>
            </a:r>
            <a:endParaRPr lang="ar-JO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( 5 , 7 )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( 7 , 5 )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( 5 , 3 )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( 5 , 0 )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32D870-5EB2-49AC-A041-609FDAAEFD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1679"/>
          <a:stretch/>
        </p:blipFill>
        <p:spPr>
          <a:xfrm>
            <a:off x="135060" y="783389"/>
            <a:ext cx="2396105" cy="285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913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800" y="2805846"/>
            <a:ext cx="1238400" cy="1168598"/>
          </a:xfrm>
          <a:prstGeom prst="homePlate">
            <a:avLst>
              <a:gd name="adj" fmla="val 2468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حددي موقع </a:t>
            </a:r>
          </a:p>
          <a:p>
            <a:pPr algn="ctr"/>
            <a:r>
              <a:rPr lang="ar-AE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 اسم النقطة ( 3 , 5 )</a:t>
            </a:r>
            <a:endParaRPr lang="ar-JO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E5D794-D879-4F3D-AED6-DC90C996C5C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163"/>
          <a:stretch/>
        </p:blipFill>
        <p:spPr>
          <a:xfrm>
            <a:off x="71284" y="783389"/>
            <a:ext cx="2491512" cy="285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2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حددي موقع</a:t>
            </a:r>
          </a:p>
          <a:p>
            <a:pPr algn="ctr"/>
            <a:r>
              <a:rPr lang="ar-AE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 اسم النقطة ( 6 , 4 )</a:t>
            </a:r>
            <a:endParaRPr lang="ar-JO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3EC64D-8C4B-4B6F-94C9-CF7E80BF25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9725"/>
          <a:stretch/>
        </p:blipFill>
        <p:spPr>
          <a:xfrm>
            <a:off x="79512" y="783389"/>
            <a:ext cx="2449114" cy="285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850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800" y="2805846"/>
            <a:ext cx="1238400" cy="1168598"/>
          </a:xfrm>
          <a:prstGeom prst="homePlate">
            <a:avLst>
              <a:gd name="adj" fmla="val 2468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حددي موقع </a:t>
            </a:r>
          </a:p>
          <a:p>
            <a:pPr algn="ctr"/>
            <a:r>
              <a:rPr lang="ar-AE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 اسم النقطة ( 4 , 4 )</a:t>
            </a:r>
            <a:endParaRPr lang="ar-JO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DCA874-8D49-4DF1-81A4-605C0FEB15C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748"/>
          <a:stretch/>
        </p:blipFill>
        <p:spPr>
          <a:xfrm>
            <a:off x="79512" y="783389"/>
            <a:ext cx="2475619" cy="285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تشمل واجهة عرض في أحد المتاجر</a:t>
            </a:r>
          </a:p>
          <a:p>
            <a:pPr algn="ctr" rtl="0"/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على 6 أرفف يحمل كل منها 12 وعاء ، إذا كان قد تم</a:t>
            </a:r>
          </a:p>
          <a:p>
            <a:pPr algn="ctr" rtl="0"/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وضع 39 وعاء حتى الآن ، فكم عدد الأوعية المتبقية</a:t>
            </a:r>
          </a:p>
          <a:p>
            <a:pPr algn="ctr" rtl="0"/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ليتم وضعها ؟</a:t>
            </a:r>
            <a:endParaRPr lang="ar-JO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50249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قام فهد بالسباحة دورتين كل صباح لمدة سبعة أيام ، و إلى جانب الدورتين الصباحيتين من السباحة سبح ثلاث دورات مع رفاقه يومي الثلاثاء و الخميس ، اكتبي التعبير العددي الذي يبين اجمالي عدد الدورات التي سبحها خلال الأسبوع .</a:t>
            </a:r>
            <a:endParaRPr lang="ar-JO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x 7 + 3 x 2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x 3 + 2 x 2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x 3 – 3 x 2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+ 3 + 2 + 2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</p:spTree>
    <p:extLst>
      <p:ext uri="{BB962C8B-B14F-4D97-AF65-F5344CB8AC3E}">
        <p14:creationId xmlns:p14="http://schemas.microsoft.com/office/powerpoint/2010/main" val="73248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5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6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6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6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ما الذي يقع عند النقطة ( 6 , 3 ) </a:t>
            </a:r>
            <a:endParaRPr lang="ar-JO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الملعب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النافورة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المكتبة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البنك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C28B04-F402-4A84-86DC-D6506E7DAB4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174" t="22086" r="58043" b="17666"/>
          <a:stretch/>
        </p:blipFill>
        <p:spPr>
          <a:xfrm>
            <a:off x="122558" y="894788"/>
            <a:ext cx="2452230" cy="280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18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800" y="2805846"/>
            <a:ext cx="1238400" cy="1168598"/>
          </a:xfrm>
          <a:prstGeom prst="homePlate">
            <a:avLst>
              <a:gd name="adj" fmla="val 2468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اكتبي الزوج المرتب للمكتبة</a:t>
            </a:r>
            <a:endParaRPr lang="ar-JO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( 3 , 1 )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( 0 , 1 )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( 1 , 1 )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( 1 , 3 )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013A4E-B88D-42C2-B6D1-A8F412B742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188" y="836759"/>
            <a:ext cx="2450804" cy="281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8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78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2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3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7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5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3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4" fill="hold">
                          <p:stCondLst>
                            <p:cond delay="0"/>
                          </p:stCondLst>
                          <p:childTnLst>
                            <p:par>
                              <p:cTn id="1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6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7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28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1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التالي">
            <a:hlinkClick r:id="" action="ppaction://hlinkshowjump?jump=nextslide"/>
          </p:cNvPr>
          <p:cNvSpPr/>
          <p:nvPr/>
        </p:nvSpPr>
        <p:spPr>
          <a:xfrm rot="5400000">
            <a:off x="5476691" y="2805956"/>
            <a:ext cx="1238620" cy="1168598"/>
          </a:xfrm>
          <a:prstGeom prst="homePlate">
            <a:avLst>
              <a:gd name="adj" fmla="val 24294"/>
            </a:avLst>
          </a:prstGeom>
          <a:solidFill>
            <a:srgbClr val="0070C0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square" lIns="396000" tIns="0" rIns="72000" bIns="0" rtlCol="1" anchor="ctr">
            <a:noAutofit/>
          </a:bodyPr>
          <a:lstStyle/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السؤال</a:t>
            </a:r>
          </a:p>
          <a:p>
            <a:pPr algn="ctr" rtl="0"/>
            <a:r>
              <a:rPr lang="ar-J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التالي</a:t>
            </a:r>
          </a:p>
          <a:p>
            <a:pPr algn="ctr" rtl="0"/>
            <a:endParaRPr lang="ar-JO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سؤال"/>
          <p:cNvSpPr/>
          <p:nvPr/>
        </p:nvSpPr>
        <p:spPr>
          <a:xfrm>
            <a:off x="2654300" y="783389"/>
            <a:ext cx="6883400" cy="3114078"/>
          </a:xfrm>
          <a:prstGeom prst="roundRect">
            <a:avLst>
              <a:gd name="adj" fmla="val 8966"/>
            </a:avLst>
          </a:prstGeom>
          <a:solidFill>
            <a:srgbClr val="5BC8AB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إذا تم تحريك الإحداثي الرأسي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لمتجر البقالة إلى</a:t>
            </a:r>
          </a:p>
          <a:p>
            <a:pPr algn="ctr"/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الأعلى بمقدار 4 وحدات ، فما الزوج المرتب الجديد </a:t>
            </a:r>
          </a:p>
          <a:p>
            <a:pPr algn="ctr"/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لمتجر البقالة ؟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ar-JO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صحيح"/>
          <p:cNvSpPr/>
          <p:nvPr/>
        </p:nvSpPr>
        <p:spPr>
          <a:xfrm>
            <a:off x="6458857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( 5 , 1 )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خطأ 1"/>
          <p:cNvSpPr/>
          <p:nvPr/>
        </p:nvSpPr>
        <p:spPr>
          <a:xfrm>
            <a:off x="1712686" y="454152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( 1 , 5 )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خطأ2"/>
          <p:cNvSpPr/>
          <p:nvPr/>
        </p:nvSpPr>
        <p:spPr>
          <a:xfrm>
            <a:off x="6458857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( 1 , 1 )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خطأ 3"/>
          <p:cNvSpPr/>
          <p:nvPr/>
        </p:nvSpPr>
        <p:spPr>
          <a:xfrm>
            <a:off x="1712686" y="5396051"/>
            <a:ext cx="4020458" cy="625190"/>
          </a:xfrm>
          <a:prstGeom prst="roundRect">
            <a:avLst>
              <a:gd name="adj" fmla="val 23010"/>
            </a:avLst>
          </a:prstGeom>
          <a:solidFill>
            <a:srgbClr val="E6D628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AE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( 3 ، 1 )</a:t>
            </a:r>
            <a:endParaRPr lang="ar-JO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أحسنت"/>
          <p:cNvSpPr/>
          <p:nvPr/>
        </p:nvSpPr>
        <p:spPr>
          <a:xfrm>
            <a:off x="4053840" y="-1634971"/>
            <a:ext cx="4084320" cy="1168998"/>
          </a:xfrm>
          <a:prstGeom prst="plaque">
            <a:avLst/>
          </a:prstGeom>
          <a:solidFill>
            <a:srgbClr val="82B0DA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أحسنت إجابة صحيحة!</a:t>
            </a:r>
          </a:p>
        </p:txBody>
      </p:sp>
      <p:sp>
        <p:nvSpPr>
          <p:cNvPr id="3" name="قناع شفاف"/>
          <p:cNvSpPr/>
          <p:nvPr/>
        </p:nvSpPr>
        <p:spPr>
          <a:xfrm>
            <a:off x="0" y="6858000"/>
            <a:ext cx="12192000" cy="6858000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17" name="نعتذر"/>
          <p:cNvSpPr/>
          <p:nvPr/>
        </p:nvSpPr>
        <p:spPr>
          <a:xfrm>
            <a:off x="4053840" y="7204583"/>
            <a:ext cx="4084320" cy="1168998"/>
          </a:xfrm>
          <a:prstGeom prst="plaqu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ar-J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نعتذر الإجابة خطأ!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A69894-88D8-4A21-9AF9-6E2815E3B8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32" y="783389"/>
            <a:ext cx="2450804" cy="281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597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0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3" presetID="2" presetClass="exit" presetSubtype="8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4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2" presetClass="exit" presetSubtype="8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8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" presetClass="exit" presetSubtype="2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2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37" presetClass="exit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" decel="100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675" accel="100000">
                                              <p:stCondLst>
                                                <p:cond delay="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2" presetID="42" presetClass="path" presetSubtype="0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7.40741E-7 L 0 0.65301 " pathEditMode="relative" rAng="0" ptsTypes="AA">
                                          <p:cBhvr>
                                            <p:cTn id="53" dur="1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2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mph" presetSubtype="0" repeatCount="8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hsl" dir="cw">
                                          <p:cBhvr override="childStyle"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animClr clrSpc="hsl" dir="cw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stroke.color</p:attrName>
                                            </p:attrNameLst>
                                          </p:cBhvr>
                                          <p:by>
                                            <p:hsl h="-7200000" s="0" l="0"/>
                                          </p:by>
                                        </p:animClr>
                                        <p:set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6" presetClass="exit" presetSubtype="37" fill="hold" grpId="2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Effect transition="out" filter="barn(outVertical)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8" presetClass="entr" presetSubtype="0" accel="5000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70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455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45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56" decel="50000" autoRev="1" fill="hold">
                                              <p:stCondLst>
                                                <p:cond delay="45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36" fill="hold">
                                              <p:stCondLst>
                                                <p:cond delay="86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7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7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80" presetID="10" presetClass="entr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8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37" presetClass="exit" presetSubtype="0" fill="hold" grpId="6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7" presetID="10" presetClass="exit" presetSubtype="0" fill="hold" grpId="6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"/>
                      </p:tgtEl>
                    </p:cond>
                  </p:nextCondLst>
                </p:seq>
                <p:seq concurrent="1" nextAc="seek">
                  <p:cTn id="100" restart="whenNotActive" fill="hold" evtFilter="cancelBubble" nodeType="interactiveSeq">
                    <p:stCondLst>
                      <p:cond evt="onClick" delay="0">
                        <p:tgtEl>
                          <p:spTgt spid="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1" fill="hold">
                          <p:stCondLst>
                            <p:cond delay="0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42" presetClass="pat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04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05" presetID="10" presetClass="entr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4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09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0" presetID="49" presetClass="entr" presetSubtype="0" de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7" presetClass="exit" presetSubtype="0" fill="hold" grpId="7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0" presetClass="exit" presetSubtype="0" fill="hold" grpId="7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"/>
                      </p:tgtEl>
                    </p:cond>
                  </p:nextCondLst>
                </p:seq>
                <p:seq concurrent="1" nextAc="seek">
                  <p:cTn id="125" restart="whenNotActive" fill="hold" evtFilter="cancelBubble" nodeType="interactiveSeq">
                    <p:stCondLst>
                      <p:cond evt="onClick" delay="0">
                        <p:tgtEl>
                          <p:spTgt spid="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6" fill="hold">
                          <p:stCondLst>
                            <p:cond delay="0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42" presetClass="path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1 " pathEditMode="relative" rAng="0" ptsTypes="AA">
                                          <p:cBhvr>
                                            <p:cTn id="129" dur="1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000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Wrong Answer Buzzer Double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130" presetID="10" presetClass="entr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4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85185E-6 L 0 -0.63565 " pathEditMode="relative" rAng="0" ptsTypes="AA">
                                          <p:cBhvr>
                                            <p:cTn id="134" dur="1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17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5" presetID="49" presetClass="entr" presetSubtype="0" decel="10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37" presetClass="exit" presetSubtype="0" fill="hold" grpId="8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1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00" decel="1000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900" accel="100000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+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10" presetClass="exit" presetSubtype="0" fill="hold" grpId="8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"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5" grpId="0" animBg="1"/>
          <p:bldP spid="15" grpId="1" animBg="1"/>
          <p:bldP spid="14" grpId="0" animBg="1"/>
          <p:bldP spid="14" grpId="1" animBg="1"/>
          <p:bldP spid="16" grpId="0" animBg="1"/>
          <p:bldP spid="16" grpId="1" animBg="1"/>
          <p:bldP spid="16" grpId="2" animBg="1"/>
          <p:bldP spid="16" grpId="3" animBg="1"/>
          <p:bldP spid="3" grpId="0" animBg="1"/>
          <p:bldP spid="3" grpId="1" animBg="1"/>
          <p:bldP spid="3" grpId="2" animBg="1"/>
          <p:bldP spid="3" grpId="3" animBg="1"/>
          <p:bldP spid="3" grpId="4" animBg="1"/>
          <p:bldP spid="3" grpId="5" animBg="1"/>
          <p:bldP spid="3" grpId="6" animBg="1"/>
          <p:bldP spid="3" grpId="7" animBg="1"/>
          <p:bldP spid="3" grpId="8" animBg="1"/>
          <p:bldP spid="17" grpId="0" animBg="1"/>
          <p:bldP spid="17" grpId="1" animBg="1"/>
          <p:bldP spid="17" grpId="2" animBg="1"/>
          <p:bldP spid="17" grpId="3" animBg="1"/>
          <p:bldP spid="17" grpId="4" animBg="1"/>
          <p:bldP spid="17" grpId="5" animBg="1"/>
          <p:bldP spid="17" grpId="6" animBg="1"/>
          <p:bldP spid="17" grpId="7" animBg="1"/>
          <p:bldP spid="17" grpId="8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أحسنت"/>
          <p:cNvSpPr/>
          <p:nvPr/>
        </p:nvSpPr>
        <p:spPr>
          <a:xfrm>
            <a:off x="3614057" y="2041005"/>
            <a:ext cx="4963886" cy="2245682"/>
          </a:xfrm>
          <a:prstGeom prst="roundRect">
            <a:avLst>
              <a:gd name="adj" fmla="val 8966"/>
            </a:avLst>
          </a:prstGeom>
          <a:solidFill>
            <a:srgbClr val="00B0F0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3200" b="1" dirty="0">
                <a:solidFill>
                  <a:schemeClr val="bg1"/>
                </a:solidFill>
              </a:rPr>
              <a:t>أحسنت..</a:t>
            </a:r>
          </a:p>
          <a:p>
            <a:pPr algn="ctr"/>
            <a:r>
              <a:rPr lang="ar-JO" sz="3200" b="1" dirty="0">
                <a:solidFill>
                  <a:schemeClr val="bg1"/>
                </a:solidFill>
              </a:rPr>
              <a:t>لقد أنهيت المسابقة بنجاح!</a:t>
            </a:r>
          </a:p>
        </p:txBody>
      </p:sp>
      <p:sp>
        <p:nvSpPr>
          <p:cNvPr id="20" name="إطار أعلى"/>
          <p:cNvSpPr/>
          <p:nvPr/>
        </p:nvSpPr>
        <p:spPr>
          <a:xfrm>
            <a:off x="0" y="0"/>
            <a:ext cx="12192000" cy="304800"/>
          </a:xfrm>
          <a:prstGeom prst="rect">
            <a:avLst/>
          </a:prstGeom>
          <a:solidFill>
            <a:srgbClr val="FDB514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 sz="4000" b="1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إطار أسفل"/>
          <p:cNvSpPr/>
          <p:nvPr/>
        </p:nvSpPr>
        <p:spPr>
          <a:xfrm>
            <a:off x="0" y="6553200"/>
            <a:ext cx="12192000" cy="304800"/>
          </a:xfrm>
          <a:prstGeom prst="rect">
            <a:avLst/>
          </a:prstGeom>
          <a:solidFill>
            <a:srgbClr val="FDB514"/>
          </a:solidFill>
          <a:ln w="28575">
            <a:solidFill>
              <a:schemeClr val="bg1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ar-JO" sz="40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خروج">
            <a:hlinkClick r:id="" action="ppaction://hlinkshowjump?jump=endshow"/>
          </p:cNvPr>
          <p:cNvSpPr/>
          <p:nvPr/>
        </p:nvSpPr>
        <p:spPr>
          <a:xfrm>
            <a:off x="5440682" y="5459506"/>
            <a:ext cx="1310638" cy="615302"/>
          </a:xfrm>
          <a:prstGeom prst="roundRect">
            <a:avLst/>
          </a:prstGeom>
          <a:solidFill>
            <a:srgbClr val="C5311B"/>
          </a:solidFill>
          <a:ln w="1905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matte">
            <a:bevelT w="107950" h="38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36000" rtlCol="1" anchor="ctr">
            <a:noAutofit/>
          </a:bodyPr>
          <a:lstStyle/>
          <a:p>
            <a:pPr algn="ctr" rtl="0"/>
            <a:r>
              <a:rPr lang="ar-JO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خروج</a:t>
            </a:r>
          </a:p>
        </p:txBody>
      </p:sp>
      <p:pic>
        <p:nvPicPr>
          <p:cNvPr id="6" name="صوت النهاية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075" y="-7239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730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 animBg="1"/>
      <p:bldP spid="10" grpId="1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1217</Words>
  <Application>Microsoft Office PowerPoint</Application>
  <PresentationFormat>Widescreen</PresentationFormat>
  <Paragraphs>322</Paragraphs>
  <Slides>22</Slides>
  <Notes>22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البوربوينت الإسلامي</dc:creator>
  <cp:lastModifiedBy>سحر زياد ابو رمانه</cp:lastModifiedBy>
  <cp:revision>141</cp:revision>
  <dcterms:created xsi:type="dcterms:W3CDTF">2019-02-03T02:20:50Z</dcterms:created>
  <dcterms:modified xsi:type="dcterms:W3CDTF">2021-01-23T17:43:38Z</dcterms:modified>
</cp:coreProperties>
</file>